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658" r:id="rId2"/>
    <p:sldId id="2446" r:id="rId3"/>
    <p:sldId id="2468" r:id="rId4"/>
    <p:sldId id="2447" r:id="rId5"/>
    <p:sldId id="2471" r:id="rId6"/>
    <p:sldId id="2448" r:id="rId7"/>
    <p:sldId id="2450" r:id="rId8"/>
    <p:sldId id="2451" r:id="rId9"/>
    <p:sldId id="2452" r:id="rId10"/>
    <p:sldId id="2344" r:id="rId11"/>
    <p:sldId id="2237" r:id="rId12"/>
    <p:sldId id="2396" r:id="rId13"/>
    <p:sldId id="2238" r:id="rId14"/>
    <p:sldId id="2240" r:id="rId15"/>
    <p:sldId id="2241" r:id="rId16"/>
    <p:sldId id="2243" r:id="rId17"/>
    <p:sldId id="2464" r:id="rId18"/>
    <p:sldId id="2465" r:id="rId19"/>
    <p:sldId id="2466" r:id="rId20"/>
    <p:sldId id="2467" r:id="rId21"/>
    <p:sldId id="2472" r:id="rId22"/>
    <p:sldId id="2473" r:id="rId23"/>
    <p:sldId id="2470" r:id="rId24"/>
    <p:sldId id="2469" r:id="rId25"/>
    <p:sldId id="2433" r:id="rId26"/>
    <p:sldId id="2244" r:id="rId27"/>
    <p:sldId id="2247" r:id="rId28"/>
    <p:sldId id="2248" r:id="rId29"/>
    <p:sldId id="2270" r:id="rId30"/>
    <p:sldId id="2272" r:id="rId31"/>
    <p:sldId id="2273" r:id="rId32"/>
    <p:sldId id="2269" r:id="rId33"/>
    <p:sldId id="2282" r:id="rId34"/>
    <p:sldId id="2483" r:id="rId35"/>
    <p:sldId id="2484" r:id="rId36"/>
    <p:sldId id="2485" r:id="rId37"/>
    <p:sldId id="2486" r:id="rId38"/>
    <p:sldId id="2487" r:id="rId39"/>
    <p:sldId id="2488" r:id="rId40"/>
    <p:sldId id="2489" r:id="rId41"/>
    <p:sldId id="2490" r:id="rId42"/>
    <p:sldId id="2491" r:id="rId43"/>
    <p:sldId id="2289" r:id="rId44"/>
    <p:sldId id="2291" r:id="rId45"/>
    <p:sldId id="2293" r:id="rId46"/>
    <p:sldId id="2294" r:id="rId47"/>
    <p:sldId id="2295" r:id="rId48"/>
    <p:sldId id="2296" r:id="rId49"/>
    <p:sldId id="2461" r:id="rId50"/>
    <p:sldId id="2297" r:id="rId51"/>
    <p:sldId id="2298" r:id="rId52"/>
    <p:sldId id="2381" r:id="rId53"/>
    <p:sldId id="2299" r:id="rId54"/>
    <p:sldId id="2300" r:id="rId55"/>
    <p:sldId id="2301" r:id="rId56"/>
    <p:sldId id="2302" r:id="rId57"/>
    <p:sldId id="2303" r:id="rId58"/>
    <p:sldId id="2304" r:id="rId59"/>
    <p:sldId id="2305" r:id="rId60"/>
    <p:sldId id="2308" r:id="rId61"/>
    <p:sldId id="2309" r:id="rId62"/>
    <p:sldId id="2310" r:id="rId63"/>
    <p:sldId id="2311" r:id="rId64"/>
    <p:sldId id="2314" r:id="rId65"/>
    <p:sldId id="2315" r:id="rId66"/>
    <p:sldId id="2317" r:id="rId67"/>
    <p:sldId id="2318" r:id="rId68"/>
    <p:sldId id="2345" r:id="rId69"/>
    <p:sldId id="2415" r:id="rId70"/>
    <p:sldId id="2392" r:id="rId71"/>
    <p:sldId id="2351" r:id="rId72"/>
    <p:sldId id="2402" r:id="rId73"/>
    <p:sldId id="2407" r:id="rId74"/>
    <p:sldId id="1592" r:id="rId75"/>
  </p:sldIdLst>
  <p:sldSz cx="9144000" cy="6858000" type="screen4x3"/>
  <p:notesSz cx="7104063" cy="10234613"/>
  <p:defaultTextStyle>
    <a:defPPr>
      <a:defRPr lang="ja-JP"/>
    </a:defPPr>
    <a:lvl1pPr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BAD"/>
    <a:srgbClr val="FFFFCC"/>
    <a:srgbClr val="FFCCFF"/>
    <a:srgbClr val="FFCC66"/>
    <a:srgbClr val="FFE1EB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5" autoAdjust="0"/>
    <p:restoredTop sz="94146" autoAdjust="0"/>
  </p:normalViewPr>
  <p:slideViewPr>
    <p:cSldViewPr snapToObjects="1">
      <p:cViewPr varScale="1">
        <p:scale>
          <a:sx n="93" d="100"/>
          <a:sy n="93" d="100"/>
        </p:scale>
        <p:origin x="2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132"/>
    </p:cViewPr>
  </p:sorterViewPr>
  <p:notesViewPr>
    <p:cSldViewPr snapToObjects="1">
      <p:cViewPr>
        <p:scale>
          <a:sx n="75" d="100"/>
          <a:sy n="75" d="100"/>
        </p:scale>
        <p:origin x="-792" y="228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816" cy="47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780" tIns="47389" rIns="94780" bIns="47389" numCol="1" anchor="ctr" anchorCtr="0" compatLnSpc="1">
            <a:prstTxWarp prst="textNoShape">
              <a:avLst/>
            </a:prstTxWarp>
          </a:bodyPr>
          <a:lstStyle>
            <a:lvl1pPr algn="l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9245" y="0"/>
            <a:ext cx="3079815" cy="47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780" tIns="47389" rIns="94780" bIns="47389" numCol="1" anchor="ctr" anchorCtr="0" compatLnSpc="1">
            <a:prstTxWarp prst="textNoShape">
              <a:avLst/>
            </a:prstTxWarp>
          </a:bodyPr>
          <a:lstStyle>
            <a:lvl1pPr algn="r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7797"/>
            <a:ext cx="3079816" cy="55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780" tIns="47389" rIns="94780" bIns="47389" numCol="1" anchor="b" anchorCtr="0" compatLnSpc="1">
            <a:prstTxWarp prst="textNoShape">
              <a:avLst/>
            </a:prstTxWarp>
          </a:bodyPr>
          <a:lstStyle>
            <a:lvl1pPr algn="l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9245" y="9717797"/>
            <a:ext cx="3079815" cy="55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780" tIns="47389" rIns="94780" bIns="47389" numCol="1" anchor="b" anchorCtr="0" compatLnSpc="1">
            <a:prstTxWarp prst="textNoShape">
              <a:avLst/>
            </a:prstTxWarp>
          </a:bodyPr>
          <a:lstStyle>
            <a:lvl1pPr algn="r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0DF64F27-B816-493F-99B7-11A8B1B3384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5026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49" cy="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t" anchorCtr="0" compatLnSpc="1">
            <a:prstTxWarp prst="textNoShape">
              <a:avLst/>
            </a:prstTxWarp>
          </a:bodyPr>
          <a:lstStyle>
            <a:lvl1pPr algn="l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14" y="0"/>
            <a:ext cx="3078149" cy="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t" anchorCtr="0" compatLnSpc="1">
            <a:prstTxWarp prst="textNoShape">
              <a:avLst/>
            </a:prstTxWarp>
          </a:bodyPr>
          <a:lstStyle>
            <a:lvl1pPr algn="r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64" y="4861360"/>
            <a:ext cx="5208535" cy="460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718"/>
            <a:ext cx="4315739" cy="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b" anchorCtr="0" compatLnSpc="1">
            <a:prstTxWarp prst="textNoShape">
              <a:avLst/>
            </a:prstTxWarp>
          </a:bodyPr>
          <a:lstStyle>
            <a:lvl1pPr algn="l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14" y="9722718"/>
            <a:ext cx="3078149" cy="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b" anchorCtr="0" compatLnSpc="1">
            <a:prstTxWarp prst="textNoShape">
              <a:avLst/>
            </a:prstTxWarp>
          </a:bodyPr>
          <a:lstStyle>
            <a:lvl1pPr algn="r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E0EF1F3C-50F8-4100-9719-186C149A3B5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11124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3F701-7640-464E-88F5-3432715F258D}" type="slidenum">
              <a:rPr lang="en-US" altLang="ja-JP"/>
              <a:pPr/>
              <a:t>1</a:t>
            </a:fld>
            <a:endParaRPr lang="en-US" altLang="ja-JP" dirty="0"/>
          </a:p>
        </p:txBody>
      </p:sp>
      <p:sp>
        <p:nvSpPr>
          <p:cNvPr id="984066" name="Text Box 2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5250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 dirty="0"/>
          </a:p>
          <a:p>
            <a:pPr algn="ctr">
              <a:spcBef>
                <a:spcPct val="50000"/>
              </a:spcBef>
            </a:pPr>
            <a:endParaRPr lang="en-US" altLang="ja-JP" sz="2300" dirty="0"/>
          </a:p>
        </p:txBody>
      </p:sp>
      <p:sp>
        <p:nvSpPr>
          <p:cNvPr id="9840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481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9BAE1-4942-44D6-997F-A377F6C7203D}" type="slidenum">
              <a:rPr lang="en-US" altLang="ja-JP"/>
              <a:pPr/>
              <a:t>10</a:t>
            </a:fld>
            <a:endParaRPr lang="en-US" altLang="ja-JP" dirty="0"/>
          </a:p>
        </p:txBody>
      </p:sp>
      <p:sp>
        <p:nvSpPr>
          <p:cNvPr id="528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5281796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68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 dirty="0"/>
          </a:p>
          <a:p>
            <a:pPr algn="ctr">
              <a:spcBef>
                <a:spcPct val="50000"/>
              </a:spcBef>
            </a:pPr>
            <a:endParaRPr lang="en-US" altLang="ja-JP" sz="2300" dirty="0"/>
          </a:p>
        </p:txBody>
      </p:sp>
    </p:spTree>
    <p:extLst>
      <p:ext uri="{BB962C8B-B14F-4D97-AF65-F5344CB8AC3E}">
        <p14:creationId xmlns:p14="http://schemas.microsoft.com/office/powerpoint/2010/main" val="1359161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D255B-56EB-4029-AADE-C2B08034461F}" type="slidenum">
              <a:rPr lang="en-US" altLang="ja-JP"/>
              <a:pPr/>
              <a:t>11</a:t>
            </a:fld>
            <a:endParaRPr lang="en-US" altLang="ja-JP" dirty="0"/>
          </a:p>
        </p:txBody>
      </p:sp>
      <p:sp>
        <p:nvSpPr>
          <p:cNvPr id="506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81402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3F758-3ECC-4160-92DA-EE06FF75D4DC}" type="slidenum">
              <a:rPr lang="en-US" altLang="ja-JP"/>
              <a:pPr/>
              <a:t>12</a:t>
            </a:fld>
            <a:endParaRPr lang="en-US" altLang="ja-JP" dirty="0"/>
          </a:p>
        </p:txBody>
      </p:sp>
      <p:sp>
        <p:nvSpPr>
          <p:cNvPr id="539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034667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0B751-354F-488E-980A-808B56CDE3EC}" type="slidenum">
              <a:rPr lang="en-US" altLang="ja-JP"/>
              <a:pPr/>
              <a:t>13</a:t>
            </a:fld>
            <a:endParaRPr lang="en-US" altLang="ja-JP" dirty="0"/>
          </a:p>
        </p:txBody>
      </p:sp>
      <p:sp>
        <p:nvSpPr>
          <p:cNvPr id="506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102767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4B2F9-72F9-4A64-BC89-1301C99C1CBE}" type="slidenum">
              <a:rPr lang="en-US" altLang="ja-JP"/>
              <a:pPr/>
              <a:t>14</a:t>
            </a:fld>
            <a:endParaRPr lang="en-US" altLang="ja-JP" dirty="0"/>
          </a:p>
        </p:txBody>
      </p:sp>
      <p:sp>
        <p:nvSpPr>
          <p:cNvPr id="507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918774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4B75C-0C90-40C3-AD28-2C3A5A62EFF3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507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2004919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497E8-0522-41DE-ACF0-31EF720F7900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50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3717070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DEBBB-BDC1-491A-BBB7-09A59EEE3B96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539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770561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5BD68-59FB-4F0A-9881-37EC6FCE5439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540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777420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0B964-66BE-41E3-96C2-BE07D0FAEABD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539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94134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22C89-3429-4F17-81D7-270C961B39BF}" type="slidenum">
              <a:rPr lang="en-US" altLang="ja-JP"/>
              <a:pPr/>
              <a:t>2</a:t>
            </a:fld>
            <a:endParaRPr lang="en-US" altLang="ja-JP" dirty="0"/>
          </a:p>
        </p:txBody>
      </p:sp>
      <p:sp>
        <p:nvSpPr>
          <p:cNvPr id="549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5498884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68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 dirty="0"/>
          </a:p>
          <a:p>
            <a:pPr algn="ctr">
              <a:spcBef>
                <a:spcPct val="50000"/>
              </a:spcBef>
            </a:pPr>
            <a:endParaRPr lang="en-US" altLang="ja-JP" sz="2300" dirty="0"/>
          </a:p>
        </p:txBody>
      </p:sp>
    </p:spTree>
    <p:extLst>
      <p:ext uri="{BB962C8B-B14F-4D97-AF65-F5344CB8AC3E}">
        <p14:creationId xmlns:p14="http://schemas.microsoft.com/office/powerpoint/2010/main" val="210922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B0C42-BF52-4E3C-8CF8-F9D94D663DC5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540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962266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5BD68-59FB-4F0A-9881-37EC6FCE5439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540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00427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497E8-0522-41DE-ACF0-31EF720F7900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50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2097421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497E8-0522-41DE-ACF0-31EF720F7900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50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2286296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5BD68-59FB-4F0A-9881-37EC6FCE5439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540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935297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10FB6-DFFA-41C5-8D08-F008978FABF8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547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241585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EE03C-DE72-4DC8-AEAE-74E69A8D29BD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507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716278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98A1D-1932-47CF-8C54-26BF7655BE5D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508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761610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4AFE5-2830-4186-A8F0-24A1F37C5E9C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508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704549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1AA27-5201-4C09-A4DC-6B3D98BEF420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513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161013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5E163-BE75-4A7F-91DD-81E943F3C5F3}" type="slidenum">
              <a:rPr lang="en-US" altLang="ja-JP"/>
              <a:pPr/>
              <a:t>3</a:t>
            </a:fld>
            <a:endParaRPr lang="en-US" altLang="ja-JP" dirty="0"/>
          </a:p>
        </p:txBody>
      </p:sp>
      <p:sp>
        <p:nvSpPr>
          <p:cNvPr id="550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3945480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7B59E-1554-4C19-9078-559B0B4C1A22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7813" y="4776044"/>
            <a:ext cx="5238517" cy="5030350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06904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FEBD9-6843-42F4-9170-0C7CBE203880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3865171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2E3DE-E7B0-4F32-AB9F-63C4433E3603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513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635993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4D05E-C9F6-42E5-8CE1-71995F1F0208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515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774990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150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27B6B850-EA57-4541-8AB8-8339A7A63CE0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34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15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15046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4779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160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EA7A2794-023F-4BB9-B9BA-CE9AA39A0172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35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16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16070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900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170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B33402DB-94E7-46F7-B3AD-695D52EBD60E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36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17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17094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11990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181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220AE048-087A-4C4B-9F14-FE9452A170C9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37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18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18118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8446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191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64D69052-0F84-4684-8CF7-8D4CE8F4AE2E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38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19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19142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679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201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BB337ECB-144C-47AC-A372-933C16C0988E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39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20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20166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47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5E163-BE75-4A7F-91DD-81E943F3C5F3}" type="slidenum">
              <a:rPr lang="en-US" altLang="ja-JP"/>
              <a:pPr/>
              <a:t>4</a:t>
            </a:fld>
            <a:endParaRPr lang="en-US" altLang="ja-JP" dirty="0"/>
          </a:p>
        </p:txBody>
      </p:sp>
      <p:sp>
        <p:nvSpPr>
          <p:cNvPr id="550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2902925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211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683C654E-FF2F-49FD-870C-3AA83C847AF7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40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21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21190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2958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22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02C67D5C-B28C-4159-9608-30F06A5027E6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41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22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22214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2313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232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F50A3C3A-4545-4275-BCE4-4E227F7355AB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42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23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23238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48848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53F8F-8011-4BF6-A3C8-8BDACEB0E7EF}" type="slidenum">
              <a:rPr lang="en-US" altLang="ja-JP"/>
              <a:pPr/>
              <a:t>43</a:t>
            </a:fld>
            <a:endParaRPr lang="en-US" altLang="ja-JP"/>
          </a:p>
        </p:txBody>
      </p:sp>
      <p:sp>
        <p:nvSpPr>
          <p:cNvPr id="516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5169156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68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/>
          </a:p>
          <a:p>
            <a:pPr algn="ctr">
              <a:spcBef>
                <a:spcPct val="50000"/>
              </a:spcBef>
            </a:pPr>
            <a:endParaRPr lang="en-US" altLang="ja-JP" sz="2300"/>
          </a:p>
        </p:txBody>
      </p:sp>
    </p:spTree>
    <p:extLst>
      <p:ext uri="{BB962C8B-B14F-4D97-AF65-F5344CB8AC3E}">
        <p14:creationId xmlns:p14="http://schemas.microsoft.com/office/powerpoint/2010/main" val="1175892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299D6-E120-40E3-B9DD-AFE2DB930761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517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9739011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04900-514A-4875-99DE-07B4B2EB825C}" type="slidenum">
              <a:rPr lang="en-US" altLang="ja-JP"/>
              <a:pPr/>
              <a:t>45</a:t>
            </a:fld>
            <a:endParaRPr lang="en-US" altLang="ja-JP"/>
          </a:p>
        </p:txBody>
      </p:sp>
      <p:sp>
        <p:nvSpPr>
          <p:cNvPr id="517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9085942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96AD0-0425-424A-8DF6-3384E07C3648}" type="slidenum">
              <a:rPr lang="en-US" altLang="ja-JP"/>
              <a:pPr/>
              <a:t>46</a:t>
            </a:fld>
            <a:endParaRPr lang="en-US" altLang="ja-JP"/>
          </a:p>
        </p:txBody>
      </p:sp>
      <p:sp>
        <p:nvSpPr>
          <p:cNvPr id="517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0415531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EA4CC-5D6F-4EE8-8501-AE493C0E981B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518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3914868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3F69B-1F66-4C5A-9BF5-76B0F707E5F5}" type="slidenum">
              <a:rPr lang="en-US" altLang="ja-JP"/>
              <a:pPr/>
              <a:t>48</a:t>
            </a:fld>
            <a:endParaRPr lang="en-US" altLang="ja-JP"/>
          </a:p>
        </p:txBody>
      </p:sp>
      <p:sp>
        <p:nvSpPr>
          <p:cNvPr id="518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992821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E8F6B-0C1A-4C02-9035-489FBCCB8DDF}" type="slidenum">
              <a:rPr lang="en-US" altLang="ja-JP"/>
              <a:pPr/>
              <a:t>49</a:t>
            </a:fld>
            <a:endParaRPr lang="en-US" altLang="ja-JP"/>
          </a:p>
        </p:txBody>
      </p:sp>
      <p:sp>
        <p:nvSpPr>
          <p:cNvPr id="518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691382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7B59E-1554-4C19-9078-559B0B4C1A22}" type="slidenum">
              <a:rPr lang="en-US" altLang="ja-JP"/>
              <a:pPr/>
              <a:t>5</a:t>
            </a:fld>
            <a:endParaRPr lang="en-US" altLang="ja-JP" dirty="0"/>
          </a:p>
        </p:txBody>
      </p:sp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7813" y="4776044"/>
            <a:ext cx="5238517" cy="5030350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1996868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E8F6B-0C1A-4C02-9035-489FBCCB8DDF}" type="slidenum">
              <a:rPr lang="en-US" altLang="ja-JP"/>
              <a:pPr/>
              <a:t>50</a:t>
            </a:fld>
            <a:endParaRPr lang="en-US" altLang="ja-JP"/>
          </a:p>
        </p:txBody>
      </p:sp>
      <p:sp>
        <p:nvSpPr>
          <p:cNvPr id="518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5037257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A2912-02BF-4B3E-B949-3E33476D6F94}" type="slidenum">
              <a:rPr lang="en-US" altLang="ja-JP"/>
              <a:pPr/>
              <a:t>51</a:t>
            </a:fld>
            <a:endParaRPr lang="en-US" altLang="ja-JP"/>
          </a:p>
        </p:txBody>
      </p:sp>
      <p:sp>
        <p:nvSpPr>
          <p:cNvPr id="518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0024180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A14B3-54CE-4F7B-AE8C-14AFCC95A453}" type="slidenum">
              <a:rPr lang="en-US" altLang="ja-JP"/>
              <a:pPr/>
              <a:t>52</a:t>
            </a:fld>
            <a:endParaRPr lang="en-US" altLang="ja-JP"/>
          </a:p>
        </p:txBody>
      </p:sp>
      <p:sp>
        <p:nvSpPr>
          <p:cNvPr id="536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3678824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BCA92-1404-4D07-8029-7F3C89628C9E}" type="slidenum">
              <a:rPr lang="en-US" altLang="ja-JP"/>
              <a:pPr/>
              <a:t>53</a:t>
            </a:fld>
            <a:endParaRPr lang="en-US" altLang="ja-JP"/>
          </a:p>
        </p:txBody>
      </p:sp>
      <p:sp>
        <p:nvSpPr>
          <p:cNvPr id="518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8836044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93569-79C5-47EF-B593-E1F7554C7C18}" type="slidenum">
              <a:rPr lang="en-US" altLang="ja-JP"/>
              <a:pPr/>
              <a:t>54</a:t>
            </a:fld>
            <a:endParaRPr lang="en-US" altLang="ja-JP"/>
          </a:p>
        </p:txBody>
      </p:sp>
      <p:sp>
        <p:nvSpPr>
          <p:cNvPr id="519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322165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43283-B95C-4124-A36A-BBCE06A97190}" type="slidenum">
              <a:rPr lang="en-US" altLang="ja-JP"/>
              <a:pPr/>
              <a:t>55</a:t>
            </a:fld>
            <a:endParaRPr lang="en-US" altLang="ja-JP"/>
          </a:p>
        </p:txBody>
      </p:sp>
      <p:sp>
        <p:nvSpPr>
          <p:cNvPr id="519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8187096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36D31-957A-4B89-B5AD-F1992595DFCC}" type="slidenum">
              <a:rPr lang="en-US" altLang="ja-JP"/>
              <a:pPr/>
              <a:t>56</a:t>
            </a:fld>
            <a:endParaRPr lang="en-US" altLang="ja-JP"/>
          </a:p>
        </p:txBody>
      </p:sp>
      <p:sp>
        <p:nvSpPr>
          <p:cNvPr id="519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0051138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BFDDA-3A54-4239-AD0A-812352E47ED9}" type="slidenum">
              <a:rPr lang="en-US" altLang="ja-JP"/>
              <a:pPr/>
              <a:t>57</a:t>
            </a:fld>
            <a:endParaRPr lang="en-US" altLang="ja-JP"/>
          </a:p>
        </p:txBody>
      </p:sp>
      <p:sp>
        <p:nvSpPr>
          <p:cNvPr id="519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56947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CA2FB-99F8-4E6F-8945-07284DC25CC3}" type="slidenum">
              <a:rPr lang="en-US" altLang="ja-JP"/>
              <a:pPr/>
              <a:t>58</a:t>
            </a:fld>
            <a:endParaRPr lang="en-US" altLang="ja-JP"/>
          </a:p>
        </p:txBody>
      </p:sp>
      <p:sp>
        <p:nvSpPr>
          <p:cNvPr id="51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3000083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B74E4-3574-45C5-9EB2-34B0883CA50A}" type="slidenum">
              <a:rPr lang="en-US" altLang="ja-JP"/>
              <a:pPr/>
              <a:t>59</a:t>
            </a:fld>
            <a:endParaRPr lang="en-US" altLang="ja-JP"/>
          </a:p>
        </p:txBody>
      </p:sp>
      <p:sp>
        <p:nvSpPr>
          <p:cNvPr id="520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194744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F0C2B-3788-4778-8BC4-0C7B7C762B18}" type="slidenum">
              <a:rPr lang="en-US" altLang="ja-JP"/>
              <a:pPr/>
              <a:t>6</a:t>
            </a:fld>
            <a:endParaRPr lang="en-US" altLang="ja-JP" dirty="0"/>
          </a:p>
        </p:txBody>
      </p:sp>
      <p:sp>
        <p:nvSpPr>
          <p:cNvPr id="550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5" y="4861360"/>
            <a:ext cx="5240183" cy="4864640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0714794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98F1E-7578-4116-A6B6-E3BC47A07C9F}" type="slidenum">
              <a:rPr lang="en-US" altLang="ja-JP"/>
              <a:pPr/>
              <a:t>60</a:t>
            </a:fld>
            <a:endParaRPr lang="en-US" altLang="ja-JP"/>
          </a:p>
        </p:txBody>
      </p:sp>
      <p:sp>
        <p:nvSpPr>
          <p:cNvPr id="520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0556767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8640F-BE85-48DA-9070-47CE9E9FD9E8}" type="slidenum">
              <a:rPr lang="en-US" altLang="ja-JP"/>
              <a:pPr/>
              <a:t>61</a:t>
            </a:fld>
            <a:endParaRPr lang="en-US" altLang="ja-JP"/>
          </a:p>
        </p:txBody>
      </p:sp>
      <p:sp>
        <p:nvSpPr>
          <p:cNvPr id="521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38371803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70B03-BF97-4D3D-8ABE-8A5A5ED388CD}" type="slidenum">
              <a:rPr lang="en-US" altLang="ja-JP"/>
              <a:pPr/>
              <a:t>62</a:t>
            </a:fld>
            <a:endParaRPr lang="en-US" altLang="ja-JP"/>
          </a:p>
        </p:txBody>
      </p:sp>
      <p:sp>
        <p:nvSpPr>
          <p:cNvPr id="521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4257356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5703B-BD51-4A81-A032-8E1117612FEB}" type="slidenum">
              <a:rPr lang="en-US" altLang="ja-JP"/>
              <a:pPr/>
              <a:t>63</a:t>
            </a:fld>
            <a:endParaRPr lang="en-US" altLang="ja-JP"/>
          </a:p>
        </p:txBody>
      </p:sp>
      <p:sp>
        <p:nvSpPr>
          <p:cNvPr id="521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8346096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0619E-8110-4A67-84CA-773AE297AEAE}" type="slidenum">
              <a:rPr lang="en-US" altLang="ja-JP"/>
              <a:pPr/>
              <a:t>64</a:t>
            </a:fld>
            <a:endParaRPr lang="en-US" altLang="ja-JP"/>
          </a:p>
        </p:txBody>
      </p:sp>
      <p:sp>
        <p:nvSpPr>
          <p:cNvPr id="522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4417579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5BDFB-2B74-4B45-ACAC-1CEE3BDC8787}" type="slidenum">
              <a:rPr lang="en-US" altLang="ja-JP"/>
              <a:pPr/>
              <a:t>65</a:t>
            </a:fld>
            <a:endParaRPr lang="en-US" altLang="ja-JP"/>
          </a:p>
        </p:txBody>
      </p:sp>
      <p:sp>
        <p:nvSpPr>
          <p:cNvPr id="522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6937660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14100-E165-4B17-91FE-41DE0606B9E0}" type="slidenum">
              <a:rPr lang="en-US" altLang="ja-JP"/>
              <a:pPr/>
              <a:t>66</a:t>
            </a:fld>
            <a:endParaRPr lang="en-US" altLang="ja-JP"/>
          </a:p>
        </p:txBody>
      </p:sp>
      <p:sp>
        <p:nvSpPr>
          <p:cNvPr id="522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0668247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DB671-5AF3-47BA-AAB0-03C06347C90E}" type="slidenum">
              <a:rPr lang="en-US" altLang="ja-JP"/>
              <a:pPr/>
              <a:t>67</a:t>
            </a:fld>
            <a:endParaRPr lang="en-US" altLang="ja-JP"/>
          </a:p>
        </p:txBody>
      </p:sp>
      <p:sp>
        <p:nvSpPr>
          <p:cNvPr id="522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527344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BD2A1-3125-44A4-9EA6-C4E51E3E23F6}" type="slidenum">
              <a:rPr lang="en-US" altLang="ja-JP"/>
              <a:pPr/>
              <a:t>68</a:t>
            </a:fld>
            <a:endParaRPr lang="en-US" altLang="ja-JP"/>
          </a:p>
        </p:txBody>
      </p:sp>
      <p:sp>
        <p:nvSpPr>
          <p:cNvPr id="528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5" y="4861360"/>
            <a:ext cx="5240183" cy="4945034"/>
          </a:xfrm>
          <a:ln/>
        </p:spPr>
        <p:txBody>
          <a:bodyPr/>
          <a:lstStyle/>
          <a:p>
            <a:r>
              <a:rPr lang="ja-JP" altLang="en-US" sz="1000"/>
              <a:t>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75689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968CE-2A21-4B54-B31F-B8A60207B2EA}" type="slidenum">
              <a:rPr lang="en-US" altLang="ja-JP"/>
              <a:pPr/>
              <a:t>69</a:t>
            </a:fld>
            <a:endParaRPr lang="en-US" altLang="ja-JP"/>
          </a:p>
        </p:txBody>
      </p:sp>
      <p:sp>
        <p:nvSpPr>
          <p:cNvPr id="543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  <p:sp>
        <p:nvSpPr>
          <p:cNvPr id="543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ja-JP" altLang="ja-JP" sz="800"/>
          </a:p>
        </p:txBody>
      </p:sp>
    </p:spTree>
    <p:extLst>
      <p:ext uri="{BB962C8B-B14F-4D97-AF65-F5344CB8AC3E}">
        <p14:creationId xmlns:p14="http://schemas.microsoft.com/office/powerpoint/2010/main" val="299210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0C8A4-F1D2-4950-81B5-1C32AC7AA05F}" type="slidenum">
              <a:rPr lang="en-US" altLang="ja-JP"/>
              <a:pPr/>
              <a:t>7</a:t>
            </a:fld>
            <a:endParaRPr lang="en-US" altLang="ja-JP" dirty="0"/>
          </a:p>
        </p:txBody>
      </p:sp>
      <p:sp>
        <p:nvSpPr>
          <p:cNvPr id="550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2479155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ABE9E-A629-4D7B-B9FA-3F0B6A75EDFF}" type="slidenum">
              <a:rPr lang="en-US" altLang="ja-JP"/>
              <a:pPr/>
              <a:t>70</a:t>
            </a:fld>
            <a:endParaRPr lang="en-US" altLang="ja-JP"/>
          </a:p>
        </p:txBody>
      </p:sp>
      <p:sp>
        <p:nvSpPr>
          <p:cNvPr id="538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5" y="4861360"/>
            <a:ext cx="5240183" cy="4945034"/>
          </a:xfrm>
          <a:ln/>
        </p:spPr>
        <p:txBody>
          <a:bodyPr/>
          <a:lstStyle/>
          <a:p>
            <a:r>
              <a:rPr lang="ja-JP" altLang="en-US" sz="1000"/>
              <a:t>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71703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B1E60-1EBA-422C-9ED8-91D933B30587}" type="slidenum">
              <a:rPr lang="en-US" altLang="ja-JP"/>
              <a:pPr/>
              <a:t>71</a:t>
            </a:fld>
            <a:endParaRPr lang="en-US" altLang="ja-JP"/>
          </a:p>
        </p:txBody>
      </p:sp>
      <p:sp>
        <p:nvSpPr>
          <p:cNvPr id="529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5" y="4861360"/>
            <a:ext cx="5240183" cy="4945034"/>
          </a:xfrm>
          <a:ln/>
        </p:spPr>
        <p:txBody>
          <a:bodyPr/>
          <a:lstStyle/>
          <a:p>
            <a:r>
              <a:rPr lang="ja-JP" altLang="en-US" sz="1000"/>
              <a:t>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066782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A9D8D-A71F-4344-86B5-D4AFDEF9A2A8}" type="slidenum">
              <a:rPr lang="en-US" altLang="ja-JP"/>
              <a:pPr/>
              <a:t>72</a:t>
            </a:fld>
            <a:endParaRPr lang="en-US" altLang="ja-JP"/>
          </a:p>
        </p:txBody>
      </p:sp>
      <p:sp>
        <p:nvSpPr>
          <p:cNvPr id="540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03474715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E6EC9-D48B-4D1F-AD35-9E23ABF6F5E4}" type="slidenum">
              <a:rPr lang="en-US" altLang="ja-JP"/>
              <a:pPr/>
              <a:t>73</a:t>
            </a:fld>
            <a:endParaRPr lang="en-US" altLang="ja-JP"/>
          </a:p>
        </p:txBody>
      </p:sp>
      <p:sp>
        <p:nvSpPr>
          <p:cNvPr id="541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746" y="4703854"/>
            <a:ext cx="5210201" cy="4943393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7160861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53AE0-0178-44D4-87F0-8F3147DD5533}" type="slidenum">
              <a:rPr lang="en-US" altLang="ja-JP"/>
              <a:pPr/>
              <a:t>74</a:t>
            </a:fld>
            <a:endParaRPr lang="en-US" altLang="ja-JP"/>
          </a:p>
        </p:txBody>
      </p:sp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477" tIns="48238" rIns="96477" bIns="48238"/>
          <a:lstStyle/>
          <a:p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543044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68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/>
          </a:p>
          <a:p>
            <a:pPr algn="ctr">
              <a:spcBef>
                <a:spcPct val="50000"/>
              </a:spcBef>
            </a:pPr>
            <a:endParaRPr lang="en-US" altLang="ja-JP" sz="2300"/>
          </a:p>
        </p:txBody>
      </p:sp>
    </p:spTree>
    <p:extLst>
      <p:ext uri="{BB962C8B-B14F-4D97-AF65-F5344CB8AC3E}">
        <p14:creationId xmlns:p14="http://schemas.microsoft.com/office/powerpoint/2010/main" val="7389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430CD-5C80-496C-8628-9C242B8DE5BE}" type="slidenum">
              <a:rPr lang="en-US" altLang="ja-JP"/>
              <a:pPr/>
              <a:t>8</a:t>
            </a:fld>
            <a:endParaRPr lang="en-US" altLang="ja-JP" dirty="0"/>
          </a:p>
        </p:txBody>
      </p:sp>
      <p:sp>
        <p:nvSpPr>
          <p:cNvPr id="550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6290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0886F-C242-454F-BB9B-82A8B218A545}" type="slidenum">
              <a:rPr lang="en-US" altLang="ja-JP"/>
              <a:pPr/>
              <a:t>9</a:t>
            </a:fld>
            <a:endParaRPr lang="en-US" altLang="ja-JP" dirty="0"/>
          </a:p>
        </p:txBody>
      </p:sp>
      <p:sp>
        <p:nvSpPr>
          <p:cNvPr id="551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51794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ECFBF-C1F0-49FF-B8A8-8C1F6F28FC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3340057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288BD-8273-4293-89B5-7A3D3AF4A7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6641806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457200"/>
            <a:ext cx="2124075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221413" cy="5257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41C59-9C2C-4A2C-8A03-AB221CD1A54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27309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45488" cy="78263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29150" y="1447800"/>
            <a:ext cx="4097338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29150" y="3657600"/>
            <a:ext cx="4097338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AE2B96CE-F7C4-4173-8E95-605A904210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1346577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533400" y="457200"/>
            <a:ext cx="8345488" cy="78263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095750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29150" y="1447800"/>
            <a:ext cx="4097338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095750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3657600"/>
            <a:ext cx="4097338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1826C898-23DE-4F79-BDC3-75475A9345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226708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457200"/>
            <a:ext cx="8497888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CF0738D4-0E31-4E0C-8281-9A0F2D7F07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6763040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80ADC-F68C-437C-957D-5996FA6D652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8316862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9D9B0-EACB-4ED9-A7E0-AF7F48DFB3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5649493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E367E-3646-4718-B910-812B8D05AEE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5139196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D8616-DCBA-4D49-B5F1-CA05C5D641A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0277112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0B43B-EFDA-4910-8E92-2837774626B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1688195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6C183-3917-4622-9159-D2AE18BC322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7597939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EE836-61E2-4752-AEEB-FF28369A40F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530196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68622-1594-4C08-A143-05E15DD8CA2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705702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0">
          <a:gsLst>
            <a:gs pos="0">
              <a:schemeClr val="bg1"/>
            </a:gs>
            <a:gs pos="100000">
              <a:srgbClr val="FFD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345488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spcBef>
                <a:spcPct val="0"/>
              </a:spcBef>
              <a:buClrTx/>
              <a:buSzTx/>
              <a:buFontTx/>
              <a:buNone/>
              <a:defRPr sz="130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spcBef>
                <a:spcPct val="0"/>
              </a:spcBef>
              <a:buClrTx/>
              <a:buSzTx/>
              <a:buFontTx/>
              <a:buNone/>
              <a:defRPr sz="130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spcBef>
                <a:spcPct val="0"/>
              </a:spcBef>
              <a:buClrTx/>
              <a:buSzTx/>
              <a:buFontTx/>
              <a:buNone/>
              <a:defRPr sz="1300">
                <a:latin typeface="+mn-lt"/>
                <a:ea typeface="+mn-ea"/>
              </a:defRPr>
            </a:lvl1pPr>
          </a:lstStyle>
          <a:p>
            <a:fld id="{7FD6D822-2B5E-4EF6-AB39-CF85C8E3A766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sndAc>
      <p:stSnd>
        <p:snd r:embed="rId16" name="CAMERA.WAV"/>
      </p:stSnd>
    </p:sndAc>
  </p:transition>
  <p:txStyles>
    <p:titleStyle>
      <a:lvl1pPr algn="l" defTabSz="820738" rtl="0" fontAlgn="base">
        <a:spcBef>
          <a:spcPct val="0"/>
        </a:spcBef>
        <a:spcAft>
          <a:spcPct val="0"/>
        </a:spcAft>
        <a:defRPr kumimoji="1" sz="3000" kern="12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2pPr>
      <a:lvl3pPr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3pPr>
      <a:lvl4pPr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4pPr>
      <a:lvl5pPr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5pPr>
      <a:lvl6pPr marL="457200"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6pPr>
      <a:lvl7pPr marL="914400"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7pPr>
      <a:lvl8pPr marL="1371600"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8pPr>
      <a:lvl9pPr marL="1828800"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10.wmf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audio" Target="../media/audio6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7.wmf"/><Relationship Id="rId4" Type="http://schemas.openxmlformats.org/officeDocument/2006/relationships/audio" Target="../media/audio7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audio" Target="../media/audio8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6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audio" Target="../media/audio2.wav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.png"/><Relationship Id="rId4" Type="http://schemas.openxmlformats.org/officeDocument/2006/relationships/image" Target="../media/image23.gif"/><Relationship Id="rId9" Type="http://schemas.openxmlformats.org/officeDocument/2006/relationships/image" Target="../media/image28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audio" Target="../media/audio2.wav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wmf"/><Relationship Id="rId5" Type="http://schemas.openxmlformats.org/officeDocument/2006/relationships/image" Target="../media/image2.png"/><Relationship Id="rId4" Type="http://schemas.openxmlformats.org/officeDocument/2006/relationships/image" Target="../media/image2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audio" Target="../media/audio7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audio" Target="../media/audio7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audio" Target="../media/audio7.wav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gif"/><Relationship Id="rId5" Type="http://schemas.openxmlformats.org/officeDocument/2006/relationships/audio" Target="../media/audio7.wav"/><Relationship Id="rId4" Type="http://schemas.openxmlformats.org/officeDocument/2006/relationships/audio" Target="../media/audio9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wmf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audio" Target="../media/audio1.wav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wmf"/><Relationship Id="rId5" Type="http://schemas.openxmlformats.org/officeDocument/2006/relationships/image" Target="../media/image32.gif"/><Relationship Id="rId4" Type="http://schemas.openxmlformats.org/officeDocument/2006/relationships/audio" Target="../media/audio10.wav"/><Relationship Id="rId9" Type="http://schemas.openxmlformats.org/officeDocument/2006/relationships/image" Target="../media/image37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gif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7.gif"/><Relationship Id="rId4" Type="http://schemas.openxmlformats.org/officeDocument/2006/relationships/audio" Target="../media/audio3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wmf"/><Relationship Id="rId5" Type="http://schemas.openxmlformats.org/officeDocument/2006/relationships/image" Target="../media/image2.png"/><Relationship Id="rId4" Type="http://schemas.openxmlformats.org/officeDocument/2006/relationships/audio" Target="../media/audio11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audio" Target="../media/audio6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12.wav"/><Relationship Id="rId4" Type="http://schemas.openxmlformats.org/officeDocument/2006/relationships/audio" Target="../media/audio6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audio" Target="../media/audio6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9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hyperlink" Target="http://www.momoti.com/" TargetMode="External"/><Relationship Id="rId4" Type="http://schemas.openxmlformats.org/officeDocument/2006/relationships/hyperlink" Target="mailto:pinkhip@dc4.so-net.ne.j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43" name="Group 3"/>
          <p:cNvGrpSpPr>
            <a:grpSpLocks/>
          </p:cNvGrpSpPr>
          <p:nvPr/>
        </p:nvGrpSpPr>
        <p:grpSpPr bwMode="auto">
          <a:xfrm>
            <a:off x="2341563" y="2276475"/>
            <a:ext cx="5130800" cy="4537075"/>
            <a:chOff x="394" y="1459"/>
            <a:chExt cx="2300" cy="2195"/>
          </a:xfrm>
        </p:grpSpPr>
        <p:grpSp>
          <p:nvGrpSpPr>
            <p:cNvPr id="983044" name="Group 4"/>
            <p:cNvGrpSpPr>
              <a:grpSpLocks/>
            </p:cNvGrpSpPr>
            <p:nvPr/>
          </p:nvGrpSpPr>
          <p:grpSpPr bwMode="auto">
            <a:xfrm>
              <a:off x="612" y="1569"/>
              <a:ext cx="2082" cy="2085"/>
              <a:chOff x="612" y="1569"/>
              <a:chExt cx="2082" cy="2085"/>
            </a:xfrm>
          </p:grpSpPr>
          <p:sp>
            <p:nvSpPr>
              <p:cNvPr id="983045" name="Freeform 5"/>
              <p:cNvSpPr>
                <a:spLocks/>
              </p:cNvSpPr>
              <p:nvPr/>
            </p:nvSpPr>
            <p:spPr bwMode="gray">
              <a:xfrm>
                <a:off x="1797" y="3106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46" name="Freeform 6"/>
              <p:cNvSpPr>
                <a:spLocks/>
              </p:cNvSpPr>
              <p:nvPr/>
            </p:nvSpPr>
            <p:spPr bwMode="gray">
              <a:xfrm>
                <a:off x="2619" y="3299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47" name="Freeform 7"/>
              <p:cNvSpPr>
                <a:spLocks/>
              </p:cNvSpPr>
              <p:nvPr/>
            </p:nvSpPr>
            <p:spPr bwMode="gray">
              <a:xfrm>
                <a:off x="2142" y="3229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48" name="Freeform 8"/>
              <p:cNvSpPr>
                <a:spLocks/>
              </p:cNvSpPr>
              <p:nvPr/>
            </p:nvSpPr>
            <p:spPr bwMode="gray">
              <a:xfrm>
                <a:off x="2137" y="3248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49" name="Freeform 9"/>
              <p:cNvSpPr>
                <a:spLocks/>
              </p:cNvSpPr>
              <p:nvPr/>
            </p:nvSpPr>
            <p:spPr bwMode="gray">
              <a:xfrm>
                <a:off x="2208" y="2849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0" name="Freeform 10"/>
              <p:cNvSpPr>
                <a:spLocks/>
              </p:cNvSpPr>
              <p:nvPr/>
            </p:nvSpPr>
            <p:spPr bwMode="gray">
              <a:xfrm>
                <a:off x="2601" y="2875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1" name="Freeform 11"/>
              <p:cNvSpPr>
                <a:spLocks/>
              </p:cNvSpPr>
              <p:nvPr/>
            </p:nvSpPr>
            <p:spPr bwMode="gray">
              <a:xfrm>
                <a:off x="2208" y="2860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2" name="Freeform 12"/>
              <p:cNvSpPr>
                <a:spLocks/>
              </p:cNvSpPr>
              <p:nvPr/>
            </p:nvSpPr>
            <p:spPr bwMode="gray">
              <a:xfrm>
                <a:off x="2253" y="2906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3" name="Freeform 13"/>
              <p:cNvSpPr>
                <a:spLocks/>
              </p:cNvSpPr>
              <p:nvPr/>
            </p:nvSpPr>
            <p:spPr bwMode="gray">
              <a:xfrm>
                <a:off x="614" y="1569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4" name="Freeform 14"/>
              <p:cNvSpPr>
                <a:spLocks/>
              </p:cNvSpPr>
              <p:nvPr/>
            </p:nvSpPr>
            <p:spPr bwMode="gray">
              <a:xfrm>
                <a:off x="1411" y="2486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5" name="Freeform 15"/>
              <p:cNvSpPr>
                <a:spLocks/>
              </p:cNvSpPr>
              <p:nvPr/>
            </p:nvSpPr>
            <p:spPr bwMode="gray">
              <a:xfrm>
                <a:off x="612" y="1851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6" name="Freeform 16"/>
              <p:cNvSpPr>
                <a:spLocks/>
              </p:cNvSpPr>
              <p:nvPr/>
            </p:nvSpPr>
            <p:spPr bwMode="gray">
              <a:xfrm>
                <a:off x="1238" y="1621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7" name="Freeform 17"/>
              <p:cNvSpPr>
                <a:spLocks/>
              </p:cNvSpPr>
              <p:nvPr/>
            </p:nvSpPr>
            <p:spPr bwMode="gray">
              <a:xfrm>
                <a:off x="949" y="2376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8" name="Freeform 18"/>
              <p:cNvSpPr>
                <a:spLocks/>
              </p:cNvSpPr>
              <p:nvPr/>
            </p:nvSpPr>
            <p:spPr bwMode="gray">
              <a:xfrm>
                <a:off x="1944" y="3449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9" name="Freeform 19"/>
              <p:cNvSpPr>
                <a:spLocks/>
              </p:cNvSpPr>
              <p:nvPr/>
            </p:nvSpPr>
            <p:spPr bwMode="gray">
              <a:xfrm>
                <a:off x="1709" y="3223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0" name="Freeform 20"/>
              <p:cNvSpPr>
                <a:spLocks/>
              </p:cNvSpPr>
              <p:nvPr/>
            </p:nvSpPr>
            <p:spPr bwMode="gray">
              <a:xfrm>
                <a:off x="1999" y="3301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1" name="Freeform 21"/>
              <p:cNvSpPr>
                <a:spLocks/>
              </p:cNvSpPr>
              <p:nvPr/>
            </p:nvSpPr>
            <p:spPr bwMode="gray">
              <a:xfrm>
                <a:off x="1524" y="3374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2" name="Freeform 22"/>
              <p:cNvSpPr>
                <a:spLocks/>
              </p:cNvSpPr>
              <p:nvPr/>
            </p:nvSpPr>
            <p:spPr bwMode="gray">
              <a:xfrm>
                <a:off x="1565" y="3369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3" name="Freeform 23"/>
              <p:cNvSpPr>
                <a:spLocks/>
              </p:cNvSpPr>
              <p:nvPr/>
            </p:nvSpPr>
            <p:spPr bwMode="gray">
              <a:xfrm>
                <a:off x="1622" y="3248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4" name="Freeform 24"/>
              <p:cNvSpPr>
                <a:spLocks/>
              </p:cNvSpPr>
              <p:nvPr/>
            </p:nvSpPr>
            <p:spPr bwMode="gray">
              <a:xfrm>
                <a:off x="1951" y="3604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5" name="Freeform 25"/>
              <p:cNvSpPr>
                <a:spLocks/>
              </p:cNvSpPr>
              <p:nvPr/>
            </p:nvSpPr>
            <p:spPr bwMode="gray">
              <a:xfrm>
                <a:off x="1617" y="2998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6" name="Freeform 26"/>
              <p:cNvSpPr>
                <a:spLocks/>
              </p:cNvSpPr>
              <p:nvPr/>
            </p:nvSpPr>
            <p:spPr bwMode="gray">
              <a:xfrm>
                <a:off x="1518" y="2970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7" name="Freeform 27"/>
              <p:cNvSpPr>
                <a:spLocks/>
              </p:cNvSpPr>
              <p:nvPr/>
            </p:nvSpPr>
            <p:spPr bwMode="gray">
              <a:xfrm>
                <a:off x="1524" y="2972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8" name="Freeform 28"/>
              <p:cNvSpPr>
                <a:spLocks/>
              </p:cNvSpPr>
              <p:nvPr/>
            </p:nvSpPr>
            <p:spPr bwMode="gray">
              <a:xfrm>
                <a:off x="1551" y="3063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9" name="Freeform 29"/>
              <p:cNvSpPr>
                <a:spLocks/>
              </p:cNvSpPr>
              <p:nvPr/>
            </p:nvSpPr>
            <p:spPr bwMode="gray">
              <a:xfrm>
                <a:off x="1669" y="3025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0" name="Freeform 30"/>
              <p:cNvSpPr>
                <a:spLocks/>
              </p:cNvSpPr>
              <p:nvPr/>
            </p:nvSpPr>
            <p:spPr bwMode="gray">
              <a:xfrm>
                <a:off x="1831" y="3009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1" name="Freeform 31"/>
              <p:cNvSpPr>
                <a:spLocks/>
              </p:cNvSpPr>
              <p:nvPr/>
            </p:nvSpPr>
            <p:spPr bwMode="gray">
              <a:xfrm>
                <a:off x="1886" y="3076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2" name="Freeform 32"/>
              <p:cNvSpPr>
                <a:spLocks/>
              </p:cNvSpPr>
              <p:nvPr/>
            </p:nvSpPr>
            <p:spPr bwMode="gray">
              <a:xfrm>
                <a:off x="1748" y="3124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3" name="Freeform 33"/>
              <p:cNvSpPr>
                <a:spLocks/>
              </p:cNvSpPr>
              <p:nvPr/>
            </p:nvSpPr>
            <p:spPr bwMode="gray">
              <a:xfrm>
                <a:off x="1731" y="3105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4" name="Freeform 34"/>
              <p:cNvSpPr>
                <a:spLocks/>
              </p:cNvSpPr>
              <p:nvPr/>
            </p:nvSpPr>
            <p:spPr bwMode="gray">
              <a:xfrm>
                <a:off x="1617" y="3152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5" name="Freeform 35"/>
              <p:cNvSpPr>
                <a:spLocks/>
              </p:cNvSpPr>
              <p:nvPr/>
            </p:nvSpPr>
            <p:spPr bwMode="gray">
              <a:xfrm>
                <a:off x="1671" y="3363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6" name="Freeform 36"/>
              <p:cNvSpPr>
                <a:spLocks/>
              </p:cNvSpPr>
              <p:nvPr/>
            </p:nvSpPr>
            <p:spPr bwMode="gray">
              <a:xfrm>
                <a:off x="1975" y="3465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7" name="Oval 37"/>
              <p:cNvSpPr>
                <a:spLocks noChangeArrowheads="1"/>
              </p:cNvSpPr>
              <p:nvPr/>
            </p:nvSpPr>
            <p:spPr bwMode="gray">
              <a:xfrm>
                <a:off x="1773" y="3036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078" name="Freeform 38"/>
              <p:cNvSpPr>
                <a:spLocks/>
              </p:cNvSpPr>
              <p:nvPr/>
            </p:nvSpPr>
            <p:spPr bwMode="gray">
              <a:xfrm>
                <a:off x="1997" y="3605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9" name="Freeform 39"/>
              <p:cNvSpPr>
                <a:spLocks/>
              </p:cNvSpPr>
              <p:nvPr/>
            </p:nvSpPr>
            <p:spPr bwMode="gray">
              <a:xfrm>
                <a:off x="1621" y="3242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0" name="Freeform 40"/>
              <p:cNvSpPr>
                <a:spLocks/>
              </p:cNvSpPr>
              <p:nvPr/>
            </p:nvSpPr>
            <p:spPr bwMode="gray">
              <a:xfrm>
                <a:off x="1654" y="3220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1" name="Freeform 41"/>
              <p:cNvSpPr>
                <a:spLocks/>
              </p:cNvSpPr>
              <p:nvPr/>
            </p:nvSpPr>
            <p:spPr bwMode="gray">
              <a:xfrm>
                <a:off x="1874" y="3460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2" name="Freeform 42"/>
              <p:cNvSpPr>
                <a:spLocks/>
              </p:cNvSpPr>
              <p:nvPr/>
            </p:nvSpPr>
            <p:spPr bwMode="gray">
              <a:xfrm>
                <a:off x="1978" y="3382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3" name="Freeform 43"/>
              <p:cNvSpPr>
                <a:spLocks/>
              </p:cNvSpPr>
              <p:nvPr/>
            </p:nvSpPr>
            <p:spPr bwMode="gray">
              <a:xfrm>
                <a:off x="1905" y="3106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4" name="Freeform 44"/>
              <p:cNvSpPr>
                <a:spLocks/>
              </p:cNvSpPr>
              <p:nvPr/>
            </p:nvSpPr>
            <p:spPr bwMode="gray">
              <a:xfrm>
                <a:off x="1862" y="3278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5" name="Freeform 45"/>
              <p:cNvSpPr>
                <a:spLocks/>
              </p:cNvSpPr>
              <p:nvPr/>
            </p:nvSpPr>
            <p:spPr bwMode="gray">
              <a:xfrm>
                <a:off x="1823" y="3273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6" name="Freeform 46"/>
              <p:cNvSpPr>
                <a:spLocks/>
              </p:cNvSpPr>
              <p:nvPr/>
            </p:nvSpPr>
            <p:spPr bwMode="gray">
              <a:xfrm>
                <a:off x="1841" y="3310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7" name="Freeform 47"/>
              <p:cNvSpPr>
                <a:spLocks/>
              </p:cNvSpPr>
              <p:nvPr/>
            </p:nvSpPr>
            <p:spPr bwMode="gray">
              <a:xfrm>
                <a:off x="2074" y="3175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8" name="Freeform 48"/>
              <p:cNvSpPr>
                <a:spLocks/>
              </p:cNvSpPr>
              <p:nvPr/>
            </p:nvSpPr>
            <p:spPr bwMode="gray">
              <a:xfrm>
                <a:off x="2080" y="3183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9" name="Freeform 49"/>
              <p:cNvSpPr>
                <a:spLocks/>
              </p:cNvSpPr>
              <p:nvPr/>
            </p:nvSpPr>
            <p:spPr bwMode="gray">
              <a:xfrm>
                <a:off x="1946" y="3189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0" name="Freeform 50"/>
              <p:cNvSpPr>
                <a:spLocks/>
              </p:cNvSpPr>
              <p:nvPr/>
            </p:nvSpPr>
            <p:spPr bwMode="gray">
              <a:xfrm>
                <a:off x="2012" y="3310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1" name="Freeform 51"/>
              <p:cNvSpPr>
                <a:spLocks/>
              </p:cNvSpPr>
              <p:nvPr/>
            </p:nvSpPr>
            <p:spPr bwMode="gray">
              <a:xfrm>
                <a:off x="2154" y="3475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2" name="Freeform 52"/>
              <p:cNvSpPr>
                <a:spLocks/>
              </p:cNvSpPr>
              <p:nvPr/>
            </p:nvSpPr>
            <p:spPr bwMode="gray">
              <a:xfrm>
                <a:off x="2133" y="3235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3" name="Freeform 53"/>
              <p:cNvSpPr>
                <a:spLocks/>
              </p:cNvSpPr>
              <p:nvPr/>
            </p:nvSpPr>
            <p:spPr bwMode="gray">
              <a:xfrm>
                <a:off x="1704" y="2467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4" name="Freeform 54"/>
              <p:cNvSpPr>
                <a:spLocks/>
              </p:cNvSpPr>
              <p:nvPr/>
            </p:nvSpPr>
            <p:spPr bwMode="gray">
              <a:xfrm>
                <a:off x="621" y="2116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5" name="Freeform 55"/>
              <p:cNvSpPr>
                <a:spLocks/>
              </p:cNvSpPr>
              <p:nvPr/>
            </p:nvSpPr>
            <p:spPr bwMode="gray">
              <a:xfrm>
                <a:off x="646" y="1942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6" name="Freeform 56"/>
              <p:cNvSpPr>
                <a:spLocks/>
              </p:cNvSpPr>
              <p:nvPr/>
            </p:nvSpPr>
            <p:spPr bwMode="gray">
              <a:xfrm>
                <a:off x="2144" y="3322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7" name="Freeform 57"/>
              <p:cNvSpPr>
                <a:spLocks/>
              </p:cNvSpPr>
              <p:nvPr/>
            </p:nvSpPr>
            <p:spPr bwMode="gray">
              <a:xfrm>
                <a:off x="2521" y="3425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8" name="Line 58"/>
              <p:cNvSpPr>
                <a:spLocks noChangeShapeType="1"/>
              </p:cNvSpPr>
              <p:nvPr/>
            </p:nvSpPr>
            <p:spPr bwMode="gray">
              <a:xfrm>
                <a:off x="1979" y="3464"/>
                <a:ext cx="650" cy="17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099" name="Line 59"/>
              <p:cNvSpPr>
                <a:spLocks noChangeShapeType="1"/>
              </p:cNvSpPr>
              <p:nvPr/>
            </p:nvSpPr>
            <p:spPr bwMode="gray">
              <a:xfrm>
                <a:off x="1993" y="3508"/>
                <a:ext cx="511" cy="136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00" name="Freeform 60"/>
              <p:cNvSpPr>
                <a:spLocks/>
              </p:cNvSpPr>
              <p:nvPr/>
            </p:nvSpPr>
            <p:spPr bwMode="gray">
              <a:xfrm>
                <a:off x="2296" y="2953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1" name="Freeform 61"/>
              <p:cNvSpPr>
                <a:spLocks/>
              </p:cNvSpPr>
              <p:nvPr/>
            </p:nvSpPr>
            <p:spPr bwMode="gray">
              <a:xfrm>
                <a:off x="2296" y="3003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2" name="Freeform 62"/>
              <p:cNvSpPr>
                <a:spLocks/>
              </p:cNvSpPr>
              <p:nvPr/>
            </p:nvSpPr>
            <p:spPr bwMode="gray">
              <a:xfrm>
                <a:off x="2296" y="3058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3" name="Freeform 63"/>
              <p:cNvSpPr>
                <a:spLocks/>
              </p:cNvSpPr>
              <p:nvPr/>
            </p:nvSpPr>
            <p:spPr bwMode="gray">
              <a:xfrm>
                <a:off x="2296" y="3121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983104" name="Group 64"/>
            <p:cNvGrpSpPr>
              <a:grpSpLocks/>
            </p:cNvGrpSpPr>
            <p:nvPr/>
          </p:nvGrpSpPr>
          <p:grpSpPr bwMode="auto">
            <a:xfrm>
              <a:off x="394" y="1459"/>
              <a:ext cx="594" cy="529"/>
              <a:chOff x="394" y="1459"/>
              <a:chExt cx="594" cy="529"/>
            </a:xfrm>
          </p:grpSpPr>
          <p:sp>
            <p:nvSpPr>
              <p:cNvPr id="983105" name="Freeform 65"/>
              <p:cNvSpPr>
                <a:spLocks/>
              </p:cNvSpPr>
              <p:nvPr/>
            </p:nvSpPr>
            <p:spPr bwMode="gray">
              <a:xfrm>
                <a:off x="754" y="1883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6" name="Freeform 66"/>
              <p:cNvSpPr>
                <a:spLocks/>
              </p:cNvSpPr>
              <p:nvPr/>
            </p:nvSpPr>
            <p:spPr bwMode="gray">
              <a:xfrm>
                <a:off x="770" y="1874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7" name="Freeform 67"/>
              <p:cNvSpPr>
                <a:spLocks/>
              </p:cNvSpPr>
              <p:nvPr/>
            </p:nvSpPr>
            <p:spPr bwMode="gray">
              <a:xfrm>
                <a:off x="915" y="1864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8" name="Freeform 68"/>
              <p:cNvSpPr>
                <a:spLocks/>
              </p:cNvSpPr>
              <p:nvPr/>
            </p:nvSpPr>
            <p:spPr bwMode="gray">
              <a:xfrm>
                <a:off x="475" y="1573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9" name="Freeform 69"/>
              <p:cNvSpPr>
                <a:spLocks/>
              </p:cNvSpPr>
              <p:nvPr/>
            </p:nvSpPr>
            <p:spPr bwMode="gray">
              <a:xfrm>
                <a:off x="427" y="1716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0" name="Freeform 70"/>
              <p:cNvSpPr>
                <a:spLocks/>
              </p:cNvSpPr>
              <p:nvPr/>
            </p:nvSpPr>
            <p:spPr bwMode="gray">
              <a:xfrm>
                <a:off x="429" y="1711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1" name="Freeform 71"/>
              <p:cNvSpPr>
                <a:spLocks/>
              </p:cNvSpPr>
              <p:nvPr/>
            </p:nvSpPr>
            <p:spPr bwMode="gray">
              <a:xfrm>
                <a:off x="536" y="1745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2" name="Freeform 72"/>
              <p:cNvSpPr>
                <a:spLocks/>
              </p:cNvSpPr>
              <p:nvPr/>
            </p:nvSpPr>
            <p:spPr bwMode="gray">
              <a:xfrm>
                <a:off x="469" y="1574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3" name="Freeform 73"/>
              <p:cNvSpPr>
                <a:spLocks/>
              </p:cNvSpPr>
              <p:nvPr/>
            </p:nvSpPr>
            <p:spPr bwMode="gray">
              <a:xfrm>
                <a:off x="531" y="1566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4" name="Freeform 74"/>
              <p:cNvSpPr>
                <a:spLocks/>
              </p:cNvSpPr>
              <p:nvPr/>
            </p:nvSpPr>
            <p:spPr bwMode="gray">
              <a:xfrm>
                <a:off x="527" y="1574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5" name="Freeform 75"/>
              <p:cNvSpPr>
                <a:spLocks/>
              </p:cNvSpPr>
              <p:nvPr/>
            </p:nvSpPr>
            <p:spPr bwMode="gray">
              <a:xfrm>
                <a:off x="552" y="1573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6" name="Freeform 76"/>
              <p:cNvSpPr>
                <a:spLocks/>
              </p:cNvSpPr>
              <p:nvPr/>
            </p:nvSpPr>
            <p:spPr bwMode="gray">
              <a:xfrm>
                <a:off x="574" y="1594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7" name="Freeform 77"/>
              <p:cNvSpPr>
                <a:spLocks/>
              </p:cNvSpPr>
              <p:nvPr/>
            </p:nvSpPr>
            <p:spPr bwMode="gray">
              <a:xfrm>
                <a:off x="543" y="1766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8" name="Freeform 78"/>
              <p:cNvSpPr>
                <a:spLocks/>
              </p:cNvSpPr>
              <p:nvPr/>
            </p:nvSpPr>
            <p:spPr bwMode="gray">
              <a:xfrm>
                <a:off x="598" y="1775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9" name="Freeform 79"/>
              <p:cNvSpPr>
                <a:spLocks/>
              </p:cNvSpPr>
              <p:nvPr/>
            </p:nvSpPr>
            <p:spPr bwMode="gray">
              <a:xfrm>
                <a:off x="598" y="1795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0" name="Freeform 80"/>
              <p:cNvSpPr>
                <a:spLocks/>
              </p:cNvSpPr>
              <p:nvPr/>
            </p:nvSpPr>
            <p:spPr bwMode="gray">
              <a:xfrm>
                <a:off x="394" y="1745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1" name="Freeform 81"/>
              <p:cNvSpPr>
                <a:spLocks/>
              </p:cNvSpPr>
              <p:nvPr/>
            </p:nvSpPr>
            <p:spPr bwMode="gray">
              <a:xfrm>
                <a:off x="763" y="1711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2" name="Freeform 82"/>
              <p:cNvSpPr>
                <a:spLocks/>
              </p:cNvSpPr>
              <p:nvPr/>
            </p:nvSpPr>
            <p:spPr bwMode="gray">
              <a:xfrm>
                <a:off x="762" y="1718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3" name="Freeform 83"/>
              <p:cNvSpPr>
                <a:spLocks/>
              </p:cNvSpPr>
              <p:nvPr/>
            </p:nvSpPr>
            <p:spPr bwMode="gray">
              <a:xfrm>
                <a:off x="738" y="1703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4" name="Freeform 84"/>
              <p:cNvSpPr>
                <a:spLocks/>
              </p:cNvSpPr>
              <p:nvPr/>
            </p:nvSpPr>
            <p:spPr bwMode="gray">
              <a:xfrm>
                <a:off x="802" y="1507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5" name="Freeform 85"/>
              <p:cNvSpPr>
                <a:spLocks/>
              </p:cNvSpPr>
              <p:nvPr/>
            </p:nvSpPr>
            <p:spPr bwMode="gray">
              <a:xfrm>
                <a:off x="749" y="1675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6" name="Freeform 86"/>
              <p:cNvSpPr>
                <a:spLocks/>
              </p:cNvSpPr>
              <p:nvPr/>
            </p:nvSpPr>
            <p:spPr bwMode="gray">
              <a:xfrm>
                <a:off x="761" y="1459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7" name="Freeform 87"/>
              <p:cNvSpPr>
                <a:spLocks/>
              </p:cNvSpPr>
              <p:nvPr/>
            </p:nvSpPr>
            <p:spPr bwMode="gray">
              <a:xfrm>
                <a:off x="821" y="1667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8" name="Freeform 88"/>
              <p:cNvSpPr>
                <a:spLocks/>
              </p:cNvSpPr>
              <p:nvPr/>
            </p:nvSpPr>
            <p:spPr bwMode="gray">
              <a:xfrm>
                <a:off x="828" y="1546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9" name="Oval 89"/>
              <p:cNvSpPr>
                <a:spLocks noChangeArrowheads="1"/>
              </p:cNvSpPr>
              <p:nvPr/>
            </p:nvSpPr>
            <p:spPr bwMode="gray">
              <a:xfrm>
                <a:off x="828" y="1542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30" name="Oval 90"/>
              <p:cNvSpPr>
                <a:spLocks noChangeArrowheads="1"/>
              </p:cNvSpPr>
              <p:nvPr/>
            </p:nvSpPr>
            <p:spPr bwMode="gray">
              <a:xfrm>
                <a:off x="857" y="1540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31" name="Freeform 91"/>
              <p:cNvSpPr>
                <a:spLocks/>
              </p:cNvSpPr>
              <p:nvPr/>
            </p:nvSpPr>
            <p:spPr bwMode="gray">
              <a:xfrm>
                <a:off x="862" y="1593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2" name="Freeform 92"/>
              <p:cNvSpPr>
                <a:spLocks/>
              </p:cNvSpPr>
              <p:nvPr/>
            </p:nvSpPr>
            <p:spPr bwMode="gray">
              <a:xfrm>
                <a:off x="874" y="1582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3" name="Freeform 93"/>
              <p:cNvSpPr>
                <a:spLocks/>
              </p:cNvSpPr>
              <p:nvPr/>
            </p:nvSpPr>
            <p:spPr bwMode="gray">
              <a:xfrm>
                <a:off x="857" y="1502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4" name="Freeform 94"/>
              <p:cNvSpPr>
                <a:spLocks/>
              </p:cNvSpPr>
              <p:nvPr/>
            </p:nvSpPr>
            <p:spPr bwMode="gray">
              <a:xfrm>
                <a:off x="917" y="1751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5" name="Freeform 95"/>
              <p:cNvSpPr>
                <a:spLocks/>
              </p:cNvSpPr>
              <p:nvPr/>
            </p:nvSpPr>
            <p:spPr bwMode="gray">
              <a:xfrm>
                <a:off x="778" y="1738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6" name="Freeform 96"/>
              <p:cNvSpPr>
                <a:spLocks/>
              </p:cNvSpPr>
              <p:nvPr/>
            </p:nvSpPr>
            <p:spPr bwMode="gray">
              <a:xfrm>
                <a:off x="548" y="1823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7" name="Line 97"/>
              <p:cNvSpPr>
                <a:spLocks noChangeShapeType="1"/>
              </p:cNvSpPr>
              <p:nvPr/>
            </p:nvSpPr>
            <p:spPr bwMode="gray">
              <a:xfrm>
                <a:off x="929" y="1949"/>
                <a:ext cx="11" cy="2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38" name="Line 98"/>
              <p:cNvSpPr>
                <a:spLocks noChangeShapeType="1"/>
              </p:cNvSpPr>
              <p:nvPr/>
            </p:nvSpPr>
            <p:spPr bwMode="gray">
              <a:xfrm>
                <a:off x="949" y="1924"/>
                <a:ext cx="0" cy="5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39" name="Line 99"/>
              <p:cNvSpPr>
                <a:spLocks noChangeShapeType="1"/>
              </p:cNvSpPr>
              <p:nvPr/>
            </p:nvSpPr>
            <p:spPr bwMode="gray">
              <a:xfrm>
                <a:off x="770" y="1906"/>
                <a:ext cx="0" cy="82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40" name="Freeform 100"/>
              <p:cNvSpPr>
                <a:spLocks/>
              </p:cNvSpPr>
              <p:nvPr/>
            </p:nvSpPr>
            <p:spPr bwMode="gray">
              <a:xfrm>
                <a:off x="596" y="1617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1" name="Freeform 101"/>
              <p:cNvSpPr>
                <a:spLocks/>
              </p:cNvSpPr>
              <p:nvPr/>
            </p:nvSpPr>
            <p:spPr bwMode="gray">
              <a:xfrm>
                <a:off x="596" y="1646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2" name="Freeform 102"/>
              <p:cNvSpPr>
                <a:spLocks/>
              </p:cNvSpPr>
              <p:nvPr/>
            </p:nvSpPr>
            <p:spPr bwMode="gray">
              <a:xfrm>
                <a:off x="596" y="1672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3" name="Freeform 103"/>
              <p:cNvSpPr>
                <a:spLocks/>
              </p:cNvSpPr>
              <p:nvPr/>
            </p:nvSpPr>
            <p:spPr bwMode="gray">
              <a:xfrm>
                <a:off x="596" y="1692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983144" name="Group 104"/>
            <p:cNvGrpSpPr>
              <a:grpSpLocks/>
            </p:cNvGrpSpPr>
            <p:nvPr/>
          </p:nvGrpSpPr>
          <p:grpSpPr bwMode="auto">
            <a:xfrm>
              <a:off x="1447" y="1496"/>
              <a:ext cx="596" cy="487"/>
              <a:chOff x="1447" y="1496"/>
              <a:chExt cx="596" cy="487"/>
            </a:xfrm>
          </p:grpSpPr>
          <p:sp>
            <p:nvSpPr>
              <p:cNvPr id="983145" name="Freeform 105"/>
              <p:cNvSpPr>
                <a:spLocks/>
              </p:cNvSpPr>
              <p:nvPr/>
            </p:nvSpPr>
            <p:spPr bwMode="gray">
              <a:xfrm>
                <a:off x="1527" y="1654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6" name="Freeform 106"/>
              <p:cNvSpPr>
                <a:spLocks/>
              </p:cNvSpPr>
              <p:nvPr/>
            </p:nvSpPr>
            <p:spPr bwMode="gray">
              <a:xfrm>
                <a:off x="1481" y="1806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7" name="Freeform 107"/>
              <p:cNvSpPr>
                <a:spLocks/>
              </p:cNvSpPr>
              <p:nvPr/>
            </p:nvSpPr>
            <p:spPr bwMode="gray">
              <a:xfrm>
                <a:off x="1482" y="1797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8" name="Freeform 108"/>
              <p:cNvSpPr>
                <a:spLocks/>
              </p:cNvSpPr>
              <p:nvPr/>
            </p:nvSpPr>
            <p:spPr bwMode="gray">
              <a:xfrm>
                <a:off x="1593" y="1826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9" name="Freeform 109"/>
              <p:cNvSpPr>
                <a:spLocks/>
              </p:cNvSpPr>
              <p:nvPr/>
            </p:nvSpPr>
            <p:spPr bwMode="gray">
              <a:xfrm>
                <a:off x="1524" y="1656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0" name="Freeform 110"/>
              <p:cNvSpPr>
                <a:spLocks/>
              </p:cNvSpPr>
              <p:nvPr/>
            </p:nvSpPr>
            <p:spPr bwMode="gray">
              <a:xfrm>
                <a:off x="1584" y="1647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1" name="Freeform 111"/>
              <p:cNvSpPr>
                <a:spLocks/>
              </p:cNvSpPr>
              <p:nvPr/>
            </p:nvSpPr>
            <p:spPr bwMode="gray">
              <a:xfrm>
                <a:off x="1580" y="1656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2" name="Freeform 112"/>
              <p:cNvSpPr>
                <a:spLocks/>
              </p:cNvSpPr>
              <p:nvPr/>
            </p:nvSpPr>
            <p:spPr bwMode="gray">
              <a:xfrm>
                <a:off x="1602" y="1654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3" name="Freeform 113"/>
              <p:cNvSpPr>
                <a:spLocks/>
              </p:cNvSpPr>
              <p:nvPr/>
            </p:nvSpPr>
            <p:spPr bwMode="gray">
              <a:xfrm>
                <a:off x="1631" y="1678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4" name="Freeform 114"/>
              <p:cNvSpPr>
                <a:spLocks/>
              </p:cNvSpPr>
              <p:nvPr/>
            </p:nvSpPr>
            <p:spPr bwMode="gray">
              <a:xfrm>
                <a:off x="1599" y="1851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5" name="Freeform 115"/>
              <p:cNvSpPr>
                <a:spLocks/>
              </p:cNvSpPr>
              <p:nvPr/>
            </p:nvSpPr>
            <p:spPr bwMode="gray">
              <a:xfrm>
                <a:off x="1654" y="1858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6" name="Freeform 116"/>
              <p:cNvSpPr>
                <a:spLocks/>
              </p:cNvSpPr>
              <p:nvPr/>
            </p:nvSpPr>
            <p:spPr bwMode="gray">
              <a:xfrm>
                <a:off x="1652" y="1885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7" name="Freeform 117"/>
              <p:cNvSpPr>
                <a:spLocks/>
              </p:cNvSpPr>
              <p:nvPr/>
            </p:nvSpPr>
            <p:spPr bwMode="gray">
              <a:xfrm>
                <a:off x="1447" y="1826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8" name="Freeform 118"/>
              <p:cNvSpPr>
                <a:spLocks/>
              </p:cNvSpPr>
              <p:nvPr/>
            </p:nvSpPr>
            <p:spPr bwMode="gray">
              <a:xfrm>
                <a:off x="1819" y="1794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9" name="Freeform 119"/>
              <p:cNvSpPr>
                <a:spLocks/>
              </p:cNvSpPr>
              <p:nvPr/>
            </p:nvSpPr>
            <p:spPr bwMode="gray">
              <a:xfrm>
                <a:off x="1816" y="1810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0" name="Freeform 120"/>
              <p:cNvSpPr>
                <a:spLocks/>
              </p:cNvSpPr>
              <p:nvPr/>
            </p:nvSpPr>
            <p:spPr bwMode="gray">
              <a:xfrm>
                <a:off x="1795" y="1784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1" name="Freeform 121"/>
              <p:cNvSpPr>
                <a:spLocks/>
              </p:cNvSpPr>
              <p:nvPr/>
            </p:nvSpPr>
            <p:spPr bwMode="gray">
              <a:xfrm>
                <a:off x="1819" y="1880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2" name="Freeform 122"/>
              <p:cNvSpPr>
                <a:spLocks/>
              </p:cNvSpPr>
              <p:nvPr/>
            </p:nvSpPr>
            <p:spPr bwMode="gray">
              <a:xfrm>
                <a:off x="1945" y="1891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3" name="Freeform 123"/>
              <p:cNvSpPr>
                <a:spLocks/>
              </p:cNvSpPr>
              <p:nvPr/>
            </p:nvSpPr>
            <p:spPr bwMode="gray">
              <a:xfrm>
                <a:off x="1826" y="1672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4" name="Freeform 124"/>
              <p:cNvSpPr>
                <a:spLocks/>
              </p:cNvSpPr>
              <p:nvPr/>
            </p:nvSpPr>
            <p:spPr bwMode="gray">
              <a:xfrm>
                <a:off x="1869" y="1507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5" name="Freeform 125"/>
              <p:cNvSpPr>
                <a:spLocks/>
              </p:cNvSpPr>
              <p:nvPr/>
            </p:nvSpPr>
            <p:spPr bwMode="gray">
              <a:xfrm>
                <a:off x="1878" y="1665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6" name="Freeform 126"/>
              <p:cNvSpPr>
                <a:spLocks/>
              </p:cNvSpPr>
              <p:nvPr/>
            </p:nvSpPr>
            <p:spPr bwMode="gray">
              <a:xfrm>
                <a:off x="1971" y="1594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7" name="Freeform 127"/>
              <p:cNvSpPr>
                <a:spLocks/>
              </p:cNvSpPr>
              <p:nvPr/>
            </p:nvSpPr>
            <p:spPr bwMode="gray">
              <a:xfrm>
                <a:off x="1872" y="1553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8" name="Oval 128"/>
              <p:cNvSpPr>
                <a:spLocks noChangeArrowheads="1"/>
              </p:cNvSpPr>
              <p:nvPr/>
            </p:nvSpPr>
            <p:spPr bwMode="gray">
              <a:xfrm>
                <a:off x="1888" y="15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69" name="Oval 129"/>
              <p:cNvSpPr>
                <a:spLocks noChangeArrowheads="1"/>
              </p:cNvSpPr>
              <p:nvPr/>
            </p:nvSpPr>
            <p:spPr bwMode="gray">
              <a:xfrm>
                <a:off x="1911" y="1542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70" name="Freeform 130"/>
              <p:cNvSpPr>
                <a:spLocks/>
              </p:cNvSpPr>
              <p:nvPr/>
            </p:nvSpPr>
            <p:spPr bwMode="gray">
              <a:xfrm>
                <a:off x="1937" y="1590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1" name="Freeform 131"/>
              <p:cNvSpPr>
                <a:spLocks/>
              </p:cNvSpPr>
              <p:nvPr/>
            </p:nvSpPr>
            <p:spPr bwMode="gray">
              <a:xfrm>
                <a:off x="1929" y="1602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2" name="Freeform 132"/>
              <p:cNvSpPr>
                <a:spLocks/>
              </p:cNvSpPr>
              <p:nvPr/>
            </p:nvSpPr>
            <p:spPr bwMode="gray">
              <a:xfrm>
                <a:off x="1872" y="1593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3" name="Freeform 133"/>
              <p:cNvSpPr>
                <a:spLocks/>
              </p:cNvSpPr>
              <p:nvPr/>
            </p:nvSpPr>
            <p:spPr bwMode="gray">
              <a:xfrm>
                <a:off x="1953" y="1634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4" name="Freeform 134"/>
              <p:cNvSpPr>
                <a:spLocks/>
              </p:cNvSpPr>
              <p:nvPr/>
            </p:nvSpPr>
            <p:spPr bwMode="gray">
              <a:xfrm>
                <a:off x="1907" y="1665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5" name="Freeform 135"/>
              <p:cNvSpPr>
                <a:spLocks/>
              </p:cNvSpPr>
              <p:nvPr/>
            </p:nvSpPr>
            <p:spPr bwMode="gray">
              <a:xfrm>
                <a:off x="1857" y="1671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6" name="Freeform 136"/>
              <p:cNvSpPr>
                <a:spLocks/>
              </p:cNvSpPr>
              <p:nvPr/>
            </p:nvSpPr>
            <p:spPr bwMode="gray">
              <a:xfrm>
                <a:off x="1940" y="1750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7" name="Freeform 137"/>
              <p:cNvSpPr>
                <a:spLocks/>
              </p:cNvSpPr>
              <p:nvPr/>
            </p:nvSpPr>
            <p:spPr bwMode="gray">
              <a:xfrm>
                <a:off x="1872" y="1496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8" name="Freeform 138"/>
              <p:cNvSpPr>
                <a:spLocks/>
              </p:cNvSpPr>
              <p:nvPr/>
            </p:nvSpPr>
            <p:spPr bwMode="gray">
              <a:xfrm>
                <a:off x="1901" y="1681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9" name="Freeform 139"/>
              <p:cNvSpPr>
                <a:spLocks/>
              </p:cNvSpPr>
              <p:nvPr/>
            </p:nvSpPr>
            <p:spPr bwMode="gray">
              <a:xfrm>
                <a:off x="1881" y="1711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0" name="Freeform 140"/>
              <p:cNvSpPr>
                <a:spLocks/>
              </p:cNvSpPr>
              <p:nvPr/>
            </p:nvSpPr>
            <p:spPr bwMode="gray">
              <a:xfrm>
                <a:off x="1839" y="1750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1" name="Freeform 141"/>
              <p:cNvSpPr>
                <a:spLocks/>
              </p:cNvSpPr>
              <p:nvPr/>
            </p:nvSpPr>
            <p:spPr bwMode="gray">
              <a:xfrm>
                <a:off x="1596" y="1909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2" name="Freeform 142"/>
              <p:cNvSpPr>
                <a:spLocks/>
              </p:cNvSpPr>
              <p:nvPr/>
            </p:nvSpPr>
            <p:spPr bwMode="gray">
              <a:xfrm>
                <a:off x="1652" y="1708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3" name="Freeform 143"/>
              <p:cNvSpPr>
                <a:spLocks/>
              </p:cNvSpPr>
              <p:nvPr/>
            </p:nvSpPr>
            <p:spPr bwMode="gray">
              <a:xfrm>
                <a:off x="1652" y="1738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4" name="Freeform 144"/>
              <p:cNvSpPr>
                <a:spLocks/>
              </p:cNvSpPr>
              <p:nvPr/>
            </p:nvSpPr>
            <p:spPr bwMode="gray">
              <a:xfrm>
                <a:off x="1652" y="1758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5" name="Freeform 145"/>
              <p:cNvSpPr>
                <a:spLocks/>
              </p:cNvSpPr>
              <p:nvPr/>
            </p:nvSpPr>
            <p:spPr bwMode="gray">
              <a:xfrm>
                <a:off x="1652" y="1781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983186" name="Group 146"/>
            <p:cNvGrpSpPr>
              <a:grpSpLocks/>
            </p:cNvGrpSpPr>
            <p:nvPr/>
          </p:nvGrpSpPr>
          <p:grpSpPr bwMode="auto">
            <a:xfrm>
              <a:off x="638" y="2381"/>
              <a:ext cx="584" cy="430"/>
              <a:chOff x="638" y="2381"/>
              <a:chExt cx="584" cy="430"/>
            </a:xfrm>
          </p:grpSpPr>
          <p:sp>
            <p:nvSpPr>
              <p:cNvPr id="983187" name="Freeform 147"/>
              <p:cNvSpPr>
                <a:spLocks/>
              </p:cNvSpPr>
              <p:nvPr/>
            </p:nvSpPr>
            <p:spPr bwMode="gray">
              <a:xfrm>
                <a:off x="662" y="2700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8" name="Freeform 148"/>
              <p:cNvSpPr>
                <a:spLocks/>
              </p:cNvSpPr>
              <p:nvPr/>
            </p:nvSpPr>
            <p:spPr bwMode="gray">
              <a:xfrm>
                <a:off x="1052" y="2502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9" name="Freeform 149"/>
              <p:cNvSpPr>
                <a:spLocks/>
              </p:cNvSpPr>
              <p:nvPr/>
            </p:nvSpPr>
            <p:spPr bwMode="gray">
              <a:xfrm>
                <a:off x="1051" y="2642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0" name="Freeform 150"/>
              <p:cNvSpPr>
                <a:spLocks/>
              </p:cNvSpPr>
              <p:nvPr/>
            </p:nvSpPr>
            <p:spPr bwMode="gray">
              <a:xfrm>
                <a:off x="859" y="2631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1" name="Freeform 151"/>
              <p:cNvSpPr>
                <a:spLocks/>
              </p:cNvSpPr>
              <p:nvPr/>
            </p:nvSpPr>
            <p:spPr bwMode="gray">
              <a:xfrm>
                <a:off x="857" y="2662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2" name="Freeform 152"/>
              <p:cNvSpPr>
                <a:spLocks/>
              </p:cNvSpPr>
              <p:nvPr/>
            </p:nvSpPr>
            <p:spPr bwMode="gray">
              <a:xfrm>
                <a:off x="1087" y="2504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3" name="Freeform 153"/>
              <p:cNvSpPr>
                <a:spLocks/>
              </p:cNvSpPr>
              <p:nvPr/>
            </p:nvSpPr>
            <p:spPr bwMode="gray">
              <a:xfrm>
                <a:off x="886" y="2493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4" name="Freeform 154"/>
              <p:cNvSpPr>
                <a:spLocks/>
              </p:cNvSpPr>
              <p:nvPr/>
            </p:nvSpPr>
            <p:spPr bwMode="gray">
              <a:xfrm>
                <a:off x="1051" y="2504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5" name="Freeform 155"/>
              <p:cNvSpPr>
                <a:spLocks/>
              </p:cNvSpPr>
              <p:nvPr/>
            </p:nvSpPr>
            <p:spPr bwMode="gray">
              <a:xfrm>
                <a:off x="886" y="2502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6" name="Freeform 156"/>
              <p:cNvSpPr>
                <a:spLocks/>
              </p:cNvSpPr>
              <p:nvPr/>
            </p:nvSpPr>
            <p:spPr bwMode="gray">
              <a:xfrm>
                <a:off x="907" y="2518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7" name="Freeform 157"/>
              <p:cNvSpPr>
                <a:spLocks/>
              </p:cNvSpPr>
              <p:nvPr/>
            </p:nvSpPr>
            <p:spPr bwMode="gray">
              <a:xfrm>
                <a:off x="802" y="2682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8" name="Freeform 158"/>
              <p:cNvSpPr>
                <a:spLocks/>
              </p:cNvSpPr>
              <p:nvPr/>
            </p:nvSpPr>
            <p:spPr bwMode="gray">
              <a:xfrm>
                <a:off x="861" y="2692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9" name="Freeform 159"/>
              <p:cNvSpPr>
                <a:spLocks/>
              </p:cNvSpPr>
              <p:nvPr/>
            </p:nvSpPr>
            <p:spPr bwMode="gray">
              <a:xfrm>
                <a:off x="855" y="2715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0" name="Freeform 160"/>
              <p:cNvSpPr>
                <a:spLocks/>
              </p:cNvSpPr>
              <p:nvPr/>
            </p:nvSpPr>
            <p:spPr bwMode="gray">
              <a:xfrm>
                <a:off x="1188" y="2662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1" name="Freeform 161"/>
              <p:cNvSpPr>
                <a:spLocks/>
              </p:cNvSpPr>
              <p:nvPr/>
            </p:nvSpPr>
            <p:spPr bwMode="gray">
              <a:xfrm>
                <a:off x="813" y="2629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2" name="Freeform 162"/>
              <p:cNvSpPr>
                <a:spLocks/>
              </p:cNvSpPr>
              <p:nvPr/>
            </p:nvSpPr>
            <p:spPr bwMode="gray">
              <a:xfrm>
                <a:off x="820" y="2645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3" name="Freeform 163"/>
              <p:cNvSpPr>
                <a:spLocks/>
              </p:cNvSpPr>
              <p:nvPr/>
            </p:nvSpPr>
            <p:spPr bwMode="gray">
              <a:xfrm>
                <a:off x="864" y="2621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4" name="Freeform 164"/>
              <p:cNvSpPr>
                <a:spLocks/>
              </p:cNvSpPr>
              <p:nvPr/>
            </p:nvSpPr>
            <p:spPr bwMode="gray">
              <a:xfrm>
                <a:off x="654" y="2381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5" name="Freeform 165"/>
              <p:cNvSpPr>
                <a:spLocks/>
              </p:cNvSpPr>
              <p:nvPr/>
            </p:nvSpPr>
            <p:spPr bwMode="gray">
              <a:xfrm>
                <a:off x="668" y="2390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6" name="Freeform 166"/>
              <p:cNvSpPr>
                <a:spLocks/>
              </p:cNvSpPr>
              <p:nvPr/>
            </p:nvSpPr>
            <p:spPr bwMode="gray">
              <a:xfrm>
                <a:off x="725" y="2438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7" name="Freeform 167"/>
              <p:cNvSpPr>
                <a:spLocks/>
              </p:cNvSpPr>
              <p:nvPr/>
            </p:nvSpPr>
            <p:spPr bwMode="gray">
              <a:xfrm>
                <a:off x="685" y="2386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8" name="Freeform 168"/>
              <p:cNvSpPr>
                <a:spLocks/>
              </p:cNvSpPr>
              <p:nvPr/>
            </p:nvSpPr>
            <p:spPr bwMode="gray">
              <a:xfrm>
                <a:off x="708" y="2480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9" name="Oval 169"/>
              <p:cNvSpPr>
                <a:spLocks noChangeArrowheads="1"/>
              </p:cNvSpPr>
              <p:nvPr/>
            </p:nvSpPr>
            <p:spPr bwMode="gray">
              <a:xfrm>
                <a:off x="741" y="2436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210" name="Oval 170"/>
              <p:cNvSpPr>
                <a:spLocks noChangeArrowheads="1"/>
              </p:cNvSpPr>
              <p:nvPr/>
            </p:nvSpPr>
            <p:spPr bwMode="gray">
              <a:xfrm>
                <a:off x="719" y="243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211" name="Freeform 171"/>
              <p:cNvSpPr>
                <a:spLocks/>
              </p:cNvSpPr>
              <p:nvPr/>
            </p:nvSpPr>
            <p:spPr bwMode="gray">
              <a:xfrm>
                <a:off x="638" y="2547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2" name="Freeform 172"/>
              <p:cNvSpPr>
                <a:spLocks/>
              </p:cNvSpPr>
              <p:nvPr/>
            </p:nvSpPr>
            <p:spPr bwMode="gray">
              <a:xfrm>
                <a:off x="684" y="2539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3" name="Freeform 173"/>
              <p:cNvSpPr>
                <a:spLocks/>
              </p:cNvSpPr>
              <p:nvPr/>
            </p:nvSpPr>
            <p:spPr bwMode="gray">
              <a:xfrm>
                <a:off x="666" y="2614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4" name="Freeform 174"/>
              <p:cNvSpPr>
                <a:spLocks/>
              </p:cNvSpPr>
              <p:nvPr/>
            </p:nvSpPr>
            <p:spPr bwMode="gray">
              <a:xfrm>
                <a:off x="719" y="2745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5" name="Freeform 175"/>
              <p:cNvSpPr>
                <a:spLocks/>
              </p:cNvSpPr>
              <p:nvPr/>
            </p:nvSpPr>
            <p:spPr bwMode="gray">
              <a:xfrm>
                <a:off x="811" y="2593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6" name="Freeform 176"/>
              <p:cNvSpPr>
                <a:spLocks/>
              </p:cNvSpPr>
              <p:nvPr/>
            </p:nvSpPr>
            <p:spPr bwMode="gray">
              <a:xfrm>
                <a:off x="772" y="2732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7" name="Freeform 177"/>
              <p:cNvSpPr>
                <a:spLocks/>
              </p:cNvSpPr>
              <p:nvPr/>
            </p:nvSpPr>
            <p:spPr bwMode="gray">
              <a:xfrm>
                <a:off x="1012" y="2745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8" name="Line 178"/>
              <p:cNvSpPr>
                <a:spLocks noChangeShapeType="1"/>
              </p:cNvSpPr>
              <p:nvPr/>
            </p:nvSpPr>
            <p:spPr bwMode="gray">
              <a:xfrm flipH="1">
                <a:off x="664" y="2754"/>
                <a:ext cx="4" cy="4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219" name="Line 179"/>
              <p:cNvSpPr>
                <a:spLocks noChangeShapeType="1"/>
              </p:cNvSpPr>
              <p:nvPr/>
            </p:nvSpPr>
            <p:spPr bwMode="gray">
              <a:xfrm>
                <a:off x="839" y="2759"/>
                <a:ext cx="0" cy="4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220" name="Freeform 180"/>
              <p:cNvSpPr>
                <a:spLocks/>
              </p:cNvSpPr>
              <p:nvPr/>
            </p:nvSpPr>
            <p:spPr bwMode="gray">
              <a:xfrm>
                <a:off x="929" y="2545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21" name="Freeform 181"/>
              <p:cNvSpPr>
                <a:spLocks/>
              </p:cNvSpPr>
              <p:nvPr/>
            </p:nvSpPr>
            <p:spPr bwMode="gray">
              <a:xfrm>
                <a:off x="929" y="2576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22" name="Freeform 182"/>
              <p:cNvSpPr>
                <a:spLocks/>
              </p:cNvSpPr>
              <p:nvPr/>
            </p:nvSpPr>
            <p:spPr bwMode="gray">
              <a:xfrm>
                <a:off x="929" y="2599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23" name="Freeform 183"/>
              <p:cNvSpPr>
                <a:spLocks/>
              </p:cNvSpPr>
              <p:nvPr/>
            </p:nvSpPr>
            <p:spPr bwMode="gray">
              <a:xfrm>
                <a:off x="929" y="2621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983226" name="Rectangle 186"/>
          <p:cNvSpPr>
            <a:spLocks noGrp="1" noChangeArrowheads="1"/>
          </p:cNvSpPr>
          <p:nvPr>
            <p:ph type="title"/>
          </p:nvPr>
        </p:nvSpPr>
        <p:spPr>
          <a:xfrm>
            <a:off x="80337" y="269875"/>
            <a:ext cx="9059863" cy="782638"/>
          </a:xfrm>
        </p:spPr>
        <p:txBody>
          <a:bodyPr/>
          <a:lstStyle/>
          <a:p>
            <a:pPr algn="ctr"/>
            <a:r>
              <a:rPr lang="ja-JP" altLang="en-US" sz="7200" dirty="0"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「ミーム論と</a:t>
            </a:r>
            <a:r>
              <a:rPr lang="en-US" altLang="ja-JP" sz="7200" dirty="0"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IT</a:t>
            </a:r>
            <a:r>
              <a:rPr lang="ja-JP" altLang="en-US" sz="7200" dirty="0"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化」</a:t>
            </a:r>
          </a:p>
        </p:txBody>
      </p:sp>
      <p:sp>
        <p:nvSpPr>
          <p:cNvPr id="983229" name="Text Box 189"/>
          <p:cNvSpPr txBox="1">
            <a:spLocks noChangeArrowheads="1"/>
          </p:cNvSpPr>
          <p:nvPr/>
        </p:nvSpPr>
        <p:spPr bwMode="auto">
          <a:xfrm>
            <a:off x="1238250" y="1412875"/>
            <a:ext cx="64293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7</a:t>
            </a: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年間の反省をふまえて</a:t>
            </a:r>
          </a:p>
        </p:txBody>
      </p:sp>
      <p:sp>
        <p:nvSpPr>
          <p:cNvPr id="983230" name="Text Box 190"/>
          <p:cNvSpPr txBox="1">
            <a:spLocks noChangeArrowheads="1"/>
          </p:cNvSpPr>
          <p:nvPr/>
        </p:nvSpPr>
        <p:spPr bwMode="auto">
          <a:xfrm>
            <a:off x="452438" y="5829300"/>
            <a:ext cx="32639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/>
              <a:t>2016</a:t>
            </a:r>
            <a:r>
              <a:rPr lang="ja-JP" altLang="en-US" sz="2400" dirty="0"/>
              <a:t>年</a:t>
            </a:r>
            <a:r>
              <a:rPr lang="en-US" altLang="ja-JP" sz="2400" dirty="0"/>
              <a:t>9</a:t>
            </a:r>
            <a:r>
              <a:rPr lang="ja-JP" altLang="en-US" sz="2400" dirty="0"/>
              <a:t>月</a:t>
            </a:r>
            <a:r>
              <a:rPr lang="en-US" altLang="ja-JP" sz="2400" dirty="0"/>
              <a:t>3</a:t>
            </a:r>
            <a:r>
              <a:rPr lang="ja-JP" altLang="en-US" sz="2400" dirty="0"/>
              <a:t>日</a:t>
            </a:r>
            <a:br>
              <a:rPr lang="en-US" altLang="ja-JP" sz="2400" dirty="0"/>
            </a:br>
            <a:r>
              <a:rPr lang="ja-JP" altLang="en-US" sz="2400" dirty="0"/>
              <a:t>小さな勉強会</a:t>
            </a: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5 0.33295 L 8.33333E-7 -3.52601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983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3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3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5 0.33295 L 8.33333E-7 -3.52601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983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26" grpId="0"/>
      <p:bldP spid="983229" grpId="0"/>
      <p:bldP spid="983229" grpId="1"/>
      <p:bldP spid="983230" grpId="0"/>
      <p:bldP spid="98323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770" name="Rectangle 2"/>
          <p:cNvSpPr>
            <a:spLocks noChangeArrowheads="1"/>
          </p:cNvSpPr>
          <p:nvPr/>
        </p:nvSpPr>
        <p:spPr bwMode="auto">
          <a:xfrm>
            <a:off x="2133600" y="3322638"/>
            <a:ext cx="5181600" cy="563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信頼の</a:t>
            </a:r>
            <a:r>
              <a:rPr lang="en-US" altLang="ja-JP" sz="1800" dirty="0"/>
              <a:t>IT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化</a:t>
            </a:r>
          </a:p>
        </p:txBody>
      </p:sp>
      <p:sp>
        <p:nvSpPr>
          <p:cNvPr id="5280771" name="Rectangle 3"/>
          <p:cNvSpPr>
            <a:spLocks noChangeArrowheads="1"/>
          </p:cNvSpPr>
          <p:nvPr/>
        </p:nvSpPr>
        <p:spPr bwMode="blackWhite">
          <a:xfrm>
            <a:off x="2133600" y="2438400"/>
            <a:ext cx="5181600" cy="884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80772" name="Text Box 4"/>
          <p:cNvSpPr txBox="1">
            <a:spLocks noChangeArrowheads="1"/>
          </p:cNvSpPr>
          <p:nvPr/>
        </p:nvSpPr>
        <p:spPr bwMode="auto">
          <a:xfrm>
            <a:off x="2133600" y="34290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dirty="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80773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2540000"/>
            <a:ext cx="5181600" cy="782638"/>
          </a:xfrm>
          <a:noFill/>
          <a:ln/>
        </p:spPr>
        <p:txBody>
          <a:bodyPr/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IT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化論</a:t>
            </a:r>
          </a:p>
        </p:txBody>
      </p:sp>
      <p:sp>
        <p:nvSpPr>
          <p:cNvPr id="5280774" name="Rectangle 6"/>
          <p:cNvSpPr>
            <a:spLocks noChangeArrowheads="1"/>
          </p:cNvSpPr>
          <p:nvPr/>
        </p:nvSpPr>
        <p:spPr bwMode="auto">
          <a:xfrm>
            <a:off x="457200" y="366713"/>
            <a:ext cx="43068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Tx/>
              <a:buFontTx/>
              <a:buNone/>
            </a:pPr>
            <a:endParaRPr lang="ja-JP" altLang="ja-JP" sz="3200" dirty="0">
              <a:solidFill>
                <a:srgbClr val="00004A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ｺﾞｼｯｸM" panose="020B06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en-US" altLang="ja-JP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化のキーワード＝「信頼」</a:t>
            </a:r>
          </a:p>
        </p:txBody>
      </p:sp>
      <p:pic>
        <p:nvPicPr>
          <p:cNvPr id="506368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23088" y="3921125"/>
            <a:ext cx="2297112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3684" name="Text Box 4"/>
          <p:cNvSpPr txBox="1">
            <a:spLocks noChangeArrowheads="1"/>
          </p:cNvSpPr>
          <p:nvPr/>
        </p:nvSpPr>
        <p:spPr bwMode="auto">
          <a:xfrm>
            <a:off x="539750" y="935038"/>
            <a:ext cx="7920038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「信頼」は社会的・経済的取引の重低音である</a:t>
            </a:r>
          </a:p>
          <a:p>
            <a:pPr>
              <a:lnSpc>
                <a:spcPct val="90000"/>
              </a:lnSpc>
              <a:buFont typeface="Monotype Sorts" pitchFamily="2" charset="2"/>
              <a:buChar char=" "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・信頼される業界</a:t>
            </a:r>
          </a:p>
          <a:p>
            <a:pPr>
              <a:lnSpc>
                <a:spcPct val="90000"/>
              </a:lnSpc>
              <a:buFont typeface="Monotype Sorts" pitchFamily="2" charset="2"/>
              <a:buChar char=" "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・信頼される会社</a:t>
            </a:r>
          </a:p>
          <a:p>
            <a:pPr>
              <a:lnSpc>
                <a:spcPct val="90000"/>
              </a:lnSpc>
              <a:buFont typeface="Monotype Sorts" pitchFamily="2" charset="2"/>
              <a:buChar char=" "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・信頼される社員</a:t>
            </a:r>
          </a:p>
          <a:p>
            <a:pPr>
              <a:lnSpc>
                <a:spcPct val="90000"/>
              </a:lnSpc>
            </a:pP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1362" name="Oval 2"/>
          <p:cNvSpPr>
            <a:spLocks noChangeArrowheads="1"/>
          </p:cNvSpPr>
          <p:nvPr/>
        </p:nvSpPr>
        <p:spPr bwMode="blackWhite">
          <a:xfrm>
            <a:off x="-1901825" y="4038600"/>
            <a:ext cx="6257925" cy="3011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5391363" name="Oval 3"/>
          <p:cNvSpPr>
            <a:spLocks noChangeArrowheads="1"/>
          </p:cNvSpPr>
          <p:nvPr/>
        </p:nvSpPr>
        <p:spPr bwMode="auto">
          <a:xfrm>
            <a:off x="168275" y="3683000"/>
            <a:ext cx="15240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領地革命</a:t>
            </a:r>
          </a:p>
        </p:txBody>
      </p:sp>
      <p:sp>
        <p:nvSpPr>
          <p:cNvPr id="5391364" name="Rectangle 4"/>
          <p:cNvSpPr>
            <a:spLocks noChangeArrowheads="1"/>
          </p:cNvSpPr>
          <p:nvPr/>
        </p:nvSpPr>
        <p:spPr bwMode="blackWhite">
          <a:xfrm>
            <a:off x="1752600" y="3500438"/>
            <a:ext cx="4906963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rgbClr val="808080"/>
            </a:outerShdw>
          </a:effec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農業社会</a:t>
            </a:r>
          </a:p>
          <a:p>
            <a:pPr algn="l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「農業技術」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農耕具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灌漑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天文学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文学</a:t>
            </a:r>
          </a:p>
        </p:txBody>
      </p:sp>
      <p:sp>
        <p:nvSpPr>
          <p:cNvPr id="5391365" name="Rectangle 5"/>
          <p:cNvSpPr>
            <a:spLocks noChangeArrowheads="1"/>
          </p:cNvSpPr>
          <p:nvPr/>
        </p:nvSpPr>
        <p:spPr bwMode="blackWhite">
          <a:xfrm>
            <a:off x="3708400" y="2276475"/>
            <a:ext cx="2951163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rgbClr val="808080"/>
            </a:outerShdw>
          </a:effectLst>
        </p:spPr>
        <p:txBody>
          <a:bodyPr wrap="none"/>
          <a:lstStyle/>
          <a:p>
            <a:pPr algn="l">
              <a:spcBef>
                <a:spcPct val="0"/>
              </a:spcBef>
            </a:pPr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工業社会</a:t>
            </a:r>
          </a:p>
          <a:p>
            <a:pPr algn="l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「動力技術」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産業機械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自然科学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印刷技術</a:t>
            </a: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391367" name="Rectangle 7"/>
          <p:cNvSpPr>
            <a:spLocks noChangeArrowheads="1"/>
          </p:cNvSpPr>
          <p:nvPr/>
        </p:nvSpPr>
        <p:spPr bwMode="auto">
          <a:xfrm>
            <a:off x="-304800" y="4343400"/>
            <a:ext cx="201295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狩猟社会</a:t>
            </a:r>
          </a:p>
          <a:p>
            <a:pPr algn="r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r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「狩猟技術」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石斧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弓矢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発火術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言語</a:t>
            </a:r>
          </a:p>
        </p:txBody>
      </p:sp>
      <p:sp>
        <p:nvSpPr>
          <p:cNvPr id="5391368" name="Rectangle 8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インターネット社会というもの</a:t>
            </a:r>
          </a:p>
        </p:txBody>
      </p:sp>
      <p:sp>
        <p:nvSpPr>
          <p:cNvPr id="5391369" name="Oval 9"/>
          <p:cNvSpPr>
            <a:spLocks noChangeArrowheads="1"/>
          </p:cNvSpPr>
          <p:nvPr/>
        </p:nvSpPr>
        <p:spPr bwMode="blackWhite">
          <a:xfrm>
            <a:off x="5913438" y="549275"/>
            <a:ext cx="4419600" cy="6500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391370" name="Text Box 10"/>
          <p:cNvSpPr txBox="1">
            <a:spLocks noChangeArrowheads="1"/>
          </p:cNvSpPr>
          <p:nvPr/>
        </p:nvSpPr>
        <p:spPr bwMode="auto">
          <a:xfrm>
            <a:off x="6659563" y="1373714"/>
            <a:ext cx="3505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ja-JP" altLang="en-US" sz="2000" dirty="0">
                <a:solidFill>
                  <a:schemeClr val="hlin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インターネット社会</a:t>
            </a: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「情報技術」</a:t>
            </a: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クラウド</a:t>
            </a:r>
            <a:b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コンピュータ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・通信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・ソフトウェア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・データベース</a:t>
            </a:r>
          </a:p>
          <a:p>
            <a:pPr algn="l"/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391371" name="Picture 11" descr="momoCA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92950" y="4643438"/>
            <a:ext cx="1752600" cy="2241550"/>
          </a:xfrm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1372" name="Oval 12"/>
          <p:cNvSpPr>
            <a:spLocks noChangeArrowheads="1"/>
          </p:cNvSpPr>
          <p:nvPr/>
        </p:nvSpPr>
        <p:spPr bwMode="auto">
          <a:xfrm>
            <a:off x="2400300" y="2997200"/>
            <a:ext cx="15240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産業革命</a:t>
            </a:r>
          </a:p>
        </p:txBody>
      </p:sp>
      <p:sp>
        <p:nvSpPr>
          <p:cNvPr id="5391377" name="Oval 17"/>
          <p:cNvSpPr>
            <a:spLocks noChangeArrowheads="1"/>
          </p:cNvSpPr>
          <p:nvPr/>
        </p:nvSpPr>
        <p:spPr bwMode="auto">
          <a:xfrm>
            <a:off x="5148263" y="2420938"/>
            <a:ext cx="15240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IT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革命</a:t>
            </a: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91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391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391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391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91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1362" grpId="0" animBg="1"/>
      <p:bldP spid="5391363" grpId="0" animBg="1" autoUpdateAnimBg="0"/>
      <p:bldP spid="5391364" grpId="0" animBg="1" autoUpdateAnimBg="0"/>
      <p:bldP spid="5391365" grpId="0" animBg="1" autoUpdateAnimBg="0"/>
      <p:bldP spid="5391367" grpId="0" autoUpdateAnimBg="0"/>
      <p:bldP spid="5391369" grpId="0" animBg="1"/>
      <p:bldP spid="5391370" grpId="0" autoUpdateAnimBg="0"/>
      <p:bldP spid="5391372" grpId="0" animBg="1" autoUpdateAnimBg="0"/>
      <p:bldP spid="539137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730" name="Oval 2"/>
          <p:cNvSpPr>
            <a:spLocks noChangeArrowheads="1"/>
          </p:cNvSpPr>
          <p:nvPr/>
        </p:nvSpPr>
        <p:spPr bwMode="blackWhite">
          <a:xfrm>
            <a:off x="-1901825" y="4038600"/>
            <a:ext cx="6257925" cy="3011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5065732" name="Rectangle 4"/>
          <p:cNvSpPr>
            <a:spLocks noChangeArrowheads="1"/>
          </p:cNvSpPr>
          <p:nvPr/>
        </p:nvSpPr>
        <p:spPr bwMode="blackWhite">
          <a:xfrm>
            <a:off x="1752600" y="3500438"/>
            <a:ext cx="4906963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rgbClr val="808080"/>
            </a:outerShdw>
          </a:effec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農業社会</a:t>
            </a:r>
          </a:p>
          <a:p>
            <a:pPr algn="l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「農業技術」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農耕具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灌漑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天文学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文学</a:t>
            </a:r>
          </a:p>
        </p:txBody>
      </p:sp>
      <p:sp>
        <p:nvSpPr>
          <p:cNvPr id="5065733" name="Rectangle 5"/>
          <p:cNvSpPr>
            <a:spLocks noChangeArrowheads="1"/>
          </p:cNvSpPr>
          <p:nvPr/>
        </p:nvSpPr>
        <p:spPr bwMode="blackWhite">
          <a:xfrm>
            <a:off x="3708400" y="2276475"/>
            <a:ext cx="2951163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rgbClr val="808080"/>
            </a:outerShdw>
          </a:effectLst>
        </p:spPr>
        <p:txBody>
          <a:bodyPr wrap="none"/>
          <a:lstStyle/>
          <a:p>
            <a:pPr algn="l">
              <a:spcBef>
                <a:spcPct val="0"/>
              </a:spcBef>
            </a:pPr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工業社会</a:t>
            </a:r>
          </a:p>
          <a:p>
            <a:pPr algn="l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「動力技術」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産業機械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自然科学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印刷技術</a:t>
            </a: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065735" name="Rectangle 7"/>
          <p:cNvSpPr>
            <a:spLocks noChangeArrowheads="1"/>
          </p:cNvSpPr>
          <p:nvPr/>
        </p:nvSpPr>
        <p:spPr bwMode="auto">
          <a:xfrm>
            <a:off x="-304800" y="4343400"/>
            <a:ext cx="201295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狩猟社会</a:t>
            </a:r>
          </a:p>
          <a:p>
            <a:pPr algn="r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r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「狩猟技術」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石斧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弓矢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発火術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言語</a:t>
            </a:r>
          </a:p>
        </p:txBody>
      </p:sp>
      <p:sp>
        <p:nvSpPr>
          <p:cNvPr id="5065736" name="Rectangle 8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インターネット社会というもの</a:t>
            </a:r>
          </a:p>
        </p:txBody>
      </p:sp>
      <p:sp>
        <p:nvSpPr>
          <p:cNvPr id="5065737" name="Oval 9"/>
          <p:cNvSpPr>
            <a:spLocks noChangeArrowheads="1"/>
          </p:cNvSpPr>
          <p:nvPr/>
        </p:nvSpPr>
        <p:spPr bwMode="blackWhite">
          <a:xfrm>
            <a:off x="5913438" y="549275"/>
            <a:ext cx="4419600" cy="6500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065738" name="Text Box 10"/>
          <p:cNvSpPr txBox="1">
            <a:spLocks noChangeArrowheads="1"/>
          </p:cNvSpPr>
          <p:nvPr/>
        </p:nvSpPr>
        <p:spPr bwMode="auto">
          <a:xfrm>
            <a:off x="6659563" y="1373713"/>
            <a:ext cx="3505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ja-JP" altLang="en-US" sz="2000" dirty="0">
                <a:solidFill>
                  <a:schemeClr val="hlin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インターネット社会</a:t>
            </a: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「情報技術」</a:t>
            </a: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クラウド</a:t>
            </a:r>
            <a:b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コンピュータ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・通信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・ソフトウェア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・データベース</a:t>
            </a:r>
          </a:p>
          <a:p>
            <a:pPr algn="l"/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065739" name="Picture 11" descr="momoC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92950" y="4643438"/>
            <a:ext cx="1752600" cy="2241550"/>
          </a:xfrm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5734" name="Text Box 6"/>
          <p:cNvSpPr txBox="1">
            <a:spLocks noChangeArrowheads="1"/>
          </p:cNvSpPr>
          <p:nvPr/>
        </p:nvSpPr>
        <p:spPr bwMode="blackWhite">
          <a:xfrm>
            <a:off x="468313" y="-242888"/>
            <a:ext cx="6408737" cy="412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情報の持つ価値のウエイトが大きくなる時代</a:t>
            </a: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0657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06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0657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06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0657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06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0657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06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5732" grpId="0" animBg="1"/>
      <p:bldP spid="5065733" grpId="0" animBg="1"/>
      <p:bldP spid="5065735" grpId="0"/>
      <p:bldP spid="5065738" grpId="0"/>
      <p:bldP spid="5065734" grpId="0" build="allAtOnce"/>
      <p:bldP spid="5065734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982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6982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情報が価値を持つとは</a:t>
            </a:r>
          </a:p>
        </p:txBody>
      </p:sp>
      <p:pic>
        <p:nvPicPr>
          <p:cNvPr id="5069828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608513"/>
            <a:ext cx="166846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9829" name="Rectangle 5"/>
          <p:cNvSpPr>
            <a:spLocks noChangeArrowheads="1"/>
          </p:cNvSpPr>
          <p:nvPr/>
        </p:nvSpPr>
        <p:spPr bwMode="auto">
          <a:xfrm>
            <a:off x="76200" y="908050"/>
            <a:ext cx="8972550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情報はただ流れている</a:t>
            </a:r>
          </a:p>
        </p:txBody>
      </p:sp>
      <p:sp>
        <p:nvSpPr>
          <p:cNvPr id="5069830" name="Rectangle 6"/>
          <p:cNvSpPr>
            <a:spLocks noChangeArrowheads="1"/>
          </p:cNvSpPr>
          <p:nvPr/>
        </p:nvSpPr>
        <p:spPr bwMode="auto">
          <a:xfrm>
            <a:off x="436563" y="2276475"/>
            <a:ext cx="8312150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問題は、それが</a:t>
            </a:r>
          </a:p>
          <a:p>
            <a:pPr>
              <a:lnSpc>
                <a:spcPct val="90000"/>
              </a:lnSpc>
            </a:pPr>
            <a: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見えるか、見えないか、</a:t>
            </a:r>
          </a:p>
          <a:p>
            <a:pPr>
              <a:lnSpc>
                <a:spcPct val="90000"/>
              </a:lnSpc>
            </a:pPr>
            <a: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である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069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069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069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069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9829" grpId="0"/>
      <p:bldP spid="50698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1874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71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309563"/>
            <a:ext cx="9185275" cy="455612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情報が見える能力</a:t>
            </a:r>
          </a:p>
        </p:txBody>
      </p:sp>
      <p:pic>
        <p:nvPicPr>
          <p:cNvPr id="5071876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292600"/>
            <a:ext cx="1949450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1877" name="Rectangle 5"/>
          <p:cNvSpPr>
            <a:spLocks noChangeArrowheads="1"/>
          </p:cNvSpPr>
          <p:nvPr/>
        </p:nvSpPr>
        <p:spPr bwMode="auto">
          <a:xfrm>
            <a:off x="1403350" y="925513"/>
            <a:ext cx="61928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「バカの壁」流にいえば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脳内の一次方程式」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9600" b="1" dirty="0" err="1"/>
              <a:t>ｙ</a:t>
            </a:r>
            <a:r>
              <a:rPr lang="en-US" altLang="ja-JP" sz="9600" b="1" dirty="0"/>
              <a:t>= a</a:t>
            </a:r>
            <a:r>
              <a:rPr lang="ja-JP" altLang="en-US" sz="9600" b="1" dirty="0"/>
              <a:t>ｘ</a:t>
            </a:r>
            <a:r>
              <a:rPr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</a:p>
        </p:txBody>
      </p:sp>
      <p:sp>
        <p:nvSpPr>
          <p:cNvPr id="5071878" name="Text Box 6"/>
          <p:cNvSpPr txBox="1">
            <a:spLocks noChangeArrowheads="1"/>
          </p:cNvSpPr>
          <p:nvPr/>
        </p:nvSpPr>
        <p:spPr bwMode="auto">
          <a:xfrm>
            <a:off x="260350" y="2990850"/>
            <a:ext cx="8415338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a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という係数＝「現実の重み」</a:t>
            </a:r>
            <a:r>
              <a:rPr lang="ja-JP" altLang="en-US" sz="1600" dirty="0">
                <a:latin typeface="HGP明朝E" panose="02020900000000000000" pitchFamily="18" charset="-128"/>
                <a:ea typeface="HGP明朝E" panose="02020900000000000000" pitchFamily="18" charset="-128"/>
              </a:rPr>
              <a:t>（養老猛司）</a:t>
            </a:r>
          </a:p>
          <a:p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社会的知性</a:t>
            </a:r>
            <a:r>
              <a:rPr lang="en-US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=</a:t>
            </a: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信頼＝信頼性</a:t>
            </a:r>
            <a:r>
              <a:rPr lang="ja-JP" altLang="en-US" sz="1600" dirty="0">
                <a:latin typeface="HGP明朝E" panose="02020900000000000000" pitchFamily="18" charset="-128"/>
                <a:ea typeface="HGP明朝E" panose="02020900000000000000" pitchFamily="18" charset="-128"/>
              </a:rPr>
              <a:t>（山岸俊男）</a:t>
            </a:r>
          </a:p>
          <a:p>
            <a:r>
              <a:rPr lang="ja-JP" altLang="en-US" sz="4000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597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75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情報が見えるということ</a:t>
            </a:r>
          </a:p>
        </p:txBody>
      </p:sp>
      <p:sp>
        <p:nvSpPr>
          <p:cNvPr id="5075972" name="Rectangle 4"/>
          <p:cNvSpPr>
            <a:spLocks noChangeArrowheads="1"/>
          </p:cNvSpPr>
          <p:nvPr/>
        </p:nvSpPr>
        <p:spPr bwMode="auto">
          <a:xfrm>
            <a:off x="525462" y="1772816"/>
            <a:ext cx="81280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情報が見える能力（信頼）</a:t>
            </a:r>
          </a:p>
          <a:p>
            <a:pPr>
              <a:lnSpc>
                <a:spcPct val="90000"/>
              </a:lnSpc>
            </a:pPr>
            <a:endParaRPr lang="ja-JP" alt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情報を発信する能力（信頼性）</a:t>
            </a:r>
            <a:endParaRPr lang="ja-JP" alt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pic>
        <p:nvPicPr>
          <p:cNvPr id="5075973" name="Picture 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1875" y="4508500"/>
            <a:ext cx="18383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5974" name="AutoShape 6"/>
          <p:cNvSpPr>
            <a:spLocks noChangeArrowheads="1"/>
          </p:cNvSpPr>
          <p:nvPr/>
        </p:nvSpPr>
        <p:spPr bwMode="auto">
          <a:xfrm>
            <a:off x="2916238" y="2709863"/>
            <a:ext cx="2873375" cy="64928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/>
              <a:t>共進化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5972" grpId="0"/>
      <p:bldP spid="50759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図 1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03" y="4376059"/>
            <a:ext cx="3473323" cy="2456981"/>
          </a:xfrm>
          <a:prstGeom prst="rect">
            <a:avLst/>
          </a:prstGeom>
        </p:spPr>
      </p:pic>
      <p:sp>
        <p:nvSpPr>
          <p:cNvPr id="539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 b="1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きっかけはデジタルなコミュニケーション</a:t>
            </a:r>
          </a:p>
        </p:txBody>
      </p:sp>
      <p:pic>
        <p:nvPicPr>
          <p:cNvPr id="5395459" name="Picture 3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42150" y="4149725"/>
            <a:ext cx="2117725" cy="27082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5460" name="Oval 4"/>
          <p:cNvSpPr>
            <a:spLocks noChangeArrowheads="1"/>
          </p:cNvSpPr>
          <p:nvPr/>
        </p:nvSpPr>
        <p:spPr bwMode="blackWhite">
          <a:xfrm>
            <a:off x="1377950" y="1412875"/>
            <a:ext cx="1177925" cy="1079500"/>
          </a:xfrm>
          <a:prstGeom prst="ellipse">
            <a:avLst/>
          </a:prstGeom>
          <a:solidFill>
            <a:srgbClr val="FFCC00">
              <a:alpha val="50000"/>
            </a:srgbClr>
          </a:solidFill>
          <a:ln w="9525" algn="ctr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1" name="Oval 5"/>
          <p:cNvSpPr>
            <a:spLocks noChangeArrowheads="1"/>
          </p:cNvSpPr>
          <p:nvPr/>
        </p:nvSpPr>
        <p:spPr bwMode="blackWhite">
          <a:xfrm>
            <a:off x="6948488" y="2781300"/>
            <a:ext cx="1074737" cy="954088"/>
          </a:xfrm>
          <a:prstGeom prst="ellipse">
            <a:avLst/>
          </a:prstGeom>
          <a:solidFill>
            <a:srgbClr val="FF00FF">
              <a:alpha val="50000"/>
            </a:srgbClr>
          </a:solidFill>
          <a:ln w="9525" algn="ctr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2" name="Oval 6"/>
          <p:cNvSpPr>
            <a:spLocks noChangeArrowheads="1"/>
          </p:cNvSpPr>
          <p:nvPr/>
        </p:nvSpPr>
        <p:spPr bwMode="blackWhite">
          <a:xfrm>
            <a:off x="1377950" y="3886200"/>
            <a:ext cx="1152525" cy="1050925"/>
          </a:xfrm>
          <a:prstGeom prst="ellipse">
            <a:avLst/>
          </a:prstGeom>
          <a:solidFill>
            <a:srgbClr val="99CCFF">
              <a:alpha val="60001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b="1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3" name="Oval 7"/>
          <p:cNvSpPr>
            <a:spLocks noChangeArrowheads="1"/>
          </p:cNvSpPr>
          <p:nvPr/>
        </p:nvSpPr>
        <p:spPr bwMode="blackWhite">
          <a:xfrm>
            <a:off x="5508625" y="1412875"/>
            <a:ext cx="1009650" cy="919163"/>
          </a:xfrm>
          <a:prstGeom prst="ellipse">
            <a:avLst/>
          </a:prstGeom>
          <a:solidFill>
            <a:srgbClr val="33CCCC">
              <a:alpha val="50000"/>
            </a:srgbClr>
          </a:solidFill>
          <a:ln w="9525" algn="ctr">
            <a:solidFill>
              <a:schemeClr val="folHlink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4" name="Oval 8"/>
          <p:cNvSpPr>
            <a:spLocks noChangeArrowheads="1"/>
          </p:cNvSpPr>
          <p:nvPr/>
        </p:nvSpPr>
        <p:spPr bwMode="blackWhite">
          <a:xfrm>
            <a:off x="3797300" y="1268413"/>
            <a:ext cx="1135063" cy="974725"/>
          </a:xfrm>
          <a:prstGeom prst="ellipse">
            <a:avLst/>
          </a:prstGeom>
          <a:solidFill>
            <a:srgbClr val="00FFFF">
              <a:alpha val="49001"/>
            </a:srgbClr>
          </a:solidFill>
          <a:ln w="9525" algn="ctr">
            <a:solidFill>
              <a:schemeClr val="folHlink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6" name="Line 10"/>
          <p:cNvSpPr>
            <a:spLocks noChangeShapeType="1"/>
          </p:cNvSpPr>
          <p:nvPr/>
        </p:nvSpPr>
        <p:spPr bwMode="auto">
          <a:xfrm>
            <a:off x="2447925" y="4770438"/>
            <a:ext cx="1116013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395467" name="Line 11"/>
          <p:cNvSpPr>
            <a:spLocks noChangeShapeType="1"/>
          </p:cNvSpPr>
          <p:nvPr/>
        </p:nvSpPr>
        <p:spPr bwMode="auto">
          <a:xfrm>
            <a:off x="2339975" y="2349500"/>
            <a:ext cx="1655763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395468" name="Line 12"/>
          <p:cNvSpPr>
            <a:spLocks noChangeShapeType="1"/>
          </p:cNvSpPr>
          <p:nvPr/>
        </p:nvSpPr>
        <p:spPr bwMode="auto">
          <a:xfrm>
            <a:off x="4398963" y="2243138"/>
            <a:ext cx="244475" cy="255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395469" name="Line 13"/>
          <p:cNvSpPr>
            <a:spLocks noChangeShapeType="1"/>
          </p:cNvSpPr>
          <p:nvPr/>
        </p:nvSpPr>
        <p:spPr bwMode="auto">
          <a:xfrm flipH="1">
            <a:off x="5292725" y="2349500"/>
            <a:ext cx="64770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395470" name="Line 14"/>
          <p:cNvSpPr>
            <a:spLocks noChangeShapeType="1"/>
          </p:cNvSpPr>
          <p:nvPr/>
        </p:nvSpPr>
        <p:spPr bwMode="auto">
          <a:xfrm flipH="1">
            <a:off x="5940425" y="3543300"/>
            <a:ext cx="1101725" cy="1254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pSp>
        <p:nvGrpSpPr>
          <p:cNvPr id="5395471" name="Group 15"/>
          <p:cNvGrpSpPr>
            <a:grpSpLocks/>
          </p:cNvGrpSpPr>
          <p:nvPr/>
        </p:nvGrpSpPr>
        <p:grpSpPr bwMode="auto">
          <a:xfrm>
            <a:off x="2339975" y="2349500"/>
            <a:ext cx="3294063" cy="3001963"/>
            <a:chOff x="394" y="1459"/>
            <a:chExt cx="2300" cy="2195"/>
          </a:xfrm>
        </p:grpSpPr>
        <p:grpSp>
          <p:nvGrpSpPr>
            <p:cNvPr id="5395472" name="Group 16"/>
            <p:cNvGrpSpPr>
              <a:grpSpLocks/>
            </p:cNvGrpSpPr>
            <p:nvPr/>
          </p:nvGrpSpPr>
          <p:grpSpPr bwMode="auto">
            <a:xfrm>
              <a:off x="612" y="1569"/>
              <a:ext cx="2082" cy="2085"/>
              <a:chOff x="612" y="1569"/>
              <a:chExt cx="2082" cy="2085"/>
            </a:xfrm>
          </p:grpSpPr>
          <p:sp>
            <p:nvSpPr>
              <p:cNvPr id="5395473" name="Freeform 17"/>
              <p:cNvSpPr>
                <a:spLocks/>
              </p:cNvSpPr>
              <p:nvPr/>
            </p:nvSpPr>
            <p:spPr bwMode="gray">
              <a:xfrm>
                <a:off x="1797" y="3106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4" name="Freeform 18"/>
              <p:cNvSpPr>
                <a:spLocks/>
              </p:cNvSpPr>
              <p:nvPr/>
            </p:nvSpPr>
            <p:spPr bwMode="gray">
              <a:xfrm>
                <a:off x="2619" y="3299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5" name="Freeform 19"/>
              <p:cNvSpPr>
                <a:spLocks/>
              </p:cNvSpPr>
              <p:nvPr/>
            </p:nvSpPr>
            <p:spPr bwMode="gray">
              <a:xfrm>
                <a:off x="2142" y="3229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6" name="Freeform 20"/>
              <p:cNvSpPr>
                <a:spLocks/>
              </p:cNvSpPr>
              <p:nvPr/>
            </p:nvSpPr>
            <p:spPr bwMode="gray">
              <a:xfrm>
                <a:off x="2137" y="3248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7" name="Freeform 21"/>
              <p:cNvSpPr>
                <a:spLocks/>
              </p:cNvSpPr>
              <p:nvPr/>
            </p:nvSpPr>
            <p:spPr bwMode="gray">
              <a:xfrm>
                <a:off x="2208" y="2849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8" name="Freeform 22"/>
              <p:cNvSpPr>
                <a:spLocks/>
              </p:cNvSpPr>
              <p:nvPr/>
            </p:nvSpPr>
            <p:spPr bwMode="gray">
              <a:xfrm>
                <a:off x="2601" y="2875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9" name="Freeform 23"/>
              <p:cNvSpPr>
                <a:spLocks/>
              </p:cNvSpPr>
              <p:nvPr/>
            </p:nvSpPr>
            <p:spPr bwMode="gray">
              <a:xfrm>
                <a:off x="2208" y="2860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0" name="Freeform 24"/>
              <p:cNvSpPr>
                <a:spLocks/>
              </p:cNvSpPr>
              <p:nvPr/>
            </p:nvSpPr>
            <p:spPr bwMode="gray">
              <a:xfrm>
                <a:off x="2253" y="2906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1" name="Freeform 25"/>
              <p:cNvSpPr>
                <a:spLocks/>
              </p:cNvSpPr>
              <p:nvPr/>
            </p:nvSpPr>
            <p:spPr bwMode="gray">
              <a:xfrm>
                <a:off x="614" y="1569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2" name="Freeform 26"/>
              <p:cNvSpPr>
                <a:spLocks/>
              </p:cNvSpPr>
              <p:nvPr/>
            </p:nvSpPr>
            <p:spPr bwMode="gray">
              <a:xfrm>
                <a:off x="1411" y="2486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3" name="Freeform 27"/>
              <p:cNvSpPr>
                <a:spLocks/>
              </p:cNvSpPr>
              <p:nvPr/>
            </p:nvSpPr>
            <p:spPr bwMode="gray">
              <a:xfrm>
                <a:off x="612" y="1851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4" name="Freeform 28"/>
              <p:cNvSpPr>
                <a:spLocks/>
              </p:cNvSpPr>
              <p:nvPr/>
            </p:nvSpPr>
            <p:spPr bwMode="gray">
              <a:xfrm>
                <a:off x="1238" y="1621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5" name="Freeform 29"/>
              <p:cNvSpPr>
                <a:spLocks/>
              </p:cNvSpPr>
              <p:nvPr/>
            </p:nvSpPr>
            <p:spPr bwMode="gray">
              <a:xfrm>
                <a:off x="949" y="2376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6" name="Freeform 30"/>
              <p:cNvSpPr>
                <a:spLocks/>
              </p:cNvSpPr>
              <p:nvPr/>
            </p:nvSpPr>
            <p:spPr bwMode="gray">
              <a:xfrm>
                <a:off x="1944" y="3449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7" name="Freeform 31"/>
              <p:cNvSpPr>
                <a:spLocks/>
              </p:cNvSpPr>
              <p:nvPr/>
            </p:nvSpPr>
            <p:spPr bwMode="gray">
              <a:xfrm>
                <a:off x="1709" y="3223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8" name="Freeform 32"/>
              <p:cNvSpPr>
                <a:spLocks/>
              </p:cNvSpPr>
              <p:nvPr/>
            </p:nvSpPr>
            <p:spPr bwMode="gray">
              <a:xfrm>
                <a:off x="1999" y="3301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9" name="Freeform 33"/>
              <p:cNvSpPr>
                <a:spLocks/>
              </p:cNvSpPr>
              <p:nvPr/>
            </p:nvSpPr>
            <p:spPr bwMode="gray">
              <a:xfrm>
                <a:off x="1524" y="3374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0" name="Freeform 34"/>
              <p:cNvSpPr>
                <a:spLocks/>
              </p:cNvSpPr>
              <p:nvPr/>
            </p:nvSpPr>
            <p:spPr bwMode="gray">
              <a:xfrm>
                <a:off x="1565" y="3369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1" name="Freeform 35"/>
              <p:cNvSpPr>
                <a:spLocks/>
              </p:cNvSpPr>
              <p:nvPr/>
            </p:nvSpPr>
            <p:spPr bwMode="gray">
              <a:xfrm>
                <a:off x="1622" y="3248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2" name="Freeform 36"/>
              <p:cNvSpPr>
                <a:spLocks/>
              </p:cNvSpPr>
              <p:nvPr/>
            </p:nvSpPr>
            <p:spPr bwMode="gray">
              <a:xfrm>
                <a:off x="1951" y="3604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3" name="Freeform 37"/>
              <p:cNvSpPr>
                <a:spLocks/>
              </p:cNvSpPr>
              <p:nvPr/>
            </p:nvSpPr>
            <p:spPr bwMode="gray">
              <a:xfrm>
                <a:off x="1617" y="2998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4" name="Freeform 38"/>
              <p:cNvSpPr>
                <a:spLocks/>
              </p:cNvSpPr>
              <p:nvPr/>
            </p:nvSpPr>
            <p:spPr bwMode="gray">
              <a:xfrm>
                <a:off x="1518" y="2970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5" name="Freeform 39"/>
              <p:cNvSpPr>
                <a:spLocks/>
              </p:cNvSpPr>
              <p:nvPr/>
            </p:nvSpPr>
            <p:spPr bwMode="gray">
              <a:xfrm>
                <a:off x="1524" y="2972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6" name="Freeform 40"/>
              <p:cNvSpPr>
                <a:spLocks/>
              </p:cNvSpPr>
              <p:nvPr/>
            </p:nvSpPr>
            <p:spPr bwMode="gray">
              <a:xfrm>
                <a:off x="1551" y="3063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7" name="Freeform 41"/>
              <p:cNvSpPr>
                <a:spLocks/>
              </p:cNvSpPr>
              <p:nvPr/>
            </p:nvSpPr>
            <p:spPr bwMode="gray">
              <a:xfrm>
                <a:off x="1669" y="3025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8" name="Freeform 42"/>
              <p:cNvSpPr>
                <a:spLocks/>
              </p:cNvSpPr>
              <p:nvPr/>
            </p:nvSpPr>
            <p:spPr bwMode="gray">
              <a:xfrm>
                <a:off x="1831" y="3009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9" name="Freeform 43"/>
              <p:cNvSpPr>
                <a:spLocks/>
              </p:cNvSpPr>
              <p:nvPr/>
            </p:nvSpPr>
            <p:spPr bwMode="gray">
              <a:xfrm>
                <a:off x="1886" y="3076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0" name="Freeform 44"/>
              <p:cNvSpPr>
                <a:spLocks/>
              </p:cNvSpPr>
              <p:nvPr/>
            </p:nvSpPr>
            <p:spPr bwMode="gray">
              <a:xfrm>
                <a:off x="1748" y="3124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1" name="Freeform 45"/>
              <p:cNvSpPr>
                <a:spLocks/>
              </p:cNvSpPr>
              <p:nvPr/>
            </p:nvSpPr>
            <p:spPr bwMode="gray">
              <a:xfrm>
                <a:off x="1731" y="3105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2" name="Freeform 46"/>
              <p:cNvSpPr>
                <a:spLocks/>
              </p:cNvSpPr>
              <p:nvPr/>
            </p:nvSpPr>
            <p:spPr bwMode="gray">
              <a:xfrm>
                <a:off x="1617" y="3152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3" name="Freeform 47"/>
              <p:cNvSpPr>
                <a:spLocks/>
              </p:cNvSpPr>
              <p:nvPr/>
            </p:nvSpPr>
            <p:spPr bwMode="gray">
              <a:xfrm>
                <a:off x="1671" y="3363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4" name="Freeform 48"/>
              <p:cNvSpPr>
                <a:spLocks/>
              </p:cNvSpPr>
              <p:nvPr/>
            </p:nvSpPr>
            <p:spPr bwMode="gray">
              <a:xfrm>
                <a:off x="1975" y="3465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5" name="Oval 49"/>
              <p:cNvSpPr>
                <a:spLocks noChangeArrowheads="1"/>
              </p:cNvSpPr>
              <p:nvPr/>
            </p:nvSpPr>
            <p:spPr bwMode="gray">
              <a:xfrm>
                <a:off x="1773" y="3036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06" name="Freeform 50"/>
              <p:cNvSpPr>
                <a:spLocks/>
              </p:cNvSpPr>
              <p:nvPr/>
            </p:nvSpPr>
            <p:spPr bwMode="gray">
              <a:xfrm>
                <a:off x="1997" y="3605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7" name="Freeform 51"/>
              <p:cNvSpPr>
                <a:spLocks/>
              </p:cNvSpPr>
              <p:nvPr/>
            </p:nvSpPr>
            <p:spPr bwMode="gray">
              <a:xfrm>
                <a:off x="1621" y="3242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8" name="Freeform 52"/>
              <p:cNvSpPr>
                <a:spLocks/>
              </p:cNvSpPr>
              <p:nvPr/>
            </p:nvSpPr>
            <p:spPr bwMode="gray">
              <a:xfrm>
                <a:off x="1654" y="3220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9" name="Freeform 53"/>
              <p:cNvSpPr>
                <a:spLocks/>
              </p:cNvSpPr>
              <p:nvPr/>
            </p:nvSpPr>
            <p:spPr bwMode="gray">
              <a:xfrm>
                <a:off x="1874" y="3460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0" name="Freeform 54"/>
              <p:cNvSpPr>
                <a:spLocks/>
              </p:cNvSpPr>
              <p:nvPr/>
            </p:nvSpPr>
            <p:spPr bwMode="gray">
              <a:xfrm>
                <a:off x="1978" y="3382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1" name="Freeform 55"/>
              <p:cNvSpPr>
                <a:spLocks/>
              </p:cNvSpPr>
              <p:nvPr/>
            </p:nvSpPr>
            <p:spPr bwMode="gray">
              <a:xfrm>
                <a:off x="1905" y="3106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2" name="Freeform 56"/>
              <p:cNvSpPr>
                <a:spLocks/>
              </p:cNvSpPr>
              <p:nvPr/>
            </p:nvSpPr>
            <p:spPr bwMode="gray">
              <a:xfrm>
                <a:off x="1862" y="3278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3" name="Freeform 57"/>
              <p:cNvSpPr>
                <a:spLocks/>
              </p:cNvSpPr>
              <p:nvPr/>
            </p:nvSpPr>
            <p:spPr bwMode="gray">
              <a:xfrm>
                <a:off x="1823" y="3273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4" name="Freeform 58"/>
              <p:cNvSpPr>
                <a:spLocks/>
              </p:cNvSpPr>
              <p:nvPr/>
            </p:nvSpPr>
            <p:spPr bwMode="gray">
              <a:xfrm>
                <a:off x="1841" y="3310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5" name="Freeform 59"/>
              <p:cNvSpPr>
                <a:spLocks/>
              </p:cNvSpPr>
              <p:nvPr/>
            </p:nvSpPr>
            <p:spPr bwMode="gray">
              <a:xfrm>
                <a:off x="2074" y="3175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6" name="Freeform 60"/>
              <p:cNvSpPr>
                <a:spLocks/>
              </p:cNvSpPr>
              <p:nvPr/>
            </p:nvSpPr>
            <p:spPr bwMode="gray">
              <a:xfrm>
                <a:off x="2080" y="3183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7" name="Freeform 61"/>
              <p:cNvSpPr>
                <a:spLocks/>
              </p:cNvSpPr>
              <p:nvPr/>
            </p:nvSpPr>
            <p:spPr bwMode="gray">
              <a:xfrm>
                <a:off x="1946" y="3189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8" name="Freeform 62"/>
              <p:cNvSpPr>
                <a:spLocks/>
              </p:cNvSpPr>
              <p:nvPr/>
            </p:nvSpPr>
            <p:spPr bwMode="gray">
              <a:xfrm>
                <a:off x="2012" y="3310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9" name="Freeform 63"/>
              <p:cNvSpPr>
                <a:spLocks/>
              </p:cNvSpPr>
              <p:nvPr/>
            </p:nvSpPr>
            <p:spPr bwMode="gray">
              <a:xfrm>
                <a:off x="2154" y="3475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0" name="Freeform 64"/>
              <p:cNvSpPr>
                <a:spLocks/>
              </p:cNvSpPr>
              <p:nvPr/>
            </p:nvSpPr>
            <p:spPr bwMode="gray">
              <a:xfrm>
                <a:off x="2133" y="3235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1" name="Freeform 65"/>
              <p:cNvSpPr>
                <a:spLocks/>
              </p:cNvSpPr>
              <p:nvPr/>
            </p:nvSpPr>
            <p:spPr bwMode="gray">
              <a:xfrm>
                <a:off x="1704" y="2467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2" name="Freeform 66"/>
              <p:cNvSpPr>
                <a:spLocks/>
              </p:cNvSpPr>
              <p:nvPr/>
            </p:nvSpPr>
            <p:spPr bwMode="gray">
              <a:xfrm>
                <a:off x="621" y="2116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3" name="Freeform 67"/>
              <p:cNvSpPr>
                <a:spLocks/>
              </p:cNvSpPr>
              <p:nvPr/>
            </p:nvSpPr>
            <p:spPr bwMode="gray">
              <a:xfrm>
                <a:off x="646" y="1942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4" name="Freeform 68"/>
              <p:cNvSpPr>
                <a:spLocks/>
              </p:cNvSpPr>
              <p:nvPr/>
            </p:nvSpPr>
            <p:spPr bwMode="gray">
              <a:xfrm>
                <a:off x="2144" y="3322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5" name="Freeform 69"/>
              <p:cNvSpPr>
                <a:spLocks/>
              </p:cNvSpPr>
              <p:nvPr/>
            </p:nvSpPr>
            <p:spPr bwMode="gray">
              <a:xfrm>
                <a:off x="2521" y="3425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6" name="Line 70"/>
              <p:cNvSpPr>
                <a:spLocks noChangeShapeType="1"/>
              </p:cNvSpPr>
              <p:nvPr/>
            </p:nvSpPr>
            <p:spPr bwMode="gray">
              <a:xfrm>
                <a:off x="1979" y="3464"/>
                <a:ext cx="650" cy="17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27" name="Line 71"/>
              <p:cNvSpPr>
                <a:spLocks noChangeShapeType="1"/>
              </p:cNvSpPr>
              <p:nvPr/>
            </p:nvSpPr>
            <p:spPr bwMode="gray">
              <a:xfrm>
                <a:off x="1993" y="3508"/>
                <a:ext cx="511" cy="136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28" name="Freeform 72"/>
              <p:cNvSpPr>
                <a:spLocks/>
              </p:cNvSpPr>
              <p:nvPr/>
            </p:nvSpPr>
            <p:spPr bwMode="gray">
              <a:xfrm>
                <a:off x="2296" y="2953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9" name="Freeform 73"/>
              <p:cNvSpPr>
                <a:spLocks/>
              </p:cNvSpPr>
              <p:nvPr/>
            </p:nvSpPr>
            <p:spPr bwMode="gray">
              <a:xfrm>
                <a:off x="2296" y="3003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0" name="Freeform 74"/>
              <p:cNvSpPr>
                <a:spLocks/>
              </p:cNvSpPr>
              <p:nvPr/>
            </p:nvSpPr>
            <p:spPr bwMode="gray">
              <a:xfrm>
                <a:off x="2296" y="3058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1" name="Freeform 75"/>
              <p:cNvSpPr>
                <a:spLocks/>
              </p:cNvSpPr>
              <p:nvPr/>
            </p:nvSpPr>
            <p:spPr bwMode="gray">
              <a:xfrm>
                <a:off x="2296" y="3121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5532" name="Group 76"/>
            <p:cNvGrpSpPr>
              <a:grpSpLocks/>
            </p:cNvGrpSpPr>
            <p:nvPr/>
          </p:nvGrpSpPr>
          <p:grpSpPr bwMode="auto">
            <a:xfrm>
              <a:off x="394" y="1459"/>
              <a:ext cx="594" cy="529"/>
              <a:chOff x="394" y="1459"/>
              <a:chExt cx="594" cy="529"/>
            </a:xfrm>
          </p:grpSpPr>
          <p:sp>
            <p:nvSpPr>
              <p:cNvPr id="5395533" name="Freeform 77"/>
              <p:cNvSpPr>
                <a:spLocks/>
              </p:cNvSpPr>
              <p:nvPr/>
            </p:nvSpPr>
            <p:spPr bwMode="gray">
              <a:xfrm>
                <a:off x="754" y="1883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4" name="Freeform 78"/>
              <p:cNvSpPr>
                <a:spLocks/>
              </p:cNvSpPr>
              <p:nvPr/>
            </p:nvSpPr>
            <p:spPr bwMode="gray">
              <a:xfrm>
                <a:off x="770" y="1874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5" name="Freeform 79"/>
              <p:cNvSpPr>
                <a:spLocks/>
              </p:cNvSpPr>
              <p:nvPr/>
            </p:nvSpPr>
            <p:spPr bwMode="gray">
              <a:xfrm>
                <a:off x="915" y="1864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6" name="Freeform 80"/>
              <p:cNvSpPr>
                <a:spLocks/>
              </p:cNvSpPr>
              <p:nvPr/>
            </p:nvSpPr>
            <p:spPr bwMode="gray">
              <a:xfrm>
                <a:off x="475" y="1573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7" name="Freeform 81"/>
              <p:cNvSpPr>
                <a:spLocks/>
              </p:cNvSpPr>
              <p:nvPr/>
            </p:nvSpPr>
            <p:spPr bwMode="gray">
              <a:xfrm>
                <a:off x="427" y="1716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8" name="Freeform 82"/>
              <p:cNvSpPr>
                <a:spLocks/>
              </p:cNvSpPr>
              <p:nvPr/>
            </p:nvSpPr>
            <p:spPr bwMode="gray">
              <a:xfrm>
                <a:off x="429" y="1711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9" name="Freeform 83"/>
              <p:cNvSpPr>
                <a:spLocks/>
              </p:cNvSpPr>
              <p:nvPr/>
            </p:nvSpPr>
            <p:spPr bwMode="gray">
              <a:xfrm>
                <a:off x="536" y="1745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0" name="Freeform 84"/>
              <p:cNvSpPr>
                <a:spLocks/>
              </p:cNvSpPr>
              <p:nvPr/>
            </p:nvSpPr>
            <p:spPr bwMode="gray">
              <a:xfrm>
                <a:off x="469" y="1574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1" name="Freeform 85"/>
              <p:cNvSpPr>
                <a:spLocks/>
              </p:cNvSpPr>
              <p:nvPr/>
            </p:nvSpPr>
            <p:spPr bwMode="gray">
              <a:xfrm>
                <a:off x="531" y="1566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2" name="Freeform 86"/>
              <p:cNvSpPr>
                <a:spLocks/>
              </p:cNvSpPr>
              <p:nvPr/>
            </p:nvSpPr>
            <p:spPr bwMode="gray">
              <a:xfrm>
                <a:off x="527" y="1574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3" name="Freeform 87"/>
              <p:cNvSpPr>
                <a:spLocks/>
              </p:cNvSpPr>
              <p:nvPr/>
            </p:nvSpPr>
            <p:spPr bwMode="gray">
              <a:xfrm>
                <a:off x="552" y="1573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4" name="Freeform 88"/>
              <p:cNvSpPr>
                <a:spLocks/>
              </p:cNvSpPr>
              <p:nvPr/>
            </p:nvSpPr>
            <p:spPr bwMode="gray">
              <a:xfrm>
                <a:off x="574" y="1594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5" name="Freeform 89"/>
              <p:cNvSpPr>
                <a:spLocks/>
              </p:cNvSpPr>
              <p:nvPr/>
            </p:nvSpPr>
            <p:spPr bwMode="gray">
              <a:xfrm>
                <a:off x="543" y="1766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6" name="Freeform 90"/>
              <p:cNvSpPr>
                <a:spLocks/>
              </p:cNvSpPr>
              <p:nvPr/>
            </p:nvSpPr>
            <p:spPr bwMode="gray">
              <a:xfrm>
                <a:off x="598" y="1775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7" name="Freeform 91"/>
              <p:cNvSpPr>
                <a:spLocks/>
              </p:cNvSpPr>
              <p:nvPr/>
            </p:nvSpPr>
            <p:spPr bwMode="gray">
              <a:xfrm>
                <a:off x="598" y="1795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8" name="Freeform 92"/>
              <p:cNvSpPr>
                <a:spLocks/>
              </p:cNvSpPr>
              <p:nvPr/>
            </p:nvSpPr>
            <p:spPr bwMode="gray">
              <a:xfrm>
                <a:off x="394" y="1745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9" name="Freeform 93"/>
              <p:cNvSpPr>
                <a:spLocks/>
              </p:cNvSpPr>
              <p:nvPr/>
            </p:nvSpPr>
            <p:spPr bwMode="gray">
              <a:xfrm>
                <a:off x="763" y="1711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0" name="Freeform 94"/>
              <p:cNvSpPr>
                <a:spLocks/>
              </p:cNvSpPr>
              <p:nvPr/>
            </p:nvSpPr>
            <p:spPr bwMode="gray">
              <a:xfrm>
                <a:off x="762" y="1718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1" name="Freeform 95"/>
              <p:cNvSpPr>
                <a:spLocks/>
              </p:cNvSpPr>
              <p:nvPr/>
            </p:nvSpPr>
            <p:spPr bwMode="gray">
              <a:xfrm>
                <a:off x="738" y="1703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2" name="Freeform 96"/>
              <p:cNvSpPr>
                <a:spLocks/>
              </p:cNvSpPr>
              <p:nvPr/>
            </p:nvSpPr>
            <p:spPr bwMode="gray">
              <a:xfrm>
                <a:off x="802" y="1507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3" name="Freeform 97"/>
              <p:cNvSpPr>
                <a:spLocks/>
              </p:cNvSpPr>
              <p:nvPr/>
            </p:nvSpPr>
            <p:spPr bwMode="gray">
              <a:xfrm>
                <a:off x="749" y="1675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4" name="Freeform 98"/>
              <p:cNvSpPr>
                <a:spLocks/>
              </p:cNvSpPr>
              <p:nvPr/>
            </p:nvSpPr>
            <p:spPr bwMode="gray">
              <a:xfrm>
                <a:off x="761" y="1459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5" name="Freeform 99"/>
              <p:cNvSpPr>
                <a:spLocks/>
              </p:cNvSpPr>
              <p:nvPr/>
            </p:nvSpPr>
            <p:spPr bwMode="gray">
              <a:xfrm>
                <a:off x="821" y="1667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6" name="Freeform 100"/>
              <p:cNvSpPr>
                <a:spLocks/>
              </p:cNvSpPr>
              <p:nvPr/>
            </p:nvSpPr>
            <p:spPr bwMode="gray">
              <a:xfrm>
                <a:off x="828" y="1546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7" name="Oval 101"/>
              <p:cNvSpPr>
                <a:spLocks noChangeArrowheads="1"/>
              </p:cNvSpPr>
              <p:nvPr/>
            </p:nvSpPr>
            <p:spPr bwMode="gray">
              <a:xfrm>
                <a:off x="828" y="1542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58" name="Oval 102"/>
              <p:cNvSpPr>
                <a:spLocks noChangeArrowheads="1"/>
              </p:cNvSpPr>
              <p:nvPr/>
            </p:nvSpPr>
            <p:spPr bwMode="gray">
              <a:xfrm>
                <a:off x="857" y="1540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59" name="Freeform 103"/>
              <p:cNvSpPr>
                <a:spLocks/>
              </p:cNvSpPr>
              <p:nvPr/>
            </p:nvSpPr>
            <p:spPr bwMode="gray">
              <a:xfrm>
                <a:off x="862" y="1593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0" name="Freeform 104"/>
              <p:cNvSpPr>
                <a:spLocks/>
              </p:cNvSpPr>
              <p:nvPr/>
            </p:nvSpPr>
            <p:spPr bwMode="gray">
              <a:xfrm>
                <a:off x="874" y="1582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1" name="Freeform 105"/>
              <p:cNvSpPr>
                <a:spLocks/>
              </p:cNvSpPr>
              <p:nvPr/>
            </p:nvSpPr>
            <p:spPr bwMode="gray">
              <a:xfrm>
                <a:off x="857" y="1502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2" name="Freeform 106"/>
              <p:cNvSpPr>
                <a:spLocks/>
              </p:cNvSpPr>
              <p:nvPr/>
            </p:nvSpPr>
            <p:spPr bwMode="gray">
              <a:xfrm>
                <a:off x="917" y="1751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3" name="Freeform 107"/>
              <p:cNvSpPr>
                <a:spLocks/>
              </p:cNvSpPr>
              <p:nvPr/>
            </p:nvSpPr>
            <p:spPr bwMode="gray">
              <a:xfrm>
                <a:off x="778" y="1738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4" name="Freeform 108"/>
              <p:cNvSpPr>
                <a:spLocks/>
              </p:cNvSpPr>
              <p:nvPr/>
            </p:nvSpPr>
            <p:spPr bwMode="gray">
              <a:xfrm>
                <a:off x="548" y="1823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5" name="Line 109"/>
              <p:cNvSpPr>
                <a:spLocks noChangeShapeType="1"/>
              </p:cNvSpPr>
              <p:nvPr/>
            </p:nvSpPr>
            <p:spPr bwMode="gray">
              <a:xfrm>
                <a:off x="929" y="1949"/>
                <a:ext cx="11" cy="2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66" name="Line 110"/>
              <p:cNvSpPr>
                <a:spLocks noChangeShapeType="1"/>
              </p:cNvSpPr>
              <p:nvPr/>
            </p:nvSpPr>
            <p:spPr bwMode="gray">
              <a:xfrm>
                <a:off x="949" y="1924"/>
                <a:ext cx="0" cy="5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67" name="Line 111"/>
              <p:cNvSpPr>
                <a:spLocks noChangeShapeType="1"/>
              </p:cNvSpPr>
              <p:nvPr/>
            </p:nvSpPr>
            <p:spPr bwMode="gray">
              <a:xfrm>
                <a:off x="770" y="1906"/>
                <a:ext cx="0" cy="82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68" name="Freeform 112"/>
              <p:cNvSpPr>
                <a:spLocks/>
              </p:cNvSpPr>
              <p:nvPr/>
            </p:nvSpPr>
            <p:spPr bwMode="gray">
              <a:xfrm>
                <a:off x="596" y="1617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9" name="Freeform 113"/>
              <p:cNvSpPr>
                <a:spLocks/>
              </p:cNvSpPr>
              <p:nvPr/>
            </p:nvSpPr>
            <p:spPr bwMode="gray">
              <a:xfrm>
                <a:off x="596" y="1646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0" name="Freeform 114"/>
              <p:cNvSpPr>
                <a:spLocks/>
              </p:cNvSpPr>
              <p:nvPr/>
            </p:nvSpPr>
            <p:spPr bwMode="gray">
              <a:xfrm>
                <a:off x="596" y="1672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1" name="Freeform 115"/>
              <p:cNvSpPr>
                <a:spLocks/>
              </p:cNvSpPr>
              <p:nvPr/>
            </p:nvSpPr>
            <p:spPr bwMode="gray">
              <a:xfrm>
                <a:off x="596" y="1692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5572" name="Group 116"/>
            <p:cNvGrpSpPr>
              <a:grpSpLocks/>
            </p:cNvGrpSpPr>
            <p:nvPr/>
          </p:nvGrpSpPr>
          <p:grpSpPr bwMode="auto">
            <a:xfrm>
              <a:off x="1447" y="1496"/>
              <a:ext cx="596" cy="487"/>
              <a:chOff x="1447" y="1496"/>
              <a:chExt cx="596" cy="487"/>
            </a:xfrm>
          </p:grpSpPr>
          <p:sp>
            <p:nvSpPr>
              <p:cNvPr id="5395573" name="Freeform 117"/>
              <p:cNvSpPr>
                <a:spLocks/>
              </p:cNvSpPr>
              <p:nvPr/>
            </p:nvSpPr>
            <p:spPr bwMode="gray">
              <a:xfrm>
                <a:off x="1527" y="1654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4" name="Freeform 118"/>
              <p:cNvSpPr>
                <a:spLocks/>
              </p:cNvSpPr>
              <p:nvPr/>
            </p:nvSpPr>
            <p:spPr bwMode="gray">
              <a:xfrm>
                <a:off x="1481" y="1806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5" name="Freeform 119"/>
              <p:cNvSpPr>
                <a:spLocks/>
              </p:cNvSpPr>
              <p:nvPr/>
            </p:nvSpPr>
            <p:spPr bwMode="gray">
              <a:xfrm>
                <a:off x="1482" y="1797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6" name="Freeform 120"/>
              <p:cNvSpPr>
                <a:spLocks/>
              </p:cNvSpPr>
              <p:nvPr/>
            </p:nvSpPr>
            <p:spPr bwMode="gray">
              <a:xfrm>
                <a:off x="1593" y="1826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7" name="Freeform 121"/>
              <p:cNvSpPr>
                <a:spLocks/>
              </p:cNvSpPr>
              <p:nvPr/>
            </p:nvSpPr>
            <p:spPr bwMode="gray">
              <a:xfrm>
                <a:off x="1524" y="1656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8" name="Freeform 122"/>
              <p:cNvSpPr>
                <a:spLocks/>
              </p:cNvSpPr>
              <p:nvPr/>
            </p:nvSpPr>
            <p:spPr bwMode="gray">
              <a:xfrm>
                <a:off x="1584" y="1647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9" name="Freeform 123"/>
              <p:cNvSpPr>
                <a:spLocks/>
              </p:cNvSpPr>
              <p:nvPr/>
            </p:nvSpPr>
            <p:spPr bwMode="gray">
              <a:xfrm>
                <a:off x="1580" y="1656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0" name="Freeform 124"/>
              <p:cNvSpPr>
                <a:spLocks/>
              </p:cNvSpPr>
              <p:nvPr/>
            </p:nvSpPr>
            <p:spPr bwMode="gray">
              <a:xfrm>
                <a:off x="1602" y="1654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1" name="Freeform 125"/>
              <p:cNvSpPr>
                <a:spLocks/>
              </p:cNvSpPr>
              <p:nvPr/>
            </p:nvSpPr>
            <p:spPr bwMode="gray">
              <a:xfrm>
                <a:off x="1631" y="1678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2" name="Freeform 126"/>
              <p:cNvSpPr>
                <a:spLocks/>
              </p:cNvSpPr>
              <p:nvPr/>
            </p:nvSpPr>
            <p:spPr bwMode="gray">
              <a:xfrm>
                <a:off x="1599" y="1851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3" name="Freeform 127"/>
              <p:cNvSpPr>
                <a:spLocks/>
              </p:cNvSpPr>
              <p:nvPr/>
            </p:nvSpPr>
            <p:spPr bwMode="gray">
              <a:xfrm>
                <a:off x="1654" y="1858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4" name="Freeform 128"/>
              <p:cNvSpPr>
                <a:spLocks/>
              </p:cNvSpPr>
              <p:nvPr/>
            </p:nvSpPr>
            <p:spPr bwMode="gray">
              <a:xfrm>
                <a:off x="1652" y="1885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5" name="Freeform 129"/>
              <p:cNvSpPr>
                <a:spLocks/>
              </p:cNvSpPr>
              <p:nvPr/>
            </p:nvSpPr>
            <p:spPr bwMode="gray">
              <a:xfrm>
                <a:off x="1447" y="1826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6" name="Freeform 130"/>
              <p:cNvSpPr>
                <a:spLocks/>
              </p:cNvSpPr>
              <p:nvPr/>
            </p:nvSpPr>
            <p:spPr bwMode="gray">
              <a:xfrm>
                <a:off x="1819" y="1794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7" name="Freeform 131"/>
              <p:cNvSpPr>
                <a:spLocks/>
              </p:cNvSpPr>
              <p:nvPr/>
            </p:nvSpPr>
            <p:spPr bwMode="gray">
              <a:xfrm>
                <a:off x="1816" y="1810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8" name="Freeform 132"/>
              <p:cNvSpPr>
                <a:spLocks/>
              </p:cNvSpPr>
              <p:nvPr/>
            </p:nvSpPr>
            <p:spPr bwMode="gray">
              <a:xfrm>
                <a:off x="1795" y="1784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9" name="Freeform 133"/>
              <p:cNvSpPr>
                <a:spLocks/>
              </p:cNvSpPr>
              <p:nvPr/>
            </p:nvSpPr>
            <p:spPr bwMode="gray">
              <a:xfrm>
                <a:off x="1819" y="1880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0" name="Freeform 134"/>
              <p:cNvSpPr>
                <a:spLocks/>
              </p:cNvSpPr>
              <p:nvPr/>
            </p:nvSpPr>
            <p:spPr bwMode="gray">
              <a:xfrm>
                <a:off x="1945" y="1891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1" name="Freeform 135"/>
              <p:cNvSpPr>
                <a:spLocks/>
              </p:cNvSpPr>
              <p:nvPr/>
            </p:nvSpPr>
            <p:spPr bwMode="gray">
              <a:xfrm>
                <a:off x="1826" y="1672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2" name="Freeform 136"/>
              <p:cNvSpPr>
                <a:spLocks/>
              </p:cNvSpPr>
              <p:nvPr/>
            </p:nvSpPr>
            <p:spPr bwMode="gray">
              <a:xfrm>
                <a:off x="1869" y="1507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3" name="Freeform 137"/>
              <p:cNvSpPr>
                <a:spLocks/>
              </p:cNvSpPr>
              <p:nvPr/>
            </p:nvSpPr>
            <p:spPr bwMode="gray">
              <a:xfrm>
                <a:off x="1878" y="1665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4" name="Freeform 138"/>
              <p:cNvSpPr>
                <a:spLocks/>
              </p:cNvSpPr>
              <p:nvPr/>
            </p:nvSpPr>
            <p:spPr bwMode="gray">
              <a:xfrm>
                <a:off x="1971" y="1594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5" name="Freeform 139"/>
              <p:cNvSpPr>
                <a:spLocks/>
              </p:cNvSpPr>
              <p:nvPr/>
            </p:nvSpPr>
            <p:spPr bwMode="gray">
              <a:xfrm>
                <a:off x="1872" y="1553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6" name="Oval 140"/>
              <p:cNvSpPr>
                <a:spLocks noChangeArrowheads="1"/>
              </p:cNvSpPr>
              <p:nvPr/>
            </p:nvSpPr>
            <p:spPr bwMode="gray">
              <a:xfrm>
                <a:off x="1888" y="15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97" name="Oval 141"/>
              <p:cNvSpPr>
                <a:spLocks noChangeArrowheads="1"/>
              </p:cNvSpPr>
              <p:nvPr/>
            </p:nvSpPr>
            <p:spPr bwMode="gray">
              <a:xfrm>
                <a:off x="1911" y="1542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98" name="Freeform 142"/>
              <p:cNvSpPr>
                <a:spLocks/>
              </p:cNvSpPr>
              <p:nvPr/>
            </p:nvSpPr>
            <p:spPr bwMode="gray">
              <a:xfrm>
                <a:off x="1937" y="1590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9" name="Freeform 143"/>
              <p:cNvSpPr>
                <a:spLocks/>
              </p:cNvSpPr>
              <p:nvPr/>
            </p:nvSpPr>
            <p:spPr bwMode="gray">
              <a:xfrm>
                <a:off x="1929" y="1602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0" name="Freeform 144"/>
              <p:cNvSpPr>
                <a:spLocks/>
              </p:cNvSpPr>
              <p:nvPr/>
            </p:nvSpPr>
            <p:spPr bwMode="gray">
              <a:xfrm>
                <a:off x="1872" y="1593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1" name="Freeform 145"/>
              <p:cNvSpPr>
                <a:spLocks/>
              </p:cNvSpPr>
              <p:nvPr/>
            </p:nvSpPr>
            <p:spPr bwMode="gray">
              <a:xfrm>
                <a:off x="1953" y="1634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2" name="Freeform 146"/>
              <p:cNvSpPr>
                <a:spLocks/>
              </p:cNvSpPr>
              <p:nvPr/>
            </p:nvSpPr>
            <p:spPr bwMode="gray">
              <a:xfrm>
                <a:off x="1907" y="1665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3" name="Freeform 147"/>
              <p:cNvSpPr>
                <a:spLocks/>
              </p:cNvSpPr>
              <p:nvPr/>
            </p:nvSpPr>
            <p:spPr bwMode="gray">
              <a:xfrm>
                <a:off x="1857" y="1671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4" name="Freeform 148"/>
              <p:cNvSpPr>
                <a:spLocks/>
              </p:cNvSpPr>
              <p:nvPr/>
            </p:nvSpPr>
            <p:spPr bwMode="gray">
              <a:xfrm>
                <a:off x="1940" y="1750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5" name="Freeform 149"/>
              <p:cNvSpPr>
                <a:spLocks/>
              </p:cNvSpPr>
              <p:nvPr/>
            </p:nvSpPr>
            <p:spPr bwMode="gray">
              <a:xfrm>
                <a:off x="1872" y="1496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6" name="Freeform 150"/>
              <p:cNvSpPr>
                <a:spLocks/>
              </p:cNvSpPr>
              <p:nvPr/>
            </p:nvSpPr>
            <p:spPr bwMode="gray">
              <a:xfrm>
                <a:off x="1901" y="1681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7" name="Freeform 151"/>
              <p:cNvSpPr>
                <a:spLocks/>
              </p:cNvSpPr>
              <p:nvPr/>
            </p:nvSpPr>
            <p:spPr bwMode="gray">
              <a:xfrm>
                <a:off x="1881" y="1711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8" name="Freeform 152"/>
              <p:cNvSpPr>
                <a:spLocks/>
              </p:cNvSpPr>
              <p:nvPr/>
            </p:nvSpPr>
            <p:spPr bwMode="gray">
              <a:xfrm>
                <a:off x="1839" y="1750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9" name="Freeform 153"/>
              <p:cNvSpPr>
                <a:spLocks/>
              </p:cNvSpPr>
              <p:nvPr/>
            </p:nvSpPr>
            <p:spPr bwMode="gray">
              <a:xfrm>
                <a:off x="1596" y="1909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0" name="Freeform 154"/>
              <p:cNvSpPr>
                <a:spLocks/>
              </p:cNvSpPr>
              <p:nvPr/>
            </p:nvSpPr>
            <p:spPr bwMode="gray">
              <a:xfrm>
                <a:off x="1652" y="1708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1" name="Freeform 155"/>
              <p:cNvSpPr>
                <a:spLocks/>
              </p:cNvSpPr>
              <p:nvPr/>
            </p:nvSpPr>
            <p:spPr bwMode="gray">
              <a:xfrm>
                <a:off x="1652" y="1738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2" name="Freeform 156"/>
              <p:cNvSpPr>
                <a:spLocks/>
              </p:cNvSpPr>
              <p:nvPr/>
            </p:nvSpPr>
            <p:spPr bwMode="gray">
              <a:xfrm>
                <a:off x="1652" y="1758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3" name="Freeform 157"/>
              <p:cNvSpPr>
                <a:spLocks/>
              </p:cNvSpPr>
              <p:nvPr/>
            </p:nvSpPr>
            <p:spPr bwMode="gray">
              <a:xfrm>
                <a:off x="1652" y="1781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5614" name="Group 158"/>
            <p:cNvGrpSpPr>
              <a:grpSpLocks/>
            </p:cNvGrpSpPr>
            <p:nvPr/>
          </p:nvGrpSpPr>
          <p:grpSpPr bwMode="auto">
            <a:xfrm>
              <a:off x="638" y="2381"/>
              <a:ext cx="584" cy="430"/>
              <a:chOff x="638" y="2381"/>
              <a:chExt cx="584" cy="430"/>
            </a:xfrm>
          </p:grpSpPr>
          <p:sp>
            <p:nvSpPr>
              <p:cNvPr id="5395615" name="Freeform 159"/>
              <p:cNvSpPr>
                <a:spLocks/>
              </p:cNvSpPr>
              <p:nvPr/>
            </p:nvSpPr>
            <p:spPr bwMode="gray">
              <a:xfrm>
                <a:off x="662" y="2700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6" name="Freeform 160"/>
              <p:cNvSpPr>
                <a:spLocks/>
              </p:cNvSpPr>
              <p:nvPr/>
            </p:nvSpPr>
            <p:spPr bwMode="gray">
              <a:xfrm>
                <a:off x="1052" y="2502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7" name="Freeform 161"/>
              <p:cNvSpPr>
                <a:spLocks/>
              </p:cNvSpPr>
              <p:nvPr/>
            </p:nvSpPr>
            <p:spPr bwMode="gray">
              <a:xfrm>
                <a:off x="1051" y="2642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8" name="Freeform 162"/>
              <p:cNvSpPr>
                <a:spLocks/>
              </p:cNvSpPr>
              <p:nvPr/>
            </p:nvSpPr>
            <p:spPr bwMode="gray">
              <a:xfrm>
                <a:off x="859" y="2631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9" name="Freeform 163"/>
              <p:cNvSpPr>
                <a:spLocks/>
              </p:cNvSpPr>
              <p:nvPr/>
            </p:nvSpPr>
            <p:spPr bwMode="gray">
              <a:xfrm>
                <a:off x="857" y="2662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0" name="Freeform 164"/>
              <p:cNvSpPr>
                <a:spLocks/>
              </p:cNvSpPr>
              <p:nvPr/>
            </p:nvSpPr>
            <p:spPr bwMode="gray">
              <a:xfrm>
                <a:off x="1087" y="2504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1" name="Freeform 165"/>
              <p:cNvSpPr>
                <a:spLocks/>
              </p:cNvSpPr>
              <p:nvPr/>
            </p:nvSpPr>
            <p:spPr bwMode="gray">
              <a:xfrm>
                <a:off x="886" y="2493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2" name="Freeform 166"/>
              <p:cNvSpPr>
                <a:spLocks/>
              </p:cNvSpPr>
              <p:nvPr/>
            </p:nvSpPr>
            <p:spPr bwMode="gray">
              <a:xfrm>
                <a:off x="1051" y="2504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3" name="Freeform 167"/>
              <p:cNvSpPr>
                <a:spLocks/>
              </p:cNvSpPr>
              <p:nvPr/>
            </p:nvSpPr>
            <p:spPr bwMode="gray">
              <a:xfrm>
                <a:off x="886" y="2502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4" name="Freeform 168"/>
              <p:cNvSpPr>
                <a:spLocks/>
              </p:cNvSpPr>
              <p:nvPr/>
            </p:nvSpPr>
            <p:spPr bwMode="gray">
              <a:xfrm>
                <a:off x="907" y="2518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5" name="Freeform 169"/>
              <p:cNvSpPr>
                <a:spLocks/>
              </p:cNvSpPr>
              <p:nvPr/>
            </p:nvSpPr>
            <p:spPr bwMode="gray">
              <a:xfrm>
                <a:off x="802" y="2682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6" name="Freeform 170"/>
              <p:cNvSpPr>
                <a:spLocks/>
              </p:cNvSpPr>
              <p:nvPr/>
            </p:nvSpPr>
            <p:spPr bwMode="gray">
              <a:xfrm>
                <a:off x="861" y="2692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7" name="Freeform 171"/>
              <p:cNvSpPr>
                <a:spLocks/>
              </p:cNvSpPr>
              <p:nvPr/>
            </p:nvSpPr>
            <p:spPr bwMode="gray">
              <a:xfrm>
                <a:off x="855" y="2715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8" name="Freeform 172"/>
              <p:cNvSpPr>
                <a:spLocks/>
              </p:cNvSpPr>
              <p:nvPr/>
            </p:nvSpPr>
            <p:spPr bwMode="gray">
              <a:xfrm>
                <a:off x="1188" y="2662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9" name="Freeform 173"/>
              <p:cNvSpPr>
                <a:spLocks/>
              </p:cNvSpPr>
              <p:nvPr/>
            </p:nvSpPr>
            <p:spPr bwMode="gray">
              <a:xfrm>
                <a:off x="813" y="2629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0" name="Freeform 174"/>
              <p:cNvSpPr>
                <a:spLocks/>
              </p:cNvSpPr>
              <p:nvPr/>
            </p:nvSpPr>
            <p:spPr bwMode="gray">
              <a:xfrm>
                <a:off x="820" y="2645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1" name="Freeform 175"/>
              <p:cNvSpPr>
                <a:spLocks/>
              </p:cNvSpPr>
              <p:nvPr/>
            </p:nvSpPr>
            <p:spPr bwMode="gray">
              <a:xfrm>
                <a:off x="864" y="2621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2" name="Freeform 176"/>
              <p:cNvSpPr>
                <a:spLocks/>
              </p:cNvSpPr>
              <p:nvPr/>
            </p:nvSpPr>
            <p:spPr bwMode="gray">
              <a:xfrm>
                <a:off x="654" y="2381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3" name="Freeform 177"/>
              <p:cNvSpPr>
                <a:spLocks/>
              </p:cNvSpPr>
              <p:nvPr/>
            </p:nvSpPr>
            <p:spPr bwMode="gray">
              <a:xfrm>
                <a:off x="668" y="2390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4" name="Freeform 178"/>
              <p:cNvSpPr>
                <a:spLocks/>
              </p:cNvSpPr>
              <p:nvPr/>
            </p:nvSpPr>
            <p:spPr bwMode="gray">
              <a:xfrm>
                <a:off x="725" y="2438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5" name="Freeform 179"/>
              <p:cNvSpPr>
                <a:spLocks/>
              </p:cNvSpPr>
              <p:nvPr/>
            </p:nvSpPr>
            <p:spPr bwMode="gray">
              <a:xfrm>
                <a:off x="685" y="2386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6" name="Freeform 180"/>
              <p:cNvSpPr>
                <a:spLocks/>
              </p:cNvSpPr>
              <p:nvPr/>
            </p:nvSpPr>
            <p:spPr bwMode="gray">
              <a:xfrm>
                <a:off x="708" y="2480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7" name="Oval 181"/>
              <p:cNvSpPr>
                <a:spLocks noChangeArrowheads="1"/>
              </p:cNvSpPr>
              <p:nvPr/>
            </p:nvSpPr>
            <p:spPr bwMode="gray">
              <a:xfrm>
                <a:off x="741" y="2436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638" name="Oval 182"/>
              <p:cNvSpPr>
                <a:spLocks noChangeArrowheads="1"/>
              </p:cNvSpPr>
              <p:nvPr/>
            </p:nvSpPr>
            <p:spPr bwMode="gray">
              <a:xfrm>
                <a:off x="719" y="243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639" name="Freeform 183"/>
              <p:cNvSpPr>
                <a:spLocks/>
              </p:cNvSpPr>
              <p:nvPr/>
            </p:nvSpPr>
            <p:spPr bwMode="gray">
              <a:xfrm>
                <a:off x="638" y="2547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0" name="Freeform 184"/>
              <p:cNvSpPr>
                <a:spLocks/>
              </p:cNvSpPr>
              <p:nvPr/>
            </p:nvSpPr>
            <p:spPr bwMode="gray">
              <a:xfrm>
                <a:off x="684" y="2539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1" name="Freeform 185"/>
              <p:cNvSpPr>
                <a:spLocks/>
              </p:cNvSpPr>
              <p:nvPr/>
            </p:nvSpPr>
            <p:spPr bwMode="gray">
              <a:xfrm>
                <a:off x="666" y="2614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2" name="Freeform 186"/>
              <p:cNvSpPr>
                <a:spLocks/>
              </p:cNvSpPr>
              <p:nvPr/>
            </p:nvSpPr>
            <p:spPr bwMode="gray">
              <a:xfrm>
                <a:off x="719" y="2745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3" name="Freeform 187"/>
              <p:cNvSpPr>
                <a:spLocks/>
              </p:cNvSpPr>
              <p:nvPr/>
            </p:nvSpPr>
            <p:spPr bwMode="gray">
              <a:xfrm>
                <a:off x="811" y="2593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4" name="Freeform 188"/>
              <p:cNvSpPr>
                <a:spLocks/>
              </p:cNvSpPr>
              <p:nvPr/>
            </p:nvSpPr>
            <p:spPr bwMode="gray">
              <a:xfrm>
                <a:off x="772" y="2732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5" name="Freeform 189"/>
              <p:cNvSpPr>
                <a:spLocks/>
              </p:cNvSpPr>
              <p:nvPr/>
            </p:nvSpPr>
            <p:spPr bwMode="gray">
              <a:xfrm>
                <a:off x="1012" y="2745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6" name="Line 190"/>
              <p:cNvSpPr>
                <a:spLocks noChangeShapeType="1"/>
              </p:cNvSpPr>
              <p:nvPr/>
            </p:nvSpPr>
            <p:spPr bwMode="gray">
              <a:xfrm flipH="1">
                <a:off x="664" y="2754"/>
                <a:ext cx="4" cy="4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647" name="Line 191"/>
              <p:cNvSpPr>
                <a:spLocks noChangeShapeType="1"/>
              </p:cNvSpPr>
              <p:nvPr/>
            </p:nvSpPr>
            <p:spPr bwMode="gray">
              <a:xfrm>
                <a:off x="839" y="2759"/>
                <a:ext cx="0" cy="4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648" name="Freeform 192"/>
              <p:cNvSpPr>
                <a:spLocks/>
              </p:cNvSpPr>
              <p:nvPr/>
            </p:nvSpPr>
            <p:spPr bwMode="gray">
              <a:xfrm>
                <a:off x="929" y="2545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9" name="Freeform 193"/>
              <p:cNvSpPr>
                <a:spLocks/>
              </p:cNvSpPr>
              <p:nvPr/>
            </p:nvSpPr>
            <p:spPr bwMode="gray">
              <a:xfrm>
                <a:off x="929" y="2576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50" name="Freeform 194"/>
              <p:cNvSpPr>
                <a:spLocks/>
              </p:cNvSpPr>
              <p:nvPr/>
            </p:nvSpPr>
            <p:spPr bwMode="gray">
              <a:xfrm>
                <a:off x="929" y="2599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51" name="Freeform 195"/>
              <p:cNvSpPr>
                <a:spLocks/>
              </p:cNvSpPr>
              <p:nvPr/>
            </p:nvSpPr>
            <p:spPr bwMode="gray">
              <a:xfrm>
                <a:off x="929" y="2621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442198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9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39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39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39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39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95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95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95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95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95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95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95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95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95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95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95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95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5460" grpId="0" animBg="1"/>
      <p:bldP spid="5395461" grpId="0" animBg="1"/>
      <p:bldP spid="5395462" grpId="0" animBg="1"/>
      <p:bldP spid="5395463" grpId="0" animBg="1"/>
      <p:bldP spid="5395464" grpId="0" animBg="1"/>
      <p:bldP spid="5395466" grpId="0" animBg="1"/>
      <p:bldP spid="5395467" grpId="0" animBg="1"/>
      <p:bldP spid="5395468" grpId="0" animBg="1"/>
      <p:bldP spid="5395469" grpId="0" animBg="1"/>
      <p:bldP spid="53954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9554" name="Oval 2"/>
          <p:cNvSpPr>
            <a:spLocks noChangeArrowheads="1"/>
          </p:cNvSpPr>
          <p:nvPr/>
        </p:nvSpPr>
        <p:spPr bwMode="blackWhite">
          <a:xfrm>
            <a:off x="1835150" y="2205038"/>
            <a:ext cx="4897438" cy="3702050"/>
          </a:xfrm>
          <a:prstGeom prst="ellipse">
            <a:avLst/>
          </a:prstGeom>
          <a:solidFill>
            <a:srgbClr val="FFCC00">
              <a:alpha val="50000"/>
            </a:srgb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「楔」と「あたし」のコミュニティ</a:t>
            </a:r>
          </a:p>
        </p:txBody>
      </p:sp>
      <p:sp>
        <p:nvSpPr>
          <p:cNvPr id="5399555" name="Oval 3"/>
          <p:cNvSpPr>
            <a:spLocks noChangeArrowheads="1"/>
          </p:cNvSpPr>
          <p:nvPr/>
        </p:nvSpPr>
        <p:spPr bwMode="blackWhite">
          <a:xfrm>
            <a:off x="5537200" y="404813"/>
            <a:ext cx="3427413" cy="2490787"/>
          </a:xfrm>
          <a:prstGeom prst="ellipse">
            <a:avLst/>
          </a:prstGeom>
          <a:solidFill>
            <a:srgbClr val="00FFFF">
              <a:alpha val="49001"/>
            </a:srgb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「楔」自らが所属する</a:t>
            </a:r>
          </a:p>
          <a:p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他のコミュニティ</a:t>
            </a:r>
          </a:p>
        </p:txBody>
      </p:sp>
      <p:sp>
        <p:nvSpPr>
          <p:cNvPr id="539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楔の仕事</a:t>
            </a:r>
          </a:p>
        </p:txBody>
      </p:sp>
      <p:pic>
        <p:nvPicPr>
          <p:cNvPr id="5399557" name="Picture 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63938" y="4365625"/>
            <a:ext cx="1689100" cy="215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99558" name="Group 6"/>
          <p:cNvGrpSpPr>
            <a:grpSpLocks/>
          </p:cNvGrpSpPr>
          <p:nvPr/>
        </p:nvGrpSpPr>
        <p:grpSpPr bwMode="auto">
          <a:xfrm>
            <a:off x="3924300" y="2708275"/>
            <a:ext cx="1328738" cy="1081088"/>
            <a:chOff x="2336" y="1570"/>
            <a:chExt cx="627" cy="474"/>
          </a:xfrm>
        </p:grpSpPr>
        <p:sp>
          <p:nvSpPr>
            <p:cNvPr id="5399559" name="Oval 7"/>
            <p:cNvSpPr>
              <a:spLocks noChangeArrowheads="1"/>
            </p:cNvSpPr>
            <p:nvPr/>
          </p:nvSpPr>
          <p:spPr bwMode="blackWhite">
            <a:xfrm>
              <a:off x="2336" y="1570"/>
              <a:ext cx="627" cy="474"/>
            </a:xfrm>
            <a:prstGeom prst="ellipse">
              <a:avLst/>
            </a:prstGeom>
            <a:solidFill>
              <a:srgbClr val="00FFFF">
                <a:alpha val="49001"/>
              </a:srgbClr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399560" name="Picture 8" descr="j028378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" y="1681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99561" name="Rectangle 9"/>
          <p:cNvSpPr>
            <a:spLocks noChangeArrowheads="1"/>
          </p:cNvSpPr>
          <p:nvPr/>
        </p:nvSpPr>
        <p:spPr bwMode="auto">
          <a:xfrm>
            <a:off x="327025" y="1254125"/>
            <a:ext cx="4926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コミュニティの自己拡大化</a:t>
            </a:r>
          </a:p>
        </p:txBody>
      </p:sp>
    </p:spTree>
    <p:extLst>
      <p:ext uri="{BB962C8B-B14F-4D97-AF65-F5344CB8AC3E}">
        <p14:creationId xmlns:p14="http://schemas.microsoft.com/office/powerpoint/2010/main" val="424436135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9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9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9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9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99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99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8 0.07052 L -0.20469 0.206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99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6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399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9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9554" grpId="0" animBg="1"/>
      <p:bldP spid="5399554" grpId="1" animBg="1"/>
      <p:bldP spid="5399555" grpId="0" animBg="1"/>
      <p:bldP spid="5399555" grpId="1" animBg="1"/>
      <p:bldP spid="53995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図 1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94" y="1717735"/>
            <a:ext cx="3384550" cy="2394184"/>
          </a:xfrm>
          <a:prstGeom prst="rect">
            <a:avLst/>
          </a:prstGeom>
        </p:spPr>
      </p:pic>
      <p:sp>
        <p:nvSpPr>
          <p:cNvPr id="539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3613"/>
          </a:xfrm>
        </p:spPr>
        <p:txBody>
          <a:bodyPr/>
          <a:lstStyle/>
          <a:p>
            <a:pPr algn="ctr"/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ソーシャル・キャピタルの芽生え</a:t>
            </a:r>
            <a:b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楔（くさび）と呼ばれる方々</a:t>
            </a:r>
          </a:p>
        </p:txBody>
      </p:sp>
      <p:sp>
        <p:nvSpPr>
          <p:cNvPr id="5397507" name="Oval 3"/>
          <p:cNvSpPr>
            <a:spLocks noChangeArrowheads="1"/>
          </p:cNvSpPr>
          <p:nvPr/>
        </p:nvSpPr>
        <p:spPr bwMode="blackWhite">
          <a:xfrm>
            <a:off x="1404938" y="1595438"/>
            <a:ext cx="1295400" cy="1257300"/>
          </a:xfrm>
          <a:prstGeom prst="ellipse">
            <a:avLst/>
          </a:prstGeom>
          <a:solidFill>
            <a:srgbClr val="FFCC00">
              <a:alpha val="50000"/>
            </a:srgb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97508" name="Oval 4"/>
          <p:cNvSpPr>
            <a:spLocks noChangeArrowheads="1"/>
          </p:cNvSpPr>
          <p:nvPr/>
        </p:nvSpPr>
        <p:spPr bwMode="blackWhite">
          <a:xfrm>
            <a:off x="6227763" y="3068638"/>
            <a:ext cx="1512887" cy="1296987"/>
          </a:xfrm>
          <a:prstGeom prst="ellipse">
            <a:avLst/>
          </a:prstGeom>
          <a:solidFill>
            <a:srgbClr val="FF00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97509" name="Oval 5"/>
          <p:cNvSpPr>
            <a:spLocks noChangeArrowheads="1"/>
          </p:cNvSpPr>
          <p:nvPr/>
        </p:nvSpPr>
        <p:spPr bwMode="blackWhite">
          <a:xfrm>
            <a:off x="1547813" y="3573463"/>
            <a:ext cx="1368425" cy="1223962"/>
          </a:xfrm>
          <a:prstGeom prst="ellipse">
            <a:avLst/>
          </a:prstGeom>
          <a:solidFill>
            <a:srgbClr val="99CCFF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97510" name="Oval 6"/>
          <p:cNvSpPr>
            <a:spLocks noChangeArrowheads="1"/>
          </p:cNvSpPr>
          <p:nvPr/>
        </p:nvSpPr>
        <p:spPr bwMode="blackWhite">
          <a:xfrm>
            <a:off x="6300788" y="1809750"/>
            <a:ext cx="1512887" cy="1114425"/>
          </a:xfrm>
          <a:prstGeom prst="ellipse">
            <a:avLst/>
          </a:prstGeom>
          <a:solidFill>
            <a:srgbClr val="33CCCC">
              <a:alpha val="50000"/>
            </a:srgb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97511" name="Oval 7"/>
          <p:cNvSpPr>
            <a:spLocks noChangeArrowheads="1"/>
          </p:cNvSpPr>
          <p:nvPr/>
        </p:nvSpPr>
        <p:spPr bwMode="blackWhite">
          <a:xfrm>
            <a:off x="5284788" y="4005263"/>
            <a:ext cx="1231900" cy="1223962"/>
          </a:xfrm>
          <a:prstGeom prst="ellipse">
            <a:avLst/>
          </a:prstGeom>
          <a:solidFill>
            <a:srgbClr val="00FFFF">
              <a:alpha val="49001"/>
            </a:srgb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397513" name="Picture 9" descr="BD05468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005263"/>
            <a:ext cx="1949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7514" name="Text Box 10"/>
          <p:cNvSpPr txBox="1">
            <a:spLocks noChangeArrowheads="1"/>
          </p:cNvSpPr>
          <p:nvPr/>
        </p:nvSpPr>
        <p:spPr bwMode="auto">
          <a:xfrm>
            <a:off x="3597275" y="3500438"/>
            <a:ext cx="183038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デジタル</a:t>
            </a:r>
          </a:p>
        </p:txBody>
      </p:sp>
      <p:pic>
        <p:nvPicPr>
          <p:cNvPr id="5397515" name="Picture 11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46275"/>
            <a:ext cx="1223963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7516" name="Picture 12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508500"/>
            <a:ext cx="1023937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7517" name="Picture 13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1375"/>
            <a:ext cx="1303337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7518" name="Picture 14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963988"/>
            <a:ext cx="1152525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7519" name="Picture 15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11538"/>
            <a:ext cx="1296987" cy="6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97520" name="Group 16"/>
          <p:cNvGrpSpPr>
            <a:grpSpLocks/>
          </p:cNvGrpSpPr>
          <p:nvPr/>
        </p:nvGrpSpPr>
        <p:grpSpPr bwMode="auto">
          <a:xfrm>
            <a:off x="3132138" y="1341438"/>
            <a:ext cx="2303462" cy="2070100"/>
            <a:chOff x="394" y="1459"/>
            <a:chExt cx="2300" cy="2195"/>
          </a:xfrm>
        </p:grpSpPr>
        <p:grpSp>
          <p:nvGrpSpPr>
            <p:cNvPr id="5397521" name="Group 17"/>
            <p:cNvGrpSpPr>
              <a:grpSpLocks/>
            </p:cNvGrpSpPr>
            <p:nvPr/>
          </p:nvGrpSpPr>
          <p:grpSpPr bwMode="auto">
            <a:xfrm>
              <a:off x="612" y="1569"/>
              <a:ext cx="2082" cy="2085"/>
              <a:chOff x="612" y="1569"/>
              <a:chExt cx="2082" cy="2085"/>
            </a:xfrm>
          </p:grpSpPr>
          <p:sp>
            <p:nvSpPr>
              <p:cNvPr id="5397522" name="Freeform 18"/>
              <p:cNvSpPr>
                <a:spLocks/>
              </p:cNvSpPr>
              <p:nvPr/>
            </p:nvSpPr>
            <p:spPr bwMode="gray">
              <a:xfrm>
                <a:off x="1797" y="3106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3" name="Freeform 19"/>
              <p:cNvSpPr>
                <a:spLocks/>
              </p:cNvSpPr>
              <p:nvPr/>
            </p:nvSpPr>
            <p:spPr bwMode="gray">
              <a:xfrm>
                <a:off x="2619" y="3299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4" name="Freeform 20"/>
              <p:cNvSpPr>
                <a:spLocks/>
              </p:cNvSpPr>
              <p:nvPr/>
            </p:nvSpPr>
            <p:spPr bwMode="gray">
              <a:xfrm>
                <a:off x="2142" y="3229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5" name="Freeform 21"/>
              <p:cNvSpPr>
                <a:spLocks/>
              </p:cNvSpPr>
              <p:nvPr/>
            </p:nvSpPr>
            <p:spPr bwMode="gray">
              <a:xfrm>
                <a:off x="2137" y="3248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6" name="Freeform 22"/>
              <p:cNvSpPr>
                <a:spLocks/>
              </p:cNvSpPr>
              <p:nvPr/>
            </p:nvSpPr>
            <p:spPr bwMode="gray">
              <a:xfrm>
                <a:off x="2208" y="2849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7" name="Freeform 23"/>
              <p:cNvSpPr>
                <a:spLocks/>
              </p:cNvSpPr>
              <p:nvPr/>
            </p:nvSpPr>
            <p:spPr bwMode="gray">
              <a:xfrm>
                <a:off x="2601" y="2875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8" name="Freeform 24"/>
              <p:cNvSpPr>
                <a:spLocks/>
              </p:cNvSpPr>
              <p:nvPr/>
            </p:nvSpPr>
            <p:spPr bwMode="gray">
              <a:xfrm>
                <a:off x="2208" y="2860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9" name="Freeform 25"/>
              <p:cNvSpPr>
                <a:spLocks/>
              </p:cNvSpPr>
              <p:nvPr/>
            </p:nvSpPr>
            <p:spPr bwMode="gray">
              <a:xfrm>
                <a:off x="2253" y="2906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0" name="Freeform 26"/>
              <p:cNvSpPr>
                <a:spLocks/>
              </p:cNvSpPr>
              <p:nvPr/>
            </p:nvSpPr>
            <p:spPr bwMode="gray">
              <a:xfrm>
                <a:off x="614" y="1569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1" name="Freeform 27"/>
              <p:cNvSpPr>
                <a:spLocks/>
              </p:cNvSpPr>
              <p:nvPr/>
            </p:nvSpPr>
            <p:spPr bwMode="gray">
              <a:xfrm>
                <a:off x="1411" y="2486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2" name="Freeform 28"/>
              <p:cNvSpPr>
                <a:spLocks/>
              </p:cNvSpPr>
              <p:nvPr/>
            </p:nvSpPr>
            <p:spPr bwMode="gray">
              <a:xfrm>
                <a:off x="612" y="1851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3" name="Freeform 29"/>
              <p:cNvSpPr>
                <a:spLocks/>
              </p:cNvSpPr>
              <p:nvPr/>
            </p:nvSpPr>
            <p:spPr bwMode="gray">
              <a:xfrm>
                <a:off x="1238" y="1621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4" name="Freeform 30"/>
              <p:cNvSpPr>
                <a:spLocks/>
              </p:cNvSpPr>
              <p:nvPr/>
            </p:nvSpPr>
            <p:spPr bwMode="gray">
              <a:xfrm>
                <a:off x="949" y="2376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5" name="Freeform 31"/>
              <p:cNvSpPr>
                <a:spLocks/>
              </p:cNvSpPr>
              <p:nvPr/>
            </p:nvSpPr>
            <p:spPr bwMode="gray">
              <a:xfrm>
                <a:off x="1944" y="3449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6" name="Freeform 32"/>
              <p:cNvSpPr>
                <a:spLocks/>
              </p:cNvSpPr>
              <p:nvPr/>
            </p:nvSpPr>
            <p:spPr bwMode="gray">
              <a:xfrm>
                <a:off x="1709" y="3223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7" name="Freeform 33"/>
              <p:cNvSpPr>
                <a:spLocks/>
              </p:cNvSpPr>
              <p:nvPr/>
            </p:nvSpPr>
            <p:spPr bwMode="gray">
              <a:xfrm>
                <a:off x="1999" y="3301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8" name="Freeform 34"/>
              <p:cNvSpPr>
                <a:spLocks/>
              </p:cNvSpPr>
              <p:nvPr/>
            </p:nvSpPr>
            <p:spPr bwMode="gray">
              <a:xfrm>
                <a:off x="1524" y="3374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9" name="Freeform 35"/>
              <p:cNvSpPr>
                <a:spLocks/>
              </p:cNvSpPr>
              <p:nvPr/>
            </p:nvSpPr>
            <p:spPr bwMode="gray">
              <a:xfrm>
                <a:off x="1565" y="3369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0" name="Freeform 36"/>
              <p:cNvSpPr>
                <a:spLocks/>
              </p:cNvSpPr>
              <p:nvPr/>
            </p:nvSpPr>
            <p:spPr bwMode="gray">
              <a:xfrm>
                <a:off x="1622" y="3248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1" name="Freeform 37"/>
              <p:cNvSpPr>
                <a:spLocks/>
              </p:cNvSpPr>
              <p:nvPr/>
            </p:nvSpPr>
            <p:spPr bwMode="gray">
              <a:xfrm>
                <a:off x="1951" y="3604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2" name="Freeform 38"/>
              <p:cNvSpPr>
                <a:spLocks/>
              </p:cNvSpPr>
              <p:nvPr/>
            </p:nvSpPr>
            <p:spPr bwMode="gray">
              <a:xfrm>
                <a:off x="1617" y="2998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3" name="Freeform 39"/>
              <p:cNvSpPr>
                <a:spLocks/>
              </p:cNvSpPr>
              <p:nvPr/>
            </p:nvSpPr>
            <p:spPr bwMode="gray">
              <a:xfrm>
                <a:off x="1518" y="2970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4" name="Freeform 40"/>
              <p:cNvSpPr>
                <a:spLocks/>
              </p:cNvSpPr>
              <p:nvPr/>
            </p:nvSpPr>
            <p:spPr bwMode="gray">
              <a:xfrm>
                <a:off x="1524" y="2972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5" name="Freeform 41"/>
              <p:cNvSpPr>
                <a:spLocks/>
              </p:cNvSpPr>
              <p:nvPr/>
            </p:nvSpPr>
            <p:spPr bwMode="gray">
              <a:xfrm>
                <a:off x="1551" y="3063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6" name="Freeform 42"/>
              <p:cNvSpPr>
                <a:spLocks/>
              </p:cNvSpPr>
              <p:nvPr/>
            </p:nvSpPr>
            <p:spPr bwMode="gray">
              <a:xfrm>
                <a:off x="1669" y="3025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7" name="Freeform 43"/>
              <p:cNvSpPr>
                <a:spLocks/>
              </p:cNvSpPr>
              <p:nvPr/>
            </p:nvSpPr>
            <p:spPr bwMode="gray">
              <a:xfrm>
                <a:off x="1831" y="3009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8" name="Freeform 44"/>
              <p:cNvSpPr>
                <a:spLocks/>
              </p:cNvSpPr>
              <p:nvPr/>
            </p:nvSpPr>
            <p:spPr bwMode="gray">
              <a:xfrm>
                <a:off x="1886" y="3076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9" name="Freeform 45"/>
              <p:cNvSpPr>
                <a:spLocks/>
              </p:cNvSpPr>
              <p:nvPr/>
            </p:nvSpPr>
            <p:spPr bwMode="gray">
              <a:xfrm>
                <a:off x="1748" y="3124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0" name="Freeform 46"/>
              <p:cNvSpPr>
                <a:spLocks/>
              </p:cNvSpPr>
              <p:nvPr/>
            </p:nvSpPr>
            <p:spPr bwMode="gray">
              <a:xfrm>
                <a:off x="1731" y="3105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1" name="Freeform 47"/>
              <p:cNvSpPr>
                <a:spLocks/>
              </p:cNvSpPr>
              <p:nvPr/>
            </p:nvSpPr>
            <p:spPr bwMode="gray">
              <a:xfrm>
                <a:off x="1617" y="3152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2" name="Freeform 48"/>
              <p:cNvSpPr>
                <a:spLocks/>
              </p:cNvSpPr>
              <p:nvPr/>
            </p:nvSpPr>
            <p:spPr bwMode="gray">
              <a:xfrm>
                <a:off x="1671" y="3363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3" name="Freeform 49"/>
              <p:cNvSpPr>
                <a:spLocks/>
              </p:cNvSpPr>
              <p:nvPr/>
            </p:nvSpPr>
            <p:spPr bwMode="gray">
              <a:xfrm>
                <a:off x="1975" y="3465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4" name="Oval 50"/>
              <p:cNvSpPr>
                <a:spLocks noChangeArrowheads="1"/>
              </p:cNvSpPr>
              <p:nvPr/>
            </p:nvSpPr>
            <p:spPr bwMode="gray">
              <a:xfrm>
                <a:off x="1773" y="3036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555" name="Freeform 51"/>
              <p:cNvSpPr>
                <a:spLocks/>
              </p:cNvSpPr>
              <p:nvPr/>
            </p:nvSpPr>
            <p:spPr bwMode="gray">
              <a:xfrm>
                <a:off x="1997" y="3605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6" name="Freeform 52"/>
              <p:cNvSpPr>
                <a:spLocks/>
              </p:cNvSpPr>
              <p:nvPr/>
            </p:nvSpPr>
            <p:spPr bwMode="gray">
              <a:xfrm>
                <a:off x="1621" y="3242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7" name="Freeform 53"/>
              <p:cNvSpPr>
                <a:spLocks/>
              </p:cNvSpPr>
              <p:nvPr/>
            </p:nvSpPr>
            <p:spPr bwMode="gray">
              <a:xfrm>
                <a:off x="1654" y="3220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8" name="Freeform 54"/>
              <p:cNvSpPr>
                <a:spLocks/>
              </p:cNvSpPr>
              <p:nvPr/>
            </p:nvSpPr>
            <p:spPr bwMode="gray">
              <a:xfrm>
                <a:off x="1874" y="3460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9" name="Freeform 55"/>
              <p:cNvSpPr>
                <a:spLocks/>
              </p:cNvSpPr>
              <p:nvPr/>
            </p:nvSpPr>
            <p:spPr bwMode="gray">
              <a:xfrm>
                <a:off x="1978" y="3382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0" name="Freeform 56"/>
              <p:cNvSpPr>
                <a:spLocks/>
              </p:cNvSpPr>
              <p:nvPr/>
            </p:nvSpPr>
            <p:spPr bwMode="gray">
              <a:xfrm>
                <a:off x="1905" y="3106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1" name="Freeform 57"/>
              <p:cNvSpPr>
                <a:spLocks/>
              </p:cNvSpPr>
              <p:nvPr/>
            </p:nvSpPr>
            <p:spPr bwMode="gray">
              <a:xfrm>
                <a:off x="1862" y="3278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2" name="Freeform 58"/>
              <p:cNvSpPr>
                <a:spLocks/>
              </p:cNvSpPr>
              <p:nvPr/>
            </p:nvSpPr>
            <p:spPr bwMode="gray">
              <a:xfrm>
                <a:off x="1823" y="3273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3" name="Freeform 59"/>
              <p:cNvSpPr>
                <a:spLocks/>
              </p:cNvSpPr>
              <p:nvPr/>
            </p:nvSpPr>
            <p:spPr bwMode="gray">
              <a:xfrm>
                <a:off x="1841" y="3310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4" name="Freeform 60"/>
              <p:cNvSpPr>
                <a:spLocks/>
              </p:cNvSpPr>
              <p:nvPr/>
            </p:nvSpPr>
            <p:spPr bwMode="gray">
              <a:xfrm>
                <a:off x="2074" y="3175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5" name="Freeform 61"/>
              <p:cNvSpPr>
                <a:spLocks/>
              </p:cNvSpPr>
              <p:nvPr/>
            </p:nvSpPr>
            <p:spPr bwMode="gray">
              <a:xfrm>
                <a:off x="2080" y="3183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6" name="Freeform 62"/>
              <p:cNvSpPr>
                <a:spLocks/>
              </p:cNvSpPr>
              <p:nvPr/>
            </p:nvSpPr>
            <p:spPr bwMode="gray">
              <a:xfrm>
                <a:off x="1946" y="3189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7" name="Freeform 63"/>
              <p:cNvSpPr>
                <a:spLocks/>
              </p:cNvSpPr>
              <p:nvPr/>
            </p:nvSpPr>
            <p:spPr bwMode="gray">
              <a:xfrm>
                <a:off x="2012" y="3310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8" name="Freeform 64"/>
              <p:cNvSpPr>
                <a:spLocks/>
              </p:cNvSpPr>
              <p:nvPr/>
            </p:nvSpPr>
            <p:spPr bwMode="gray">
              <a:xfrm>
                <a:off x="2154" y="3475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9" name="Freeform 65"/>
              <p:cNvSpPr>
                <a:spLocks/>
              </p:cNvSpPr>
              <p:nvPr/>
            </p:nvSpPr>
            <p:spPr bwMode="gray">
              <a:xfrm>
                <a:off x="2133" y="3235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0" name="Freeform 66"/>
              <p:cNvSpPr>
                <a:spLocks/>
              </p:cNvSpPr>
              <p:nvPr/>
            </p:nvSpPr>
            <p:spPr bwMode="gray">
              <a:xfrm>
                <a:off x="1704" y="2467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1" name="Freeform 67"/>
              <p:cNvSpPr>
                <a:spLocks/>
              </p:cNvSpPr>
              <p:nvPr/>
            </p:nvSpPr>
            <p:spPr bwMode="gray">
              <a:xfrm>
                <a:off x="621" y="2116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2" name="Freeform 68"/>
              <p:cNvSpPr>
                <a:spLocks/>
              </p:cNvSpPr>
              <p:nvPr/>
            </p:nvSpPr>
            <p:spPr bwMode="gray">
              <a:xfrm>
                <a:off x="646" y="1942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3" name="Freeform 69"/>
              <p:cNvSpPr>
                <a:spLocks/>
              </p:cNvSpPr>
              <p:nvPr/>
            </p:nvSpPr>
            <p:spPr bwMode="gray">
              <a:xfrm>
                <a:off x="2144" y="3322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4" name="Freeform 70"/>
              <p:cNvSpPr>
                <a:spLocks/>
              </p:cNvSpPr>
              <p:nvPr/>
            </p:nvSpPr>
            <p:spPr bwMode="gray">
              <a:xfrm>
                <a:off x="2521" y="3425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5" name="Line 71"/>
              <p:cNvSpPr>
                <a:spLocks noChangeShapeType="1"/>
              </p:cNvSpPr>
              <p:nvPr/>
            </p:nvSpPr>
            <p:spPr bwMode="gray">
              <a:xfrm>
                <a:off x="1979" y="3464"/>
                <a:ext cx="650" cy="17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576" name="Line 72"/>
              <p:cNvSpPr>
                <a:spLocks noChangeShapeType="1"/>
              </p:cNvSpPr>
              <p:nvPr/>
            </p:nvSpPr>
            <p:spPr bwMode="gray">
              <a:xfrm>
                <a:off x="1993" y="3508"/>
                <a:ext cx="511" cy="136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577" name="Freeform 73"/>
              <p:cNvSpPr>
                <a:spLocks/>
              </p:cNvSpPr>
              <p:nvPr/>
            </p:nvSpPr>
            <p:spPr bwMode="gray">
              <a:xfrm>
                <a:off x="2296" y="2953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8" name="Freeform 74"/>
              <p:cNvSpPr>
                <a:spLocks/>
              </p:cNvSpPr>
              <p:nvPr/>
            </p:nvSpPr>
            <p:spPr bwMode="gray">
              <a:xfrm>
                <a:off x="2296" y="3003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9" name="Freeform 75"/>
              <p:cNvSpPr>
                <a:spLocks/>
              </p:cNvSpPr>
              <p:nvPr/>
            </p:nvSpPr>
            <p:spPr bwMode="gray">
              <a:xfrm>
                <a:off x="2296" y="3058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0" name="Freeform 76"/>
              <p:cNvSpPr>
                <a:spLocks/>
              </p:cNvSpPr>
              <p:nvPr/>
            </p:nvSpPr>
            <p:spPr bwMode="gray">
              <a:xfrm>
                <a:off x="2296" y="3121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7581" name="Group 77"/>
            <p:cNvGrpSpPr>
              <a:grpSpLocks/>
            </p:cNvGrpSpPr>
            <p:nvPr/>
          </p:nvGrpSpPr>
          <p:grpSpPr bwMode="auto">
            <a:xfrm>
              <a:off x="394" y="1459"/>
              <a:ext cx="594" cy="529"/>
              <a:chOff x="394" y="1459"/>
              <a:chExt cx="594" cy="529"/>
            </a:xfrm>
          </p:grpSpPr>
          <p:sp>
            <p:nvSpPr>
              <p:cNvPr id="5397582" name="Freeform 78"/>
              <p:cNvSpPr>
                <a:spLocks/>
              </p:cNvSpPr>
              <p:nvPr/>
            </p:nvSpPr>
            <p:spPr bwMode="gray">
              <a:xfrm>
                <a:off x="754" y="1883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3" name="Freeform 79"/>
              <p:cNvSpPr>
                <a:spLocks/>
              </p:cNvSpPr>
              <p:nvPr/>
            </p:nvSpPr>
            <p:spPr bwMode="gray">
              <a:xfrm>
                <a:off x="770" y="1874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4" name="Freeform 80"/>
              <p:cNvSpPr>
                <a:spLocks/>
              </p:cNvSpPr>
              <p:nvPr/>
            </p:nvSpPr>
            <p:spPr bwMode="gray">
              <a:xfrm>
                <a:off x="915" y="1864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5" name="Freeform 81"/>
              <p:cNvSpPr>
                <a:spLocks/>
              </p:cNvSpPr>
              <p:nvPr/>
            </p:nvSpPr>
            <p:spPr bwMode="gray">
              <a:xfrm>
                <a:off x="475" y="1573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6" name="Freeform 82"/>
              <p:cNvSpPr>
                <a:spLocks/>
              </p:cNvSpPr>
              <p:nvPr/>
            </p:nvSpPr>
            <p:spPr bwMode="gray">
              <a:xfrm>
                <a:off x="427" y="1716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7" name="Freeform 83"/>
              <p:cNvSpPr>
                <a:spLocks/>
              </p:cNvSpPr>
              <p:nvPr/>
            </p:nvSpPr>
            <p:spPr bwMode="gray">
              <a:xfrm>
                <a:off x="429" y="1711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8" name="Freeform 84"/>
              <p:cNvSpPr>
                <a:spLocks/>
              </p:cNvSpPr>
              <p:nvPr/>
            </p:nvSpPr>
            <p:spPr bwMode="gray">
              <a:xfrm>
                <a:off x="536" y="1745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9" name="Freeform 85"/>
              <p:cNvSpPr>
                <a:spLocks/>
              </p:cNvSpPr>
              <p:nvPr/>
            </p:nvSpPr>
            <p:spPr bwMode="gray">
              <a:xfrm>
                <a:off x="469" y="1574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0" name="Freeform 86"/>
              <p:cNvSpPr>
                <a:spLocks/>
              </p:cNvSpPr>
              <p:nvPr/>
            </p:nvSpPr>
            <p:spPr bwMode="gray">
              <a:xfrm>
                <a:off x="531" y="1566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1" name="Freeform 87"/>
              <p:cNvSpPr>
                <a:spLocks/>
              </p:cNvSpPr>
              <p:nvPr/>
            </p:nvSpPr>
            <p:spPr bwMode="gray">
              <a:xfrm>
                <a:off x="527" y="1574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2" name="Freeform 88"/>
              <p:cNvSpPr>
                <a:spLocks/>
              </p:cNvSpPr>
              <p:nvPr/>
            </p:nvSpPr>
            <p:spPr bwMode="gray">
              <a:xfrm>
                <a:off x="552" y="1573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3" name="Freeform 89"/>
              <p:cNvSpPr>
                <a:spLocks/>
              </p:cNvSpPr>
              <p:nvPr/>
            </p:nvSpPr>
            <p:spPr bwMode="gray">
              <a:xfrm>
                <a:off x="574" y="1594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4" name="Freeform 90"/>
              <p:cNvSpPr>
                <a:spLocks/>
              </p:cNvSpPr>
              <p:nvPr/>
            </p:nvSpPr>
            <p:spPr bwMode="gray">
              <a:xfrm>
                <a:off x="543" y="1766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5" name="Freeform 91"/>
              <p:cNvSpPr>
                <a:spLocks/>
              </p:cNvSpPr>
              <p:nvPr/>
            </p:nvSpPr>
            <p:spPr bwMode="gray">
              <a:xfrm>
                <a:off x="598" y="1775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6" name="Freeform 92"/>
              <p:cNvSpPr>
                <a:spLocks/>
              </p:cNvSpPr>
              <p:nvPr/>
            </p:nvSpPr>
            <p:spPr bwMode="gray">
              <a:xfrm>
                <a:off x="598" y="1795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7" name="Freeform 93"/>
              <p:cNvSpPr>
                <a:spLocks/>
              </p:cNvSpPr>
              <p:nvPr/>
            </p:nvSpPr>
            <p:spPr bwMode="gray">
              <a:xfrm>
                <a:off x="394" y="1745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8" name="Freeform 94"/>
              <p:cNvSpPr>
                <a:spLocks/>
              </p:cNvSpPr>
              <p:nvPr/>
            </p:nvSpPr>
            <p:spPr bwMode="gray">
              <a:xfrm>
                <a:off x="763" y="1711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9" name="Freeform 95"/>
              <p:cNvSpPr>
                <a:spLocks/>
              </p:cNvSpPr>
              <p:nvPr/>
            </p:nvSpPr>
            <p:spPr bwMode="gray">
              <a:xfrm>
                <a:off x="762" y="1718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0" name="Freeform 96"/>
              <p:cNvSpPr>
                <a:spLocks/>
              </p:cNvSpPr>
              <p:nvPr/>
            </p:nvSpPr>
            <p:spPr bwMode="gray">
              <a:xfrm>
                <a:off x="738" y="1703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1" name="Freeform 97"/>
              <p:cNvSpPr>
                <a:spLocks/>
              </p:cNvSpPr>
              <p:nvPr/>
            </p:nvSpPr>
            <p:spPr bwMode="gray">
              <a:xfrm>
                <a:off x="802" y="1507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2" name="Freeform 98"/>
              <p:cNvSpPr>
                <a:spLocks/>
              </p:cNvSpPr>
              <p:nvPr/>
            </p:nvSpPr>
            <p:spPr bwMode="gray">
              <a:xfrm>
                <a:off x="749" y="1675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3" name="Freeform 99"/>
              <p:cNvSpPr>
                <a:spLocks/>
              </p:cNvSpPr>
              <p:nvPr/>
            </p:nvSpPr>
            <p:spPr bwMode="gray">
              <a:xfrm>
                <a:off x="761" y="1459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4" name="Freeform 100"/>
              <p:cNvSpPr>
                <a:spLocks/>
              </p:cNvSpPr>
              <p:nvPr/>
            </p:nvSpPr>
            <p:spPr bwMode="gray">
              <a:xfrm>
                <a:off x="821" y="1667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5" name="Freeform 101"/>
              <p:cNvSpPr>
                <a:spLocks/>
              </p:cNvSpPr>
              <p:nvPr/>
            </p:nvSpPr>
            <p:spPr bwMode="gray">
              <a:xfrm>
                <a:off x="828" y="1546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6" name="Oval 102"/>
              <p:cNvSpPr>
                <a:spLocks noChangeArrowheads="1"/>
              </p:cNvSpPr>
              <p:nvPr/>
            </p:nvSpPr>
            <p:spPr bwMode="gray">
              <a:xfrm>
                <a:off x="828" y="1542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07" name="Oval 103"/>
              <p:cNvSpPr>
                <a:spLocks noChangeArrowheads="1"/>
              </p:cNvSpPr>
              <p:nvPr/>
            </p:nvSpPr>
            <p:spPr bwMode="gray">
              <a:xfrm>
                <a:off x="857" y="1540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08" name="Freeform 104"/>
              <p:cNvSpPr>
                <a:spLocks/>
              </p:cNvSpPr>
              <p:nvPr/>
            </p:nvSpPr>
            <p:spPr bwMode="gray">
              <a:xfrm>
                <a:off x="862" y="1593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9" name="Freeform 105"/>
              <p:cNvSpPr>
                <a:spLocks/>
              </p:cNvSpPr>
              <p:nvPr/>
            </p:nvSpPr>
            <p:spPr bwMode="gray">
              <a:xfrm>
                <a:off x="874" y="1582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0" name="Freeform 106"/>
              <p:cNvSpPr>
                <a:spLocks/>
              </p:cNvSpPr>
              <p:nvPr/>
            </p:nvSpPr>
            <p:spPr bwMode="gray">
              <a:xfrm>
                <a:off x="857" y="1502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1" name="Freeform 107"/>
              <p:cNvSpPr>
                <a:spLocks/>
              </p:cNvSpPr>
              <p:nvPr/>
            </p:nvSpPr>
            <p:spPr bwMode="gray">
              <a:xfrm>
                <a:off x="917" y="1751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2" name="Freeform 108"/>
              <p:cNvSpPr>
                <a:spLocks/>
              </p:cNvSpPr>
              <p:nvPr/>
            </p:nvSpPr>
            <p:spPr bwMode="gray">
              <a:xfrm>
                <a:off x="778" y="1738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3" name="Freeform 109"/>
              <p:cNvSpPr>
                <a:spLocks/>
              </p:cNvSpPr>
              <p:nvPr/>
            </p:nvSpPr>
            <p:spPr bwMode="gray">
              <a:xfrm>
                <a:off x="548" y="1823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4" name="Line 110"/>
              <p:cNvSpPr>
                <a:spLocks noChangeShapeType="1"/>
              </p:cNvSpPr>
              <p:nvPr/>
            </p:nvSpPr>
            <p:spPr bwMode="gray">
              <a:xfrm>
                <a:off x="929" y="1949"/>
                <a:ext cx="11" cy="2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15" name="Line 111"/>
              <p:cNvSpPr>
                <a:spLocks noChangeShapeType="1"/>
              </p:cNvSpPr>
              <p:nvPr/>
            </p:nvSpPr>
            <p:spPr bwMode="gray">
              <a:xfrm>
                <a:off x="949" y="1924"/>
                <a:ext cx="0" cy="5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16" name="Line 112"/>
              <p:cNvSpPr>
                <a:spLocks noChangeShapeType="1"/>
              </p:cNvSpPr>
              <p:nvPr/>
            </p:nvSpPr>
            <p:spPr bwMode="gray">
              <a:xfrm>
                <a:off x="770" y="1906"/>
                <a:ext cx="0" cy="82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17" name="Freeform 113"/>
              <p:cNvSpPr>
                <a:spLocks/>
              </p:cNvSpPr>
              <p:nvPr/>
            </p:nvSpPr>
            <p:spPr bwMode="gray">
              <a:xfrm>
                <a:off x="596" y="1617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8" name="Freeform 114"/>
              <p:cNvSpPr>
                <a:spLocks/>
              </p:cNvSpPr>
              <p:nvPr/>
            </p:nvSpPr>
            <p:spPr bwMode="gray">
              <a:xfrm>
                <a:off x="596" y="1646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9" name="Freeform 115"/>
              <p:cNvSpPr>
                <a:spLocks/>
              </p:cNvSpPr>
              <p:nvPr/>
            </p:nvSpPr>
            <p:spPr bwMode="gray">
              <a:xfrm>
                <a:off x="596" y="1672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0" name="Freeform 116"/>
              <p:cNvSpPr>
                <a:spLocks/>
              </p:cNvSpPr>
              <p:nvPr/>
            </p:nvSpPr>
            <p:spPr bwMode="gray">
              <a:xfrm>
                <a:off x="596" y="1692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7621" name="Group 117"/>
            <p:cNvGrpSpPr>
              <a:grpSpLocks/>
            </p:cNvGrpSpPr>
            <p:nvPr/>
          </p:nvGrpSpPr>
          <p:grpSpPr bwMode="auto">
            <a:xfrm>
              <a:off x="1447" y="1496"/>
              <a:ext cx="596" cy="487"/>
              <a:chOff x="1447" y="1496"/>
              <a:chExt cx="596" cy="487"/>
            </a:xfrm>
          </p:grpSpPr>
          <p:sp>
            <p:nvSpPr>
              <p:cNvPr id="5397622" name="Freeform 118"/>
              <p:cNvSpPr>
                <a:spLocks/>
              </p:cNvSpPr>
              <p:nvPr/>
            </p:nvSpPr>
            <p:spPr bwMode="gray">
              <a:xfrm>
                <a:off x="1527" y="1654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3" name="Freeform 119"/>
              <p:cNvSpPr>
                <a:spLocks/>
              </p:cNvSpPr>
              <p:nvPr/>
            </p:nvSpPr>
            <p:spPr bwMode="gray">
              <a:xfrm>
                <a:off x="1481" y="1806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4" name="Freeform 120"/>
              <p:cNvSpPr>
                <a:spLocks/>
              </p:cNvSpPr>
              <p:nvPr/>
            </p:nvSpPr>
            <p:spPr bwMode="gray">
              <a:xfrm>
                <a:off x="1482" y="1797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5" name="Freeform 121"/>
              <p:cNvSpPr>
                <a:spLocks/>
              </p:cNvSpPr>
              <p:nvPr/>
            </p:nvSpPr>
            <p:spPr bwMode="gray">
              <a:xfrm>
                <a:off x="1593" y="1826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6" name="Freeform 122"/>
              <p:cNvSpPr>
                <a:spLocks/>
              </p:cNvSpPr>
              <p:nvPr/>
            </p:nvSpPr>
            <p:spPr bwMode="gray">
              <a:xfrm>
                <a:off x="1524" y="1656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7" name="Freeform 123"/>
              <p:cNvSpPr>
                <a:spLocks/>
              </p:cNvSpPr>
              <p:nvPr/>
            </p:nvSpPr>
            <p:spPr bwMode="gray">
              <a:xfrm>
                <a:off x="1584" y="1647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8" name="Freeform 124"/>
              <p:cNvSpPr>
                <a:spLocks/>
              </p:cNvSpPr>
              <p:nvPr/>
            </p:nvSpPr>
            <p:spPr bwMode="gray">
              <a:xfrm>
                <a:off x="1580" y="1656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9" name="Freeform 125"/>
              <p:cNvSpPr>
                <a:spLocks/>
              </p:cNvSpPr>
              <p:nvPr/>
            </p:nvSpPr>
            <p:spPr bwMode="gray">
              <a:xfrm>
                <a:off x="1602" y="1654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0" name="Freeform 126"/>
              <p:cNvSpPr>
                <a:spLocks/>
              </p:cNvSpPr>
              <p:nvPr/>
            </p:nvSpPr>
            <p:spPr bwMode="gray">
              <a:xfrm>
                <a:off x="1631" y="1678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1" name="Freeform 127"/>
              <p:cNvSpPr>
                <a:spLocks/>
              </p:cNvSpPr>
              <p:nvPr/>
            </p:nvSpPr>
            <p:spPr bwMode="gray">
              <a:xfrm>
                <a:off x="1599" y="1851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2" name="Freeform 128"/>
              <p:cNvSpPr>
                <a:spLocks/>
              </p:cNvSpPr>
              <p:nvPr/>
            </p:nvSpPr>
            <p:spPr bwMode="gray">
              <a:xfrm>
                <a:off x="1654" y="1858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3" name="Freeform 129"/>
              <p:cNvSpPr>
                <a:spLocks/>
              </p:cNvSpPr>
              <p:nvPr/>
            </p:nvSpPr>
            <p:spPr bwMode="gray">
              <a:xfrm>
                <a:off x="1652" y="1885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4" name="Freeform 130"/>
              <p:cNvSpPr>
                <a:spLocks/>
              </p:cNvSpPr>
              <p:nvPr/>
            </p:nvSpPr>
            <p:spPr bwMode="gray">
              <a:xfrm>
                <a:off x="1447" y="1826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5" name="Freeform 131"/>
              <p:cNvSpPr>
                <a:spLocks/>
              </p:cNvSpPr>
              <p:nvPr/>
            </p:nvSpPr>
            <p:spPr bwMode="gray">
              <a:xfrm>
                <a:off x="1819" y="1794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6" name="Freeform 132"/>
              <p:cNvSpPr>
                <a:spLocks/>
              </p:cNvSpPr>
              <p:nvPr/>
            </p:nvSpPr>
            <p:spPr bwMode="gray">
              <a:xfrm>
                <a:off x="1816" y="1810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7" name="Freeform 133"/>
              <p:cNvSpPr>
                <a:spLocks/>
              </p:cNvSpPr>
              <p:nvPr/>
            </p:nvSpPr>
            <p:spPr bwMode="gray">
              <a:xfrm>
                <a:off x="1795" y="1784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8" name="Freeform 134"/>
              <p:cNvSpPr>
                <a:spLocks/>
              </p:cNvSpPr>
              <p:nvPr/>
            </p:nvSpPr>
            <p:spPr bwMode="gray">
              <a:xfrm>
                <a:off x="1819" y="1880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9" name="Freeform 135"/>
              <p:cNvSpPr>
                <a:spLocks/>
              </p:cNvSpPr>
              <p:nvPr/>
            </p:nvSpPr>
            <p:spPr bwMode="gray">
              <a:xfrm>
                <a:off x="1945" y="1891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0" name="Freeform 136"/>
              <p:cNvSpPr>
                <a:spLocks/>
              </p:cNvSpPr>
              <p:nvPr/>
            </p:nvSpPr>
            <p:spPr bwMode="gray">
              <a:xfrm>
                <a:off x="1826" y="1672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1" name="Freeform 137"/>
              <p:cNvSpPr>
                <a:spLocks/>
              </p:cNvSpPr>
              <p:nvPr/>
            </p:nvSpPr>
            <p:spPr bwMode="gray">
              <a:xfrm>
                <a:off x="1869" y="1507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2" name="Freeform 138"/>
              <p:cNvSpPr>
                <a:spLocks/>
              </p:cNvSpPr>
              <p:nvPr/>
            </p:nvSpPr>
            <p:spPr bwMode="gray">
              <a:xfrm>
                <a:off x="1878" y="1665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3" name="Freeform 139"/>
              <p:cNvSpPr>
                <a:spLocks/>
              </p:cNvSpPr>
              <p:nvPr/>
            </p:nvSpPr>
            <p:spPr bwMode="gray">
              <a:xfrm>
                <a:off x="1971" y="1594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4" name="Freeform 140"/>
              <p:cNvSpPr>
                <a:spLocks/>
              </p:cNvSpPr>
              <p:nvPr/>
            </p:nvSpPr>
            <p:spPr bwMode="gray">
              <a:xfrm>
                <a:off x="1872" y="1553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5" name="Oval 141"/>
              <p:cNvSpPr>
                <a:spLocks noChangeArrowheads="1"/>
              </p:cNvSpPr>
              <p:nvPr/>
            </p:nvSpPr>
            <p:spPr bwMode="gray">
              <a:xfrm>
                <a:off x="1888" y="15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46" name="Oval 142"/>
              <p:cNvSpPr>
                <a:spLocks noChangeArrowheads="1"/>
              </p:cNvSpPr>
              <p:nvPr/>
            </p:nvSpPr>
            <p:spPr bwMode="gray">
              <a:xfrm>
                <a:off x="1911" y="1542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47" name="Freeform 143"/>
              <p:cNvSpPr>
                <a:spLocks/>
              </p:cNvSpPr>
              <p:nvPr/>
            </p:nvSpPr>
            <p:spPr bwMode="gray">
              <a:xfrm>
                <a:off x="1937" y="1590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8" name="Freeform 144"/>
              <p:cNvSpPr>
                <a:spLocks/>
              </p:cNvSpPr>
              <p:nvPr/>
            </p:nvSpPr>
            <p:spPr bwMode="gray">
              <a:xfrm>
                <a:off x="1929" y="1602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9" name="Freeform 145"/>
              <p:cNvSpPr>
                <a:spLocks/>
              </p:cNvSpPr>
              <p:nvPr/>
            </p:nvSpPr>
            <p:spPr bwMode="gray">
              <a:xfrm>
                <a:off x="1872" y="1593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0" name="Freeform 146"/>
              <p:cNvSpPr>
                <a:spLocks/>
              </p:cNvSpPr>
              <p:nvPr/>
            </p:nvSpPr>
            <p:spPr bwMode="gray">
              <a:xfrm>
                <a:off x="1953" y="1634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1" name="Freeform 147"/>
              <p:cNvSpPr>
                <a:spLocks/>
              </p:cNvSpPr>
              <p:nvPr/>
            </p:nvSpPr>
            <p:spPr bwMode="gray">
              <a:xfrm>
                <a:off x="1907" y="1665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2" name="Freeform 148"/>
              <p:cNvSpPr>
                <a:spLocks/>
              </p:cNvSpPr>
              <p:nvPr/>
            </p:nvSpPr>
            <p:spPr bwMode="gray">
              <a:xfrm>
                <a:off x="1857" y="1671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3" name="Freeform 149"/>
              <p:cNvSpPr>
                <a:spLocks/>
              </p:cNvSpPr>
              <p:nvPr/>
            </p:nvSpPr>
            <p:spPr bwMode="gray">
              <a:xfrm>
                <a:off x="1940" y="1750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4" name="Freeform 150"/>
              <p:cNvSpPr>
                <a:spLocks/>
              </p:cNvSpPr>
              <p:nvPr/>
            </p:nvSpPr>
            <p:spPr bwMode="gray">
              <a:xfrm>
                <a:off x="1872" y="1496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5" name="Freeform 151"/>
              <p:cNvSpPr>
                <a:spLocks/>
              </p:cNvSpPr>
              <p:nvPr/>
            </p:nvSpPr>
            <p:spPr bwMode="gray">
              <a:xfrm>
                <a:off x="1901" y="1681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6" name="Freeform 152"/>
              <p:cNvSpPr>
                <a:spLocks/>
              </p:cNvSpPr>
              <p:nvPr/>
            </p:nvSpPr>
            <p:spPr bwMode="gray">
              <a:xfrm>
                <a:off x="1881" y="1711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7" name="Freeform 153"/>
              <p:cNvSpPr>
                <a:spLocks/>
              </p:cNvSpPr>
              <p:nvPr/>
            </p:nvSpPr>
            <p:spPr bwMode="gray">
              <a:xfrm>
                <a:off x="1839" y="1750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8" name="Freeform 154"/>
              <p:cNvSpPr>
                <a:spLocks/>
              </p:cNvSpPr>
              <p:nvPr/>
            </p:nvSpPr>
            <p:spPr bwMode="gray">
              <a:xfrm>
                <a:off x="1596" y="1909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9" name="Freeform 155"/>
              <p:cNvSpPr>
                <a:spLocks/>
              </p:cNvSpPr>
              <p:nvPr/>
            </p:nvSpPr>
            <p:spPr bwMode="gray">
              <a:xfrm>
                <a:off x="1652" y="1708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0" name="Freeform 156"/>
              <p:cNvSpPr>
                <a:spLocks/>
              </p:cNvSpPr>
              <p:nvPr/>
            </p:nvSpPr>
            <p:spPr bwMode="gray">
              <a:xfrm>
                <a:off x="1652" y="1738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1" name="Freeform 157"/>
              <p:cNvSpPr>
                <a:spLocks/>
              </p:cNvSpPr>
              <p:nvPr/>
            </p:nvSpPr>
            <p:spPr bwMode="gray">
              <a:xfrm>
                <a:off x="1652" y="1758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2" name="Freeform 158"/>
              <p:cNvSpPr>
                <a:spLocks/>
              </p:cNvSpPr>
              <p:nvPr/>
            </p:nvSpPr>
            <p:spPr bwMode="gray">
              <a:xfrm>
                <a:off x="1652" y="1781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7663" name="Group 159"/>
            <p:cNvGrpSpPr>
              <a:grpSpLocks/>
            </p:cNvGrpSpPr>
            <p:nvPr/>
          </p:nvGrpSpPr>
          <p:grpSpPr bwMode="auto">
            <a:xfrm>
              <a:off x="638" y="2381"/>
              <a:ext cx="584" cy="430"/>
              <a:chOff x="638" y="2381"/>
              <a:chExt cx="584" cy="430"/>
            </a:xfrm>
          </p:grpSpPr>
          <p:sp>
            <p:nvSpPr>
              <p:cNvPr id="5397664" name="Freeform 160"/>
              <p:cNvSpPr>
                <a:spLocks/>
              </p:cNvSpPr>
              <p:nvPr/>
            </p:nvSpPr>
            <p:spPr bwMode="gray">
              <a:xfrm>
                <a:off x="662" y="2700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5" name="Freeform 161"/>
              <p:cNvSpPr>
                <a:spLocks/>
              </p:cNvSpPr>
              <p:nvPr/>
            </p:nvSpPr>
            <p:spPr bwMode="gray">
              <a:xfrm>
                <a:off x="1052" y="2502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6" name="Freeform 162"/>
              <p:cNvSpPr>
                <a:spLocks/>
              </p:cNvSpPr>
              <p:nvPr/>
            </p:nvSpPr>
            <p:spPr bwMode="gray">
              <a:xfrm>
                <a:off x="1051" y="2642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7" name="Freeform 163"/>
              <p:cNvSpPr>
                <a:spLocks/>
              </p:cNvSpPr>
              <p:nvPr/>
            </p:nvSpPr>
            <p:spPr bwMode="gray">
              <a:xfrm>
                <a:off x="859" y="2631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8" name="Freeform 164"/>
              <p:cNvSpPr>
                <a:spLocks/>
              </p:cNvSpPr>
              <p:nvPr/>
            </p:nvSpPr>
            <p:spPr bwMode="gray">
              <a:xfrm>
                <a:off x="857" y="2662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9" name="Freeform 165"/>
              <p:cNvSpPr>
                <a:spLocks/>
              </p:cNvSpPr>
              <p:nvPr/>
            </p:nvSpPr>
            <p:spPr bwMode="gray">
              <a:xfrm>
                <a:off x="1087" y="2504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0" name="Freeform 166"/>
              <p:cNvSpPr>
                <a:spLocks/>
              </p:cNvSpPr>
              <p:nvPr/>
            </p:nvSpPr>
            <p:spPr bwMode="gray">
              <a:xfrm>
                <a:off x="886" y="2493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1" name="Freeform 167"/>
              <p:cNvSpPr>
                <a:spLocks/>
              </p:cNvSpPr>
              <p:nvPr/>
            </p:nvSpPr>
            <p:spPr bwMode="gray">
              <a:xfrm>
                <a:off x="1051" y="2504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2" name="Freeform 168"/>
              <p:cNvSpPr>
                <a:spLocks/>
              </p:cNvSpPr>
              <p:nvPr/>
            </p:nvSpPr>
            <p:spPr bwMode="gray">
              <a:xfrm>
                <a:off x="886" y="2502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3" name="Freeform 169"/>
              <p:cNvSpPr>
                <a:spLocks/>
              </p:cNvSpPr>
              <p:nvPr/>
            </p:nvSpPr>
            <p:spPr bwMode="gray">
              <a:xfrm>
                <a:off x="907" y="2518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4" name="Freeform 170"/>
              <p:cNvSpPr>
                <a:spLocks/>
              </p:cNvSpPr>
              <p:nvPr/>
            </p:nvSpPr>
            <p:spPr bwMode="gray">
              <a:xfrm>
                <a:off x="802" y="2682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5" name="Freeform 171"/>
              <p:cNvSpPr>
                <a:spLocks/>
              </p:cNvSpPr>
              <p:nvPr/>
            </p:nvSpPr>
            <p:spPr bwMode="gray">
              <a:xfrm>
                <a:off x="861" y="2692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6" name="Freeform 172"/>
              <p:cNvSpPr>
                <a:spLocks/>
              </p:cNvSpPr>
              <p:nvPr/>
            </p:nvSpPr>
            <p:spPr bwMode="gray">
              <a:xfrm>
                <a:off x="855" y="2715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7" name="Freeform 173"/>
              <p:cNvSpPr>
                <a:spLocks/>
              </p:cNvSpPr>
              <p:nvPr/>
            </p:nvSpPr>
            <p:spPr bwMode="gray">
              <a:xfrm>
                <a:off x="1188" y="2662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8" name="Freeform 174"/>
              <p:cNvSpPr>
                <a:spLocks/>
              </p:cNvSpPr>
              <p:nvPr/>
            </p:nvSpPr>
            <p:spPr bwMode="gray">
              <a:xfrm>
                <a:off x="813" y="2629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9" name="Freeform 175"/>
              <p:cNvSpPr>
                <a:spLocks/>
              </p:cNvSpPr>
              <p:nvPr/>
            </p:nvSpPr>
            <p:spPr bwMode="gray">
              <a:xfrm>
                <a:off x="820" y="2645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0" name="Freeform 176"/>
              <p:cNvSpPr>
                <a:spLocks/>
              </p:cNvSpPr>
              <p:nvPr/>
            </p:nvSpPr>
            <p:spPr bwMode="gray">
              <a:xfrm>
                <a:off x="864" y="2621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1" name="Freeform 177"/>
              <p:cNvSpPr>
                <a:spLocks/>
              </p:cNvSpPr>
              <p:nvPr/>
            </p:nvSpPr>
            <p:spPr bwMode="gray">
              <a:xfrm>
                <a:off x="654" y="2381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2" name="Freeform 178"/>
              <p:cNvSpPr>
                <a:spLocks/>
              </p:cNvSpPr>
              <p:nvPr/>
            </p:nvSpPr>
            <p:spPr bwMode="gray">
              <a:xfrm>
                <a:off x="668" y="2390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3" name="Freeform 179"/>
              <p:cNvSpPr>
                <a:spLocks/>
              </p:cNvSpPr>
              <p:nvPr/>
            </p:nvSpPr>
            <p:spPr bwMode="gray">
              <a:xfrm>
                <a:off x="725" y="2438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4" name="Freeform 180"/>
              <p:cNvSpPr>
                <a:spLocks/>
              </p:cNvSpPr>
              <p:nvPr/>
            </p:nvSpPr>
            <p:spPr bwMode="gray">
              <a:xfrm>
                <a:off x="685" y="2386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5" name="Freeform 181"/>
              <p:cNvSpPr>
                <a:spLocks/>
              </p:cNvSpPr>
              <p:nvPr/>
            </p:nvSpPr>
            <p:spPr bwMode="gray">
              <a:xfrm>
                <a:off x="708" y="2480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6" name="Oval 182"/>
              <p:cNvSpPr>
                <a:spLocks noChangeArrowheads="1"/>
              </p:cNvSpPr>
              <p:nvPr/>
            </p:nvSpPr>
            <p:spPr bwMode="gray">
              <a:xfrm>
                <a:off x="741" y="2436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87" name="Oval 183"/>
              <p:cNvSpPr>
                <a:spLocks noChangeArrowheads="1"/>
              </p:cNvSpPr>
              <p:nvPr/>
            </p:nvSpPr>
            <p:spPr bwMode="gray">
              <a:xfrm>
                <a:off x="719" y="243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88" name="Freeform 184"/>
              <p:cNvSpPr>
                <a:spLocks/>
              </p:cNvSpPr>
              <p:nvPr/>
            </p:nvSpPr>
            <p:spPr bwMode="gray">
              <a:xfrm>
                <a:off x="638" y="2547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9" name="Freeform 185"/>
              <p:cNvSpPr>
                <a:spLocks/>
              </p:cNvSpPr>
              <p:nvPr/>
            </p:nvSpPr>
            <p:spPr bwMode="gray">
              <a:xfrm>
                <a:off x="684" y="2539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0" name="Freeform 186"/>
              <p:cNvSpPr>
                <a:spLocks/>
              </p:cNvSpPr>
              <p:nvPr/>
            </p:nvSpPr>
            <p:spPr bwMode="gray">
              <a:xfrm>
                <a:off x="666" y="2614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1" name="Freeform 187"/>
              <p:cNvSpPr>
                <a:spLocks/>
              </p:cNvSpPr>
              <p:nvPr/>
            </p:nvSpPr>
            <p:spPr bwMode="gray">
              <a:xfrm>
                <a:off x="719" y="2745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2" name="Freeform 188"/>
              <p:cNvSpPr>
                <a:spLocks/>
              </p:cNvSpPr>
              <p:nvPr/>
            </p:nvSpPr>
            <p:spPr bwMode="gray">
              <a:xfrm>
                <a:off x="811" y="2593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3" name="Freeform 189"/>
              <p:cNvSpPr>
                <a:spLocks/>
              </p:cNvSpPr>
              <p:nvPr/>
            </p:nvSpPr>
            <p:spPr bwMode="gray">
              <a:xfrm>
                <a:off x="772" y="2732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4" name="Freeform 190"/>
              <p:cNvSpPr>
                <a:spLocks/>
              </p:cNvSpPr>
              <p:nvPr/>
            </p:nvSpPr>
            <p:spPr bwMode="gray">
              <a:xfrm>
                <a:off x="1012" y="2745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5" name="Line 191"/>
              <p:cNvSpPr>
                <a:spLocks noChangeShapeType="1"/>
              </p:cNvSpPr>
              <p:nvPr/>
            </p:nvSpPr>
            <p:spPr bwMode="gray">
              <a:xfrm flipH="1">
                <a:off x="664" y="2754"/>
                <a:ext cx="4" cy="4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96" name="Line 192"/>
              <p:cNvSpPr>
                <a:spLocks noChangeShapeType="1"/>
              </p:cNvSpPr>
              <p:nvPr/>
            </p:nvSpPr>
            <p:spPr bwMode="gray">
              <a:xfrm>
                <a:off x="839" y="2759"/>
                <a:ext cx="0" cy="4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97" name="Freeform 193"/>
              <p:cNvSpPr>
                <a:spLocks/>
              </p:cNvSpPr>
              <p:nvPr/>
            </p:nvSpPr>
            <p:spPr bwMode="gray">
              <a:xfrm>
                <a:off x="929" y="2545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8" name="Freeform 194"/>
              <p:cNvSpPr>
                <a:spLocks/>
              </p:cNvSpPr>
              <p:nvPr/>
            </p:nvSpPr>
            <p:spPr bwMode="gray">
              <a:xfrm>
                <a:off x="929" y="2576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9" name="Freeform 195"/>
              <p:cNvSpPr>
                <a:spLocks/>
              </p:cNvSpPr>
              <p:nvPr/>
            </p:nvSpPr>
            <p:spPr bwMode="gray">
              <a:xfrm>
                <a:off x="929" y="2599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700" name="Freeform 196"/>
              <p:cNvSpPr>
                <a:spLocks/>
              </p:cNvSpPr>
              <p:nvPr/>
            </p:nvSpPr>
            <p:spPr bwMode="gray">
              <a:xfrm>
                <a:off x="929" y="2621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5397701" name="Rectangle 197"/>
          <p:cNvSpPr>
            <a:spLocks noChangeArrowheads="1"/>
          </p:cNvSpPr>
          <p:nvPr/>
        </p:nvSpPr>
        <p:spPr bwMode="auto">
          <a:xfrm>
            <a:off x="2051050" y="5956300"/>
            <a:ext cx="4589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3600"/>
              <a:t>F2F</a:t>
            </a:r>
          </a:p>
        </p:txBody>
      </p:sp>
    </p:spTree>
    <p:extLst>
      <p:ext uri="{BB962C8B-B14F-4D97-AF65-F5344CB8AC3E}">
        <p14:creationId xmlns:p14="http://schemas.microsoft.com/office/powerpoint/2010/main" val="312791586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7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7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97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97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97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97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97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97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9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9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97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97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97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97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9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97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39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9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39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39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39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7507" grpId="0" animBg="1"/>
      <p:bldP spid="5397508" grpId="0" animBg="1"/>
      <p:bldP spid="5397509" grpId="0" animBg="1"/>
      <p:bldP spid="5397510" grpId="0" animBg="1"/>
      <p:bldP spid="5397511" grpId="0" animBg="1"/>
      <p:bldP spid="53975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7858" name="Rectangle 2"/>
          <p:cNvSpPr>
            <a:spLocks noChangeArrowheads="1"/>
          </p:cNvSpPr>
          <p:nvPr/>
        </p:nvSpPr>
        <p:spPr bwMode="auto">
          <a:xfrm>
            <a:off x="2133600" y="3322638"/>
            <a:ext cx="5181600" cy="563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イントラネット</a:t>
            </a:r>
          </a:p>
        </p:txBody>
      </p:sp>
      <p:sp>
        <p:nvSpPr>
          <p:cNvPr id="5497859" name="Rectangle 3"/>
          <p:cNvSpPr>
            <a:spLocks noChangeArrowheads="1"/>
          </p:cNvSpPr>
          <p:nvPr/>
        </p:nvSpPr>
        <p:spPr bwMode="blackWhite">
          <a:xfrm>
            <a:off x="2133600" y="2438400"/>
            <a:ext cx="5181600" cy="884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49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2540000"/>
            <a:ext cx="5181600" cy="782638"/>
          </a:xfrm>
          <a:noFill/>
          <a:ln/>
        </p:spPr>
        <p:txBody>
          <a:bodyPr/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effectLst/>
              </a:rPr>
              <a:t>現場の</a:t>
            </a:r>
            <a:r>
              <a:rPr lang="en-US" altLang="ja-JP" sz="2400" dirty="0">
                <a:solidFill>
                  <a:schemeClr val="bg1"/>
                </a:solidFill>
                <a:effectLst/>
              </a:rPr>
              <a:t>IT</a:t>
            </a:r>
            <a:r>
              <a:rPr lang="ja-JP" altLang="en-US" sz="2400" dirty="0">
                <a:solidFill>
                  <a:schemeClr val="bg1"/>
                </a:solidFill>
                <a:effectLst/>
              </a:rPr>
              <a:t>化</a:t>
            </a:r>
          </a:p>
        </p:txBody>
      </p:sp>
      <p:sp>
        <p:nvSpPr>
          <p:cNvPr id="5497861" name="Rectangle 5"/>
          <p:cNvSpPr>
            <a:spLocks noChangeArrowheads="1"/>
          </p:cNvSpPr>
          <p:nvPr/>
        </p:nvSpPr>
        <p:spPr bwMode="auto">
          <a:xfrm>
            <a:off x="457200" y="366713"/>
            <a:ext cx="43068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Tx/>
              <a:buFontTx/>
              <a:buNone/>
            </a:pPr>
            <a:endParaRPr lang="ja-JP" altLang="ja-JP" sz="3200" dirty="0">
              <a:solidFill>
                <a:srgbClr val="00004A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ｺﾞｼｯｸM" panose="020B06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1602" name="Oval 2"/>
          <p:cNvSpPr>
            <a:spLocks noChangeArrowheads="1"/>
          </p:cNvSpPr>
          <p:nvPr/>
        </p:nvSpPr>
        <p:spPr bwMode="blackWhite">
          <a:xfrm>
            <a:off x="1619250" y="1557338"/>
            <a:ext cx="5429250" cy="5267325"/>
          </a:xfrm>
          <a:prstGeom prst="ellipse">
            <a:avLst/>
          </a:prstGeom>
          <a:solidFill>
            <a:srgbClr val="FFCC00">
              <a:alpha val="50000"/>
            </a:srgb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sp>
        <p:nvSpPr>
          <p:cNvPr id="5401603" name="Oval 3"/>
          <p:cNvSpPr>
            <a:spLocks noChangeArrowheads="1"/>
          </p:cNvSpPr>
          <p:nvPr/>
        </p:nvSpPr>
        <p:spPr bwMode="blackWhite">
          <a:xfrm>
            <a:off x="5651500" y="782638"/>
            <a:ext cx="3313113" cy="294640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sp>
        <p:nvSpPr>
          <p:cNvPr id="5401604" name="Oval 4"/>
          <p:cNvSpPr>
            <a:spLocks noChangeArrowheads="1"/>
          </p:cNvSpPr>
          <p:nvPr/>
        </p:nvSpPr>
        <p:spPr bwMode="blackWhite">
          <a:xfrm>
            <a:off x="6227763" y="4652963"/>
            <a:ext cx="2305050" cy="2016125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sp>
        <p:nvSpPr>
          <p:cNvPr id="540160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共感とコミットメントの連鎖</a:t>
            </a:r>
          </a:p>
        </p:txBody>
      </p:sp>
      <p:sp>
        <p:nvSpPr>
          <p:cNvPr id="5401606" name="Oval 6"/>
          <p:cNvSpPr>
            <a:spLocks noChangeArrowheads="1"/>
          </p:cNvSpPr>
          <p:nvPr/>
        </p:nvSpPr>
        <p:spPr bwMode="blackWhite">
          <a:xfrm>
            <a:off x="250825" y="998538"/>
            <a:ext cx="2771775" cy="2430462"/>
          </a:xfrm>
          <a:prstGeom prst="ellipse">
            <a:avLst/>
          </a:prstGeom>
          <a:solidFill>
            <a:srgbClr val="33CCCC">
              <a:alpha val="50000"/>
            </a:srgb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grpSp>
        <p:nvGrpSpPr>
          <p:cNvPr id="5401607" name="Group 7"/>
          <p:cNvGrpSpPr>
            <a:grpSpLocks/>
          </p:cNvGrpSpPr>
          <p:nvPr/>
        </p:nvGrpSpPr>
        <p:grpSpPr bwMode="auto">
          <a:xfrm>
            <a:off x="2982913" y="2576513"/>
            <a:ext cx="757237" cy="576262"/>
            <a:chOff x="4604" y="3566"/>
            <a:chExt cx="527" cy="474"/>
          </a:xfrm>
        </p:grpSpPr>
        <p:sp>
          <p:nvSpPr>
            <p:cNvPr id="5401608" name="Oval 8"/>
            <p:cNvSpPr>
              <a:spLocks noChangeArrowheads="1"/>
            </p:cNvSpPr>
            <p:nvPr/>
          </p:nvSpPr>
          <p:spPr bwMode="blackWhite">
            <a:xfrm>
              <a:off x="4604" y="3566"/>
              <a:ext cx="527" cy="474"/>
            </a:xfrm>
            <a:prstGeom prst="ellipse">
              <a:avLst/>
            </a:prstGeom>
            <a:solidFill>
              <a:srgbClr val="00FFFF">
                <a:alpha val="49001"/>
              </a:srgbClr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401609" name="Picture 9" descr="j028378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696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01610" name="Group 10"/>
          <p:cNvGrpSpPr>
            <a:grpSpLocks/>
          </p:cNvGrpSpPr>
          <p:nvPr/>
        </p:nvGrpSpPr>
        <p:grpSpPr bwMode="auto">
          <a:xfrm>
            <a:off x="5808663" y="4149725"/>
            <a:ext cx="850900" cy="655638"/>
            <a:chOff x="4703" y="2972"/>
            <a:chExt cx="581" cy="413"/>
          </a:xfrm>
        </p:grpSpPr>
        <p:sp>
          <p:nvSpPr>
            <p:cNvPr id="5401611" name="Oval 11"/>
            <p:cNvSpPr>
              <a:spLocks noChangeArrowheads="1"/>
            </p:cNvSpPr>
            <p:nvPr/>
          </p:nvSpPr>
          <p:spPr bwMode="blackWhite">
            <a:xfrm>
              <a:off x="4703" y="2972"/>
              <a:ext cx="581" cy="413"/>
            </a:xfrm>
            <a:prstGeom prst="ellipse">
              <a:avLst/>
            </a:prstGeom>
            <a:solidFill>
              <a:srgbClr val="FF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401612" name="Picture 12" descr="j028378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3061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01613" name="Group 13"/>
          <p:cNvGrpSpPr>
            <a:grpSpLocks/>
          </p:cNvGrpSpPr>
          <p:nvPr/>
        </p:nvGrpSpPr>
        <p:grpSpPr bwMode="auto">
          <a:xfrm>
            <a:off x="5003800" y="2997200"/>
            <a:ext cx="936625" cy="731838"/>
            <a:chOff x="748" y="656"/>
            <a:chExt cx="590" cy="461"/>
          </a:xfrm>
        </p:grpSpPr>
        <p:sp>
          <p:nvSpPr>
            <p:cNvPr id="5401614" name="Oval 14"/>
            <p:cNvSpPr>
              <a:spLocks noChangeArrowheads="1"/>
            </p:cNvSpPr>
            <p:nvPr/>
          </p:nvSpPr>
          <p:spPr bwMode="blackWhite">
            <a:xfrm>
              <a:off x="748" y="656"/>
              <a:ext cx="590" cy="461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 b="1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401615" name="Picture 15" descr="j028378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754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01616" name="Oval 16"/>
          <p:cNvSpPr>
            <a:spLocks noChangeArrowheads="1"/>
          </p:cNvSpPr>
          <p:nvPr/>
        </p:nvSpPr>
        <p:spPr bwMode="blackWhite">
          <a:xfrm>
            <a:off x="34925" y="3644900"/>
            <a:ext cx="3024188" cy="2808288"/>
          </a:xfrm>
          <a:prstGeom prst="ellipse">
            <a:avLst/>
          </a:prstGeom>
          <a:solidFill>
            <a:schemeClr val="hlink">
              <a:alpha val="50000"/>
            </a:scheme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grpSp>
        <p:nvGrpSpPr>
          <p:cNvPr id="5401617" name="Group 17"/>
          <p:cNvGrpSpPr>
            <a:grpSpLocks/>
          </p:cNvGrpSpPr>
          <p:nvPr/>
        </p:nvGrpSpPr>
        <p:grpSpPr bwMode="auto">
          <a:xfrm>
            <a:off x="2700338" y="4652963"/>
            <a:ext cx="757237" cy="576262"/>
            <a:chOff x="4604" y="3566"/>
            <a:chExt cx="527" cy="474"/>
          </a:xfrm>
        </p:grpSpPr>
        <p:sp>
          <p:nvSpPr>
            <p:cNvPr id="5401618" name="Oval 18"/>
            <p:cNvSpPr>
              <a:spLocks noChangeArrowheads="1"/>
            </p:cNvSpPr>
            <p:nvPr/>
          </p:nvSpPr>
          <p:spPr bwMode="blackWhite">
            <a:xfrm>
              <a:off x="4604" y="3566"/>
              <a:ext cx="527" cy="474"/>
            </a:xfrm>
            <a:prstGeom prst="ellipse">
              <a:avLst/>
            </a:prstGeom>
            <a:solidFill>
              <a:schemeClr val="hlink">
                <a:alpha val="49001"/>
              </a:schemeClr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401619" name="Picture 19" descr="j028378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696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01620" name="Picture 20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779838" y="4508500"/>
            <a:ext cx="1689100" cy="21605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317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0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0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0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0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01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01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0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0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01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01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0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0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0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0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0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0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01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01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4509E-6 L 0.13003 0.1204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401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601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5607E-6 L 0.25 0.0998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01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23699E-6 L -0.15816 -0.1350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401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675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4184 0.12578 " pathEditMode="relative" ptsTypes="AA">
                                      <p:cBhvr>
                                        <p:cTn id="70" dur="2000" fill="hold"/>
                                        <p:tgtEl>
                                          <p:spTgt spid="5401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5401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1602" grpId="0" animBg="1"/>
      <p:bldP spid="5401602" grpId="1" animBg="1"/>
      <p:bldP spid="5401603" grpId="0" animBg="1"/>
      <p:bldP spid="5401603" grpId="1" animBg="1"/>
      <p:bldP spid="5401604" grpId="0" animBg="1"/>
      <p:bldP spid="5401604" grpId="1" animBg="1"/>
      <p:bldP spid="5401606" grpId="0" animBg="1"/>
      <p:bldP spid="5401606" grpId="1" animBg="1"/>
      <p:bldP spid="5401616" grpId="0" animBg="1"/>
      <p:bldP spid="54016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en-US" altLang="ja-JP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lang="ja-JP" altLang="en-US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年前脳梗塞になってしまった</a:t>
            </a:r>
          </a:p>
        </p:txBody>
      </p:sp>
      <p:pic>
        <p:nvPicPr>
          <p:cNvPr id="5399557" name="Picture 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4900" y="4581128"/>
            <a:ext cx="1689100" cy="215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42" y="1556792"/>
            <a:ext cx="5851515" cy="38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9255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597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75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情報を発信する能力が落ちた</a:t>
            </a:r>
          </a:p>
        </p:txBody>
      </p:sp>
      <p:sp>
        <p:nvSpPr>
          <p:cNvPr id="5075972" name="Rectangle 4"/>
          <p:cNvSpPr>
            <a:spLocks noChangeArrowheads="1"/>
          </p:cNvSpPr>
          <p:nvPr/>
        </p:nvSpPr>
        <p:spPr bwMode="auto">
          <a:xfrm>
            <a:off x="540770" y="1340768"/>
            <a:ext cx="8128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情報を発信する能力</a:t>
            </a:r>
            <a:b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</a:b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＝</a:t>
            </a:r>
            <a:b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</a:b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信頼性</a:t>
            </a:r>
            <a:endParaRPr lang="en-US" altLang="ja-JP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が</a:t>
            </a:r>
            <a:endParaRPr lang="en-US" altLang="ja-JP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なくなっていく</a:t>
            </a:r>
          </a:p>
        </p:txBody>
      </p:sp>
      <p:pic>
        <p:nvPicPr>
          <p:cNvPr id="5075973" name="Picture 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1875" y="4508500"/>
            <a:ext cx="18383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2592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59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597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75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情報が見えないということ</a:t>
            </a:r>
          </a:p>
        </p:txBody>
      </p:sp>
      <p:sp>
        <p:nvSpPr>
          <p:cNvPr id="5075972" name="Rectangle 4"/>
          <p:cNvSpPr>
            <a:spLocks noChangeArrowheads="1"/>
          </p:cNvSpPr>
          <p:nvPr/>
        </p:nvSpPr>
        <p:spPr bwMode="auto">
          <a:xfrm>
            <a:off x="525462" y="1772816"/>
            <a:ext cx="81280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情報が見える能力（信頼）</a:t>
            </a:r>
          </a:p>
          <a:p>
            <a:pPr>
              <a:lnSpc>
                <a:spcPct val="90000"/>
              </a:lnSpc>
            </a:pPr>
            <a:endParaRPr lang="ja-JP" alt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情報を発信する能力（信頼性）</a:t>
            </a: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pic>
        <p:nvPicPr>
          <p:cNvPr id="5075973" name="Picture 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1875" y="4508500"/>
            <a:ext cx="18383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5974" name="AutoShape 6"/>
          <p:cNvSpPr>
            <a:spLocks noChangeArrowheads="1"/>
          </p:cNvSpPr>
          <p:nvPr/>
        </p:nvSpPr>
        <p:spPr bwMode="auto">
          <a:xfrm>
            <a:off x="2916238" y="2702001"/>
            <a:ext cx="2873375" cy="66501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 dirty="0"/>
              <a:t>共退化</a:t>
            </a:r>
          </a:p>
        </p:txBody>
      </p:sp>
    </p:spTree>
    <p:extLst>
      <p:ext uri="{BB962C8B-B14F-4D97-AF65-F5344CB8AC3E}">
        <p14:creationId xmlns:p14="http://schemas.microsoft.com/office/powerpoint/2010/main" val="2352211932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5972" grpId="0"/>
      <p:bldP spid="50759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情報を発信することが減ると</a:t>
            </a:r>
          </a:p>
        </p:txBody>
      </p:sp>
      <p:pic>
        <p:nvPicPr>
          <p:cNvPr id="5399557" name="Picture 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4900" y="4581128"/>
            <a:ext cx="1689100" cy="215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9561" name="Rectangle 9"/>
          <p:cNvSpPr>
            <a:spLocks noChangeArrowheads="1"/>
          </p:cNvSpPr>
          <p:nvPr/>
        </p:nvSpPr>
        <p:spPr bwMode="auto">
          <a:xfrm>
            <a:off x="1043608" y="1903472"/>
            <a:ext cx="756084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8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コミュニティは縮小しはじめる</a:t>
            </a:r>
          </a:p>
        </p:txBody>
      </p:sp>
    </p:spTree>
    <p:extLst>
      <p:ext uri="{BB962C8B-B14F-4D97-AF65-F5344CB8AC3E}">
        <p14:creationId xmlns:p14="http://schemas.microsoft.com/office/powerpoint/2010/main" val="288857185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9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95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918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469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610" y="0"/>
            <a:ext cx="9109075" cy="782638"/>
          </a:xfrm>
        </p:spPr>
        <p:txBody>
          <a:bodyPr/>
          <a:lstStyle/>
          <a:p>
            <a:pPr algn="ctr"/>
            <a:r>
              <a:rPr lang="en-US" altLang="ja-JP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化はイントラネットから始めよう</a:t>
            </a:r>
          </a:p>
        </p:txBody>
      </p:sp>
      <p:grpSp>
        <p:nvGrpSpPr>
          <p:cNvPr id="5469188" name="Group 4"/>
          <p:cNvGrpSpPr>
            <a:grpSpLocks/>
          </p:cNvGrpSpPr>
          <p:nvPr/>
        </p:nvGrpSpPr>
        <p:grpSpPr bwMode="auto">
          <a:xfrm>
            <a:off x="0" y="1268413"/>
            <a:ext cx="9398000" cy="4689475"/>
            <a:chOff x="336" y="1842"/>
            <a:chExt cx="5402" cy="2451"/>
          </a:xfrm>
        </p:grpSpPr>
        <p:sp>
          <p:nvSpPr>
            <p:cNvPr id="5469189" name="Oval 5"/>
            <p:cNvSpPr>
              <a:spLocks noChangeArrowheads="1"/>
            </p:cNvSpPr>
            <p:nvPr/>
          </p:nvSpPr>
          <p:spPr bwMode="auto">
            <a:xfrm>
              <a:off x="336" y="1842"/>
              <a:ext cx="5306" cy="2451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alpha val="49001"/>
                  </a:srgb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469190" name="Oval 6"/>
            <p:cNvSpPr>
              <a:spLocks noChangeArrowheads="1"/>
            </p:cNvSpPr>
            <p:nvPr/>
          </p:nvSpPr>
          <p:spPr bwMode="auto">
            <a:xfrm>
              <a:off x="1640" y="2088"/>
              <a:ext cx="4050" cy="193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469191" name="Text Box 7"/>
            <p:cNvSpPr txBox="1">
              <a:spLocks noChangeArrowheads="1"/>
            </p:cNvSpPr>
            <p:nvPr/>
          </p:nvSpPr>
          <p:spPr bwMode="auto">
            <a:xfrm>
              <a:off x="4396" y="4010"/>
              <a:ext cx="1117" cy="1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ja-JP" altLang="en-US" sz="12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</a:t>
              </a:r>
            </a:p>
          </p:txBody>
        </p:sp>
        <p:sp>
          <p:nvSpPr>
            <p:cNvPr id="5469192" name="Text Box 8"/>
            <p:cNvSpPr txBox="1">
              <a:spLocks noChangeArrowheads="1"/>
            </p:cNvSpPr>
            <p:nvPr/>
          </p:nvSpPr>
          <p:spPr bwMode="auto">
            <a:xfrm>
              <a:off x="2099" y="3165"/>
              <a:ext cx="10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ja-JP" sz="1400" dirty="0"/>
            </a:p>
          </p:txBody>
        </p:sp>
        <p:sp>
          <p:nvSpPr>
            <p:cNvPr id="5469193" name="Oval 9"/>
            <p:cNvSpPr>
              <a:spLocks noChangeArrowheads="1"/>
            </p:cNvSpPr>
            <p:nvPr/>
          </p:nvSpPr>
          <p:spPr bwMode="auto">
            <a:xfrm>
              <a:off x="3259" y="2351"/>
              <a:ext cx="2418" cy="1379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469194" name="Group 10"/>
            <p:cNvGrpSpPr>
              <a:grpSpLocks/>
            </p:cNvGrpSpPr>
            <p:nvPr/>
          </p:nvGrpSpPr>
          <p:grpSpPr bwMode="auto">
            <a:xfrm>
              <a:off x="3211" y="2306"/>
              <a:ext cx="2363" cy="1543"/>
              <a:chOff x="672" y="1014"/>
              <a:chExt cx="4224" cy="2072"/>
            </a:xfrm>
          </p:grpSpPr>
          <p:sp>
            <p:nvSpPr>
              <p:cNvPr id="5469195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196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197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198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199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200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5469201" name="Oval 17"/>
            <p:cNvSpPr>
              <a:spLocks noChangeArrowheads="1"/>
            </p:cNvSpPr>
            <p:nvPr/>
          </p:nvSpPr>
          <p:spPr bwMode="blackWhite">
            <a:xfrm>
              <a:off x="5255" y="3195"/>
              <a:ext cx="483" cy="3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16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469202" name="Group 18"/>
            <p:cNvGrpSpPr>
              <a:grpSpLocks/>
            </p:cNvGrpSpPr>
            <p:nvPr/>
          </p:nvGrpSpPr>
          <p:grpSpPr bwMode="auto">
            <a:xfrm>
              <a:off x="3677" y="2193"/>
              <a:ext cx="1583" cy="1574"/>
              <a:chOff x="3799" y="513"/>
              <a:chExt cx="1380" cy="1319"/>
            </a:xfrm>
          </p:grpSpPr>
          <p:grpSp>
            <p:nvGrpSpPr>
              <p:cNvPr id="5469203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469204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5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6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7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8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9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0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1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2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3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4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5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6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7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8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9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0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1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2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3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4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5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6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7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8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9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0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1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2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3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4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5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6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37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8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9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0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1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2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3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4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5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6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7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8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9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0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1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2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3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4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5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6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7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58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59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0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1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2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469263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469264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5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6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7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8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9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0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1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2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3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4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5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6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7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8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9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0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1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2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3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4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5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6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7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8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89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90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1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2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3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4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5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6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97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98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99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0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1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2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469303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469304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5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6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7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8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9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0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1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2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3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4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5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6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7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8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9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0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1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2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3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4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5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6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7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28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29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0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1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2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3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4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5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6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7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8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9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0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1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2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3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4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469345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469346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7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8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9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0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1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2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3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4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5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6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7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8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9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0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1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2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3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4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5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6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7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8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69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70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1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2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3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4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5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6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7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78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79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80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81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82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469383" name="Text Box 199"/>
            <p:cNvSpPr txBox="1">
              <a:spLocks noChangeArrowheads="1"/>
            </p:cNvSpPr>
            <p:nvPr/>
          </p:nvSpPr>
          <p:spPr bwMode="auto">
            <a:xfrm>
              <a:off x="1995" y="2957"/>
              <a:ext cx="77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エクストラネット</a:t>
              </a:r>
            </a:p>
          </p:txBody>
        </p:sp>
        <p:sp>
          <p:nvSpPr>
            <p:cNvPr id="5469384" name="Text Box 200"/>
            <p:cNvSpPr txBox="1">
              <a:spLocks noChangeArrowheads="1"/>
            </p:cNvSpPr>
            <p:nvPr/>
          </p:nvSpPr>
          <p:spPr bwMode="auto">
            <a:xfrm>
              <a:off x="668" y="3113"/>
              <a:ext cx="7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469385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801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780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情報を発信する</a:t>
            </a:r>
          </a:p>
        </p:txBody>
      </p:sp>
      <p:grpSp>
        <p:nvGrpSpPr>
          <p:cNvPr id="5078020" name="Group 4"/>
          <p:cNvGrpSpPr>
            <a:grpSpLocks/>
          </p:cNvGrpSpPr>
          <p:nvPr/>
        </p:nvGrpSpPr>
        <p:grpSpPr bwMode="auto">
          <a:xfrm>
            <a:off x="533400" y="2924175"/>
            <a:ext cx="8575675" cy="3890963"/>
            <a:chOff x="336" y="1842"/>
            <a:chExt cx="5402" cy="2451"/>
          </a:xfrm>
        </p:grpSpPr>
        <p:sp>
          <p:nvSpPr>
            <p:cNvPr id="5078021" name="Oval 5"/>
            <p:cNvSpPr>
              <a:spLocks noChangeArrowheads="1"/>
            </p:cNvSpPr>
            <p:nvPr/>
          </p:nvSpPr>
          <p:spPr bwMode="auto">
            <a:xfrm>
              <a:off x="336" y="1842"/>
              <a:ext cx="5306" cy="2451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alpha val="49001"/>
                  </a:srgb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078022" name="Oval 6"/>
            <p:cNvSpPr>
              <a:spLocks noChangeArrowheads="1"/>
            </p:cNvSpPr>
            <p:nvPr/>
          </p:nvSpPr>
          <p:spPr bwMode="auto">
            <a:xfrm>
              <a:off x="1640" y="2088"/>
              <a:ext cx="4050" cy="193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078023" name="Text Box 7"/>
            <p:cNvSpPr txBox="1">
              <a:spLocks noChangeArrowheads="1"/>
            </p:cNvSpPr>
            <p:nvPr/>
          </p:nvSpPr>
          <p:spPr bwMode="auto">
            <a:xfrm>
              <a:off x="4396" y="3995"/>
              <a:ext cx="1117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ja-JP" altLang="en-US" sz="12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</a:t>
              </a:r>
            </a:p>
          </p:txBody>
        </p:sp>
        <p:sp>
          <p:nvSpPr>
            <p:cNvPr id="5078024" name="Text Box 8"/>
            <p:cNvSpPr txBox="1">
              <a:spLocks noChangeArrowheads="1"/>
            </p:cNvSpPr>
            <p:nvPr/>
          </p:nvSpPr>
          <p:spPr bwMode="auto">
            <a:xfrm>
              <a:off x="1959" y="3148"/>
              <a:ext cx="3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ja-JP" sz="1400"/>
                <a:t>CALS</a:t>
              </a:r>
            </a:p>
          </p:txBody>
        </p:sp>
        <p:sp>
          <p:nvSpPr>
            <p:cNvPr id="5078025" name="Oval 9"/>
            <p:cNvSpPr>
              <a:spLocks noChangeArrowheads="1"/>
            </p:cNvSpPr>
            <p:nvPr/>
          </p:nvSpPr>
          <p:spPr bwMode="auto">
            <a:xfrm>
              <a:off x="3259" y="2351"/>
              <a:ext cx="2418" cy="1379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078026" name="Group 10"/>
            <p:cNvGrpSpPr>
              <a:grpSpLocks/>
            </p:cNvGrpSpPr>
            <p:nvPr/>
          </p:nvGrpSpPr>
          <p:grpSpPr bwMode="auto">
            <a:xfrm>
              <a:off x="3211" y="2306"/>
              <a:ext cx="2363" cy="1543"/>
              <a:chOff x="672" y="1014"/>
              <a:chExt cx="4224" cy="2072"/>
            </a:xfrm>
          </p:grpSpPr>
          <p:sp>
            <p:nvSpPr>
              <p:cNvPr id="5078027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28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29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30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31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32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5078033" name="Oval 17"/>
            <p:cNvSpPr>
              <a:spLocks noChangeArrowheads="1"/>
            </p:cNvSpPr>
            <p:nvPr/>
          </p:nvSpPr>
          <p:spPr bwMode="blackWhite">
            <a:xfrm>
              <a:off x="5255" y="3195"/>
              <a:ext cx="483" cy="3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16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078034" name="Group 18"/>
            <p:cNvGrpSpPr>
              <a:grpSpLocks/>
            </p:cNvGrpSpPr>
            <p:nvPr/>
          </p:nvGrpSpPr>
          <p:grpSpPr bwMode="auto">
            <a:xfrm>
              <a:off x="3677" y="2193"/>
              <a:ext cx="1583" cy="1574"/>
              <a:chOff x="3799" y="513"/>
              <a:chExt cx="1380" cy="1319"/>
            </a:xfrm>
          </p:grpSpPr>
          <p:grpSp>
            <p:nvGrpSpPr>
              <p:cNvPr id="5078035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078036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37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38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39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0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1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2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3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4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5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6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7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8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9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0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1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2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3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4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5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6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7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8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9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0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1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2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3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4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5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6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7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8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069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0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1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2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3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4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5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6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7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8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9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0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1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2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3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4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5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6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7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8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9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090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091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2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3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4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78095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078096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7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8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9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0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1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2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3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4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5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6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7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8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9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0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1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2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3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4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5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6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7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8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9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0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21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22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3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4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5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6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7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8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29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30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31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2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3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4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78135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078136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7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8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9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0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1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2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3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4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5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6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7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8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9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0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1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2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3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4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5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6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7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8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9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60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61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2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3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4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5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6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7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8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9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0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1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2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3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4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5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6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78177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078178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9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0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1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2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3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4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5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6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7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8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9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0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1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2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3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4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5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6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7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8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9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0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201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202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3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4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5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6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7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8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9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210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211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12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13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14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078215" name="Text Box 199"/>
            <p:cNvSpPr txBox="1">
              <a:spLocks noChangeArrowheads="1"/>
            </p:cNvSpPr>
            <p:nvPr/>
          </p:nvSpPr>
          <p:spPr bwMode="auto">
            <a:xfrm>
              <a:off x="1959" y="2941"/>
              <a:ext cx="8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エクストラネット</a:t>
              </a:r>
            </a:p>
          </p:txBody>
        </p:sp>
        <p:sp>
          <p:nvSpPr>
            <p:cNvPr id="5078216" name="Text Box 200"/>
            <p:cNvSpPr txBox="1">
              <a:spLocks noChangeArrowheads="1"/>
            </p:cNvSpPr>
            <p:nvPr/>
          </p:nvSpPr>
          <p:spPr bwMode="auto">
            <a:xfrm>
              <a:off x="639" y="3097"/>
              <a:ext cx="7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078217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78218" name="Rectangle 202"/>
          <p:cNvSpPr>
            <a:spLocks noChangeArrowheads="1"/>
          </p:cNvSpPr>
          <p:nvPr/>
        </p:nvSpPr>
        <p:spPr bwMode="gray">
          <a:xfrm>
            <a:off x="0" y="827088"/>
            <a:ext cx="91090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イントラネットはここから始まる</a:t>
            </a:r>
            <a:endParaRPr lang="ja-JP" altLang="en-US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sp>
        <p:nvSpPr>
          <p:cNvPr id="5078219" name="Rectangle 203"/>
          <p:cNvSpPr>
            <a:spLocks noChangeArrowheads="1"/>
          </p:cNvSpPr>
          <p:nvPr/>
        </p:nvSpPr>
        <p:spPr bwMode="gray">
          <a:xfrm>
            <a:off x="323850" y="1557338"/>
            <a:ext cx="8715375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4800">
                <a:latin typeface="Times New Roman" panose="02020603050405020304" pitchFamily="18" charset="0"/>
                <a:ea typeface="HGS創英角ﾎﾟｯﾌﾟ体" panose="040B0A00000000000000" pitchFamily="50" charset="-128"/>
              </a:rPr>
              <a:t>IT</a:t>
            </a:r>
            <a:r>
              <a:rPr lang="ja-JP" altLang="en-US" sz="48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を使って、</a:t>
            </a:r>
          </a:p>
          <a:p>
            <a:pPr>
              <a:lnSpc>
                <a:spcPct val="90000"/>
              </a:lnSpc>
            </a:pPr>
            <a:r>
              <a:rPr lang="ja-JP" altLang="en-US" sz="48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自分自身のことを語ろう</a:t>
            </a:r>
          </a:p>
        </p:txBody>
      </p:sp>
      <p:sp>
        <p:nvSpPr>
          <p:cNvPr id="5078220" name="AutoShape 204"/>
          <p:cNvSpPr>
            <a:spLocks noChangeArrowheads="1"/>
          </p:cNvSpPr>
          <p:nvPr/>
        </p:nvSpPr>
        <p:spPr bwMode="auto">
          <a:xfrm>
            <a:off x="1692275" y="3481388"/>
            <a:ext cx="3240088" cy="2860675"/>
          </a:xfrm>
          <a:prstGeom prst="wedgeEllipseCallout">
            <a:avLst>
              <a:gd name="adj1" fmla="val 59259"/>
              <a:gd name="adj2" fmla="val -4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5400" b="1">
                <a:latin typeface="Times New Roman" panose="02020603050405020304" pitchFamily="18" charset="0"/>
              </a:rPr>
              <a:t>「反省」</a:t>
            </a:r>
          </a:p>
        </p:txBody>
      </p:sp>
      <p:pic>
        <p:nvPicPr>
          <p:cNvPr id="5078221" name="Picture 20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51388" y="4187825"/>
            <a:ext cx="1952625" cy="2492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7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7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7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7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7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7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7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8218" grpId="0"/>
      <p:bldP spid="5078219" grpId="0"/>
      <p:bldP spid="50782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4162" name="Group 2"/>
          <p:cNvGrpSpPr>
            <a:grpSpLocks/>
          </p:cNvGrpSpPr>
          <p:nvPr/>
        </p:nvGrpSpPr>
        <p:grpSpPr bwMode="auto">
          <a:xfrm>
            <a:off x="5940425" y="5375275"/>
            <a:ext cx="3197225" cy="1438275"/>
            <a:chOff x="3742" y="3227"/>
            <a:chExt cx="2014" cy="906"/>
          </a:xfrm>
        </p:grpSpPr>
        <p:sp>
          <p:nvSpPr>
            <p:cNvPr id="5084163" name="Oval 3"/>
            <p:cNvSpPr>
              <a:spLocks noChangeArrowheads="1"/>
            </p:cNvSpPr>
            <p:nvPr/>
          </p:nvSpPr>
          <p:spPr bwMode="auto">
            <a:xfrm>
              <a:off x="3742" y="3227"/>
              <a:ext cx="1978" cy="90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084164" name="Oval 4"/>
            <p:cNvSpPr>
              <a:spLocks noChangeArrowheads="1"/>
            </p:cNvSpPr>
            <p:nvPr/>
          </p:nvSpPr>
          <p:spPr bwMode="auto">
            <a:xfrm>
              <a:off x="4228" y="3318"/>
              <a:ext cx="1510" cy="717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084165" name="Text Box 5"/>
            <p:cNvSpPr txBox="1">
              <a:spLocks noChangeArrowheads="1"/>
            </p:cNvSpPr>
            <p:nvPr/>
          </p:nvSpPr>
          <p:spPr bwMode="auto">
            <a:xfrm>
              <a:off x="5045" y="3986"/>
              <a:ext cx="627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ja-JP" altLang="en-US" sz="8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</a:t>
              </a:r>
            </a:p>
          </p:txBody>
        </p:sp>
        <p:sp>
          <p:nvSpPr>
            <p:cNvPr id="5084166" name="Text Box 6"/>
            <p:cNvSpPr txBox="1">
              <a:spLocks noChangeArrowheads="1"/>
            </p:cNvSpPr>
            <p:nvPr/>
          </p:nvSpPr>
          <p:spPr bwMode="auto">
            <a:xfrm>
              <a:off x="4505" y="3781"/>
              <a:ext cx="27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ja-JP" sz="8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CALS</a:t>
              </a:r>
            </a:p>
          </p:txBody>
        </p:sp>
        <p:sp>
          <p:nvSpPr>
            <p:cNvPr id="5084167" name="Oval 7"/>
            <p:cNvSpPr>
              <a:spLocks noChangeArrowheads="1"/>
            </p:cNvSpPr>
            <p:nvPr/>
          </p:nvSpPr>
          <p:spPr bwMode="auto">
            <a:xfrm>
              <a:off x="4832" y="3415"/>
              <a:ext cx="901" cy="510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084168" name="Group 8"/>
            <p:cNvGrpSpPr>
              <a:grpSpLocks/>
            </p:cNvGrpSpPr>
            <p:nvPr/>
          </p:nvGrpSpPr>
          <p:grpSpPr bwMode="auto">
            <a:xfrm>
              <a:off x="4814" y="3399"/>
              <a:ext cx="881" cy="570"/>
              <a:chOff x="672" y="1014"/>
              <a:chExt cx="4224" cy="2072"/>
            </a:xfrm>
          </p:grpSpPr>
          <p:sp>
            <p:nvSpPr>
              <p:cNvPr id="5084169" name="Oval 9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0" name="Oval 10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1" name="Oval 11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2" name="Oval 12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3" name="Oval 13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4" name="Oval 14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</p:grpSp>
        <p:sp>
          <p:nvSpPr>
            <p:cNvPr id="5084175" name="Oval 15"/>
            <p:cNvSpPr>
              <a:spLocks noChangeArrowheads="1"/>
            </p:cNvSpPr>
            <p:nvPr/>
          </p:nvSpPr>
          <p:spPr bwMode="blackWhite">
            <a:xfrm>
              <a:off x="5576" y="3727"/>
              <a:ext cx="180" cy="1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8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084176" name="Group 16"/>
            <p:cNvGrpSpPr>
              <a:grpSpLocks/>
            </p:cNvGrpSpPr>
            <p:nvPr/>
          </p:nvGrpSpPr>
          <p:grpSpPr bwMode="auto">
            <a:xfrm>
              <a:off x="4988" y="3357"/>
              <a:ext cx="590" cy="582"/>
              <a:chOff x="3799" y="513"/>
              <a:chExt cx="1380" cy="1319"/>
            </a:xfrm>
          </p:grpSpPr>
          <p:grpSp>
            <p:nvGrpSpPr>
              <p:cNvPr id="5084177" name="Group 17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084178" name="Freeform 18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79" name="Freeform 19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0" name="Freeform 20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1" name="Freeform 21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2" name="Freeform 22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3" name="Freeform 23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4" name="Freeform 24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5" name="Freeform 25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6" name="Freeform 26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7" name="Freeform 27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8" name="Freeform 28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9" name="Freeform 29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0" name="Freeform 30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1" name="Freeform 31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2" name="Freeform 32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3" name="Freeform 33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4" name="Freeform 34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5" name="Freeform 35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6" name="Freeform 36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7" name="Freeform 37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8" name="Freeform 38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9" name="Freeform 39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0" name="Freeform 40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1" name="Freeform 41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2" name="Freeform 42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3" name="Freeform 43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4" name="Freeform 44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5" name="Freeform 45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6" name="Freeform 46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7" name="Freeform 47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8" name="Freeform 48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9" name="Freeform 49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0" name="Oval 50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11" name="Freeform 51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2" name="Freeform 52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3" name="Freeform 53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4" name="Freeform 54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5" name="Freeform 55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6" name="Freeform 56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7" name="Freeform 57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8" name="Freeform 58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9" name="Freeform 59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0" name="Freeform 60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1" name="Freeform 61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2" name="Freeform 62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3" name="Freeform 63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4" name="Freeform 64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5" name="Freeform 65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6" name="Freeform 66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7" name="Freeform 67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8" name="Freeform 68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9" name="Freeform 69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0" name="Freeform 70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1" name="Line 71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32" name="Line 72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33" name="Freeform 73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4" name="Freeform 74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5" name="Freeform 75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6" name="Freeform 76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84237" name="Group 77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084238" name="Freeform 78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9" name="Freeform 79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0" name="Freeform 80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1" name="Freeform 81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2" name="Freeform 82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3" name="Freeform 83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4" name="Freeform 84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5" name="Freeform 85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6" name="Freeform 86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7" name="Freeform 87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8" name="Freeform 88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9" name="Freeform 89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0" name="Freeform 90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1" name="Freeform 91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2" name="Freeform 92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3" name="Freeform 93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4" name="Freeform 94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5" name="Freeform 95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6" name="Freeform 96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7" name="Freeform 97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8" name="Freeform 98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9" name="Freeform 99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0" name="Freeform 100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1" name="Freeform 101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2" name="Oval 102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63" name="Oval 103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64" name="Freeform 104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5" name="Freeform 105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6" name="Freeform 106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7" name="Freeform 107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8" name="Freeform 108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9" name="Freeform 109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0" name="Line 110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71" name="Line 111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72" name="Line 112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73" name="Freeform 113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4" name="Freeform 114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5" name="Freeform 115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6" name="Freeform 116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84277" name="Group 117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084278" name="Freeform 118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9" name="Freeform 119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0" name="Freeform 120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1" name="Freeform 121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2" name="Freeform 122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3" name="Freeform 123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4" name="Freeform 124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5" name="Freeform 125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6" name="Freeform 126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7" name="Freeform 127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8" name="Freeform 128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9" name="Freeform 129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0" name="Freeform 130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1" name="Freeform 131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2" name="Freeform 132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3" name="Freeform 133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4" name="Freeform 134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5" name="Freeform 135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6" name="Freeform 136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7" name="Freeform 137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8" name="Freeform 138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9" name="Freeform 139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0" name="Freeform 140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1" name="Oval 141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02" name="Oval 142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03" name="Freeform 143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4" name="Freeform 144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5" name="Freeform 145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6" name="Freeform 146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7" name="Freeform 147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8" name="Freeform 148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9" name="Freeform 149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0" name="Freeform 150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1" name="Freeform 151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2" name="Freeform 152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3" name="Freeform 153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4" name="Freeform 154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5" name="Freeform 155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6" name="Freeform 156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7" name="Freeform 157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8" name="Freeform 158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84319" name="Group 159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084320" name="Freeform 160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1" name="Freeform 161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2" name="Freeform 162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3" name="Freeform 163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4" name="Freeform 164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5" name="Freeform 165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6" name="Freeform 166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7" name="Freeform 167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8" name="Freeform 168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9" name="Freeform 169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0" name="Freeform 170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1" name="Freeform 171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2" name="Freeform 172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3" name="Freeform 173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4" name="Freeform 174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5" name="Freeform 175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6" name="Freeform 176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7" name="Freeform 177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8" name="Freeform 178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9" name="Freeform 179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0" name="Freeform 180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1" name="Freeform 181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2" name="Oval 182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43" name="Oval 183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44" name="Freeform 184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5" name="Freeform 185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6" name="Freeform 186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7" name="Freeform 187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8" name="Freeform 188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9" name="Freeform 189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0" name="Freeform 190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1" name="Line 191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52" name="Line 192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53" name="Freeform 193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4" name="Freeform 194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5" name="Freeform 195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6" name="Freeform 196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084357" name="Text Box 197"/>
            <p:cNvSpPr txBox="1">
              <a:spLocks noChangeArrowheads="1"/>
            </p:cNvSpPr>
            <p:nvPr/>
          </p:nvSpPr>
          <p:spPr bwMode="auto">
            <a:xfrm>
              <a:off x="4238" y="3601"/>
              <a:ext cx="53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8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エクストラネット</a:t>
              </a:r>
            </a:p>
          </p:txBody>
        </p:sp>
        <p:sp>
          <p:nvSpPr>
            <p:cNvPr id="5084358" name="Text Box 198"/>
            <p:cNvSpPr txBox="1">
              <a:spLocks noChangeArrowheads="1"/>
            </p:cNvSpPr>
            <p:nvPr/>
          </p:nvSpPr>
          <p:spPr bwMode="auto">
            <a:xfrm>
              <a:off x="3751" y="3658"/>
              <a:ext cx="4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8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084359" name="Text Box 199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4360" name="Rectangle 200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en-US" altLang="ja-JP" sz="3400">
                <a:effectLst/>
                <a:latin typeface="HGP明朝B" panose="02020800000000000000" pitchFamily="18" charset="-128"/>
                <a:ea typeface="HGP明朝B" panose="02020800000000000000" pitchFamily="18" charset="-128"/>
              </a:rPr>
              <a:t>IT</a:t>
            </a:r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を使った反省</a:t>
            </a:r>
          </a:p>
        </p:txBody>
      </p:sp>
      <p:sp>
        <p:nvSpPr>
          <p:cNvPr id="5084361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4362" name="Rectangle 202"/>
          <p:cNvSpPr>
            <a:spLocks noChangeArrowheads="1"/>
          </p:cNvSpPr>
          <p:nvPr/>
        </p:nvSpPr>
        <p:spPr bwMode="gray">
          <a:xfrm>
            <a:off x="179388" y="692150"/>
            <a:ext cx="8715375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 b="1">
                <a:latin typeface="Times New Roman" panose="02020603050405020304" pitchFamily="18" charset="0"/>
              </a:rPr>
              <a:t>「反省」</a:t>
            </a:r>
          </a:p>
          <a:p>
            <a:pPr>
              <a:lnSpc>
                <a:spcPct val="90000"/>
              </a:lnSpc>
            </a:pPr>
            <a:r>
              <a:rPr lang="ja-JP" altLang="en-US" sz="2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</a:t>
            </a: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経験」を振り返り、徹底的に「追体験」することによって、</a:t>
            </a:r>
          </a:p>
          <a:p>
            <a:pPr>
              <a:lnSpc>
                <a:spcPct val="90000"/>
              </a:lnSpc>
            </a:pP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そこで学んだ「智恵」を可能な限り言葉にしようとする方法</a:t>
            </a:r>
          </a:p>
          <a:p>
            <a:pPr>
              <a:lnSpc>
                <a:spcPct val="90000"/>
              </a:lnSpc>
            </a:pP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「反省」を通じて、そこで学んだことを言葉で表そうと極限の努力をするとき、「言葉で語れる知識」だけでなく</a:t>
            </a:r>
          </a:p>
          <a:p>
            <a:pPr>
              <a:lnSpc>
                <a:spcPct val="90000"/>
              </a:lnSpc>
            </a:pP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「言葉で語れない智恵」も掴みやすくなる</a:t>
            </a:r>
          </a:p>
          <a:p>
            <a:pPr>
              <a:lnSpc>
                <a:spcPct val="90000"/>
              </a:lnSpc>
            </a:pPr>
            <a:endParaRPr lang="ja-JP" altLang="en-US" sz="12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『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これから知識社会で何が起こるのか</a:t>
            </a: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』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　田坂広志（著）　東洋経済新報社　</a:t>
            </a: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2003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年</a:t>
            </a: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7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月</a:t>
            </a: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17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日</a:t>
            </a:r>
            <a:endParaRPr lang="ja-JP" altLang="en-US" sz="7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3200"/>
              <a:t>IT</a:t>
            </a:r>
            <a:r>
              <a:rPr lang="ja-JP" altLang="en-US" sz="32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（イントラネット）</a:t>
            </a:r>
            <a:r>
              <a:rPr lang="ja-JP" altLang="en-US" sz="32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を使って</a:t>
            </a:r>
          </a:p>
          <a:p>
            <a:pPr>
              <a:lnSpc>
                <a:spcPct val="90000"/>
              </a:lnSpc>
            </a:pPr>
            <a:r>
              <a:rPr lang="ja-JP" altLang="en-US" sz="32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自分自身のことを語ることから始めよう</a:t>
            </a:r>
          </a:p>
        </p:txBody>
      </p:sp>
      <p:sp>
        <p:nvSpPr>
          <p:cNvPr id="5084363" name="AutoShape 203"/>
          <p:cNvSpPr>
            <a:spLocks noChangeArrowheads="1"/>
          </p:cNvSpPr>
          <p:nvPr/>
        </p:nvSpPr>
        <p:spPr bwMode="auto">
          <a:xfrm>
            <a:off x="3822700" y="2852738"/>
            <a:ext cx="4205288" cy="3816350"/>
          </a:xfrm>
          <a:prstGeom prst="wedgeEllipseCallout">
            <a:avLst>
              <a:gd name="adj1" fmla="val 51926"/>
              <a:gd name="adj2" fmla="val 1481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6000" b="1">
                <a:latin typeface="Times New Roman" panose="02020603050405020304" pitchFamily="18" charset="0"/>
              </a:rPr>
              <a:t>反省の共有化</a:t>
            </a:r>
          </a:p>
        </p:txBody>
      </p:sp>
      <p:pic>
        <p:nvPicPr>
          <p:cNvPr id="5084364" name="Picture 20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45388" y="4724400"/>
            <a:ext cx="16351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8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8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8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43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621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862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イントラネット＝反省の共有化</a:t>
            </a:r>
          </a:p>
        </p:txBody>
      </p:sp>
      <p:sp>
        <p:nvSpPr>
          <p:cNvPr id="5086213" name="Oval 5"/>
          <p:cNvSpPr>
            <a:spLocks noChangeArrowheads="1"/>
          </p:cNvSpPr>
          <p:nvPr/>
        </p:nvSpPr>
        <p:spPr bwMode="blackWhite">
          <a:xfrm>
            <a:off x="854075" y="969963"/>
            <a:ext cx="6740525" cy="577215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ja-JP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6214" name="AutoShape 6"/>
          <p:cNvSpPr>
            <a:spLocks noChangeArrowheads="1"/>
          </p:cNvSpPr>
          <p:nvPr/>
        </p:nvSpPr>
        <p:spPr bwMode="auto">
          <a:xfrm>
            <a:off x="854075" y="827088"/>
            <a:ext cx="1296988" cy="762000"/>
          </a:xfrm>
          <a:prstGeom prst="homePlate">
            <a:avLst>
              <a:gd name="adj" fmla="val 42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86215" name="Oval 7"/>
          <p:cNvSpPr>
            <a:spLocks noChangeArrowheads="1"/>
          </p:cNvSpPr>
          <p:nvPr/>
        </p:nvSpPr>
        <p:spPr bwMode="blackWhite">
          <a:xfrm>
            <a:off x="1547813" y="1989138"/>
            <a:ext cx="5400675" cy="4762500"/>
          </a:xfrm>
          <a:prstGeom prst="ellipse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6216" name="Oval 8"/>
          <p:cNvSpPr>
            <a:spLocks noChangeArrowheads="1"/>
          </p:cNvSpPr>
          <p:nvPr/>
        </p:nvSpPr>
        <p:spPr bwMode="blackWhite">
          <a:xfrm>
            <a:off x="3492500" y="5518150"/>
            <a:ext cx="1368425" cy="1223963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個</a:t>
            </a:r>
          </a:p>
        </p:txBody>
      </p:sp>
      <p:sp>
        <p:nvSpPr>
          <p:cNvPr id="5086217" name="Rectangle 9"/>
          <p:cNvSpPr>
            <a:spLocks noChangeArrowheads="1"/>
          </p:cNvSpPr>
          <p:nvPr/>
        </p:nvSpPr>
        <p:spPr bwMode="auto">
          <a:xfrm>
            <a:off x="3419475" y="2565400"/>
            <a:ext cx="14398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32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種</a:t>
            </a:r>
          </a:p>
        </p:txBody>
      </p:sp>
      <p:sp>
        <p:nvSpPr>
          <p:cNvPr id="5086218" name="Rectangle 10"/>
          <p:cNvSpPr>
            <a:spLocks noChangeArrowheads="1"/>
          </p:cNvSpPr>
          <p:nvPr/>
        </p:nvSpPr>
        <p:spPr bwMode="auto">
          <a:xfrm>
            <a:off x="3419474" y="1125538"/>
            <a:ext cx="13684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類</a:t>
            </a:r>
          </a:p>
        </p:txBody>
      </p:sp>
      <p:sp>
        <p:nvSpPr>
          <p:cNvPr id="5086219" name="AutoShape 11"/>
          <p:cNvSpPr>
            <a:spLocks noChangeArrowheads="1"/>
          </p:cNvSpPr>
          <p:nvPr/>
        </p:nvSpPr>
        <p:spPr bwMode="auto">
          <a:xfrm>
            <a:off x="250825" y="3963988"/>
            <a:ext cx="2808288" cy="68897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/>
              <a:t>共深化</a:t>
            </a:r>
          </a:p>
        </p:txBody>
      </p:sp>
      <p:sp>
        <p:nvSpPr>
          <p:cNvPr id="5086220" name="AutoShape 12"/>
          <p:cNvSpPr>
            <a:spLocks noChangeArrowheads="1"/>
          </p:cNvSpPr>
          <p:nvPr/>
        </p:nvSpPr>
        <p:spPr bwMode="auto">
          <a:xfrm>
            <a:off x="2843213" y="3963988"/>
            <a:ext cx="2808287" cy="68897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/>
              <a:t>共進化</a:t>
            </a:r>
          </a:p>
        </p:txBody>
      </p:sp>
      <p:sp>
        <p:nvSpPr>
          <p:cNvPr id="5086221" name="AutoShape 13"/>
          <p:cNvSpPr>
            <a:spLocks noChangeArrowheads="1"/>
          </p:cNvSpPr>
          <p:nvPr/>
        </p:nvSpPr>
        <p:spPr bwMode="auto">
          <a:xfrm>
            <a:off x="5364163" y="3963988"/>
            <a:ext cx="2808287" cy="68897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/>
              <a:t>共震化</a:t>
            </a:r>
          </a:p>
        </p:txBody>
      </p:sp>
      <p:sp>
        <p:nvSpPr>
          <p:cNvPr id="5086222" name="AutoShape 14"/>
          <p:cNvSpPr>
            <a:spLocks noChangeArrowheads="1"/>
          </p:cNvSpPr>
          <p:nvPr/>
        </p:nvSpPr>
        <p:spPr bwMode="auto">
          <a:xfrm>
            <a:off x="5508625" y="4724400"/>
            <a:ext cx="1871663" cy="1470025"/>
          </a:xfrm>
          <a:prstGeom prst="wedgeEllipseCallout">
            <a:avLst>
              <a:gd name="adj1" fmla="val 56787"/>
              <a:gd name="adj2" fmla="val -1252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/>
              <a:t>共進化する</a:t>
            </a:r>
          </a:p>
        </p:txBody>
      </p:sp>
      <p:pic>
        <p:nvPicPr>
          <p:cNvPr id="5086212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65988" y="4292600"/>
            <a:ext cx="1914525" cy="24495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86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86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86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86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8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8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8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8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86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86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08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08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8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" dur="5000" fill="hold"/>
                                        <p:tgtEl>
                                          <p:spTgt spid="5086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0" fill="hold"/>
                                        <p:tgtEl>
                                          <p:spTgt spid="5086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 tmFilter="0, 0; .2, .5; .8, .5; 1, 0"/>
                                        <p:tgtEl>
                                          <p:spTgt spid="5086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000" autoRev="1" fill="hold"/>
                                        <p:tgtEl>
                                          <p:spTgt spid="5086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5086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5086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5086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5086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5086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6213" grpId="0" animBg="1"/>
      <p:bldP spid="5086214" grpId="0" animBg="1"/>
      <p:bldP spid="5086215" grpId="0" animBg="1"/>
      <p:bldP spid="5086215" grpId="1" animBg="1"/>
      <p:bldP spid="5086216" grpId="0" animBg="1"/>
      <p:bldP spid="5086216" grpId="1" animBg="1"/>
      <p:bldP spid="5086217" grpId="0"/>
      <p:bldP spid="5086218" grpId="0"/>
      <p:bldP spid="5086219" grpId="0" animBg="1"/>
      <p:bldP spid="5086219" grpId="1" animBg="1"/>
      <p:bldP spid="5086220" grpId="0" animBg="1"/>
      <p:bldP spid="5086220" grpId="1" animBg="1"/>
      <p:bldP spid="5086221" grpId="0" animBg="1"/>
      <p:bldP spid="5086221" grpId="1" animBg="1"/>
      <p:bldP spid="50862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266" name="Picture 2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23088" y="3921125"/>
            <a:ext cx="2297112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576263"/>
          </a:xfrm>
        </p:spPr>
        <p:txBody>
          <a:bodyPr/>
          <a:lstStyle/>
          <a:p>
            <a:pPr algn="ctr"/>
            <a:r>
              <a:rPr lang="en-US" altLang="ja-JP" sz="3400">
                <a:effectLst/>
                <a:latin typeface="HGP明朝B" panose="02020800000000000000" pitchFamily="18" charset="-128"/>
                <a:ea typeface="HGP明朝B" panose="02020800000000000000" pitchFamily="18" charset="-128"/>
              </a:rPr>
              <a:t>IT</a:t>
            </a:r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化への視点</a:t>
            </a:r>
          </a:p>
        </p:txBody>
      </p:sp>
      <p:sp>
        <p:nvSpPr>
          <p:cNvPr id="5131268" name="Rectangle 4"/>
          <p:cNvSpPr>
            <a:spLocks noChangeArrowheads="1"/>
          </p:cNvSpPr>
          <p:nvPr/>
        </p:nvSpPr>
        <p:spPr bwMode="auto">
          <a:xfrm>
            <a:off x="395288" y="895350"/>
            <a:ext cx="8353425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6600"/>
              <a:t>つまり、</a:t>
            </a:r>
            <a:r>
              <a:rPr lang="en-US" altLang="ja-JP" sz="6600"/>
              <a:t>IT</a:t>
            </a:r>
            <a:r>
              <a:rPr lang="ja-JP" altLang="en-US" sz="6600"/>
              <a:t>化する、</a:t>
            </a:r>
          </a:p>
          <a:p>
            <a:pPr>
              <a:spcBef>
                <a:spcPct val="0"/>
              </a:spcBef>
            </a:pPr>
            <a:r>
              <a:rPr lang="ja-JP" altLang="en-US" sz="6600"/>
              <a:t>とは</a:t>
            </a:r>
          </a:p>
          <a:p>
            <a:pPr>
              <a:spcBef>
                <a:spcPct val="0"/>
              </a:spcBef>
            </a:pPr>
            <a:r>
              <a:rPr lang="ja-JP" altLang="en-US" sz="6600"/>
              <a:t>事務処理の効率化</a:t>
            </a:r>
          </a:p>
          <a:p>
            <a:pPr>
              <a:spcBef>
                <a:spcPct val="0"/>
              </a:spcBef>
            </a:pPr>
            <a:r>
              <a:rPr lang="ja-JP" altLang="en-US" sz="6600"/>
              <a:t>だけではない</a:t>
            </a:r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3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3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2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90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49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165635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ja-JP" altLang="en-US" sz="36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建設業を特徴付けているもの</a:t>
            </a:r>
          </a:p>
        </p:txBody>
      </p:sp>
      <p:pic>
        <p:nvPicPr>
          <p:cNvPr id="5499908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13600" y="4292600"/>
            <a:ext cx="20066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9909" name="Rectangle 5"/>
          <p:cNvSpPr>
            <a:spLocks noChangeArrowheads="1"/>
          </p:cNvSpPr>
          <p:nvPr/>
        </p:nvSpPr>
        <p:spPr bwMode="auto">
          <a:xfrm>
            <a:off x="492899" y="2852936"/>
            <a:ext cx="84963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「現場で稼ぐから建設業」</a:t>
            </a:r>
          </a:p>
        </p:txBody>
      </p:sp>
    </p:spTree>
    <p:extLst>
      <p:ext uri="{BB962C8B-B14F-4D97-AF65-F5344CB8AC3E}">
        <p14:creationId xmlns:p14="http://schemas.microsoft.com/office/powerpoint/2010/main" val="126351583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9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53975"/>
            <a:ext cx="9005888" cy="782638"/>
          </a:xfrm>
        </p:spPr>
        <p:txBody>
          <a:bodyPr/>
          <a:lstStyle/>
          <a:p>
            <a:pPr algn="ctr"/>
            <a:r>
              <a:rPr lang="ja-JP" altLang="en-US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環境認識の誤り</a:t>
            </a:r>
          </a:p>
        </p:txBody>
      </p:sp>
      <p:sp>
        <p:nvSpPr>
          <p:cNvPr id="5135363" name="Text Box 3"/>
          <p:cNvSpPr txBox="1">
            <a:spLocks noChangeArrowheads="1"/>
          </p:cNvSpPr>
          <p:nvPr/>
        </p:nvSpPr>
        <p:spPr bwMode="blackWhite">
          <a:xfrm>
            <a:off x="1187450" y="1052513"/>
            <a:ext cx="6840538" cy="1671637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今までは</a:t>
            </a:r>
            <a:r>
              <a:rPr lang="en-US" altLang="ja-JP"/>
              <a:t>OA</a:t>
            </a: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化（事務処理）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集計，転記が早くなる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事務処理が早くなる</a:t>
            </a:r>
          </a:p>
        </p:txBody>
      </p:sp>
      <p:sp>
        <p:nvSpPr>
          <p:cNvPr id="5135364" name="Text Box 4"/>
          <p:cNvSpPr txBox="1">
            <a:spLocks noChangeArrowheads="1"/>
          </p:cNvSpPr>
          <p:nvPr/>
        </p:nvSpPr>
        <p:spPr bwMode="blackWhite">
          <a:xfrm>
            <a:off x="4284663" y="2852738"/>
            <a:ext cx="3598862" cy="660400"/>
          </a:xfrm>
          <a:prstGeom prst="rect">
            <a:avLst/>
          </a:prstGeom>
          <a:solidFill>
            <a:srgbClr val="333333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36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仕事→ある</a:t>
            </a:r>
          </a:p>
        </p:txBody>
      </p:sp>
      <p:sp>
        <p:nvSpPr>
          <p:cNvPr id="5135365" name="Rectangle 5"/>
          <p:cNvSpPr>
            <a:spLocks noChangeArrowheads="1"/>
          </p:cNvSpPr>
          <p:nvPr/>
        </p:nvSpPr>
        <p:spPr bwMode="auto">
          <a:xfrm>
            <a:off x="4284663" y="4292600"/>
            <a:ext cx="3602037" cy="56038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仕事→ない</a:t>
            </a:r>
          </a:p>
        </p:txBody>
      </p:sp>
      <p:grpSp>
        <p:nvGrpSpPr>
          <p:cNvPr id="5135366" name="Group 6"/>
          <p:cNvGrpSpPr>
            <a:grpSpLocks/>
          </p:cNvGrpSpPr>
          <p:nvPr/>
        </p:nvGrpSpPr>
        <p:grpSpPr bwMode="auto">
          <a:xfrm>
            <a:off x="6100763" y="1196975"/>
            <a:ext cx="1784350" cy="1376363"/>
            <a:chOff x="885" y="992"/>
            <a:chExt cx="3492" cy="3209"/>
          </a:xfrm>
        </p:grpSpPr>
        <p:pic>
          <p:nvPicPr>
            <p:cNvPr id="5135367" name="Picture 7" descr="j019618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" y="992"/>
              <a:ext cx="3492" cy="32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5135368" name="Picture 8" descr="j030335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" y="1598"/>
              <a:ext cx="925" cy="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5369" name="Picture 9" descr="j030335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560"/>
              <a:ext cx="918" cy="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5370" name="Picture 10" descr="j0189225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97"/>
              <a:ext cx="1058" cy="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35371" name="AutoShape 11"/>
          <p:cNvSpPr>
            <a:spLocks noChangeArrowheads="1"/>
          </p:cNvSpPr>
          <p:nvPr/>
        </p:nvSpPr>
        <p:spPr bwMode="auto">
          <a:xfrm>
            <a:off x="1187450" y="2852738"/>
            <a:ext cx="2736850" cy="538162"/>
          </a:xfrm>
          <a:prstGeom prst="homePlate">
            <a:avLst>
              <a:gd name="adj" fmla="val 127139"/>
            </a:avLst>
          </a:prstGeom>
          <a:solidFill>
            <a:schemeClr val="bg1"/>
          </a:solidFill>
          <a:ln w="1905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今までの前提</a:t>
            </a:r>
          </a:p>
        </p:txBody>
      </p:sp>
      <p:sp>
        <p:nvSpPr>
          <p:cNvPr id="5135372" name="AutoShape 12"/>
          <p:cNvSpPr>
            <a:spLocks noChangeArrowheads="1"/>
          </p:cNvSpPr>
          <p:nvPr/>
        </p:nvSpPr>
        <p:spPr bwMode="auto">
          <a:xfrm>
            <a:off x="1187450" y="4292600"/>
            <a:ext cx="2736850" cy="538163"/>
          </a:xfrm>
          <a:prstGeom prst="homePlate">
            <a:avLst>
              <a:gd name="adj" fmla="val 127139"/>
            </a:avLst>
          </a:prstGeom>
          <a:solidFill>
            <a:schemeClr val="bg1"/>
          </a:solidFill>
          <a:ln w="1905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これから</a:t>
            </a:r>
          </a:p>
        </p:txBody>
      </p:sp>
      <p:sp>
        <p:nvSpPr>
          <p:cNvPr id="5135373" name="AutoShape 13"/>
          <p:cNvSpPr>
            <a:spLocks noChangeArrowheads="1"/>
          </p:cNvSpPr>
          <p:nvPr/>
        </p:nvSpPr>
        <p:spPr bwMode="auto">
          <a:xfrm>
            <a:off x="1187450" y="3611563"/>
            <a:ext cx="6699250" cy="538162"/>
          </a:xfrm>
          <a:prstGeom prst="homePlate">
            <a:avLst>
              <a:gd name="adj" fmla="val 311210"/>
            </a:avLst>
          </a:prstGeom>
          <a:solidFill>
            <a:schemeClr val="bg1"/>
          </a:solidFill>
          <a:ln w="1905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ja-JP"/>
              <a:t>OA</a:t>
            </a: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化→ある仕事を効率よく処理する</a:t>
            </a:r>
          </a:p>
        </p:txBody>
      </p:sp>
      <p:sp>
        <p:nvSpPr>
          <p:cNvPr id="5135374" name="AutoShape 14"/>
          <p:cNvSpPr>
            <a:spLocks noChangeArrowheads="1"/>
          </p:cNvSpPr>
          <p:nvPr/>
        </p:nvSpPr>
        <p:spPr bwMode="auto">
          <a:xfrm>
            <a:off x="1187450" y="5013325"/>
            <a:ext cx="6623050" cy="538163"/>
          </a:xfrm>
          <a:prstGeom prst="homePlate">
            <a:avLst>
              <a:gd name="adj" fmla="val 307669"/>
            </a:avLst>
          </a:prstGeom>
          <a:solidFill>
            <a:schemeClr val="bg1"/>
          </a:solidFill>
          <a:ln w="1905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ja-JP" dirty="0"/>
              <a:t>IT</a:t>
            </a:r>
            <a:r>
              <a:rPr lang="ja-JP" altLang="en-US" dirty="0"/>
              <a:t>化→仕事をつくるための　</a:t>
            </a:r>
            <a:endParaRPr lang="ja-JP" altLang="en-US" sz="2000" dirty="0"/>
          </a:p>
        </p:txBody>
      </p:sp>
      <p:sp>
        <p:nvSpPr>
          <p:cNvPr id="5135375" name="AutoShape 15"/>
          <p:cNvSpPr>
            <a:spLocks noChangeArrowheads="1"/>
          </p:cNvSpPr>
          <p:nvPr/>
        </p:nvSpPr>
        <p:spPr bwMode="auto">
          <a:xfrm>
            <a:off x="5163327" y="4400551"/>
            <a:ext cx="3228975" cy="2879725"/>
          </a:xfrm>
          <a:prstGeom prst="wedgeEllipseCallout">
            <a:avLst>
              <a:gd name="adj1" fmla="val 59931"/>
              <a:gd name="adj2" fmla="val 545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4000" b="1"/>
              <a:t>IT</a:t>
            </a:r>
            <a:r>
              <a:rPr lang="ja-JP" altLang="en-US" sz="4000" b="1"/>
              <a:t>化は</a:t>
            </a:r>
          </a:p>
          <a:p>
            <a:r>
              <a:rPr lang="ja-JP" altLang="en-US" sz="4000" b="1"/>
              <a:t>なにをするのか</a:t>
            </a:r>
          </a:p>
        </p:txBody>
      </p:sp>
      <p:pic>
        <p:nvPicPr>
          <p:cNvPr id="5135376" name="Picture 16" descr="momo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53275" y="4221163"/>
            <a:ext cx="202723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3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363" grpId="0" animBg="1"/>
      <p:bldP spid="5135364" grpId="0" animBg="1"/>
      <p:bldP spid="5135365" grpId="0" animBg="1"/>
      <p:bldP spid="5135371" grpId="0" animBg="1"/>
      <p:bldP spid="5135372" grpId="0" animBg="1"/>
      <p:bldP spid="5135373" grpId="0" animBg="1"/>
      <p:bldP spid="5135374" grpId="0" animBg="1"/>
      <p:bldP spid="51353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410" name="Picture 2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70750" y="4364038"/>
            <a:ext cx="1949450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576263"/>
          </a:xfrm>
        </p:spPr>
        <p:txBody>
          <a:bodyPr/>
          <a:lstStyle/>
          <a:p>
            <a:pPr algn="ctr"/>
            <a:r>
              <a:rPr lang="en-US" altLang="ja-JP" sz="3400">
                <a:effectLst/>
                <a:latin typeface="HGP明朝B" panose="02020800000000000000" pitchFamily="18" charset="-128"/>
                <a:ea typeface="HGP明朝B" panose="02020800000000000000" pitchFamily="18" charset="-128"/>
              </a:rPr>
              <a:t>IT</a:t>
            </a:r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化への視点</a:t>
            </a:r>
          </a:p>
        </p:txBody>
      </p:sp>
      <p:sp>
        <p:nvSpPr>
          <p:cNvPr id="5137412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7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そして、</a:t>
            </a:r>
          </a:p>
          <a:p>
            <a:pPr>
              <a:spcBef>
                <a:spcPct val="0"/>
              </a:spcBef>
            </a:pPr>
            <a:r>
              <a:rPr lang="ja-JP" altLang="en-US" sz="7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マニュアル化や標準化のことだけでもない</a:t>
            </a:r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3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3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4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21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12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30200" y="44450"/>
            <a:ext cx="8345488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フリーハンドで自らを語ろう</a:t>
            </a:r>
          </a:p>
        </p:txBody>
      </p:sp>
      <p:sp>
        <p:nvSpPr>
          <p:cNvPr id="5129220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8196262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129221" name="Rectangle 5"/>
          <p:cNvSpPr>
            <a:spLocks noChangeArrowheads="1"/>
          </p:cNvSpPr>
          <p:nvPr/>
        </p:nvSpPr>
        <p:spPr bwMode="gray">
          <a:xfrm>
            <a:off x="1258888" y="827088"/>
            <a:ext cx="6842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latin typeface="Times New Roman" panose="02020603050405020304" pitchFamily="18" charset="0"/>
              </a:rPr>
              <a:t>反省の行為の共有へ</a:t>
            </a:r>
          </a:p>
        </p:txBody>
      </p:sp>
      <p:sp>
        <p:nvSpPr>
          <p:cNvPr id="5129222" name="Freeform 6"/>
          <p:cNvSpPr>
            <a:spLocks/>
          </p:cNvSpPr>
          <p:nvPr/>
        </p:nvSpPr>
        <p:spPr bwMode="gray">
          <a:xfrm>
            <a:off x="395288" y="2271713"/>
            <a:ext cx="7402512" cy="3965575"/>
          </a:xfrm>
          <a:custGeom>
            <a:avLst/>
            <a:gdLst>
              <a:gd name="T0" fmla="*/ 101 w 4663"/>
              <a:gd name="T1" fmla="*/ 704 h 2498"/>
              <a:gd name="T2" fmla="*/ 412 w 4663"/>
              <a:gd name="T3" fmla="*/ 576 h 2498"/>
              <a:gd name="T4" fmla="*/ 1006 w 4663"/>
              <a:gd name="T5" fmla="*/ 494 h 2498"/>
              <a:gd name="T6" fmla="*/ 1746 w 4663"/>
              <a:gd name="T7" fmla="*/ 668 h 2498"/>
              <a:gd name="T8" fmla="*/ 1920 w 4663"/>
              <a:gd name="T9" fmla="*/ 906 h 2498"/>
              <a:gd name="T10" fmla="*/ 1948 w 4663"/>
              <a:gd name="T11" fmla="*/ 1171 h 2498"/>
              <a:gd name="T12" fmla="*/ 1728 w 4663"/>
              <a:gd name="T13" fmla="*/ 1472 h 2498"/>
              <a:gd name="T14" fmla="*/ 1244 w 4663"/>
              <a:gd name="T15" fmla="*/ 1692 h 2498"/>
              <a:gd name="T16" fmla="*/ 686 w 4663"/>
              <a:gd name="T17" fmla="*/ 1610 h 2498"/>
              <a:gd name="T18" fmla="*/ 896 w 4663"/>
              <a:gd name="T19" fmla="*/ 1390 h 2498"/>
              <a:gd name="T20" fmla="*/ 1079 w 4663"/>
              <a:gd name="T21" fmla="*/ 1180 h 2498"/>
              <a:gd name="T22" fmla="*/ 1234 w 4663"/>
              <a:gd name="T23" fmla="*/ 1024 h 2498"/>
              <a:gd name="T24" fmla="*/ 1445 w 4663"/>
              <a:gd name="T25" fmla="*/ 823 h 2498"/>
              <a:gd name="T26" fmla="*/ 1902 w 4663"/>
              <a:gd name="T27" fmla="*/ 430 h 2498"/>
              <a:gd name="T28" fmla="*/ 2167 w 4663"/>
              <a:gd name="T29" fmla="*/ 211 h 2498"/>
              <a:gd name="T30" fmla="*/ 2414 w 4663"/>
              <a:gd name="T31" fmla="*/ 37 h 2498"/>
              <a:gd name="T32" fmla="*/ 2770 w 4663"/>
              <a:gd name="T33" fmla="*/ 19 h 2498"/>
              <a:gd name="T34" fmla="*/ 2917 w 4663"/>
              <a:gd name="T35" fmla="*/ 83 h 2498"/>
              <a:gd name="T36" fmla="*/ 3100 w 4663"/>
              <a:gd name="T37" fmla="*/ 330 h 2498"/>
              <a:gd name="T38" fmla="*/ 3200 w 4663"/>
              <a:gd name="T39" fmla="*/ 531 h 2498"/>
              <a:gd name="T40" fmla="*/ 3310 w 4663"/>
              <a:gd name="T41" fmla="*/ 759 h 2498"/>
              <a:gd name="T42" fmla="*/ 3008 w 4663"/>
              <a:gd name="T43" fmla="*/ 1381 h 2498"/>
              <a:gd name="T44" fmla="*/ 2862 w 4663"/>
              <a:gd name="T45" fmla="*/ 1518 h 2498"/>
              <a:gd name="T46" fmla="*/ 2661 w 4663"/>
              <a:gd name="T47" fmla="*/ 1500 h 2498"/>
              <a:gd name="T48" fmla="*/ 2725 w 4663"/>
              <a:gd name="T49" fmla="*/ 1262 h 2498"/>
              <a:gd name="T50" fmla="*/ 2962 w 4663"/>
              <a:gd name="T51" fmla="*/ 1006 h 2498"/>
              <a:gd name="T52" fmla="*/ 3154 w 4663"/>
              <a:gd name="T53" fmla="*/ 896 h 2498"/>
              <a:gd name="T54" fmla="*/ 3365 w 4663"/>
              <a:gd name="T55" fmla="*/ 906 h 2498"/>
              <a:gd name="T56" fmla="*/ 3584 w 4663"/>
              <a:gd name="T57" fmla="*/ 1015 h 2498"/>
              <a:gd name="T58" fmla="*/ 3868 w 4663"/>
              <a:gd name="T59" fmla="*/ 1335 h 2498"/>
              <a:gd name="T60" fmla="*/ 4014 w 4663"/>
              <a:gd name="T61" fmla="*/ 1564 h 2498"/>
              <a:gd name="T62" fmla="*/ 4124 w 4663"/>
              <a:gd name="T63" fmla="*/ 1783 h 2498"/>
              <a:gd name="T64" fmla="*/ 4142 w 4663"/>
              <a:gd name="T65" fmla="*/ 1893 h 2498"/>
              <a:gd name="T66" fmla="*/ 4105 w 4663"/>
              <a:gd name="T67" fmla="*/ 2149 h 2498"/>
              <a:gd name="T68" fmla="*/ 3831 w 4663"/>
              <a:gd name="T69" fmla="*/ 2332 h 2498"/>
              <a:gd name="T70" fmla="*/ 3465 w 4663"/>
              <a:gd name="T71" fmla="*/ 2496 h 2498"/>
              <a:gd name="T72" fmla="*/ 3118 w 4663"/>
              <a:gd name="T73" fmla="*/ 2378 h 2498"/>
              <a:gd name="T74" fmla="*/ 3593 w 4663"/>
              <a:gd name="T75" fmla="*/ 2103 h 2498"/>
              <a:gd name="T76" fmla="*/ 4114 w 4663"/>
              <a:gd name="T77" fmla="*/ 1884 h 2498"/>
              <a:gd name="T78" fmla="*/ 4590 w 4663"/>
              <a:gd name="T79" fmla="*/ 1710 h 2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63" h="2498">
                <a:moveTo>
                  <a:pt x="0" y="732"/>
                </a:moveTo>
                <a:cubicBezTo>
                  <a:pt x="34" y="724"/>
                  <a:pt x="67" y="713"/>
                  <a:pt x="101" y="704"/>
                </a:cubicBezTo>
                <a:cubicBezTo>
                  <a:pt x="168" y="659"/>
                  <a:pt x="83" y="712"/>
                  <a:pt x="165" y="677"/>
                </a:cubicBezTo>
                <a:cubicBezTo>
                  <a:pt x="246" y="643"/>
                  <a:pt x="322" y="590"/>
                  <a:pt x="412" y="576"/>
                </a:cubicBezTo>
                <a:cubicBezTo>
                  <a:pt x="512" y="561"/>
                  <a:pt x="613" y="552"/>
                  <a:pt x="713" y="540"/>
                </a:cubicBezTo>
                <a:cubicBezTo>
                  <a:pt x="811" y="529"/>
                  <a:pt x="908" y="508"/>
                  <a:pt x="1006" y="494"/>
                </a:cubicBezTo>
                <a:cubicBezTo>
                  <a:pt x="1205" y="501"/>
                  <a:pt x="1395" y="517"/>
                  <a:pt x="1591" y="549"/>
                </a:cubicBezTo>
                <a:cubicBezTo>
                  <a:pt x="1648" y="583"/>
                  <a:pt x="1691" y="631"/>
                  <a:pt x="1746" y="668"/>
                </a:cubicBezTo>
                <a:cubicBezTo>
                  <a:pt x="1775" y="709"/>
                  <a:pt x="1821" y="743"/>
                  <a:pt x="1856" y="778"/>
                </a:cubicBezTo>
                <a:cubicBezTo>
                  <a:pt x="1890" y="812"/>
                  <a:pt x="1887" y="871"/>
                  <a:pt x="1920" y="906"/>
                </a:cubicBezTo>
                <a:cubicBezTo>
                  <a:pt x="1942" y="973"/>
                  <a:pt x="1929" y="943"/>
                  <a:pt x="1957" y="997"/>
                </a:cubicBezTo>
                <a:cubicBezTo>
                  <a:pt x="1969" y="1056"/>
                  <a:pt x="1996" y="1120"/>
                  <a:pt x="1948" y="1171"/>
                </a:cubicBezTo>
                <a:cubicBezTo>
                  <a:pt x="1924" y="1229"/>
                  <a:pt x="1892" y="1342"/>
                  <a:pt x="1856" y="1390"/>
                </a:cubicBezTo>
                <a:cubicBezTo>
                  <a:pt x="1819" y="1440"/>
                  <a:pt x="1791" y="1441"/>
                  <a:pt x="1728" y="1472"/>
                </a:cubicBezTo>
                <a:cubicBezTo>
                  <a:pt x="1569" y="1550"/>
                  <a:pt x="1463" y="1634"/>
                  <a:pt x="1280" y="1674"/>
                </a:cubicBezTo>
                <a:cubicBezTo>
                  <a:pt x="1268" y="1680"/>
                  <a:pt x="1256" y="1687"/>
                  <a:pt x="1244" y="1692"/>
                </a:cubicBezTo>
                <a:cubicBezTo>
                  <a:pt x="1226" y="1699"/>
                  <a:pt x="1189" y="1710"/>
                  <a:pt x="1189" y="1710"/>
                </a:cubicBezTo>
                <a:cubicBezTo>
                  <a:pt x="1013" y="1688"/>
                  <a:pt x="859" y="1629"/>
                  <a:pt x="686" y="1610"/>
                </a:cubicBezTo>
                <a:cubicBezTo>
                  <a:pt x="722" y="1553"/>
                  <a:pt x="776" y="1511"/>
                  <a:pt x="823" y="1463"/>
                </a:cubicBezTo>
                <a:cubicBezTo>
                  <a:pt x="905" y="1378"/>
                  <a:pt x="818" y="1429"/>
                  <a:pt x="896" y="1390"/>
                </a:cubicBezTo>
                <a:cubicBezTo>
                  <a:pt x="961" y="1293"/>
                  <a:pt x="901" y="1374"/>
                  <a:pt x="988" y="1280"/>
                </a:cubicBezTo>
                <a:cubicBezTo>
                  <a:pt x="1021" y="1244"/>
                  <a:pt x="1039" y="1207"/>
                  <a:pt x="1079" y="1180"/>
                </a:cubicBezTo>
                <a:cubicBezTo>
                  <a:pt x="1151" y="1081"/>
                  <a:pt x="1058" y="1201"/>
                  <a:pt x="1143" y="1116"/>
                </a:cubicBezTo>
                <a:cubicBezTo>
                  <a:pt x="1175" y="1084"/>
                  <a:pt x="1196" y="1051"/>
                  <a:pt x="1234" y="1024"/>
                </a:cubicBezTo>
                <a:cubicBezTo>
                  <a:pt x="1247" y="988"/>
                  <a:pt x="1310" y="929"/>
                  <a:pt x="1344" y="906"/>
                </a:cubicBezTo>
                <a:cubicBezTo>
                  <a:pt x="1367" y="870"/>
                  <a:pt x="1404" y="836"/>
                  <a:pt x="1445" y="823"/>
                </a:cubicBezTo>
                <a:cubicBezTo>
                  <a:pt x="1540" y="697"/>
                  <a:pt x="1667" y="599"/>
                  <a:pt x="1792" y="503"/>
                </a:cubicBezTo>
                <a:cubicBezTo>
                  <a:pt x="1823" y="479"/>
                  <a:pt x="1875" y="457"/>
                  <a:pt x="1902" y="430"/>
                </a:cubicBezTo>
                <a:cubicBezTo>
                  <a:pt x="1931" y="401"/>
                  <a:pt x="1954" y="366"/>
                  <a:pt x="1984" y="339"/>
                </a:cubicBezTo>
                <a:cubicBezTo>
                  <a:pt x="2039" y="290"/>
                  <a:pt x="2110" y="258"/>
                  <a:pt x="2167" y="211"/>
                </a:cubicBezTo>
                <a:cubicBezTo>
                  <a:pt x="2205" y="179"/>
                  <a:pt x="2247" y="156"/>
                  <a:pt x="2286" y="128"/>
                </a:cubicBezTo>
                <a:cubicBezTo>
                  <a:pt x="2327" y="99"/>
                  <a:pt x="2365" y="53"/>
                  <a:pt x="2414" y="37"/>
                </a:cubicBezTo>
                <a:cubicBezTo>
                  <a:pt x="2476" y="16"/>
                  <a:pt x="2530" y="7"/>
                  <a:pt x="2597" y="0"/>
                </a:cubicBezTo>
                <a:cubicBezTo>
                  <a:pt x="2655" y="6"/>
                  <a:pt x="2713" y="9"/>
                  <a:pt x="2770" y="19"/>
                </a:cubicBezTo>
                <a:cubicBezTo>
                  <a:pt x="2784" y="21"/>
                  <a:pt x="2794" y="32"/>
                  <a:pt x="2807" y="37"/>
                </a:cubicBezTo>
                <a:cubicBezTo>
                  <a:pt x="2841" y="52"/>
                  <a:pt x="2887" y="60"/>
                  <a:pt x="2917" y="83"/>
                </a:cubicBezTo>
                <a:cubicBezTo>
                  <a:pt x="2964" y="118"/>
                  <a:pt x="2979" y="163"/>
                  <a:pt x="3008" y="211"/>
                </a:cubicBezTo>
                <a:cubicBezTo>
                  <a:pt x="3033" y="252"/>
                  <a:pt x="3071" y="292"/>
                  <a:pt x="3100" y="330"/>
                </a:cubicBezTo>
                <a:cubicBezTo>
                  <a:pt x="3110" y="380"/>
                  <a:pt x="3127" y="441"/>
                  <a:pt x="3164" y="476"/>
                </a:cubicBezTo>
                <a:cubicBezTo>
                  <a:pt x="3185" y="539"/>
                  <a:pt x="3156" y="464"/>
                  <a:pt x="3200" y="531"/>
                </a:cubicBezTo>
                <a:cubicBezTo>
                  <a:pt x="3227" y="572"/>
                  <a:pt x="3235" y="610"/>
                  <a:pt x="3264" y="650"/>
                </a:cubicBezTo>
                <a:cubicBezTo>
                  <a:pt x="3277" y="688"/>
                  <a:pt x="3292" y="723"/>
                  <a:pt x="3310" y="759"/>
                </a:cubicBezTo>
                <a:cubicBezTo>
                  <a:pt x="3319" y="796"/>
                  <a:pt x="3330" y="831"/>
                  <a:pt x="3337" y="869"/>
                </a:cubicBezTo>
                <a:cubicBezTo>
                  <a:pt x="3295" y="1084"/>
                  <a:pt x="3159" y="1230"/>
                  <a:pt x="3008" y="1381"/>
                </a:cubicBezTo>
                <a:cubicBezTo>
                  <a:pt x="2968" y="1421"/>
                  <a:pt x="2919" y="1452"/>
                  <a:pt x="2880" y="1491"/>
                </a:cubicBezTo>
                <a:cubicBezTo>
                  <a:pt x="2872" y="1499"/>
                  <a:pt x="2871" y="1513"/>
                  <a:pt x="2862" y="1518"/>
                </a:cubicBezTo>
                <a:cubicBezTo>
                  <a:pt x="2848" y="1526"/>
                  <a:pt x="2831" y="1524"/>
                  <a:pt x="2816" y="1527"/>
                </a:cubicBezTo>
                <a:cubicBezTo>
                  <a:pt x="2753" y="1521"/>
                  <a:pt x="2718" y="1514"/>
                  <a:pt x="2661" y="1500"/>
                </a:cubicBezTo>
                <a:cubicBezTo>
                  <a:pt x="2671" y="1457"/>
                  <a:pt x="2674" y="1414"/>
                  <a:pt x="2688" y="1372"/>
                </a:cubicBezTo>
                <a:cubicBezTo>
                  <a:pt x="2695" y="1329"/>
                  <a:pt x="2693" y="1292"/>
                  <a:pt x="2725" y="1262"/>
                </a:cubicBezTo>
                <a:cubicBezTo>
                  <a:pt x="2748" y="1193"/>
                  <a:pt x="2712" y="1292"/>
                  <a:pt x="2770" y="1180"/>
                </a:cubicBezTo>
                <a:cubicBezTo>
                  <a:pt x="2814" y="1095"/>
                  <a:pt x="2875" y="1044"/>
                  <a:pt x="2962" y="1006"/>
                </a:cubicBezTo>
                <a:cubicBezTo>
                  <a:pt x="2995" y="992"/>
                  <a:pt x="3021" y="972"/>
                  <a:pt x="3054" y="960"/>
                </a:cubicBezTo>
                <a:cubicBezTo>
                  <a:pt x="3135" y="900"/>
                  <a:pt x="3099" y="917"/>
                  <a:pt x="3154" y="896"/>
                </a:cubicBezTo>
                <a:cubicBezTo>
                  <a:pt x="3185" y="867"/>
                  <a:pt x="3224" y="864"/>
                  <a:pt x="3264" y="851"/>
                </a:cubicBezTo>
                <a:cubicBezTo>
                  <a:pt x="3381" y="889"/>
                  <a:pt x="3260" y="842"/>
                  <a:pt x="3365" y="906"/>
                </a:cubicBezTo>
                <a:cubicBezTo>
                  <a:pt x="3399" y="926"/>
                  <a:pt x="3439" y="931"/>
                  <a:pt x="3474" y="951"/>
                </a:cubicBezTo>
                <a:cubicBezTo>
                  <a:pt x="3511" y="972"/>
                  <a:pt x="3544" y="1002"/>
                  <a:pt x="3584" y="1015"/>
                </a:cubicBezTo>
                <a:cubicBezTo>
                  <a:pt x="3637" y="1085"/>
                  <a:pt x="3712" y="1138"/>
                  <a:pt x="3767" y="1207"/>
                </a:cubicBezTo>
                <a:cubicBezTo>
                  <a:pt x="3802" y="1250"/>
                  <a:pt x="3827" y="1296"/>
                  <a:pt x="3868" y="1335"/>
                </a:cubicBezTo>
                <a:cubicBezTo>
                  <a:pt x="3882" y="1379"/>
                  <a:pt x="3909" y="1404"/>
                  <a:pt x="3941" y="1436"/>
                </a:cubicBezTo>
                <a:cubicBezTo>
                  <a:pt x="3958" y="1486"/>
                  <a:pt x="3986" y="1520"/>
                  <a:pt x="4014" y="1564"/>
                </a:cubicBezTo>
                <a:cubicBezTo>
                  <a:pt x="4037" y="1601"/>
                  <a:pt x="4039" y="1635"/>
                  <a:pt x="4069" y="1664"/>
                </a:cubicBezTo>
                <a:cubicBezTo>
                  <a:pt x="4109" y="1766"/>
                  <a:pt x="4086" y="1729"/>
                  <a:pt x="4124" y="1783"/>
                </a:cubicBezTo>
                <a:cubicBezTo>
                  <a:pt x="4130" y="1808"/>
                  <a:pt x="4148" y="1830"/>
                  <a:pt x="4151" y="1856"/>
                </a:cubicBezTo>
                <a:cubicBezTo>
                  <a:pt x="4153" y="1869"/>
                  <a:pt x="4144" y="1880"/>
                  <a:pt x="4142" y="1893"/>
                </a:cubicBezTo>
                <a:cubicBezTo>
                  <a:pt x="4135" y="1942"/>
                  <a:pt x="4130" y="1990"/>
                  <a:pt x="4124" y="2039"/>
                </a:cubicBezTo>
                <a:cubicBezTo>
                  <a:pt x="4119" y="2076"/>
                  <a:pt x="4123" y="2117"/>
                  <a:pt x="4105" y="2149"/>
                </a:cubicBezTo>
                <a:cubicBezTo>
                  <a:pt x="4073" y="2206"/>
                  <a:pt x="3987" y="2227"/>
                  <a:pt x="3932" y="2259"/>
                </a:cubicBezTo>
                <a:cubicBezTo>
                  <a:pt x="3899" y="2279"/>
                  <a:pt x="3866" y="2315"/>
                  <a:pt x="3831" y="2332"/>
                </a:cubicBezTo>
                <a:cubicBezTo>
                  <a:pt x="3767" y="2363"/>
                  <a:pt x="3718" y="2394"/>
                  <a:pt x="3657" y="2432"/>
                </a:cubicBezTo>
                <a:cubicBezTo>
                  <a:pt x="3605" y="2464"/>
                  <a:pt x="3525" y="2477"/>
                  <a:pt x="3465" y="2496"/>
                </a:cubicBezTo>
                <a:cubicBezTo>
                  <a:pt x="3425" y="2493"/>
                  <a:pt x="3384" y="2498"/>
                  <a:pt x="3346" y="2487"/>
                </a:cubicBezTo>
                <a:cubicBezTo>
                  <a:pt x="3342" y="2486"/>
                  <a:pt x="3146" y="2397"/>
                  <a:pt x="3118" y="2378"/>
                </a:cubicBezTo>
                <a:cubicBezTo>
                  <a:pt x="3135" y="2326"/>
                  <a:pt x="3178" y="2320"/>
                  <a:pt x="3228" y="2295"/>
                </a:cubicBezTo>
                <a:cubicBezTo>
                  <a:pt x="3349" y="2234"/>
                  <a:pt x="3461" y="2136"/>
                  <a:pt x="3593" y="2103"/>
                </a:cubicBezTo>
                <a:cubicBezTo>
                  <a:pt x="3651" y="2067"/>
                  <a:pt x="3700" y="2025"/>
                  <a:pt x="3767" y="2012"/>
                </a:cubicBezTo>
                <a:cubicBezTo>
                  <a:pt x="3867" y="1945"/>
                  <a:pt x="4001" y="1924"/>
                  <a:pt x="4114" y="1884"/>
                </a:cubicBezTo>
                <a:cubicBezTo>
                  <a:pt x="4228" y="1843"/>
                  <a:pt x="4334" y="1788"/>
                  <a:pt x="4453" y="1765"/>
                </a:cubicBezTo>
                <a:cubicBezTo>
                  <a:pt x="4498" y="1747"/>
                  <a:pt x="4544" y="1725"/>
                  <a:pt x="4590" y="1710"/>
                </a:cubicBezTo>
                <a:cubicBezTo>
                  <a:pt x="4614" y="1694"/>
                  <a:pt x="4637" y="1687"/>
                  <a:pt x="4663" y="1674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129223" name="Picture 7" descr="j0197585[1]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47763"/>
            <a:ext cx="2786062" cy="213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26 0.16416 C -0.12413 0.15653 -0.09688 0.14405 -0.06823 0.13873 C -0.04462 0.13434 -0.02032 0.13411 0.0033 0.13249 C 0.03767 0.13318 0.07205 0.13295 0.10642 0.13457 C 0.11857 0.13503 0.14288 0.13873 0.14288 0.13896 C 0.16528 0.15376 0.17048 0.16185 0.18732 0.18937 C 0.18941 0.19283 0.19166 0.19653 0.19375 0.2 C 0.19705 0.20555 0.2033 0.21688 0.2033 0.21711 C 0.21076 0.2474 0.20468 0.28139 0.18906 0.30567 C 0.18177 0.317 0.17048 0.32555 0.16198 0.33526 C 0.15087 0.34798 0.1375 0.35885 0.12396 0.36694 C 0.11632 0.37156 0.10468 0.3748 0.09687 0.37757 C 0.08975 0.38012 0.06614 0.3852 0.06041 0.38613 C 0.04409 0.38867 0.0276 0.39006 0.01128 0.39237 C 0.00764 0.39098 0.00034 0.3933 0.00017 0.38821 C -0.00122 0.35145 0.02534 0.31515 0.04132 0.28879 C 0.04531 0.28231 0.04965 0.27584 0.05399 0.26983 C 0.10399 0.2 0.03507 0.30081 0.10017 0.20416 C 0.11979 0.1748 0.10225 0.19515 0.12396 0.16624 C 0.12899 0.15954 0.1342 0.1533 0.13975 0.14728 C 0.14375 0.14266 0.14861 0.13942 0.15243 0.13457 C 0.15712 0.12879 0.16041 0.12116 0.1651 0.11538 C 0.17743 0.09989 0.18229 0.0985 0.19531 0.08578 C 0.21666 0.0652 0.22448 0.05711 0.24462 0.04139 C 0.26371 0.02659 0.27986 0.01272 0.30156 0.00347 C 0.31632 0.00439 0.32847 0.00185 0.34132 0.00971 C 0.35972 0.02104 0.346 0.01364 0.35885 0.02659 C 0.36389 0.03168 0.37014 0.03538 0.37465 0.04139 C 0.3842 0.05411 0.38246 0.05549 0.39045 0.07098 C 0.39705 0.08347 0.4026 0.0911 0.40798 0.10497 C 0.41389 0.12023 0.41962 0.14081 0.42708 0.15561 C 0.43021 0.1711 0.43159 0.18636 0.43333 0.20208 C 0.4283 0.2215 0.43125 0.24208 0.42552 0.26127 C 0.42066 0.2948 0.39028 0.31746 0.36823 0.32902 C 0.36111 0.33295 0.35364 0.33619 0.346 0.33965 C 0.34132 0.34197 0.33177 0.3459 0.33177 0.34613 C 0.32135 0.32694 0.3276 0.30312 0.3335 0.28254 C 0.34496 0.24278 0.36805 0.22705 0.39375 0.20648 C 0.396 0.20463 0.39774 0.20139 0.40017 0.2 C 0.4059 0.197 0.41892 0.19491 0.42552 0.19376 C 0.42656 0.19399 0.45139 0.19838 0.45555 0.20208 C 0.47153 0.21572 0.48229 0.24162 0.49375 0.26127 C 0.49843 0.26913 0.5033 0.27676 0.50798 0.28463 C 0.51128 0.29017 0.51441 0.29596 0.51753 0.3015 C 0.52604 0.31676 0.52205 0.31376 0.52552 0.32486 C 0.52916 0.33619 0.53298 0.34728 0.53663 0.35861 C 0.53819 0.36347 0.53975 0.36856 0.54132 0.37341 C 0.54653 0.39029 0.54722 0.40648 0.55087 0.42405 C 0.55225 0.43052 0.55712 0.43468 0.55885 0.44093 C 0.56146 0.45064 0.5651 0.47052 0.5651 0.47075 C 0.55399 0.49688 0.55208 0.49503 0.53177 0.50844 C 0.52014 0.51653 0.51059 0.52717 0.49843 0.53411 C 0.47743 0.54567 0.45538 0.55168 0.43333 0.55908 C 0.42587 0.54474 0.43646 0.5378 0.44462 0.52971 C 0.45642 0.51792 0.46771 0.50705 0.4809 0.4978 C 0.49878 0.48601 0.51545 0.47376 0.53507 0.46636 C 0.55659 0.45827 0.57916 0.45364 0.60017 0.44324 C 0.61892 0.43399 0.63889 0.42775 0.65729 0.4178 C 0.66857 0.41179 0.67882 0.40393 0.69062 0.40093 C 0.69323 0.39954 0.696 0.39838 0.69843 0.39653 C 0.70173 0.39399 0.70434 0.38983 0.70798 0.38821 C 0.70955 0.38752 0.71284 0.38613 0.71284 0.38636 " pathEditMode="relative" rAng="0" ptsTypes="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512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7" y="1163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12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221" grpId="0"/>
      <p:bldP spid="51292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29817"/>
            <a:ext cx="8388424" cy="5933857"/>
          </a:xfrm>
          <a:prstGeom prst="rect">
            <a:avLst/>
          </a:prstGeom>
        </p:spPr>
      </p:pic>
      <p:sp>
        <p:nvSpPr>
          <p:cNvPr id="515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きっかけとしての協会イントラネット</a:t>
            </a:r>
          </a:p>
        </p:txBody>
      </p:sp>
      <p:pic>
        <p:nvPicPr>
          <p:cNvPr id="5154820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50113" y="4437063"/>
            <a:ext cx="1858962" cy="23764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133600" y="3322638"/>
            <a:ext cx="5181600" cy="563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リーダーシップの重要性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blackWhite">
          <a:xfrm>
            <a:off x="2133600" y="2438400"/>
            <a:ext cx="5181600" cy="8842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133600" y="251460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3600">
              <a:solidFill>
                <a:srgbClr val="E6E6E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44613" name="Rectangle 5"/>
          <p:cNvSpPr>
            <a:spLocks noGrp="1" noChangeArrowheads="1"/>
          </p:cNvSpPr>
          <p:nvPr>
            <p:ph type="title"/>
          </p:nvPr>
        </p:nvSpPr>
        <p:spPr>
          <a:xfrm>
            <a:off x="2420938" y="2420938"/>
            <a:ext cx="4598987" cy="782637"/>
          </a:xfrm>
        </p:spPr>
        <p:txBody>
          <a:bodyPr/>
          <a:lstStyle/>
          <a:p>
            <a:pPr algn="ctr" eaLnBrk="1" hangingPunct="1">
              <a:defRPr/>
            </a:pPr>
            <a:r>
              <a:rPr lang="ja-JP" altLang="en-US" sz="2600">
                <a:solidFill>
                  <a:schemeClr val="bg1"/>
                </a:solidFill>
                <a:latin typeface="Times New Roman" pitchFamily="18" charset="0"/>
                <a:ea typeface="HGP創英角ﾎﾟｯﾌﾟ体" pitchFamily="50" charset="-128"/>
              </a:rPr>
              <a:t>いじめがなくならないのは心の問題か</a:t>
            </a:r>
            <a:endParaRPr lang="ja-JP" altLang="en-US" sz="2600">
              <a:solidFill>
                <a:schemeClr val="bg1"/>
              </a:solidFill>
              <a:ea typeface="HGP創英角ﾎﾟｯﾌﾟ体" pitchFamily="50" charset="-128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692275" y="620713"/>
            <a:ext cx="59039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3600">
                <a:solidFill>
                  <a:srgbClr val="00004A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相互依存行動と相補均衡</a:t>
            </a:r>
          </a:p>
        </p:txBody>
      </p:sp>
    </p:spTree>
    <p:extLst>
      <p:ext uri="{BB962C8B-B14F-4D97-AF65-F5344CB8AC3E}">
        <p14:creationId xmlns:p14="http://schemas.microsoft.com/office/powerpoint/2010/main" val="3922871288"/>
      </p:ext>
    </p:extLst>
  </p:cSld>
  <p:clrMapOvr>
    <a:masterClrMapping/>
  </p:clrMapOvr>
  <p:transition spd="med">
    <p:sndAc>
      <p:stSnd>
        <p:snd r:embed="rId3" name="CAMERA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900113" y="6453188"/>
            <a:ext cx="72009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4665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345487" cy="78263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400">
                <a:latin typeface="HGP創英角ﾎﾟｯﾌﾟ体" pitchFamily="50" charset="-128"/>
                <a:ea typeface="HGP創英角ﾎﾟｯﾌﾟ体" pitchFamily="50" charset="-128"/>
              </a:rPr>
              <a:t>相互依存行動としての意思決定</a:t>
            </a:r>
          </a:p>
        </p:txBody>
      </p:sp>
      <p:sp>
        <p:nvSpPr>
          <p:cNvPr id="5446660" name="Text Box 4"/>
          <p:cNvSpPr txBox="1">
            <a:spLocks noChangeArrowheads="1"/>
          </p:cNvSpPr>
          <p:nvPr/>
        </p:nvSpPr>
        <p:spPr bwMode="auto">
          <a:xfrm>
            <a:off x="1908175" y="2420938"/>
            <a:ext cx="5834063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■</a:t>
            </a: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初期条件■</a:t>
            </a:r>
          </a:p>
          <a:p>
            <a:pPr algn="l">
              <a:lnSpc>
                <a:spcPct val="90000"/>
              </a:lnSpc>
              <a:defRPr/>
            </a:pPr>
            <a:r>
              <a:rPr kumimoji="0" lang="en-US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A</a:t>
            </a:r>
            <a:r>
              <a:rPr kumimoji="0"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クラス人員：</a:t>
            </a:r>
            <a:r>
              <a:rPr kumimoji="0" lang="en-US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32</a:t>
            </a:r>
            <a:r>
              <a:rPr kumimoji="0"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名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先生：普通先生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いじめのボス：１名</a:t>
            </a:r>
          </a:p>
          <a:p>
            <a:pPr algn="l">
              <a:lnSpc>
                <a:spcPct val="90000"/>
              </a:lnSpc>
              <a:defRPr/>
            </a:pPr>
            <a:r>
              <a:rPr kumimoji="0"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いじめの対象者：１名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blackWhite">
          <a:xfrm>
            <a:off x="395288" y="1143000"/>
            <a:ext cx="8064500" cy="8842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403350" y="1219200"/>
            <a:ext cx="626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3600">
              <a:solidFill>
                <a:srgbClr val="E6E6E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46663" name="Rectangle 7"/>
          <p:cNvSpPr>
            <a:spLocks noChangeArrowheads="1"/>
          </p:cNvSpPr>
          <p:nvPr/>
        </p:nvSpPr>
        <p:spPr bwMode="auto">
          <a:xfrm>
            <a:off x="1284288" y="1125538"/>
            <a:ext cx="6383337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 algn="l" defTabSz="820738">
              <a:spcBef>
                <a:spcPct val="0"/>
              </a:spcBef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1pPr>
            <a:lvl2pPr algn="l" defTabSz="820738">
              <a:spcBef>
                <a:spcPct val="0"/>
              </a:spcBef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2pPr>
            <a:lvl3pPr algn="l" defTabSz="820738">
              <a:spcBef>
                <a:spcPct val="0"/>
              </a:spcBef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3pPr>
            <a:lvl4pPr algn="l" defTabSz="820738">
              <a:spcBef>
                <a:spcPct val="0"/>
              </a:spcBef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4pPr>
            <a:lvl5pPr algn="l" defTabSz="820738">
              <a:spcBef>
                <a:spcPct val="0"/>
              </a:spcBef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5pPr>
            <a:lvl6pPr marL="457200" defTabSz="820738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6pPr>
            <a:lvl7pPr marL="914400" defTabSz="820738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7pPr>
            <a:lvl8pPr marL="1371600" defTabSz="820738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8pPr>
            <a:lvl9pPr marL="1828800" defTabSz="820738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algn="ctr">
              <a:buClrTx/>
              <a:buSzTx/>
              <a:buFontTx/>
              <a:buNone/>
              <a:defRPr/>
            </a:pPr>
            <a:r>
              <a:rPr lang="ja-JP" altLang="en-US" sz="2600">
                <a:solidFill>
                  <a:schemeClr val="bg1"/>
                </a:solidFill>
                <a:ea typeface="HGP創英角ﾎﾟｯﾌﾟ体" pitchFamily="50" charset="-128"/>
              </a:rPr>
              <a:t>何人加勢してくれたらいじめをやめるのか</a:t>
            </a:r>
          </a:p>
        </p:txBody>
      </p:sp>
    </p:spTree>
    <p:extLst>
      <p:ext uri="{BB962C8B-B14F-4D97-AF65-F5344CB8AC3E}">
        <p14:creationId xmlns:p14="http://schemas.microsoft.com/office/powerpoint/2010/main" val="56758405"/>
      </p:ext>
    </p:extLst>
  </p:cSld>
  <p:clrMapOvr>
    <a:masterClrMapping/>
  </p:clrMapOvr>
  <p:transition spd="med">
    <p:sndAc>
      <p:stSnd>
        <p:snd r:embed="rId3" name="CAMERA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34925" y="439738"/>
          <a:ext cx="9109075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グラフ" r:id="rId5" imgW="7134149" imgH="4991100" progId="Excel.Chart.8">
                  <p:embed/>
                </p:oleObj>
              </mc:Choice>
              <mc:Fallback>
                <p:oleObj name="グラフ" r:id="rId5" imgW="7134149" imgH="4991100" progId="Excel.Chart.8">
                  <p:embed/>
                  <p:pic>
                    <p:nvPicPr>
                      <p:cNvPr id="1013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439738"/>
                        <a:ext cx="9109075" cy="638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900113" y="92075"/>
            <a:ext cx="72009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48708" name="AutoShape 4"/>
          <p:cNvSpPr>
            <a:spLocks/>
          </p:cNvSpPr>
          <p:nvPr/>
        </p:nvSpPr>
        <p:spPr bwMode="auto">
          <a:xfrm>
            <a:off x="3563938" y="3160713"/>
            <a:ext cx="1152525" cy="393700"/>
          </a:xfrm>
          <a:prstGeom prst="borderCallout1">
            <a:avLst>
              <a:gd name="adj1" fmla="val 29032"/>
              <a:gd name="adj2" fmla="val 106611"/>
              <a:gd name="adj3" fmla="val 208065"/>
              <a:gd name="adj4" fmla="val 112398"/>
            </a:avLst>
          </a:prstGeom>
          <a:solidFill>
            <a:srgbClr val="FF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ja-JP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限界質量</a:t>
            </a:r>
          </a:p>
        </p:txBody>
      </p:sp>
    </p:spTree>
    <p:extLst>
      <p:ext uri="{BB962C8B-B14F-4D97-AF65-F5344CB8AC3E}">
        <p14:creationId xmlns:p14="http://schemas.microsoft.com/office/powerpoint/2010/main" val="1003097844"/>
      </p:ext>
    </p:extLst>
  </p:cSld>
  <p:clrMapOvr>
    <a:masterClrMapping/>
  </p:clrMapOvr>
  <p:transition spd="med">
    <p:sndAc>
      <p:stSnd>
        <p:snd r:embed="rId4" name="CAMER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900113" y="6453188"/>
            <a:ext cx="72009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5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342900"/>
            <a:ext cx="8345487" cy="782638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400">
                <a:latin typeface="HGP創英角ﾎﾟｯﾌﾟ体" pitchFamily="50" charset="-128"/>
                <a:ea typeface="HGP創英角ﾎﾟｯﾌﾟ体" pitchFamily="50" charset="-128"/>
              </a:rPr>
              <a:t>熱血先生の登場</a:t>
            </a:r>
          </a:p>
        </p:txBody>
      </p:sp>
      <p:sp>
        <p:nvSpPr>
          <p:cNvPr id="5450756" name="Text Box 4"/>
          <p:cNvSpPr txBox="1">
            <a:spLocks noChangeArrowheads="1"/>
          </p:cNvSpPr>
          <p:nvPr/>
        </p:nvSpPr>
        <p:spPr bwMode="auto">
          <a:xfrm>
            <a:off x="1042988" y="1395413"/>
            <a:ext cx="7697787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■</a:t>
            </a: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条件■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なんらか都合で「普通先生」から「熱血先生」に替わる。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→「熱血先生」の「いじめ」阻止への熱意は，＋</a:t>
            </a:r>
            <a:r>
              <a:rPr lang="en-US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人分の安心感をクラスに与える。</a:t>
            </a:r>
          </a:p>
          <a:p>
            <a:pPr algn="l">
              <a:lnSpc>
                <a:spcPct val="90000"/>
              </a:lnSpc>
              <a:defRPr/>
            </a:pPr>
            <a:endParaRPr lang="en-US" altLang="ja-JP" sz="3200"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606609"/>
      </p:ext>
    </p:extLst>
  </p:cSld>
  <p:clrMapOvr>
    <a:masterClrMapping/>
  </p:clrMapOvr>
  <p:transition spd="med">
    <p:sndAc>
      <p:stSnd>
        <p:snd r:embed="rId3" name="CAMERA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0" y="439738"/>
          <a:ext cx="9059863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グラフ" r:id="rId5" imgW="6972300" imgH="5181600" progId="Excel.Chart.8">
                  <p:embed/>
                </p:oleObj>
              </mc:Choice>
              <mc:Fallback>
                <p:oleObj name="グラフ" r:id="rId5" imgW="6972300" imgH="5181600" progId="Excel.Chart.8">
                  <p:embed/>
                  <p:pic>
                    <p:nvPicPr>
                      <p:cNvPr id="103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9738"/>
                        <a:ext cx="9059863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900113" y="92075"/>
            <a:ext cx="72009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52804" name="AutoShape 4"/>
          <p:cNvSpPr>
            <a:spLocks/>
          </p:cNvSpPr>
          <p:nvPr/>
        </p:nvSpPr>
        <p:spPr bwMode="auto">
          <a:xfrm>
            <a:off x="250825" y="620713"/>
            <a:ext cx="2449513" cy="609600"/>
          </a:xfrm>
          <a:prstGeom prst="borderCallout2">
            <a:avLst>
              <a:gd name="adj1" fmla="val 18750"/>
              <a:gd name="adj2" fmla="val 103111"/>
              <a:gd name="adj3" fmla="val 18750"/>
              <a:gd name="adj4" fmla="val 113611"/>
              <a:gd name="adj5" fmla="val 61981"/>
              <a:gd name="adj6" fmla="val 124500"/>
            </a:avLst>
          </a:prstGeom>
          <a:solidFill>
            <a:srgbClr val="FF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ja-JP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＋</a:t>
            </a:r>
            <a:r>
              <a:rPr lang="en-US" altLang="ja-JP" sz="2000">
                <a:effectLst>
                  <a:outerShdw blurRad="38100" dist="38100" dir="2700000" algn="tl">
                    <a:srgbClr val="FFFFFF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人分の安心感</a:t>
            </a:r>
          </a:p>
        </p:txBody>
      </p:sp>
      <p:sp>
        <p:nvSpPr>
          <p:cNvPr id="5452805" name="Line 5"/>
          <p:cNvSpPr>
            <a:spLocks noChangeShapeType="1"/>
          </p:cNvSpPr>
          <p:nvPr/>
        </p:nvSpPr>
        <p:spPr bwMode="auto">
          <a:xfrm>
            <a:off x="1258888" y="1331913"/>
            <a:ext cx="0" cy="4257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452806" name="AutoShape 6"/>
          <p:cNvSpPr>
            <a:spLocks noChangeArrowheads="1"/>
          </p:cNvSpPr>
          <p:nvPr/>
        </p:nvSpPr>
        <p:spPr bwMode="auto">
          <a:xfrm>
            <a:off x="1331913" y="2438400"/>
            <a:ext cx="3527425" cy="538163"/>
          </a:xfrm>
          <a:prstGeom prst="leftArrow">
            <a:avLst>
              <a:gd name="adj1" fmla="val 50000"/>
              <a:gd name="adj2" fmla="val 163864"/>
            </a:avLst>
          </a:prstGeom>
          <a:solidFill>
            <a:srgbClr val="FFFF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ja-JP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＜グラフ</a:t>
            </a:r>
            <a:r>
              <a:rPr kumimoji="0"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A</a:t>
            </a:r>
            <a:r>
              <a:rPr kumimoji="0" lang="ja-JP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＞を左</a:t>
            </a:r>
            <a:r>
              <a:rPr lang="ja-JP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に</a:t>
            </a:r>
            <a:r>
              <a:rPr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個移動</a:t>
            </a:r>
          </a:p>
        </p:txBody>
      </p:sp>
      <p:sp>
        <p:nvSpPr>
          <p:cNvPr id="5452807" name="Text Box 7"/>
          <p:cNvSpPr txBox="1">
            <a:spLocks noChangeArrowheads="1"/>
          </p:cNvSpPr>
          <p:nvPr/>
        </p:nvSpPr>
        <p:spPr bwMode="auto">
          <a:xfrm>
            <a:off x="1403350" y="3005138"/>
            <a:ext cx="3455988" cy="42386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限界質量は存在しない</a:t>
            </a:r>
          </a:p>
        </p:txBody>
      </p:sp>
    </p:spTree>
    <p:extLst>
      <p:ext uri="{BB962C8B-B14F-4D97-AF65-F5344CB8AC3E}">
        <p14:creationId xmlns:p14="http://schemas.microsoft.com/office/powerpoint/2010/main" val="3044555415"/>
      </p:ext>
    </p:extLst>
  </p:cSld>
  <p:clrMapOvr>
    <a:masterClrMapping/>
  </p:clrMapOvr>
  <p:transition spd="med"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2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5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45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2806" grpId="0" animBg="1"/>
      <p:bldP spid="545280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900113" y="6453188"/>
            <a:ext cx="72009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5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547688" y="198438"/>
            <a:ext cx="8345487" cy="78263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400">
                <a:latin typeface="HGP創英角ﾎﾟｯﾌﾟ体" pitchFamily="50" charset="-128"/>
                <a:ea typeface="HGP創英角ﾎﾟｯﾌﾟ体" pitchFamily="50" charset="-128"/>
              </a:rPr>
              <a:t>熱血先生から普通先生に戻ると</a:t>
            </a:r>
          </a:p>
        </p:txBody>
      </p:sp>
      <p:sp>
        <p:nvSpPr>
          <p:cNvPr id="5454852" name="Text Box 4"/>
          <p:cNvSpPr txBox="1">
            <a:spLocks noChangeArrowheads="1"/>
          </p:cNvSpPr>
          <p:nvPr/>
        </p:nvSpPr>
        <p:spPr bwMode="auto">
          <a:xfrm>
            <a:off x="179388" y="2708275"/>
            <a:ext cx="4105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しかし熱血先生の残した初期値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27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人状態は継続。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27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人均衡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→「いじめ」はおきない。</a:t>
            </a:r>
          </a:p>
        </p:txBody>
      </p:sp>
      <p:sp>
        <p:nvSpPr>
          <p:cNvPr id="5454853" name="Text Box 5"/>
          <p:cNvSpPr txBox="1">
            <a:spLocks noChangeArrowheads="1"/>
          </p:cNvSpPr>
          <p:nvPr/>
        </p:nvSpPr>
        <p:spPr bwMode="auto">
          <a:xfrm>
            <a:off x="114300" y="981075"/>
            <a:ext cx="8345488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■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条件■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先生：何かの都合で「熱血先生」から「普通先生」に戻る</a:t>
            </a:r>
          </a:p>
        </p:txBody>
      </p:sp>
      <p:sp>
        <p:nvSpPr>
          <p:cNvPr id="5454854" name="Text Box 6"/>
          <p:cNvSpPr txBox="1">
            <a:spLocks noChangeArrowheads="1"/>
          </p:cNvSpPr>
          <p:nvPr/>
        </p:nvSpPr>
        <p:spPr bwMode="auto">
          <a:xfrm>
            <a:off x="107950" y="4724400"/>
            <a:ext cx="3960813" cy="533400"/>
          </a:xfrm>
          <a:prstGeom prst="rect">
            <a:avLst/>
          </a:prstGeom>
          <a:solidFill>
            <a:srgbClr val="333333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相補均衡の不可逆性</a:t>
            </a:r>
          </a:p>
        </p:txBody>
      </p:sp>
      <p:sp>
        <p:nvSpPr>
          <p:cNvPr id="5454855" name="Text Box 7"/>
          <p:cNvSpPr txBox="1">
            <a:spLocks noChangeArrowheads="1"/>
          </p:cNvSpPr>
          <p:nvPr/>
        </p:nvSpPr>
        <p:spPr bwMode="auto">
          <a:xfrm>
            <a:off x="179388" y="2071688"/>
            <a:ext cx="38163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＜グラフ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A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＞の状態に戻る</a:t>
            </a:r>
          </a:p>
        </p:txBody>
      </p:sp>
      <p:graphicFrame>
        <p:nvGraphicFramePr>
          <p:cNvPr id="104456" name="Object 8"/>
          <p:cNvGraphicFramePr>
            <a:graphicFrameLocks noChangeAspect="1"/>
          </p:cNvGraphicFramePr>
          <p:nvPr/>
        </p:nvGraphicFramePr>
        <p:xfrm>
          <a:off x="4067175" y="1989138"/>
          <a:ext cx="4826000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グラフ" r:id="rId5" imgW="7134149" imgH="4991100" progId="Excel.Chart.8">
                  <p:embed/>
                </p:oleObj>
              </mc:Choice>
              <mc:Fallback>
                <p:oleObj name="グラフ" r:id="rId5" imgW="7134149" imgH="4991100" progId="Excel.Chart.8">
                  <p:embed/>
                  <p:pic>
                    <p:nvPicPr>
                      <p:cNvPr id="104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989138"/>
                        <a:ext cx="4826000" cy="338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4857" name="Text Box 9"/>
          <p:cNvSpPr txBox="1">
            <a:spLocks noChangeArrowheads="1"/>
          </p:cNvSpPr>
          <p:nvPr/>
        </p:nvSpPr>
        <p:spPr bwMode="auto">
          <a:xfrm>
            <a:off x="1331913" y="5616575"/>
            <a:ext cx="4535487" cy="485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ja-JP" altLang="en-US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環境はもとには戻らない</a:t>
            </a:r>
          </a:p>
        </p:txBody>
      </p:sp>
      <p:sp>
        <p:nvSpPr>
          <p:cNvPr id="5454858" name="AutoShape 10"/>
          <p:cNvSpPr>
            <a:spLocks noChangeArrowheads="1"/>
          </p:cNvSpPr>
          <p:nvPr/>
        </p:nvSpPr>
        <p:spPr bwMode="auto">
          <a:xfrm>
            <a:off x="468313" y="5616575"/>
            <a:ext cx="784225" cy="476250"/>
          </a:xfrm>
          <a:prstGeom prst="chevron">
            <a:avLst>
              <a:gd name="adj" fmla="val 41167"/>
            </a:avLst>
          </a:prstGeom>
          <a:solidFill>
            <a:srgbClr val="99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2554816"/>
      </p:ext>
    </p:extLst>
  </p:cSld>
  <p:clrMapOvr>
    <a:masterClrMapping/>
  </p:clrMapOvr>
  <p:transition spd="med"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5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5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48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48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5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5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45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4854" grpId="0" animBg="1"/>
      <p:bldP spid="5454857" grpId="0" animBg="1"/>
      <p:bldP spid="54548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90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49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455613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現場の</a:t>
            </a:r>
            <a:r>
              <a:rPr lang="en-US" altLang="ja-JP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</a:t>
            </a:r>
          </a:p>
        </p:txBody>
      </p:sp>
      <p:pic>
        <p:nvPicPr>
          <p:cNvPr id="5499908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13600" y="4292600"/>
            <a:ext cx="20066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9909" name="Rectangle 5"/>
          <p:cNvSpPr>
            <a:spLocks noChangeArrowheads="1"/>
          </p:cNvSpPr>
          <p:nvPr/>
        </p:nvSpPr>
        <p:spPr bwMode="auto">
          <a:xfrm>
            <a:off x="260350" y="1556792"/>
            <a:ext cx="84963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現場の</a:t>
            </a:r>
            <a:r>
              <a:rPr lang="en-US" altLang="ja-JP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IT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化とは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現場にかかわるすべての方々が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インターネット社会への適応能力を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自らのものにしようとする活動である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その意味で我われは</a:t>
            </a:r>
            <a:r>
              <a:rPr lang="en-US" altLang="ja-JP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IT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を利用する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90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900113" y="6453188"/>
            <a:ext cx="72009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5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642350" cy="54133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400">
                <a:latin typeface="HGP創英角ﾎﾟｯﾌﾟ体" pitchFamily="50" charset="-128"/>
                <a:ea typeface="HGP創英角ﾎﾟｯﾌﾟ体" pitchFamily="50" charset="-128"/>
              </a:rPr>
              <a:t>頼りなし先生の場合</a:t>
            </a:r>
          </a:p>
        </p:txBody>
      </p:sp>
      <p:sp>
        <p:nvSpPr>
          <p:cNvPr id="5456900" name="Text Box 4"/>
          <p:cNvSpPr txBox="1">
            <a:spLocks noChangeArrowheads="1"/>
          </p:cNvSpPr>
          <p:nvPr/>
        </p:nvSpPr>
        <p:spPr bwMode="auto">
          <a:xfrm>
            <a:off x="179388" y="4489450"/>
            <a:ext cx="8713787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初期値がどこにあっても，結局はだれも「いじめ」を阻止しないまま多くの生徒が「いじめに」加担している，あるいは「いじめ」も見てみぬふりをしている状態が生まれる。</a:t>
            </a:r>
          </a:p>
        </p:txBody>
      </p:sp>
      <p:sp>
        <p:nvSpPr>
          <p:cNvPr id="5456901" name="Text Box 5"/>
          <p:cNvSpPr txBox="1">
            <a:spLocks noChangeArrowheads="1"/>
          </p:cNvSpPr>
          <p:nvPr/>
        </p:nvSpPr>
        <p:spPr bwMode="blackWhite">
          <a:xfrm>
            <a:off x="1331913" y="3509963"/>
            <a:ext cx="6769100" cy="479425"/>
          </a:xfrm>
          <a:prstGeom prst="rect">
            <a:avLst/>
          </a:prstGeom>
          <a:solidFill>
            <a:srgbClr val="333333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この場合も「限界質量」は存在しない</a:t>
            </a:r>
          </a:p>
        </p:txBody>
      </p:sp>
      <p:sp>
        <p:nvSpPr>
          <p:cNvPr id="5456902" name="Text Box 6"/>
          <p:cNvSpPr txBox="1">
            <a:spLocks noChangeArrowheads="1"/>
          </p:cNvSpPr>
          <p:nvPr/>
        </p:nvSpPr>
        <p:spPr bwMode="auto">
          <a:xfrm>
            <a:off x="179388" y="1268413"/>
            <a:ext cx="49688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「頼りなし先生」は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人分安心感を低める。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→グラフを右に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人分移動。</a:t>
            </a:r>
          </a:p>
        </p:txBody>
      </p:sp>
      <p:graphicFrame>
        <p:nvGraphicFramePr>
          <p:cNvPr id="105479" name="Object 7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5148263" y="747713"/>
          <a:ext cx="3816350" cy="269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グラフ" r:id="rId5" imgW="6981749" imgH="4991100" progId="Excel.Chart.8">
                  <p:embed/>
                </p:oleObj>
              </mc:Choice>
              <mc:Fallback>
                <p:oleObj name="グラフ" r:id="rId5" imgW="6981749" imgH="4991100" progId="Excel.Chart.8">
                  <p:embed/>
                  <p:pic>
                    <p:nvPicPr>
                      <p:cNvPr id="105479" name="Object 7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747713"/>
                        <a:ext cx="3816350" cy="269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041314"/>
      </p:ext>
    </p:extLst>
  </p:cSld>
  <p:clrMapOvr>
    <a:masterClrMapping/>
  </p:clrMapOvr>
  <p:transition spd="med">
    <p:sndAc>
      <p:stSnd>
        <p:snd r:embed="rId4" name="CAMER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-34925" y="439738"/>
          <a:ext cx="9144000" cy="644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グラフ" r:id="rId5" imgW="6981749" imgH="4991100" progId="Excel.Chart.8">
                  <p:embed/>
                </p:oleObj>
              </mc:Choice>
              <mc:Fallback>
                <p:oleObj name="グラフ" r:id="rId5" imgW="6981749" imgH="4991100" progId="Excel.Chart.8">
                  <p:embed/>
                  <p:pic>
                    <p:nvPicPr>
                      <p:cNvPr id="1064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925" y="439738"/>
                        <a:ext cx="9144000" cy="644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900113" y="92075"/>
            <a:ext cx="72009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58948" name="AutoShape 4"/>
          <p:cNvSpPr>
            <a:spLocks/>
          </p:cNvSpPr>
          <p:nvPr/>
        </p:nvSpPr>
        <p:spPr bwMode="auto">
          <a:xfrm>
            <a:off x="323850" y="722313"/>
            <a:ext cx="1871663" cy="609600"/>
          </a:xfrm>
          <a:prstGeom prst="borderCallout2">
            <a:avLst>
              <a:gd name="adj1" fmla="val 18750"/>
              <a:gd name="adj2" fmla="val 104069"/>
              <a:gd name="adj3" fmla="val 18750"/>
              <a:gd name="adj4" fmla="val 127310"/>
              <a:gd name="adj5" fmla="val 61981"/>
              <a:gd name="adj6" fmla="val 151315"/>
            </a:avLst>
          </a:prstGeom>
          <a:solidFill>
            <a:srgbClr val="333333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altLang="ja-JP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人分の不安感</a:t>
            </a:r>
          </a:p>
        </p:txBody>
      </p:sp>
      <p:sp>
        <p:nvSpPr>
          <p:cNvPr id="5458949" name="AutoShape 5"/>
          <p:cNvSpPr>
            <a:spLocks noChangeArrowheads="1"/>
          </p:cNvSpPr>
          <p:nvPr/>
        </p:nvSpPr>
        <p:spPr bwMode="auto">
          <a:xfrm flipH="1">
            <a:off x="1052513" y="2816225"/>
            <a:ext cx="1439862" cy="179546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ja-JP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＜グラフ</a:t>
            </a:r>
            <a:r>
              <a:rPr kumimoji="0" lang="en-US" altLang="ja-JP" sz="1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A</a:t>
            </a:r>
            <a:r>
              <a:rPr kumimoji="0" lang="ja-JP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＞</a:t>
            </a:r>
            <a:r>
              <a:rPr kumimoji="0" lang="ja-JP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を</a:t>
            </a:r>
            <a:r>
              <a:rPr kumimoji="0"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右</a:t>
            </a:r>
            <a:r>
              <a:rPr lang="ja-JP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に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個移動</a:t>
            </a:r>
          </a:p>
        </p:txBody>
      </p:sp>
      <p:grpSp>
        <p:nvGrpSpPr>
          <p:cNvPr id="5458950" name="Group 6"/>
          <p:cNvGrpSpPr>
            <a:grpSpLocks/>
          </p:cNvGrpSpPr>
          <p:nvPr/>
        </p:nvGrpSpPr>
        <p:grpSpPr bwMode="auto">
          <a:xfrm>
            <a:off x="1692275" y="1331913"/>
            <a:ext cx="792163" cy="4545012"/>
            <a:chOff x="1066" y="839"/>
            <a:chExt cx="499" cy="2863"/>
          </a:xfrm>
        </p:grpSpPr>
        <p:sp>
          <p:nvSpPr>
            <p:cNvPr id="106504" name="Line 7"/>
            <p:cNvSpPr>
              <a:spLocks noChangeShapeType="1"/>
            </p:cNvSpPr>
            <p:nvPr/>
          </p:nvSpPr>
          <p:spPr bwMode="auto">
            <a:xfrm>
              <a:off x="1565" y="1207"/>
              <a:ext cx="0" cy="24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06505" name="Line 8"/>
            <p:cNvSpPr>
              <a:spLocks noChangeShapeType="1"/>
            </p:cNvSpPr>
            <p:nvPr/>
          </p:nvSpPr>
          <p:spPr bwMode="auto">
            <a:xfrm flipH="1">
              <a:off x="1066" y="1207"/>
              <a:ext cx="49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06506" name="Line 9"/>
            <p:cNvSpPr>
              <a:spLocks noChangeShapeType="1"/>
            </p:cNvSpPr>
            <p:nvPr/>
          </p:nvSpPr>
          <p:spPr bwMode="auto">
            <a:xfrm>
              <a:off x="1066" y="839"/>
              <a:ext cx="0" cy="36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5458954" name="Text Box 10"/>
          <p:cNvSpPr txBox="1">
            <a:spLocks noChangeArrowheads="1"/>
          </p:cNvSpPr>
          <p:nvPr/>
        </p:nvSpPr>
        <p:spPr bwMode="auto">
          <a:xfrm>
            <a:off x="2627313" y="3365500"/>
            <a:ext cx="3455987" cy="423863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限界質量は存在しない</a:t>
            </a:r>
          </a:p>
        </p:txBody>
      </p:sp>
    </p:spTree>
    <p:extLst>
      <p:ext uri="{BB962C8B-B14F-4D97-AF65-F5344CB8AC3E}">
        <p14:creationId xmlns:p14="http://schemas.microsoft.com/office/powerpoint/2010/main" val="2795563016"/>
      </p:ext>
    </p:extLst>
  </p:cSld>
  <p:clrMapOvr>
    <a:masterClrMapping/>
  </p:clrMapOvr>
  <p:transition spd="med"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5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5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89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89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9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900113" y="6453188"/>
            <a:ext cx="72009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6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22263" y="260350"/>
            <a:ext cx="6049962" cy="541338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400">
                <a:latin typeface="HGP創英角ﾎﾟｯﾌﾟ体" pitchFamily="50" charset="-128"/>
                <a:ea typeface="HGP創英角ﾎﾟｯﾌﾟ体" pitchFamily="50" charset="-128"/>
              </a:rPr>
              <a:t>頼りなし先生を普通先生に戻す</a:t>
            </a:r>
          </a:p>
        </p:txBody>
      </p:sp>
      <p:sp>
        <p:nvSpPr>
          <p:cNvPr id="5460996" name="Text Box 4"/>
          <p:cNvSpPr txBox="1">
            <a:spLocks noChangeArrowheads="1"/>
          </p:cNvSpPr>
          <p:nvPr/>
        </p:nvSpPr>
        <p:spPr bwMode="auto">
          <a:xfrm>
            <a:off x="611188" y="4000500"/>
            <a:ext cx="75533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なので，結局はだれも「いじめ」を阻止しないにまま多くの生徒が「いじめに」加担している，あるいは「いじめ」を見てみぬふりをしている状態が続く。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ゼロ人均衡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→「いじめ」はなくならない。</a:t>
            </a:r>
          </a:p>
        </p:txBody>
      </p:sp>
      <p:sp>
        <p:nvSpPr>
          <p:cNvPr id="5460997" name="Text Box 5"/>
          <p:cNvSpPr txBox="1">
            <a:spLocks noChangeArrowheads="1"/>
          </p:cNvSpPr>
          <p:nvPr/>
        </p:nvSpPr>
        <p:spPr bwMode="auto">
          <a:xfrm>
            <a:off x="1331913" y="3365500"/>
            <a:ext cx="5616575" cy="479425"/>
          </a:xfrm>
          <a:prstGeom prst="rect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>
                <a:solidFill>
                  <a:schemeClr val="bg1"/>
                </a:solidFill>
                <a:effectLst>
                  <a:outerShdw blurRad="38100" dist="38100" dir="2700000" algn="tl">
                    <a:srgbClr val="D2D2D2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この場合の「初期値」は「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D2D2D2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0</a:t>
            </a:r>
            <a:r>
              <a:rPr lang="ja-JP" altLang="en-US">
                <a:solidFill>
                  <a:schemeClr val="bg1"/>
                </a:solidFill>
                <a:effectLst>
                  <a:outerShdw blurRad="38100" dist="38100" dir="2700000" algn="tl">
                    <a:srgbClr val="D2D2D2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」</a:t>
            </a:r>
          </a:p>
        </p:txBody>
      </p:sp>
      <p:sp>
        <p:nvSpPr>
          <p:cNvPr id="5460998" name="Text Box 6"/>
          <p:cNvSpPr txBox="1">
            <a:spLocks noChangeArrowheads="1"/>
          </p:cNvSpPr>
          <p:nvPr/>
        </p:nvSpPr>
        <p:spPr bwMode="auto">
          <a:xfrm>
            <a:off x="539750" y="930275"/>
            <a:ext cx="73453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kumimoji="0"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「このままでは大変だ」と校長先生がもとの「普通先生」に担任を戻した。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→グラフを左に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人分移動。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→つまりもとの＜グラフ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A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＞に戻る。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→「いじめ」はなくなるか？</a:t>
            </a:r>
          </a:p>
        </p:txBody>
      </p:sp>
      <p:sp>
        <p:nvSpPr>
          <p:cNvPr id="5460999" name="Text Box 7"/>
          <p:cNvSpPr txBox="1">
            <a:spLocks noChangeArrowheads="1"/>
          </p:cNvSpPr>
          <p:nvPr/>
        </p:nvSpPr>
        <p:spPr bwMode="blackWhite">
          <a:xfrm>
            <a:off x="1331913" y="5775325"/>
            <a:ext cx="5759450" cy="533400"/>
          </a:xfrm>
          <a:prstGeom prst="rect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D2D2D2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相補均衡の不可逆性</a:t>
            </a:r>
          </a:p>
        </p:txBody>
      </p:sp>
    </p:spTree>
    <p:extLst>
      <p:ext uri="{BB962C8B-B14F-4D97-AF65-F5344CB8AC3E}">
        <p14:creationId xmlns:p14="http://schemas.microsoft.com/office/powerpoint/2010/main" val="408656229"/>
      </p:ext>
    </p:extLst>
  </p:cSld>
  <p:clrMapOvr>
    <a:masterClrMapping/>
  </p:clrMapOvr>
  <p:transition spd="med">
    <p:sndAc>
      <p:stSnd>
        <p:snd r:embed="rId3" name="CAMERA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8130" name="Rectangle 2"/>
          <p:cNvSpPr>
            <a:spLocks noChangeArrowheads="1"/>
          </p:cNvSpPr>
          <p:nvPr/>
        </p:nvSpPr>
        <p:spPr bwMode="auto">
          <a:xfrm>
            <a:off x="2133600" y="3322638"/>
            <a:ext cx="5181600" cy="563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ミームとしての競争力</a:t>
            </a:r>
          </a:p>
        </p:txBody>
      </p:sp>
      <p:sp>
        <p:nvSpPr>
          <p:cNvPr id="5168131" name="Rectangle 3"/>
          <p:cNvSpPr>
            <a:spLocks noChangeArrowheads="1"/>
          </p:cNvSpPr>
          <p:nvPr/>
        </p:nvSpPr>
        <p:spPr bwMode="blackWhite">
          <a:xfrm>
            <a:off x="2133600" y="2438400"/>
            <a:ext cx="5181600" cy="884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68132" name="Text Box 4"/>
          <p:cNvSpPr txBox="1">
            <a:spLocks noChangeArrowheads="1"/>
          </p:cNvSpPr>
          <p:nvPr/>
        </p:nvSpPr>
        <p:spPr bwMode="auto">
          <a:xfrm>
            <a:off x="2133600" y="34290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6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2540000"/>
            <a:ext cx="5181600" cy="782638"/>
          </a:xfrm>
          <a:noFill/>
          <a:ln/>
        </p:spPr>
        <p:txBody>
          <a:bodyPr/>
          <a:lstStyle/>
          <a:p>
            <a:pPr algn="ctr"/>
            <a:r>
              <a:rPr lang="ja-JP" altLang="en-US" sz="2400">
                <a:solidFill>
                  <a:schemeClr val="bg1"/>
                </a:solidFill>
                <a:effectLst/>
              </a:rPr>
              <a:t>ミーム</a:t>
            </a:r>
          </a:p>
        </p:txBody>
      </p:sp>
      <p:sp>
        <p:nvSpPr>
          <p:cNvPr id="5168134" name="Rectangle 6"/>
          <p:cNvSpPr>
            <a:spLocks noChangeArrowheads="1"/>
          </p:cNvSpPr>
          <p:nvPr/>
        </p:nvSpPr>
        <p:spPr bwMode="auto">
          <a:xfrm>
            <a:off x="457200" y="366713"/>
            <a:ext cx="43068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Tx/>
              <a:buFontTx/>
              <a:buNone/>
            </a:pPr>
            <a:endParaRPr lang="ja-JP" altLang="ja-JP" sz="3200">
              <a:solidFill>
                <a:srgbClr val="00004A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ｺﾞｼｯｸM" panose="020B06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22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7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85275" cy="455613"/>
          </a:xfrm>
        </p:spPr>
        <p:txBody>
          <a:bodyPr/>
          <a:lstStyle/>
          <a:p>
            <a:pPr algn="ctr"/>
            <a:r>
              <a:rPr lang="en-US" altLang="ja-JP" sz="3400">
                <a:effectLst/>
                <a:latin typeface="HGP明朝B" panose="02020800000000000000" pitchFamily="18" charset="-128"/>
                <a:ea typeface="HGP明朝B" panose="02020800000000000000" pitchFamily="18" charset="-128"/>
              </a:rPr>
              <a:t>IT</a:t>
            </a:r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が扱う情報とは</a:t>
            </a:r>
          </a:p>
        </p:txBody>
      </p:sp>
      <p:pic>
        <p:nvPicPr>
          <p:cNvPr id="5172228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23088" y="3921125"/>
            <a:ext cx="2297112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2229" name="Rectangle 5"/>
          <p:cNvSpPr>
            <a:spLocks noChangeArrowheads="1"/>
          </p:cNvSpPr>
          <p:nvPr/>
        </p:nvSpPr>
        <p:spPr bwMode="auto">
          <a:xfrm>
            <a:off x="468313" y="1265238"/>
            <a:ext cx="8128000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9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ミーム</a:t>
            </a:r>
          </a:p>
          <a:p>
            <a:pPr>
              <a:lnSpc>
                <a:spcPct val="90000"/>
              </a:lnSpc>
            </a:pPr>
            <a:r>
              <a:rPr lang="ja-JP" altLang="en-US" sz="9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（文化子）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7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17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22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6322" name="Picture 2" descr="j03029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412875"/>
            <a:ext cx="260985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76323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7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人間は複製子の乗り物</a:t>
            </a:r>
          </a:p>
        </p:txBody>
      </p:sp>
      <p:sp>
        <p:nvSpPr>
          <p:cNvPr id="5176325" name="Oval 5"/>
          <p:cNvSpPr>
            <a:spLocks noChangeArrowheads="1"/>
          </p:cNvSpPr>
          <p:nvPr/>
        </p:nvSpPr>
        <p:spPr bwMode="blackWhite">
          <a:xfrm>
            <a:off x="61913" y="1557338"/>
            <a:ext cx="3933825" cy="3529012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</a:t>
            </a:r>
          </a:p>
          <a:p>
            <a:r>
              <a:rPr lang="ja-JP" altLang="en-US" sz="3600">
                <a:latin typeface="HGP創英角ﾎﾟｯﾌﾟ体" panose="040B0A00000000000000" pitchFamily="50" charset="-128"/>
              </a:rPr>
              <a:t>（</a:t>
            </a:r>
            <a:r>
              <a:rPr lang="ja-JP" altLang="en-US" sz="3600"/>
              <a:t>ｇｅｎｅ</a:t>
            </a:r>
            <a:r>
              <a:rPr lang="ja-JP" altLang="en-US" sz="3600">
                <a:latin typeface="HGP創英角ﾎﾟｯﾌﾟ体" panose="040B0A00000000000000" pitchFamily="50" charset="-128"/>
              </a:rPr>
              <a:t>）</a:t>
            </a:r>
          </a:p>
        </p:txBody>
      </p:sp>
      <p:sp>
        <p:nvSpPr>
          <p:cNvPr id="5176326" name="Oval 6"/>
          <p:cNvSpPr>
            <a:spLocks noChangeArrowheads="1"/>
          </p:cNvSpPr>
          <p:nvPr/>
        </p:nvSpPr>
        <p:spPr bwMode="blackWhite">
          <a:xfrm>
            <a:off x="5146675" y="1484313"/>
            <a:ext cx="3889375" cy="3529012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文化子</a:t>
            </a:r>
          </a:p>
          <a:p>
            <a:r>
              <a:rPr lang="ja-JP" altLang="en-US" sz="3600"/>
              <a:t>（</a:t>
            </a:r>
            <a:r>
              <a:rPr lang="en-US" altLang="ja-JP" sz="3600"/>
              <a:t>meme</a:t>
            </a:r>
            <a:r>
              <a:rPr lang="ja-JP" altLang="en-US" sz="3600"/>
              <a:t>）</a:t>
            </a:r>
          </a:p>
        </p:txBody>
      </p:sp>
      <p:pic>
        <p:nvPicPr>
          <p:cNvPr id="5176327" name="Picture 7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8388" y="4652963"/>
            <a:ext cx="1725612" cy="22050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7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7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7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7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7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7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76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7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7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6325" grpId="0" animBg="1"/>
      <p:bldP spid="51763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37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17837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遺伝子という複製子</a:t>
            </a:r>
          </a:p>
        </p:txBody>
      </p:sp>
      <p:pic>
        <p:nvPicPr>
          <p:cNvPr id="5178372" name="Picture 4" descr="momo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70238" y="1844675"/>
            <a:ext cx="1041400" cy="13319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78373" name="Picture 5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27700" y="3716338"/>
            <a:ext cx="788988" cy="1008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78374" name="Picture 6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39975" y="3729038"/>
            <a:ext cx="779463" cy="99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78375" name="Line 7"/>
          <p:cNvSpPr>
            <a:spLocks noChangeShapeType="1"/>
          </p:cNvSpPr>
          <p:nvPr/>
        </p:nvSpPr>
        <p:spPr bwMode="blackWhite">
          <a:xfrm>
            <a:off x="3851275" y="27082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78376" name="Line 8"/>
          <p:cNvSpPr>
            <a:spLocks noChangeShapeType="1"/>
          </p:cNvSpPr>
          <p:nvPr/>
        </p:nvSpPr>
        <p:spPr bwMode="blackWhite">
          <a:xfrm>
            <a:off x="4572000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grpSp>
        <p:nvGrpSpPr>
          <p:cNvPr id="5178377" name="Group 9"/>
          <p:cNvGrpSpPr>
            <a:grpSpLocks/>
          </p:cNvGrpSpPr>
          <p:nvPr/>
        </p:nvGrpSpPr>
        <p:grpSpPr bwMode="auto">
          <a:xfrm>
            <a:off x="2843213" y="3284538"/>
            <a:ext cx="3457575" cy="503237"/>
            <a:chOff x="1292" y="2659"/>
            <a:chExt cx="2178" cy="317"/>
          </a:xfrm>
        </p:grpSpPr>
        <p:sp>
          <p:nvSpPr>
            <p:cNvPr id="5178378" name="Line 10"/>
            <p:cNvSpPr>
              <a:spLocks noChangeShapeType="1"/>
            </p:cNvSpPr>
            <p:nvPr/>
          </p:nvSpPr>
          <p:spPr bwMode="blackWhite">
            <a:xfrm>
              <a:off x="1292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78379" name="Line 11"/>
            <p:cNvSpPr>
              <a:spLocks noChangeShapeType="1"/>
            </p:cNvSpPr>
            <p:nvPr/>
          </p:nvSpPr>
          <p:spPr bwMode="blackWhite">
            <a:xfrm>
              <a:off x="1292" y="2659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78380" name="Line 12"/>
            <p:cNvSpPr>
              <a:spLocks noChangeShapeType="1"/>
            </p:cNvSpPr>
            <p:nvPr/>
          </p:nvSpPr>
          <p:spPr bwMode="blackWhite">
            <a:xfrm>
              <a:off x="3470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78381" name="Line 13"/>
            <p:cNvSpPr>
              <a:spLocks noChangeShapeType="1"/>
            </p:cNvSpPr>
            <p:nvPr/>
          </p:nvSpPr>
          <p:spPr bwMode="blackWhite">
            <a:xfrm>
              <a:off x="2381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</p:grpSp>
      <p:pic>
        <p:nvPicPr>
          <p:cNvPr id="5178382" name="Picture 14" descr="momoC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1463" y="3729038"/>
            <a:ext cx="777875" cy="99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78383" name="Picture 1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32363" y="1849438"/>
            <a:ext cx="103663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8384" name="Text Box 16"/>
          <p:cNvSpPr txBox="1">
            <a:spLocks noChangeArrowheads="1"/>
          </p:cNvSpPr>
          <p:nvPr/>
        </p:nvSpPr>
        <p:spPr bwMode="blackWhite">
          <a:xfrm>
            <a:off x="76200" y="5441950"/>
            <a:ext cx="906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遺伝子：生物学的な特徴を複製する複製子</a:t>
            </a:r>
            <a:endParaRPr lang="ja-JP" altLang="en-US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178385" name="Text Box 17"/>
          <p:cNvSpPr txBox="1">
            <a:spLocks noChangeArrowheads="1"/>
          </p:cNvSpPr>
          <p:nvPr/>
        </p:nvSpPr>
        <p:spPr bwMode="blackWhite">
          <a:xfrm>
            <a:off x="2914650" y="1555750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もも父</a:t>
            </a:r>
          </a:p>
        </p:txBody>
      </p:sp>
      <p:sp>
        <p:nvSpPr>
          <p:cNvPr id="5178386" name="Text Box 18"/>
          <p:cNvSpPr txBox="1">
            <a:spLocks noChangeArrowheads="1"/>
          </p:cNvSpPr>
          <p:nvPr/>
        </p:nvSpPr>
        <p:spPr bwMode="blackWhite">
          <a:xfrm>
            <a:off x="4714875" y="1555750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もも母</a:t>
            </a:r>
          </a:p>
        </p:txBody>
      </p:sp>
      <p:sp>
        <p:nvSpPr>
          <p:cNvPr id="5178387" name="Text Box 19"/>
          <p:cNvSpPr txBox="1">
            <a:spLocks noChangeArrowheads="1"/>
          </p:cNvSpPr>
          <p:nvPr/>
        </p:nvSpPr>
        <p:spPr bwMode="blackWhite">
          <a:xfrm>
            <a:off x="1763713" y="4708525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</a:p>
        </p:txBody>
      </p:sp>
      <p:sp>
        <p:nvSpPr>
          <p:cNvPr id="5178388" name="Text Box 20"/>
          <p:cNvSpPr txBox="1">
            <a:spLocks noChangeArrowheads="1"/>
          </p:cNvSpPr>
          <p:nvPr/>
        </p:nvSpPr>
        <p:spPr bwMode="blackWhite">
          <a:xfrm>
            <a:off x="3563938" y="4708525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</a:p>
        </p:txBody>
      </p:sp>
      <p:sp>
        <p:nvSpPr>
          <p:cNvPr id="5178389" name="Text Box 21"/>
          <p:cNvSpPr txBox="1">
            <a:spLocks noChangeArrowheads="1"/>
          </p:cNvSpPr>
          <p:nvPr/>
        </p:nvSpPr>
        <p:spPr bwMode="blackWhite">
          <a:xfrm>
            <a:off x="5148263" y="4708525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7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7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7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7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7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7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7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7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7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7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7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7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7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7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7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7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7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78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8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7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7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7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7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7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7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7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7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7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7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7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7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7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8375" grpId="0" animBg="1"/>
      <p:bldP spid="5178376" grpId="0" animBg="1"/>
      <p:bldP spid="5178384" grpId="0"/>
      <p:bldP spid="5178385" grpId="0"/>
      <p:bldP spid="5178386" grpId="0"/>
      <p:bldP spid="5178387" grpId="0"/>
      <p:bldP spid="5178388" grpId="0"/>
      <p:bldP spid="517838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04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4925" y="100013"/>
            <a:ext cx="9109075" cy="782637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ミームとは（遺伝子からのアナロジー）</a:t>
            </a:r>
          </a:p>
        </p:txBody>
      </p:sp>
      <p:sp>
        <p:nvSpPr>
          <p:cNvPr id="5180419" name="Text Box 3"/>
          <p:cNvSpPr txBox="1">
            <a:spLocks noChangeArrowheads="1"/>
          </p:cNvSpPr>
          <p:nvPr/>
        </p:nvSpPr>
        <p:spPr bwMode="blackWhite">
          <a:xfrm>
            <a:off x="2124075" y="892175"/>
            <a:ext cx="4679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たとえば方言の伝播</a:t>
            </a:r>
          </a:p>
        </p:txBody>
      </p:sp>
      <p:pic>
        <p:nvPicPr>
          <p:cNvPr id="5180420" name="Picture 4" descr="momo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86138" y="2454275"/>
            <a:ext cx="1041400" cy="13319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0421" name="Picture 5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32588" y="4325938"/>
            <a:ext cx="788987" cy="1008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0422" name="Picture 6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24075" y="4338638"/>
            <a:ext cx="779463" cy="99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80423" name="Line 7"/>
          <p:cNvSpPr>
            <a:spLocks noChangeShapeType="1"/>
          </p:cNvSpPr>
          <p:nvPr/>
        </p:nvSpPr>
        <p:spPr bwMode="blackWhite">
          <a:xfrm>
            <a:off x="4067175" y="33178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80424" name="Line 8"/>
          <p:cNvSpPr>
            <a:spLocks noChangeShapeType="1"/>
          </p:cNvSpPr>
          <p:nvPr/>
        </p:nvSpPr>
        <p:spPr bwMode="blackWhite">
          <a:xfrm>
            <a:off x="4787900" y="33178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grpSp>
        <p:nvGrpSpPr>
          <p:cNvPr id="5180425" name="Group 9"/>
          <p:cNvGrpSpPr>
            <a:grpSpLocks/>
          </p:cNvGrpSpPr>
          <p:nvPr/>
        </p:nvGrpSpPr>
        <p:grpSpPr bwMode="auto">
          <a:xfrm>
            <a:off x="2506663" y="4076700"/>
            <a:ext cx="4586287" cy="503238"/>
            <a:chOff x="1292" y="2659"/>
            <a:chExt cx="2178" cy="317"/>
          </a:xfrm>
        </p:grpSpPr>
        <p:sp>
          <p:nvSpPr>
            <p:cNvPr id="5180426" name="Line 10"/>
            <p:cNvSpPr>
              <a:spLocks noChangeShapeType="1"/>
            </p:cNvSpPr>
            <p:nvPr/>
          </p:nvSpPr>
          <p:spPr bwMode="blackWhite">
            <a:xfrm>
              <a:off x="1292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80427" name="Line 11"/>
            <p:cNvSpPr>
              <a:spLocks noChangeShapeType="1"/>
            </p:cNvSpPr>
            <p:nvPr/>
          </p:nvSpPr>
          <p:spPr bwMode="blackWhite">
            <a:xfrm>
              <a:off x="1292" y="2659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80428" name="Line 12"/>
            <p:cNvSpPr>
              <a:spLocks noChangeShapeType="1"/>
            </p:cNvSpPr>
            <p:nvPr/>
          </p:nvSpPr>
          <p:spPr bwMode="blackWhite">
            <a:xfrm>
              <a:off x="3470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80429" name="Line 13"/>
            <p:cNvSpPr>
              <a:spLocks noChangeShapeType="1"/>
            </p:cNvSpPr>
            <p:nvPr/>
          </p:nvSpPr>
          <p:spPr bwMode="blackWhite">
            <a:xfrm>
              <a:off x="2381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</p:grpSp>
      <p:pic>
        <p:nvPicPr>
          <p:cNvPr id="5180430" name="Picture 14" descr="momoC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97363" y="4338638"/>
            <a:ext cx="777875" cy="99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0431" name="Picture 1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148263" y="2459038"/>
            <a:ext cx="103663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0432" name="Text Box 16"/>
          <p:cNvSpPr txBox="1">
            <a:spLocks noChangeArrowheads="1"/>
          </p:cNvSpPr>
          <p:nvPr/>
        </p:nvSpPr>
        <p:spPr bwMode="blackWhite">
          <a:xfrm>
            <a:off x="3059113" y="1836738"/>
            <a:ext cx="1771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もも父</a:t>
            </a:r>
          </a:p>
        </p:txBody>
      </p:sp>
      <p:sp>
        <p:nvSpPr>
          <p:cNvPr id="5180433" name="Text Box 17"/>
          <p:cNvSpPr txBox="1">
            <a:spLocks noChangeArrowheads="1"/>
          </p:cNvSpPr>
          <p:nvPr/>
        </p:nvSpPr>
        <p:spPr bwMode="blackWhite">
          <a:xfrm>
            <a:off x="4830763" y="1828800"/>
            <a:ext cx="139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もも母</a:t>
            </a:r>
          </a:p>
        </p:txBody>
      </p:sp>
      <p:sp>
        <p:nvSpPr>
          <p:cNvPr id="5180434" name="AutoShape 18"/>
          <p:cNvSpPr>
            <a:spLocks noChangeArrowheads="1"/>
          </p:cNvSpPr>
          <p:nvPr/>
        </p:nvSpPr>
        <p:spPr bwMode="blackWhite">
          <a:xfrm>
            <a:off x="1957388" y="2243138"/>
            <a:ext cx="1174750" cy="801687"/>
          </a:xfrm>
          <a:prstGeom prst="wedgeRoundRectCallout">
            <a:avLst>
              <a:gd name="adj1" fmla="val 68648"/>
              <a:gd name="adj2" fmla="val -2477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  <p:sp>
        <p:nvSpPr>
          <p:cNvPr id="5180435" name="AutoShape 19"/>
          <p:cNvSpPr>
            <a:spLocks noChangeArrowheads="1"/>
          </p:cNvSpPr>
          <p:nvPr/>
        </p:nvSpPr>
        <p:spPr bwMode="blackWhite">
          <a:xfrm>
            <a:off x="6443663" y="2195513"/>
            <a:ext cx="1174750" cy="801687"/>
          </a:xfrm>
          <a:prstGeom prst="wedgeRoundRectCallout">
            <a:avLst>
              <a:gd name="adj1" fmla="val -68648"/>
              <a:gd name="adj2" fmla="val 39111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  <p:sp>
        <p:nvSpPr>
          <p:cNvPr id="5180436" name="AutoShape 20"/>
          <p:cNvSpPr>
            <a:spLocks noChangeArrowheads="1"/>
          </p:cNvSpPr>
          <p:nvPr/>
        </p:nvSpPr>
        <p:spPr bwMode="blackWhite">
          <a:xfrm>
            <a:off x="7718425" y="4365625"/>
            <a:ext cx="1174750" cy="801688"/>
          </a:xfrm>
          <a:prstGeom prst="wedgeRoundRectCallout">
            <a:avLst>
              <a:gd name="adj1" fmla="val -68917"/>
              <a:gd name="adj2" fmla="val -19111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  <p:sp>
        <p:nvSpPr>
          <p:cNvPr id="5180437" name="AutoShape 21"/>
          <p:cNvSpPr>
            <a:spLocks noChangeArrowheads="1"/>
          </p:cNvSpPr>
          <p:nvPr/>
        </p:nvSpPr>
        <p:spPr bwMode="blackWhite">
          <a:xfrm flipH="1">
            <a:off x="5327650" y="4110038"/>
            <a:ext cx="1044575" cy="976312"/>
          </a:xfrm>
          <a:prstGeom prst="wedgeRoundRectCallout">
            <a:avLst>
              <a:gd name="adj1" fmla="val 81606"/>
              <a:gd name="adj2" fmla="val 10810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  <p:sp>
        <p:nvSpPr>
          <p:cNvPr id="5180438" name="AutoShape 22"/>
          <p:cNvSpPr>
            <a:spLocks noChangeArrowheads="1"/>
          </p:cNvSpPr>
          <p:nvPr/>
        </p:nvSpPr>
        <p:spPr bwMode="blackWhite">
          <a:xfrm>
            <a:off x="733425" y="4365625"/>
            <a:ext cx="1174750" cy="801688"/>
          </a:xfrm>
          <a:prstGeom prst="wedgeRoundRectCallout">
            <a:avLst>
              <a:gd name="adj1" fmla="val 67296"/>
              <a:gd name="adj2" fmla="val -33366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8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8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8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8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8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8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8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8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8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8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8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8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8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8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8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8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8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0419" grpId="0"/>
      <p:bldP spid="5180434" grpId="0" animBg="1"/>
      <p:bldP spid="5180435" grpId="0" animBg="1"/>
      <p:bldP spid="5180436" grpId="0" animBg="1"/>
      <p:bldP spid="5180437" grpId="0" animBg="1"/>
      <p:bldP spid="51804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246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8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ミームの存在</a:t>
            </a:r>
          </a:p>
        </p:txBody>
      </p:sp>
      <p:sp>
        <p:nvSpPr>
          <p:cNvPr id="5182468" name="Text Box 4"/>
          <p:cNvSpPr txBox="1">
            <a:spLocks noChangeArrowheads="1"/>
          </p:cNvSpPr>
          <p:nvPr/>
        </p:nvSpPr>
        <p:spPr bwMode="blackWhite">
          <a:xfrm>
            <a:off x="76200" y="800100"/>
            <a:ext cx="7375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32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生まれてすぐにニューヨークへ里子にだされた子供は江戸弁を話すのだろうか</a:t>
            </a:r>
          </a:p>
        </p:txBody>
      </p:sp>
      <p:sp>
        <p:nvSpPr>
          <p:cNvPr id="5182469" name="AutoShape 5"/>
          <p:cNvSpPr>
            <a:spLocks noChangeArrowheads="1"/>
          </p:cNvSpPr>
          <p:nvPr/>
        </p:nvSpPr>
        <p:spPr bwMode="blackWhite">
          <a:xfrm>
            <a:off x="1044575" y="2201863"/>
            <a:ext cx="3527425" cy="1803400"/>
          </a:xfrm>
          <a:prstGeom prst="wedgeRoundRectCallout">
            <a:avLst>
              <a:gd name="adj1" fmla="val 59944"/>
              <a:gd name="adj2" fmla="val -25616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3200">
                <a:latin typeface="Times New Roman" panose="02020603050405020304" pitchFamily="18" charset="0"/>
              </a:rPr>
              <a:t>江戸弁はダメ</a:t>
            </a:r>
          </a:p>
          <a:p>
            <a:r>
              <a:rPr lang="ja-JP" altLang="en-US" sz="3200">
                <a:latin typeface="Times New Roman" panose="02020603050405020304" pitchFamily="18" charset="0"/>
              </a:rPr>
              <a:t>でも英語は</a:t>
            </a:r>
            <a:r>
              <a:rPr lang="en-US" altLang="ja-JP" sz="3200">
                <a:latin typeface="Times New Roman" panose="02020603050405020304" pitchFamily="18" charset="0"/>
              </a:rPr>
              <a:t>OK</a:t>
            </a:r>
          </a:p>
        </p:txBody>
      </p:sp>
      <p:sp>
        <p:nvSpPr>
          <p:cNvPr id="5182470" name="Text Box 6"/>
          <p:cNvSpPr txBox="1">
            <a:spLocks noChangeArrowheads="1"/>
          </p:cNvSpPr>
          <p:nvPr/>
        </p:nvSpPr>
        <p:spPr bwMode="auto">
          <a:xfrm>
            <a:off x="893763" y="5707063"/>
            <a:ext cx="7207250" cy="91757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文化的な情報を複製する複製子が存在する＝</a:t>
            </a: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 ：</a:t>
            </a:r>
            <a:r>
              <a:rPr lang="en-US" altLang="ja-JP" sz="3200"/>
              <a:t>meme</a:t>
            </a:r>
            <a:r>
              <a:rPr lang="en-US" altLang="ja-JP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（文化子）</a:t>
            </a:r>
          </a:p>
        </p:txBody>
      </p:sp>
      <p:sp>
        <p:nvSpPr>
          <p:cNvPr id="5182471" name="Rectangle 7"/>
          <p:cNvSpPr>
            <a:spLocks noChangeArrowheads="1"/>
          </p:cNvSpPr>
          <p:nvPr/>
        </p:nvSpPr>
        <p:spPr bwMode="blackWhite">
          <a:xfrm>
            <a:off x="971550" y="5129213"/>
            <a:ext cx="7185025" cy="460375"/>
          </a:xfrm>
          <a:prstGeom prst="rect">
            <a:avLst/>
          </a:prstGeom>
          <a:solidFill>
            <a:srgbClr val="333333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ja-JP" altLang="en-US" sz="2400">
                <a:solidFill>
                  <a:schemeClr val="bg1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遺伝子には「江戸弁」や「英語」を喋るという情報はない</a:t>
            </a:r>
          </a:p>
        </p:txBody>
      </p:sp>
      <p:pic>
        <p:nvPicPr>
          <p:cNvPr id="5182472" name="Picture 8" descr="BL00270_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755650"/>
            <a:ext cx="3386138" cy="421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2473" name="Picture 9" descr="momo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9575" y="2038350"/>
            <a:ext cx="2297113" cy="293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8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18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18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8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8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18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2468" grpId="0"/>
      <p:bldP spid="5182469" grpId="0" animBg="1"/>
      <p:bldP spid="5182470" grpId="0" animBg="1"/>
      <p:bldP spid="518247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451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98425" y="65088"/>
            <a:ext cx="9045575" cy="782637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ミームの特徴１</a:t>
            </a:r>
          </a:p>
        </p:txBody>
      </p:sp>
      <p:sp>
        <p:nvSpPr>
          <p:cNvPr id="5184517" name="Text Box 5"/>
          <p:cNvSpPr txBox="1">
            <a:spLocks noChangeArrowheads="1"/>
          </p:cNvSpPr>
          <p:nvPr/>
        </p:nvSpPr>
        <p:spPr bwMode="blackWhite">
          <a:xfrm>
            <a:off x="2268538" y="800100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たとえばよくある話</a:t>
            </a:r>
          </a:p>
        </p:txBody>
      </p:sp>
      <p:sp>
        <p:nvSpPr>
          <p:cNvPr id="5184519" name="AutoShape 7"/>
          <p:cNvSpPr>
            <a:spLocks noChangeArrowheads="1"/>
          </p:cNvSpPr>
          <p:nvPr/>
        </p:nvSpPr>
        <p:spPr bwMode="blackWhite">
          <a:xfrm>
            <a:off x="685800" y="1268413"/>
            <a:ext cx="2109788" cy="1223962"/>
          </a:xfrm>
          <a:prstGeom prst="wedgeRoundRectCallout">
            <a:avLst>
              <a:gd name="adj1" fmla="val -24417"/>
              <a:gd name="adj2" fmla="val 69065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/>
          <a:lstStyle/>
          <a:p>
            <a:r>
              <a:rPr lang="ja-JP" altLang="en-US" sz="2400">
                <a:latin typeface="Times New Roman" panose="02020603050405020304" pitchFamily="18" charset="0"/>
              </a:rPr>
              <a:t>江戸弁を喋る</a:t>
            </a:r>
          </a:p>
        </p:txBody>
      </p:sp>
      <p:pic>
        <p:nvPicPr>
          <p:cNvPr id="5184520" name="Picture 8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800" y="2800350"/>
            <a:ext cx="1609725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コンテンツ プレースホルダー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907008"/>
      </p:ext>
    </p:extLst>
  </p:cSld>
  <p:clrMapOvr>
    <a:masterClrMapping/>
  </p:clrMapOvr>
  <p:transition spd="med">
    <p:cut/>
    <p:sndAc>
      <p:stSnd>
        <p:snd r:embed="rId3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53975"/>
            <a:ext cx="9005888" cy="782638"/>
          </a:xfrm>
        </p:spPr>
        <p:txBody>
          <a:bodyPr/>
          <a:lstStyle/>
          <a:p>
            <a:pPr algn="ctr"/>
            <a:r>
              <a:rPr lang="ja-JP" altLang="en-US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つまり事務所の</a:t>
            </a:r>
            <a:r>
              <a:rPr lang="en-US" altLang="ja-JP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OA</a:t>
            </a:r>
            <a:r>
              <a:rPr lang="ja-JP" altLang="en-US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化ではない</a:t>
            </a:r>
          </a:p>
        </p:txBody>
      </p:sp>
      <p:grpSp>
        <p:nvGrpSpPr>
          <p:cNvPr id="5135366" name="Group 6"/>
          <p:cNvGrpSpPr>
            <a:grpSpLocks/>
          </p:cNvGrpSpPr>
          <p:nvPr/>
        </p:nvGrpSpPr>
        <p:grpSpPr bwMode="auto">
          <a:xfrm>
            <a:off x="2163717" y="980728"/>
            <a:ext cx="4592662" cy="3553122"/>
            <a:chOff x="885" y="992"/>
            <a:chExt cx="3492" cy="3209"/>
          </a:xfrm>
        </p:grpSpPr>
        <p:pic>
          <p:nvPicPr>
            <p:cNvPr id="5135367" name="Picture 7" descr="j019618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" y="992"/>
              <a:ext cx="3492" cy="32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5135368" name="Picture 8" descr="j030335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" y="1598"/>
              <a:ext cx="925" cy="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5369" name="Picture 9" descr="j030335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560"/>
              <a:ext cx="918" cy="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5370" name="Picture 10" descr="j0189225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97"/>
              <a:ext cx="1058" cy="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35375" name="AutoShape 15"/>
          <p:cNvSpPr>
            <a:spLocks noChangeArrowheads="1"/>
          </p:cNvSpPr>
          <p:nvPr/>
        </p:nvSpPr>
        <p:spPr bwMode="auto">
          <a:xfrm>
            <a:off x="3130508" y="3645024"/>
            <a:ext cx="3228975" cy="2879725"/>
          </a:xfrm>
          <a:prstGeom prst="wedgeEllipseCallout">
            <a:avLst>
              <a:gd name="adj1" fmla="val 59931"/>
              <a:gd name="adj2" fmla="val 545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4000" b="1" dirty="0"/>
              <a:t>事務所の</a:t>
            </a:r>
            <a:br>
              <a:rPr lang="en-US" altLang="ja-JP" sz="4000" b="1" dirty="0"/>
            </a:br>
            <a:r>
              <a:rPr lang="en-US" altLang="ja-JP" sz="4000" b="1" dirty="0"/>
              <a:t>OA</a:t>
            </a:r>
            <a:r>
              <a:rPr lang="ja-JP" altLang="en-US" sz="4000" b="1" dirty="0"/>
              <a:t>化</a:t>
            </a:r>
            <a:br>
              <a:rPr lang="en-US" altLang="ja-JP" sz="4000" b="1" dirty="0"/>
            </a:br>
            <a:r>
              <a:rPr lang="ja-JP" altLang="en-US" sz="4000" b="1" dirty="0"/>
              <a:t>ではない</a:t>
            </a:r>
          </a:p>
        </p:txBody>
      </p:sp>
      <p:pic>
        <p:nvPicPr>
          <p:cNvPr id="5135376" name="Picture 16" descr="momo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53275" y="4221163"/>
            <a:ext cx="202723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11567"/>
      </p:ext>
    </p:extLst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37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4515" name="Picture 3" descr="index_r15_c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3250" y="1196975"/>
            <a:ext cx="3235325" cy="2632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8451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98425" y="65088"/>
            <a:ext cx="9045575" cy="782637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ミームの特徴１</a:t>
            </a:r>
          </a:p>
        </p:txBody>
      </p:sp>
      <p:sp>
        <p:nvSpPr>
          <p:cNvPr id="5184517" name="Text Box 5"/>
          <p:cNvSpPr txBox="1">
            <a:spLocks noChangeArrowheads="1"/>
          </p:cNvSpPr>
          <p:nvPr/>
        </p:nvSpPr>
        <p:spPr bwMode="blackWhite">
          <a:xfrm>
            <a:off x="2268538" y="800100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たとえばよくある話</a:t>
            </a:r>
          </a:p>
        </p:txBody>
      </p:sp>
      <p:sp>
        <p:nvSpPr>
          <p:cNvPr id="5184518" name="AutoShape 6"/>
          <p:cNvSpPr>
            <a:spLocks noChangeArrowheads="1"/>
          </p:cNvSpPr>
          <p:nvPr/>
        </p:nvSpPr>
        <p:spPr bwMode="blackWhite">
          <a:xfrm>
            <a:off x="3492500" y="3990975"/>
            <a:ext cx="3816350" cy="2462213"/>
          </a:xfrm>
          <a:prstGeom prst="wedgeRoundRectCallout">
            <a:avLst>
              <a:gd name="adj1" fmla="val 57611"/>
              <a:gd name="adj2" fmla="val -22343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>
                <a:latin typeface="Times New Roman" panose="02020603050405020304" pitchFamily="18" charset="0"/>
              </a:rPr>
              <a:t>いつのまにか関西弁になったりする</a:t>
            </a:r>
          </a:p>
          <a:p>
            <a:r>
              <a:rPr lang="ja-JP" altLang="en-US">
                <a:latin typeface="Times New Roman" panose="02020603050405020304" pitchFamily="18" charset="0"/>
              </a:rPr>
              <a:t>けれど、江戸弁のイントネーションが時々でる</a:t>
            </a:r>
          </a:p>
        </p:txBody>
      </p:sp>
      <p:sp>
        <p:nvSpPr>
          <p:cNvPr id="5184519" name="AutoShape 7"/>
          <p:cNvSpPr>
            <a:spLocks noChangeArrowheads="1"/>
          </p:cNvSpPr>
          <p:nvPr/>
        </p:nvSpPr>
        <p:spPr bwMode="blackWhite">
          <a:xfrm>
            <a:off x="685800" y="1268413"/>
            <a:ext cx="2109788" cy="1223962"/>
          </a:xfrm>
          <a:prstGeom prst="wedgeRoundRectCallout">
            <a:avLst>
              <a:gd name="adj1" fmla="val -24417"/>
              <a:gd name="adj2" fmla="val 69065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/>
          <a:lstStyle/>
          <a:p>
            <a:r>
              <a:rPr lang="ja-JP" altLang="en-US" sz="2400">
                <a:latin typeface="Times New Roman" panose="02020603050405020304" pitchFamily="18" charset="0"/>
              </a:rPr>
              <a:t>江戸弁を喋る</a:t>
            </a:r>
          </a:p>
        </p:txBody>
      </p:sp>
      <p:pic>
        <p:nvPicPr>
          <p:cNvPr id="5184520" name="Picture 8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800" y="2800350"/>
            <a:ext cx="1609725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4521" name="Picture 9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10425" y="4251325"/>
            <a:ext cx="1609725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8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8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8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8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8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8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8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184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1845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8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8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8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4517" grpId="0"/>
      <p:bldP spid="5184518" grpId="0" animBg="1"/>
      <p:bldP spid="5184519" grpId="0" animBg="1"/>
      <p:bldP spid="5184519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6563" name="Picture 3" descr="index_r15_c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709613"/>
            <a:ext cx="32353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6564" name="AutoShape 4"/>
          <p:cNvSpPr>
            <a:spLocks noChangeArrowheads="1"/>
          </p:cNvSpPr>
          <p:nvPr/>
        </p:nvSpPr>
        <p:spPr bwMode="blackWhite">
          <a:xfrm>
            <a:off x="2268538" y="1738313"/>
            <a:ext cx="3167062" cy="2195512"/>
          </a:xfrm>
          <a:prstGeom prst="wedgeRoundRectCallout">
            <a:avLst>
              <a:gd name="adj1" fmla="val -60324"/>
              <a:gd name="adj2" fmla="val 20861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l"/>
            <a:r>
              <a:rPr lang="ja-JP" altLang="en-US">
                <a:latin typeface="Times New Roman" panose="02020603050405020304" pitchFamily="18" charset="0"/>
              </a:rPr>
              <a:t>また江戸弁を喋ったりするけれど、ちょっと変だったりする。</a:t>
            </a:r>
          </a:p>
        </p:txBody>
      </p:sp>
      <p:sp>
        <p:nvSpPr>
          <p:cNvPr id="5186565" name="Text Box 5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86566" name="Text Box 6"/>
          <p:cNvSpPr txBox="1">
            <a:spLocks noChangeArrowheads="1"/>
          </p:cNvSpPr>
          <p:nvPr/>
        </p:nvSpPr>
        <p:spPr bwMode="blackWhite">
          <a:xfrm>
            <a:off x="2197100" y="765175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2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たとえばよくある話</a:t>
            </a:r>
          </a:p>
        </p:txBody>
      </p:sp>
      <p:sp>
        <p:nvSpPr>
          <p:cNvPr id="5186567" name="AutoShape 7"/>
          <p:cNvSpPr>
            <a:spLocks noChangeArrowheads="1"/>
          </p:cNvSpPr>
          <p:nvPr/>
        </p:nvSpPr>
        <p:spPr bwMode="blackWhite">
          <a:xfrm>
            <a:off x="5435600" y="3084513"/>
            <a:ext cx="2376488" cy="1368425"/>
          </a:xfrm>
          <a:prstGeom prst="wedgeRoundRectCallout">
            <a:avLst>
              <a:gd name="adj1" fmla="val 47662"/>
              <a:gd name="adj2" fmla="val 64731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>
                <a:latin typeface="Times New Roman" panose="02020603050405020304" pitchFamily="18" charset="0"/>
              </a:rPr>
              <a:t>一応、関西弁</a:t>
            </a:r>
          </a:p>
        </p:txBody>
      </p:sp>
      <p:sp>
        <p:nvSpPr>
          <p:cNvPr id="5186569" name="Rectangle 9"/>
          <p:cNvSpPr>
            <a:spLocks noGrp="1" noChangeArrowheads="1"/>
          </p:cNvSpPr>
          <p:nvPr>
            <p:ph type="title"/>
          </p:nvPr>
        </p:nvSpPr>
        <p:spPr>
          <a:xfrm>
            <a:off x="107950" y="-26988"/>
            <a:ext cx="903605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ミームの特徴２</a:t>
            </a:r>
          </a:p>
        </p:txBody>
      </p:sp>
      <p:pic>
        <p:nvPicPr>
          <p:cNvPr id="5186570" name="Picture 10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08850" y="3424238"/>
            <a:ext cx="1609725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6571" name="Picture 11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1025" y="2149475"/>
            <a:ext cx="1687513" cy="2071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86568" name="Text Box 8"/>
          <p:cNvSpPr txBox="1">
            <a:spLocks noChangeArrowheads="1"/>
          </p:cNvSpPr>
          <p:nvPr/>
        </p:nvSpPr>
        <p:spPr bwMode="blackWhite">
          <a:xfrm>
            <a:off x="1258888" y="1738313"/>
            <a:ext cx="6481762" cy="4465637"/>
          </a:xfrm>
          <a:prstGeom prst="rect">
            <a:avLst/>
          </a:prstGeom>
          <a:solidFill>
            <a:srgbClr val="333333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/>
          <a:lstStyle/>
          <a:p>
            <a:pPr>
              <a:lnSpc>
                <a:spcPct val="90000"/>
              </a:lnSpc>
            </a:pPr>
            <a:endParaRPr lang="en-US" altLang="ja-JP" sz="2400">
              <a:solidFill>
                <a:schemeClr val="bg1"/>
              </a:solidFill>
              <a:latin typeface="HGS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400">
                <a:solidFill>
                  <a:schemeClr val="bg1"/>
                </a:solidFill>
                <a:latin typeface="HGS創英角ﾎﾟｯﾌﾟ体" panose="040B0A00000000000000" pitchFamily="50" charset="-128"/>
              </a:rPr>
              <a:t>ミームはアナログ　　　　　　　　遺伝子はデジタル</a:t>
            </a:r>
            <a:endParaRPr lang="ja-JP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ja-JP" altLang="en-US" sz="1800">
                <a:solidFill>
                  <a:schemeClr val="bg1"/>
                </a:solidFill>
              </a:rPr>
              <a:t>　　　　　　　　　　　　　　　（</a:t>
            </a:r>
            <a:r>
              <a:rPr lang="en-US" altLang="ja-JP" sz="1800">
                <a:solidFill>
                  <a:schemeClr val="bg1"/>
                </a:solidFill>
              </a:rPr>
              <a:t>ATGC)</a:t>
            </a:r>
            <a:endParaRPr lang="en-US" altLang="ja-JP" sz="12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ja-JP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ミームは変化しやすい</a:t>
            </a:r>
          </a:p>
          <a:p>
            <a:pPr>
              <a:lnSpc>
                <a:spcPct val="90000"/>
              </a:lnSpc>
            </a:pPr>
            <a:endParaRPr lang="ja-JP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ja-JP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完全な複製というのもない</a:t>
            </a:r>
          </a:p>
          <a:p>
            <a:pPr>
              <a:lnSpc>
                <a:spcPct val="90000"/>
              </a:lnSpc>
            </a:pPr>
            <a:endParaRPr lang="ja-JP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ja-JP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文化のダイナミズム</a:t>
            </a:r>
          </a:p>
        </p:txBody>
      </p:sp>
      <p:sp>
        <p:nvSpPr>
          <p:cNvPr id="5186574" name="AutoShape 14"/>
          <p:cNvSpPr>
            <a:spLocks noChangeArrowheads="1"/>
          </p:cNvSpPr>
          <p:nvPr/>
        </p:nvSpPr>
        <p:spPr bwMode="blackWhite">
          <a:xfrm>
            <a:off x="3644900" y="2222500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5186572" name="Picture 12" descr="momo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62825" y="4581525"/>
            <a:ext cx="17811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6576" name="AutoShape 16"/>
          <p:cNvSpPr>
            <a:spLocks noChangeArrowheads="1"/>
          </p:cNvSpPr>
          <p:nvPr/>
        </p:nvSpPr>
        <p:spPr bwMode="blackWhite">
          <a:xfrm>
            <a:off x="4140200" y="4797425"/>
            <a:ext cx="719138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186577" name="AutoShape 17"/>
          <p:cNvSpPr>
            <a:spLocks noChangeArrowheads="1"/>
          </p:cNvSpPr>
          <p:nvPr/>
        </p:nvSpPr>
        <p:spPr bwMode="blackWhite">
          <a:xfrm>
            <a:off x="2905125" y="2797175"/>
            <a:ext cx="719138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186578" name="AutoShape 18"/>
          <p:cNvSpPr>
            <a:spLocks noChangeArrowheads="1"/>
          </p:cNvSpPr>
          <p:nvPr/>
        </p:nvSpPr>
        <p:spPr bwMode="blackWhite">
          <a:xfrm>
            <a:off x="4068763" y="3789363"/>
            <a:ext cx="719137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8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8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8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1865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8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18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8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8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8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8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8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8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5186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8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8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8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8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8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8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186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51865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20069 L 0.00469 -0.1322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90751E-6 L -0.09322 -0.0441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86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-222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6564" grpId="0" animBg="1"/>
      <p:bldP spid="5186564" grpId="1" animBg="1"/>
      <p:bldP spid="5186566" grpId="0"/>
      <p:bldP spid="5186566" grpId="1"/>
      <p:bldP spid="5186567" grpId="0" animBg="1"/>
      <p:bldP spid="5186567" grpId="1" animBg="1"/>
      <p:bldP spid="5186568" grpId="0" animBg="1"/>
      <p:bldP spid="5186568" grpId="1" animBg="1"/>
      <p:bldP spid="5186574" grpId="0" animBg="1"/>
      <p:bldP spid="5186574" grpId="1" animBg="1"/>
      <p:bldP spid="5186576" grpId="0" animBg="1"/>
      <p:bldP spid="5186577" grpId="0" animBg="1"/>
      <p:bldP spid="5186577" grpId="1" animBg="1"/>
      <p:bldP spid="518657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645" name="Text Box 5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360653" name="AutoShape 13"/>
          <p:cNvSpPr>
            <a:spLocks noChangeArrowheads="1"/>
          </p:cNvSpPr>
          <p:nvPr/>
        </p:nvSpPr>
        <p:spPr bwMode="blackWhite">
          <a:xfrm>
            <a:off x="1116013" y="115888"/>
            <a:ext cx="7632700" cy="6662737"/>
          </a:xfrm>
          <a:prstGeom prst="irregularSeal1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17088" dir="2963922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09575"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20738"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30313"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641475"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0" lang="ja-JP" altLang="en-US" sz="3200" b="1">
                <a:ea typeface="HGP明朝B" panose="02020800000000000000" pitchFamily="18" charset="-128"/>
              </a:rPr>
              <a:t>進</a:t>
            </a:r>
            <a:r>
              <a:rPr lang="ja-JP" altLang="en-US" sz="3200" b="1">
                <a:ea typeface="HGP明朝B" panose="02020800000000000000" pitchFamily="18" charset="-128"/>
              </a:rPr>
              <a:t>化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ja-JP" altLang="en-US" sz="3200" b="1">
                <a:ea typeface="HGP明朝B" panose="02020800000000000000" pitchFamily="18" charset="-128"/>
              </a:rPr>
              <a:t>短期的な環境変化に対応するのはミーム</a:t>
            </a:r>
          </a:p>
        </p:txBody>
      </p:sp>
      <p:sp>
        <p:nvSpPr>
          <p:cNvPr id="5360649" name="Rectangle 9"/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903605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ミームの特徴</a:t>
            </a:r>
            <a:r>
              <a:rPr lang="en-US" altLang="ja-JP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</a:p>
        </p:txBody>
      </p:sp>
      <p:pic>
        <p:nvPicPr>
          <p:cNvPr id="5360652" name="Picture 12" descr="momo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83425" y="4221163"/>
            <a:ext cx="20066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60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0653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8610" name="Picture 2" descr="w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814513"/>
            <a:ext cx="4213225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8611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8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-26988"/>
            <a:ext cx="903605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遺伝子による環境変化への対応</a:t>
            </a:r>
          </a:p>
        </p:txBody>
      </p:sp>
      <p:sp>
        <p:nvSpPr>
          <p:cNvPr id="5188613" name="Text Box 5"/>
          <p:cNvSpPr txBox="1">
            <a:spLocks noChangeArrowheads="1"/>
          </p:cNvSpPr>
          <p:nvPr/>
        </p:nvSpPr>
        <p:spPr bwMode="blackWhite">
          <a:xfrm>
            <a:off x="1476375" y="765175"/>
            <a:ext cx="547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環境変化への遺伝子とミームの対応</a:t>
            </a:r>
          </a:p>
        </p:txBody>
      </p:sp>
      <p:sp>
        <p:nvSpPr>
          <p:cNvPr id="5188614" name="Text Box 6"/>
          <p:cNvSpPr txBox="1">
            <a:spLocks noChangeArrowheads="1"/>
          </p:cNvSpPr>
          <p:nvPr/>
        </p:nvSpPr>
        <p:spPr bwMode="auto">
          <a:xfrm>
            <a:off x="611188" y="1273175"/>
            <a:ext cx="8208962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400" dirty="0"/>
              <a:t>たとえば･･・浅草の年間平均気温が氷点下になったとしても</a:t>
            </a:r>
          </a:p>
          <a:p>
            <a:pPr algn="l">
              <a:lnSpc>
                <a:spcPct val="90000"/>
              </a:lnSpc>
            </a:pPr>
            <a:r>
              <a:rPr lang="ja-JP" altLang="en-US" sz="2400" dirty="0"/>
              <a:t>・・・皆さんは遺伝子的には対応はしない</a:t>
            </a:r>
          </a:p>
        </p:txBody>
      </p:sp>
      <p:sp>
        <p:nvSpPr>
          <p:cNvPr id="5188615" name="Text Box 7"/>
          <p:cNvSpPr txBox="1">
            <a:spLocks noChangeArrowheads="1"/>
          </p:cNvSpPr>
          <p:nvPr/>
        </p:nvSpPr>
        <p:spPr bwMode="auto">
          <a:xfrm>
            <a:off x="468313" y="2611438"/>
            <a:ext cx="5472112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遺伝子的</a:t>
            </a: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に対応する</a:t>
            </a:r>
          </a:p>
          <a:p>
            <a:pPr algn="l">
              <a:lnSpc>
                <a:spcPct val="90000"/>
              </a:lnSpc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とこうなる・・・</a:t>
            </a:r>
          </a:p>
        </p:txBody>
      </p:sp>
      <p:sp>
        <p:nvSpPr>
          <p:cNvPr id="5188617" name="AutoShape 9"/>
          <p:cNvSpPr>
            <a:spLocks noChangeArrowheads="1"/>
          </p:cNvSpPr>
          <p:nvPr/>
        </p:nvSpPr>
        <p:spPr bwMode="auto">
          <a:xfrm>
            <a:off x="1189038" y="3390900"/>
            <a:ext cx="3887787" cy="3206750"/>
          </a:xfrm>
          <a:prstGeom prst="wedgeEllipseCallout">
            <a:avLst>
              <a:gd name="adj1" fmla="val 53144"/>
              <a:gd name="adj2" fmla="val 17079"/>
            </a:avLst>
          </a:prstGeom>
          <a:solidFill>
            <a:srgbClr val="FFFFCC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遺伝子的に対応するには時間がかかる</a:t>
            </a:r>
          </a:p>
        </p:txBody>
      </p:sp>
      <p:pic>
        <p:nvPicPr>
          <p:cNvPr id="5188616" name="Picture 8" descr="momo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92950" y="4364038"/>
            <a:ext cx="1871663" cy="2449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8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8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8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8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8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8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8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8614" grpId="0"/>
      <p:bldP spid="5188615" grpId="0"/>
      <p:bldP spid="51886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065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-26988"/>
            <a:ext cx="903605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ミームによる環境変化への対応</a:t>
            </a:r>
          </a:p>
        </p:txBody>
      </p:sp>
      <p:sp>
        <p:nvSpPr>
          <p:cNvPr id="5190660" name="Text Box 4"/>
          <p:cNvSpPr txBox="1">
            <a:spLocks noChangeArrowheads="1"/>
          </p:cNvSpPr>
          <p:nvPr/>
        </p:nvSpPr>
        <p:spPr bwMode="blackWhite">
          <a:xfrm>
            <a:off x="1331913" y="822325"/>
            <a:ext cx="6551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b="1">
                <a:latin typeface="Times New Roman" panose="02020603050405020304" pitchFamily="18" charset="0"/>
              </a:rPr>
              <a:t>環境変化への遺伝子とミームの対応</a:t>
            </a:r>
          </a:p>
        </p:txBody>
      </p:sp>
      <p:sp>
        <p:nvSpPr>
          <p:cNvPr id="5190661" name="Text Box 5"/>
          <p:cNvSpPr txBox="1">
            <a:spLocks noChangeArrowheads="1"/>
          </p:cNvSpPr>
          <p:nvPr/>
        </p:nvSpPr>
        <p:spPr bwMode="auto">
          <a:xfrm>
            <a:off x="1058863" y="1484313"/>
            <a:ext cx="6608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でも、ミーム的</a:t>
            </a: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には対応している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・・・</a:t>
            </a:r>
          </a:p>
        </p:txBody>
      </p:sp>
      <p:pic>
        <p:nvPicPr>
          <p:cNvPr id="5190662" name="Picture 6" descr="j03449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133600"/>
            <a:ext cx="2273300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0663" name="Picture 7" descr="j0227887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35369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9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9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9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066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70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4450"/>
            <a:ext cx="8345488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こんなのもミーム</a:t>
            </a:r>
          </a:p>
        </p:txBody>
      </p:sp>
      <p:sp>
        <p:nvSpPr>
          <p:cNvPr id="5192708" name="Rectangle 4"/>
          <p:cNvSpPr>
            <a:spLocks noChangeArrowheads="1"/>
          </p:cNvSpPr>
          <p:nvPr/>
        </p:nvSpPr>
        <p:spPr bwMode="auto">
          <a:xfrm>
            <a:off x="476250" y="90805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旋律、アイディア、キャッチフレーズ、服の流行、ティーポットのつくり方、橋のつくり方（</a:t>
            </a:r>
            <a:r>
              <a:rPr lang="en-US" altLang="ja-JP" sz="2400"/>
              <a:t>by</a:t>
            </a:r>
            <a:r>
              <a:rPr lang="en-US" altLang="ja-JP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リチャード・ドーキンス）</a:t>
            </a:r>
          </a:p>
        </p:txBody>
      </p:sp>
      <p:pic>
        <p:nvPicPr>
          <p:cNvPr id="5192709" name="Picture 5" descr="j021348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63813"/>
            <a:ext cx="1554163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0" name="Picture 6" descr="j02392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2060575"/>
            <a:ext cx="1827213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1" name="Picture 7" descr="j01861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2060575"/>
            <a:ext cx="1806575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2" name="Picture 8" descr="j02289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18192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3" name="Picture 9" descr="j02376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76700"/>
            <a:ext cx="2617787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4" name="Picture 10" descr="j0090135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5788" y="3817938"/>
            <a:ext cx="1697037" cy="2433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715" name="Picture 11" descr="momo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83500" y="5013325"/>
            <a:ext cx="1352550" cy="1728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92716" name="Oval 12"/>
          <p:cNvSpPr>
            <a:spLocks noChangeArrowheads="1"/>
          </p:cNvSpPr>
          <p:nvPr/>
        </p:nvSpPr>
        <p:spPr bwMode="auto">
          <a:xfrm>
            <a:off x="1835150" y="3068638"/>
            <a:ext cx="3841750" cy="31829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192717" name="Oval 13"/>
          <p:cNvSpPr>
            <a:spLocks noChangeArrowheads="1"/>
          </p:cNvSpPr>
          <p:nvPr/>
        </p:nvSpPr>
        <p:spPr bwMode="auto">
          <a:xfrm>
            <a:off x="1835150" y="3284538"/>
            <a:ext cx="3529013" cy="24495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927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09249E-7 L -0.18872 -0.275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92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13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1329E-6 L -4.72222E-6 0.708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92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270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754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475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44450"/>
            <a:ext cx="8345487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建設技術もミーム</a:t>
            </a:r>
          </a:p>
        </p:txBody>
      </p:sp>
      <p:pic>
        <p:nvPicPr>
          <p:cNvPr id="5194756" name="Picture 4" descr="j0090135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235200"/>
            <a:ext cx="14351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4757" name="Picture 5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2963" y="4364038"/>
            <a:ext cx="1916112" cy="2449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4758" name="Picture 6" descr="BD20256_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56150"/>
            <a:ext cx="2633663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94759" name="Oval 7"/>
          <p:cNvSpPr>
            <a:spLocks noChangeArrowheads="1"/>
          </p:cNvSpPr>
          <p:nvPr/>
        </p:nvSpPr>
        <p:spPr bwMode="auto">
          <a:xfrm>
            <a:off x="1835150" y="3068638"/>
            <a:ext cx="3841750" cy="31829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194760" name="Oval 8"/>
          <p:cNvSpPr>
            <a:spLocks noChangeArrowheads="1"/>
          </p:cNvSpPr>
          <p:nvPr/>
        </p:nvSpPr>
        <p:spPr bwMode="auto">
          <a:xfrm>
            <a:off x="1835150" y="3284538"/>
            <a:ext cx="3529013" cy="24495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194761" name="Rectangle 9"/>
          <p:cNvSpPr>
            <a:spLocks noChangeArrowheads="1"/>
          </p:cNvSpPr>
          <p:nvPr/>
        </p:nvSpPr>
        <p:spPr bwMode="auto">
          <a:xfrm>
            <a:off x="1835150" y="908050"/>
            <a:ext cx="5545138" cy="860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つまり、皆さんや会社が持っている技術（力）というのも「ミーム」である</a:t>
            </a:r>
          </a:p>
        </p:txBody>
      </p:sp>
      <p:pic>
        <p:nvPicPr>
          <p:cNvPr id="5194762" name="Picture 10" descr="j029198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1989138"/>
            <a:ext cx="1808163" cy="1914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4763" name="Picture 11" descr="IN00702_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395538"/>
            <a:ext cx="458311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9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9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9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9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9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476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6802" name="Picture 2" descr="j03029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412875"/>
            <a:ext cx="260985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96803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人間は複製子の乗り物</a:t>
            </a:r>
          </a:p>
        </p:txBody>
      </p:sp>
      <p:sp>
        <p:nvSpPr>
          <p:cNvPr id="5196805" name="Oval 5"/>
          <p:cNvSpPr>
            <a:spLocks noChangeArrowheads="1"/>
          </p:cNvSpPr>
          <p:nvPr/>
        </p:nvSpPr>
        <p:spPr bwMode="blackWhite">
          <a:xfrm>
            <a:off x="61913" y="1557338"/>
            <a:ext cx="3933825" cy="3529012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遺伝子（ジーン）</a:t>
            </a:r>
          </a:p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乗り物は</a:t>
            </a:r>
            <a:r>
              <a:rPr lang="en-US" altLang="ja-JP" sz="2400"/>
              <a:t>DNA</a:t>
            </a:r>
          </a:p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変化しにくい</a:t>
            </a:r>
          </a:p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デジタル</a:t>
            </a:r>
            <a:r>
              <a:rPr lang="ja-JP" altLang="en-US" sz="1800"/>
              <a:t>（</a:t>
            </a:r>
            <a:r>
              <a:rPr lang="en-US" altLang="ja-JP" sz="1800"/>
              <a:t>ATGC)</a:t>
            </a:r>
          </a:p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生命を伝達</a:t>
            </a:r>
          </a:p>
          <a:p>
            <a:r>
              <a:rPr lang="ja-JP" altLang="en-US" sz="2400" b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物的相互作用</a:t>
            </a:r>
          </a:p>
        </p:txBody>
      </p:sp>
      <p:sp>
        <p:nvSpPr>
          <p:cNvPr id="5196806" name="Oval 6"/>
          <p:cNvSpPr>
            <a:spLocks noChangeArrowheads="1"/>
          </p:cNvSpPr>
          <p:nvPr/>
        </p:nvSpPr>
        <p:spPr bwMode="blackWhite">
          <a:xfrm>
            <a:off x="5146675" y="1484313"/>
            <a:ext cx="3889375" cy="3529012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文化子（ミーム）</a:t>
            </a: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乗り物は脳みそ</a:t>
            </a:r>
            <a:endParaRPr kumimoji="0" lang="ja-JP" altLang="en-US" sz="24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変化しやすい</a:t>
            </a: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アナログ</a:t>
            </a: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文化を伝達</a:t>
            </a:r>
          </a:p>
          <a:p>
            <a:r>
              <a:rPr lang="ja-JP" altLang="en-US" sz="2400" b="1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情報的相互作用</a:t>
            </a:r>
          </a:p>
        </p:txBody>
      </p:sp>
      <p:sp>
        <p:nvSpPr>
          <p:cNvPr id="5196807" name="Text Box 7"/>
          <p:cNvSpPr txBox="1">
            <a:spLocks noChangeArrowheads="1"/>
          </p:cNvSpPr>
          <p:nvPr/>
        </p:nvSpPr>
        <p:spPr bwMode="blackWhite">
          <a:xfrm>
            <a:off x="1692275" y="5084763"/>
            <a:ext cx="5738813" cy="479425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solidFill>
                  <a:schemeClr val="bg1"/>
                </a:solidFill>
                <a:latin typeface="Times New Roman" panose="02020603050405020304" pitchFamily="18" charset="0"/>
              </a:rPr>
              <a:t>複製子とは情報である</a:t>
            </a:r>
          </a:p>
        </p:txBody>
      </p:sp>
      <p:sp>
        <p:nvSpPr>
          <p:cNvPr id="5196808" name="Text Box 8"/>
          <p:cNvSpPr txBox="1">
            <a:spLocks noChangeArrowheads="1"/>
          </p:cNvSpPr>
          <p:nvPr/>
        </p:nvSpPr>
        <p:spPr bwMode="blackWhite">
          <a:xfrm>
            <a:off x="1692275" y="5697538"/>
            <a:ext cx="5738813" cy="1082675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>
                <a:solidFill>
                  <a:schemeClr val="bg1"/>
                </a:solidFill>
              </a:rPr>
              <a:t>「</a:t>
            </a:r>
            <a:r>
              <a:rPr lang="en-US" altLang="ja-JP" sz="3200">
                <a:solidFill>
                  <a:schemeClr val="bg1"/>
                </a:solidFill>
              </a:rPr>
              <a:t>IT</a:t>
            </a:r>
            <a:r>
              <a:rPr lang="ja-JP" altLang="en-US" sz="3200">
                <a:solidFill>
                  <a:schemeClr val="bg1"/>
                </a:solidFill>
              </a:rPr>
              <a:t>化」が扱う情報の主体は</a:t>
            </a:r>
            <a:r>
              <a:rPr lang="ja-JP" altLang="en-US" sz="4000">
                <a:solidFill>
                  <a:schemeClr val="bg1"/>
                </a:solidFill>
              </a:rPr>
              <a:t>「ミーム」</a:t>
            </a:r>
            <a:r>
              <a:rPr lang="ja-JP" altLang="en-US" sz="3200">
                <a:solidFill>
                  <a:schemeClr val="bg1"/>
                </a:solidFill>
              </a:rPr>
              <a:t>である</a:t>
            </a:r>
          </a:p>
        </p:txBody>
      </p:sp>
      <p:pic>
        <p:nvPicPr>
          <p:cNvPr id="5196809" name="Picture 9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8388" y="4652963"/>
            <a:ext cx="1725612" cy="22050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9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9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96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9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9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9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96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9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9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9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9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196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6805" grpId="0" animBg="1"/>
      <p:bldP spid="5196806" grpId="0" animBg="1"/>
      <p:bldP spid="5196807" grpId="0" animBg="1"/>
      <p:bldP spid="519680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8850" name="Oval 2"/>
          <p:cNvSpPr>
            <a:spLocks noChangeArrowheads="1"/>
          </p:cNvSpPr>
          <p:nvPr/>
        </p:nvSpPr>
        <p:spPr bwMode="blackWhite">
          <a:xfrm>
            <a:off x="1000125" y="765175"/>
            <a:ext cx="6740525" cy="577215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4000"/>
              <a:t>適合と淘汰</a:t>
            </a:r>
          </a:p>
          <a:p>
            <a:endParaRPr kumimoji="0" lang="ja-JP" altLang="en-US" sz="4000"/>
          </a:p>
          <a:p>
            <a:r>
              <a:rPr kumimoji="0" lang="ja-JP" altLang="en-US" sz="4000"/>
              <a:t>主流のミーム</a:t>
            </a:r>
          </a:p>
        </p:txBody>
      </p:sp>
      <p:sp>
        <p:nvSpPr>
          <p:cNvPr id="5198851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8" y="44450"/>
            <a:ext cx="8816975" cy="782638"/>
          </a:xfrm>
        </p:spPr>
        <p:txBody>
          <a:bodyPr/>
          <a:lstStyle/>
          <a:p>
            <a:pPr algn="ctr"/>
            <a:r>
              <a:rPr lang="ja-JP" altLang="en-US" sz="3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あなたもミームの乗り物である</a:t>
            </a:r>
          </a:p>
        </p:txBody>
      </p:sp>
      <p:sp>
        <p:nvSpPr>
          <p:cNvPr id="5198853" name="Text Box 5"/>
          <p:cNvSpPr txBox="1">
            <a:spLocks noChangeArrowheads="1"/>
          </p:cNvSpPr>
          <p:nvPr/>
        </p:nvSpPr>
        <p:spPr bwMode="auto">
          <a:xfrm>
            <a:off x="3492500" y="1052513"/>
            <a:ext cx="1871663" cy="4794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と同様に</a:t>
            </a:r>
          </a:p>
        </p:txBody>
      </p:sp>
      <p:sp>
        <p:nvSpPr>
          <p:cNvPr id="5198854" name="Text Box 6"/>
          <p:cNvSpPr txBox="1">
            <a:spLocks noChangeArrowheads="1"/>
          </p:cNvSpPr>
          <p:nvPr/>
        </p:nvSpPr>
        <p:spPr bwMode="auto">
          <a:xfrm>
            <a:off x="1258888" y="1773238"/>
            <a:ext cx="6408737" cy="4794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組織や企業にもミームが存在する</a:t>
            </a:r>
          </a:p>
        </p:txBody>
      </p:sp>
      <p:sp>
        <p:nvSpPr>
          <p:cNvPr id="5198855" name="AutoShape 7"/>
          <p:cNvSpPr>
            <a:spLocks noChangeArrowheads="1"/>
          </p:cNvSpPr>
          <p:nvPr/>
        </p:nvSpPr>
        <p:spPr bwMode="auto">
          <a:xfrm>
            <a:off x="3635375" y="3573463"/>
            <a:ext cx="1439863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1905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98856" name="AutoShape 8"/>
          <p:cNvSpPr>
            <a:spLocks noChangeArrowheads="1"/>
          </p:cNvSpPr>
          <p:nvPr/>
        </p:nvSpPr>
        <p:spPr bwMode="auto">
          <a:xfrm>
            <a:off x="5580063" y="2708275"/>
            <a:ext cx="2879725" cy="2376488"/>
          </a:xfrm>
          <a:prstGeom prst="wedgeEllipseCallout">
            <a:avLst>
              <a:gd name="adj1" fmla="val 23537"/>
              <a:gd name="adj2" fmla="val 5133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altLang="en-US" sz="3600" b="1"/>
              <a:t>組織文化</a:t>
            </a:r>
          </a:p>
          <a:p>
            <a:pPr>
              <a:lnSpc>
                <a:spcPct val="90000"/>
              </a:lnSpc>
            </a:pPr>
            <a:r>
              <a:rPr lang="ja-JP" altLang="en-US" sz="3600" b="1"/>
              <a:t>社風</a:t>
            </a:r>
          </a:p>
        </p:txBody>
      </p:sp>
      <p:pic>
        <p:nvPicPr>
          <p:cNvPr id="5198857" name="Picture 9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83425" y="4221163"/>
            <a:ext cx="2060575" cy="26368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9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9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9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9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8850" grpId="0" animBg="1"/>
      <p:bldP spid="5198853" grpId="0" animBg="1"/>
      <p:bldP spid="5198854" grpId="0" animBg="1"/>
      <p:bldP spid="5198855" grpId="0" animBg="1"/>
      <p:bldP spid="519885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089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0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種の論理</a:t>
            </a:r>
          </a:p>
        </p:txBody>
      </p:sp>
      <p:sp>
        <p:nvSpPr>
          <p:cNvPr id="5200901" name="Oval 5"/>
          <p:cNvSpPr>
            <a:spLocks noChangeArrowheads="1"/>
          </p:cNvSpPr>
          <p:nvPr/>
        </p:nvSpPr>
        <p:spPr bwMode="blackWhite">
          <a:xfrm>
            <a:off x="854075" y="969963"/>
            <a:ext cx="6740525" cy="577215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ja-JP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200902" name="Oval 6"/>
          <p:cNvSpPr>
            <a:spLocks noChangeArrowheads="1"/>
          </p:cNvSpPr>
          <p:nvPr/>
        </p:nvSpPr>
        <p:spPr bwMode="blackWhite">
          <a:xfrm>
            <a:off x="1476375" y="1989138"/>
            <a:ext cx="5400675" cy="4762500"/>
          </a:xfrm>
          <a:prstGeom prst="ellipse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200903" name="Oval 7"/>
          <p:cNvSpPr>
            <a:spLocks noChangeArrowheads="1"/>
          </p:cNvSpPr>
          <p:nvPr/>
        </p:nvSpPr>
        <p:spPr bwMode="blackWhite">
          <a:xfrm>
            <a:off x="3419475" y="5516563"/>
            <a:ext cx="1368425" cy="122555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400"/>
              <a:t>個</a:t>
            </a:r>
          </a:p>
        </p:txBody>
      </p:sp>
      <p:sp>
        <p:nvSpPr>
          <p:cNvPr id="5200904" name="Rectangle 8"/>
          <p:cNvSpPr>
            <a:spLocks noChangeArrowheads="1"/>
          </p:cNvSpPr>
          <p:nvPr/>
        </p:nvSpPr>
        <p:spPr bwMode="auto">
          <a:xfrm>
            <a:off x="3419475" y="2205038"/>
            <a:ext cx="14398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3200"/>
              <a:t>種</a:t>
            </a:r>
          </a:p>
        </p:txBody>
      </p:sp>
      <p:sp>
        <p:nvSpPr>
          <p:cNvPr id="5200905" name="Rectangle 9"/>
          <p:cNvSpPr>
            <a:spLocks noChangeArrowheads="1"/>
          </p:cNvSpPr>
          <p:nvPr/>
        </p:nvSpPr>
        <p:spPr bwMode="auto">
          <a:xfrm>
            <a:off x="3419475" y="1123950"/>
            <a:ext cx="14398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3600"/>
              <a:t>類</a:t>
            </a:r>
            <a:endParaRPr lang="ja-JP" altLang="en-US" sz="2000"/>
          </a:p>
        </p:txBody>
      </p:sp>
      <p:sp>
        <p:nvSpPr>
          <p:cNvPr id="5200906" name="AutoShape 10"/>
          <p:cNvSpPr>
            <a:spLocks noChangeArrowheads="1"/>
          </p:cNvSpPr>
          <p:nvPr/>
        </p:nvSpPr>
        <p:spPr bwMode="auto">
          <a:xfrm>
            <a:off x="4716463" y="1196975"/>
            <a:ext cx="4319587" cy="3816350"/>
          </a:xfrm>
          <a:prstGeom prst="wedgeEllipseCallout">
            <a:avLst>
              <a:gd name="adj1" fmla="val 45588"/>
              <a:gd name="adj2" fmla="val 3269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altLang="en-US" sz="3200"/>
              <a:t>個は種のミームの中で育ち、また種は個の変化によるミームの変化を内包している</a:t>
            </a:r>
          </a:p>
        </p:txBody>
      </p:sp>
      <p:pic>
        <p:nvPicPr>
          <p:cNvPr id="5200900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365625"/>
            <a:ext cx="1914525" cy="24495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0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0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0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0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0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0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0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0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00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00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0901" grpId="0" animBg="1"/>
      <p:bldP spid="5200902" grpId="0" animBg="1"/>
      <p:bldP spid="5200903" grpId="0" animBg="1"/>
      <p:bldP spid="5200904" grpId="0"/>
      <p:bldP spid="5200905" grpId="0"/>
      <p:bldP spid="52009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1954" name="Group 2"/>
          <p:cNvGrpSpPr>
            <a:grpSpLocks/>
          </p:cNvGrpSpPr>
          <p:nvPr/>
        </p:nvGrpSpPr>
        <p:grpSpPr bwMode="auto">
          <a:xfrm>
            <a:off x="1793875" y="2246313"/>
            <a:ext cx="4835525" cy="2573337"/>
            <a:chOff x="1536" y="1415"/>
            <a:chExt cx="2640" cy="1428"/>
          </a:xfrm>
        </p:grpSpPr>
        <p:sp>
          <p:nvSpPr>
            <p:cNvPr id="5501955" name="Line 3"/>
            <p:cNvSpPr>
              <a:spLocks noChangeShapeType="1"/>
            </p:cNvSpPr>
            <p:nvPr/>
          </p:nvSpPr>
          <p:spPr bwMode="auto">
            <a:xfrm flipH="1" flipV="1">
              <a:off x="1878" y="1415"/>
              <a:ext cx="2083" cy="9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56" name="Line 4"/>
            <p:cNvSpPr>
              <a:spLocks noChangeShapeType="1"/>
            </p:cNvSpPr>
            <p:nvPr/>
          </p:nvSpPr>
          <p:spPr bwMode="auto">
            <a:xfrm flipH="1" flipV="1">
              <a:off x="1536" y="1854"/>
              <a:ext cx="2496" cy="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57" name="Line 5"/>
            <p:cNvSpPr>
              <a:spLocks noChangeShapeType="1"/>
            </p:cNvSpPr>
            <p:nvPr/>
          </p:nvSpPr>
          <p:spPr bwMode="auto">
            <a:xfrm flipH="1" flipV="1">
              <a:off x="1701" y="2372"/>
              <a:ext cx="23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58" name="Line 6"/>
            <p:cNvSpPr>
              <a:spLocks noChangeShapeType="1"/>
            </p:cNvSpPr>
            <p:nvPr/>
          </p:nvSpPr>
          <p:spPr bwMode="auto">
            <a:xfrm flipH="1">
              <a:off x="2521" y="2375"/>
              <a:ext cx="1511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59" name="Line 7"/>
            <p:cNvSpPr>
              <a:spLocks noChangeShapeType="1"/>
            </p:cNvSpPr>
            <p:nvPr/>
          </p:nvSpPr>
          <p:spPr bwMode="auto">
            <a:xfrm flipV="1">
              <a:off x="4032" y="1854"/>
              <a:ext cx="144" cy="5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60" name="Line 8"/>
            <p:cNvSpPr>
              <a:spLocks noChangeShapeType="1"/>
            </p:cNvSpPr>
            <p:nvPr/>
          </p:nvSpPr>
          <p:spPr bwMode="auto">
            <a:xfrm flipH="1" flipV="1">
              <a:off x="3760" y="1489"/>
              <a:ext cx="272" cy="9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5501961" name="Oval 9"/>
          <p:cNvSpPr>
            <a:spLocks noChangeArrowheads="1"/>
          </p:cNvSpPr>
          <p:nvPr/>
        </p:nvSpPr>
        <p:spPr bwMode="auto">
          <a:xfrm>
            <a:off x="1581150" y="1762125"/>
            <a:ext cx="5710238" cy="3322638"/>
          </a:xfrm>
          <a:prstGeom prst="ellips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501962" name="Oval 10"/>
          <p:cNvSpPr>
            <a:spLocks noChangeArrowheads="1"/>
          </p:cNvSpPr>
          <p:nvPr/>
        </p:nvSpPr>
        <p:spPr bwMode="blackWhite">
          <a:xfrm>
            <a:off x="5686425" y="3683000"/>
            <a:ext cx="2417763" cy="8080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本社</a:t>
            </a:r>
          </a:p>
        </p:txBody>
      </p:sp>
      <p:sp>
        <p:nvSpPr>
          <p:cNvPr id="5501963" name="Rectangle 11"/>
          <p:cNvSpPr>
            <a:spLocks noChangeArrowheads="1"/>
          </p:cNvSpPr>
          <p:nvPr/>
        </p:nvSpPr>
        <p:spPr bwMode="auto">
          <a:xfrm>
            <a:off x="960438" y="823913"/>
            <a:ext cx="6851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現場こそ</a:t>
            </a:r>
            <a:r>
              <a:rPr lang="en-US" altLang="ja-JP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化実践の場</a:t>
            </a:r>
            <a:endParaRPr lang="ja-JP" altLang="en-US" b="1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5501964" name="Group 12"/>
          <p:cNvGrpSpPr>
            <a:grpSpLocks/>
          </p:cNvGrpSpPr>
          <p:nvPr/>
        </p:nvGrpSpPr>
        <p:grpSpPr bwMode="auto">
          <a:xfrm>
            <a:off x="931863" y="1536700"/>
            <a:ext cx="7161212" cy="4124325"/>
            <a:chOff x="672" y="1014"/>
            <a:chExt cx="4224" cy="2072"/>
          </a:xfrm>
        </p:grpSpPr>
        <p:sp>
          <p:nvSpPr>
            <p:cNvPr id="5501965" name="Oval 13"/>
            <p:cNvSpPr>
              <a:spLocks noChangeArrowheads="1"/>
            </p:cNvSpPr>
            <p:nvPr/>
          </p:nvSpPr>
          <p:spPr bwMode="blackWhite">
            <a:xfrm>
              <a:off x="4032" y="1442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66" name="Oval 14"/>
            <p:cNvSpPr>
              <a:spLocks noChangeArrowheads="1"/>
            </p:cNvSpPr>
            <p:nvPr/>
          </p:nvSpPr>
          <p:spPr bwMode="blackWhite">
            <a:xfrm>
              <a:off x="1701" y="2623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67" name="Oval 15"/>
            <p:cNvSpPr>
              <a:spLocks noChangeArrowheads="1"/>
            </p:cNvSpPr>
            <p:nvPr/>
          </p:nvSpPr>
          <p:spPr bwMode="blackWhite">
            <a:xfrm>
              <a:off x="3431" y="1014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68" name="Oval 16"/>
            <p:cNvSpPr>
              <a:spLocks noChangeArrowheads="1"/>
            </p:cNvSpPr>
            <p:nvPr/>
          </p:nvSpPr>
          <p:spPr bwMode="blackWhite">
            <a:xfrm>
              <a:off x="843" y="2200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69" name="Oval 17"/>
            <p:cNvSpPr>
              <a:spLocks noChangeArrowheads="1"/>
            </p:cNvSpPr>
            <p:nvPr/>
          </p:nvSpPr>
          <p:spPr bwMode="blackWhite">
            <a:xfrm>
              <a:off x="672" y="1638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70" name="Oval 18"/>
            <p:cNvSpPr>
              <a:spLocks noChangeArrowheads="1"/>
            </p:cNvSpPr>
            <p:nvPr/>
          </p:nvSpPr>
          <p:spPr bwMode="blackWhite">
            <a:xfrm>
              <a:off x="1055" y="1120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5501971" name="Group 19"/>
          <p:cNvGrpSpPr>
            <a:grpSpLocks/>
          </p:cNvGrpSpPr>
          <p:nvPr/>
        </p:nvGrpSpPr>
        <p:grpSpPr bwMode="auto">
          <a:xfrm>
            <a:off x="2990850" y="1390650"/>
            <a:ext cx="3443288" cy="2906713"/>
            <a:chOff x="3799" y="513"/>
            <a:chExt cx="1380" cy="1319"/>
          </a:xfrm>
        </p:grpSpPr>
        <p:grpSp>
          <p:nvGrpSpPr>
            <p:cNvPr id="5501972" name="Group 20"/>
            <p:cNvGrpSpPr>
              <a:grpSpLocks/>
            </p:cNvGrpSpPr>
            <p:nvPr/>
          </p:nvGrpSpPr>
          <p:grpSpPr bwMode="auto">
            <a:xfrm>
              <a:off x="3929" y="580"/>
              <a:ext cx="1250" cy="1252"/>
              <a:chOff x="3929" y="580"/>
              <a:chExt cx="1250" cy="1252"/>
            </a:xfrm>
          </p:grpSpPr>
          <p:sp>
            <p:nvSpPr>
              <p:cNvPr id="5501973" name="Freeform 21"/>
              <p:cNvSpPr>
                <a:spLocks/>
              </p:cNvSpPr>
              <p:nvPr/>
            </p:nvSpPr>
            <p:spPr bwMode="gray">
              <a:xfrm>
                <a:off x="4640" y="1503"/>
                <a:ext cx="534" cy="324"/>
              </a:xfrm>
              <a:custGeom>
                <a:avLst/>
                <a:gdLst>
                  <a:gd name="T0" fmla="*/ 321 w 534"/>
                  <a:gd name="T1" fmla="*/ 37 h 324"/>
                  <a:gd name="T2" fmla="*/ 533 w 534"/>
                  <a:gd name="T3" fmla="*/ 63 h 324"/>
                  <a:gd name="T4" fmla="*/ 533 w 534"/>
                  <a:gd name="T5" fmla="*/ 319 h 324"/>
                  <a:gd name="T6" fmla="*/ 478 w 534"/>
                  <a:gd name="T7" fmla="*/ 323 h 324"/>
                  <a:gd name="T8" fmla="*/ 0 w 534"/>
                  <a:gd name="T9" fmla="*/ 183 h 324"/>
                  <a:gd name="T10" fmla="*/ 35 w 534"/>
                  <a:gd name="T11" fmla="*/ 6 h 324"/>
                  <a:gd name="T12" fmla="*/ 88 w 534"/>
                  <a:gd name="T13" fmla="*/ 0 h 324"/>
                  <a:gd name="T14" fmla="*/ 117 w 534"/>
                  <a:gd name="T15" fmla="*/ 6 h 324"/>
                  <a:gd name="T16" fmla="*/ 170 w 534"/>
                  <a:gd name="T17" fmla="*/ 18 h 324"/>
                  <a:gd name="T18" fmla="*/ 212 w 534"/>
                  <a:gd name="T19" fmla="*/ 30 h 324"/>
                  <a:gd name="T20" fmla="*/ 271 w 534"/>
                  <a:gd name="T21" fmla="*/ 23 h 324"/>
                  <a:gd name="T22" fmla="*/ 321 w 534"/>
                  <a:gd name="T23" fmla="*/ 37 h 324"/>
                  <a:gd name="T24" fmla="*/ 321 w 534"/>
                  <a:gd name="T25" fmla="*/ 3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4" h="324">
                    <a:moveTo>
                      <a:pt x="321" y="37"/>
                    </a:moveTo>
                    <a:lnTo>
                      <a:pt x="533" y="63"/>
                    </a:lnTo>
                    <a:lnTo>
                      <a:pt x="533" y="319"/>
                    </a:lnTo>
                    <a:lnTo>
                      <a:pt x="478" y="323"/>
                    </a:lnTo>
                    <a:lnTo>
                      <a:pt x="0" y="183"/>
                    </a:lnTo>
                    <a:lnTo>
                      <a:pt x="35" y="6"/>
                    </a:lnTo>
                    <a:lnTo>
                      <a:pt x="88" y="0"/>
                    </a:lnTo>
                    <a:lnTo>
                      <a:pt x="117" y="6"/>
                    </a:lnTo>
                    <a:lnTo>
                      <a:pt x="170" y="18"/>
                    </a:lnTo>
                    <a:lnTo>
                      <a:pt x="212" y="30"/>
                    </a:lnTo>
                    <a:lnTo>
                      <a:pt x="271" y="23"/>
                    </a:lnTo>
                    <a:lnTo>
                      <a:pt x="321" y="37"/>
                    </a:lnTo>
                    <a:lnTo>
                      <a:pt x="321" y="37"/>
                    </a:lnTo>
                  </a:path>
                </a:pathLst>
              </a:custGeom>
              <a:solidFill>
                <a:srgbClr val="FFFFD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4" name="Freeform 22"/>
              <p:cNvSpPr>
                <a:spLocks/>
              </p:cNvSpPr>
              <p:nvPr/>
            </p:nvSpPr>
            <p:spPr bwMode="gray">
              <a:xfrm>
                <a:off x="5134" y="1619"/>
                <a:ext cx="41" cy="110"/>
              </a:xfrm>
              <a:custGeom>
                <a:avLst/>
                <a:gdLst>
                  <a:gd name="T0" fmla="*/ 24 w 41"/>
                  <a:gd name="T1" fmla="*/ 109 h 110"/>
                  <a:gd name="T2" fmla="*/ 39 w 41"/>
                  <a:gd name="T3" fmla="*/ 95 h 110"/>
                  <a:gd name="T4" fmla="*/ 40 w 41"/>
                  <a:gd name="T5" fmla="*/ 0 h 110"/>
                  <a:gd name="T6" fmla="*/ 0 w 41"/>
                  <a:gd name="T7" fmla="*/ 43 h 110"/>
                  <a:gd name="T8" fmla="*/ 24 w 41"/>
                  <a:gd name="T9" fmla="*/ 109 h 110"/>
                  <a:gd name="T10" fmla="*/ 24 w 41"/>
                  <a:gd name="T11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10">
                    <a:moveTo>
                      <a:pt x="24" y="109"/>
                    </a:moveTo>
                    <a:lnTo>
                      <a:pt x="39" y="95"/>
                    </a:lnTo>
                    <a:lnTo>
                      <a:pt x="40" y="0"/>
                    </a:lnTo>
                    <a:lnTo>
                      <a:pt x="0" y="43"/>
                    </a:lnTo>
                    <a:lnTo>
                      <a:pt x="24" y="109"/>
                    </a:lnTo>
                    <a:lnTo>
                      <a:pt x="24" y="109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5" name="Freeform 23"/>
              <p:cNvSpPr>
                <a:spLocks/>
              </p:cNvSpPr>
              <p:nvPr/>
            </p:nvSpPr>
            <p:spPr bwMode="gray">
              <a:xfrm>
                <a:off x="4848" y="1577"/>
                <a:ext cx="326" cy="90"/>
              </a:xfrm>
              <a:custGeom>
                <a:avLst/>
                <a:gdLst>
                  <a:gd name="T0" fmla="*/ 0 w 326"/>
                  <a:gd name="T1" fmla="*/ 10 h 90"/>
                  <a:gd name="T2" fmla="*/ 0 w 326"/>
                  <a:gd name="T3" fmla="*/ 10 h 90"/>
                  <a:gd name="T4" fmla="*/ 25 w 326"/>
                  <a:gd name="T5" fmla="*/ 5 h 90"/>
                  <a:gd name="T6" fmla="*/ 39 w 326"/>
                  <a:gd name="T7" fmla="*/ 5 h 90"/>
                  <a:gd name="T8" fmla="*/ 61 w 326"/>
                  <a:gd name="T9" fmla="*/ 0 h 90"/>
                  <a:gd name="T10" fmla="*/ 316 w 326"/>
                  <a:gd name="T11" fmla="*/ 1 h 90"/>
                  <a:gd name="T12" fmla="*/ 325 w 326"/>
                  <a:gd name="T13" fmla="*/ 19 h 90"/>
                  <a:gd name="T14" fmla="*/ 325 w 326"/>
                  <a:gd name="T15" fmla="*/ 63 h 90"/>
                  <a:gd name="T16" fmla="*/ 316 w 326"/>
                  <a:gd name="T17" fmla="*/ 74 h 90"/>
                  <a:gd name="T18" fmla="*/ 314 w 326"/>
                  <a:gd name="T19" fmla="*/ 75 h 90"/>
                  <a:gd name="T20" fmla="*/ 264 w 326"/>
                  <a:gd name="T21" fmla="*/ 89 h 90"/>
                  <a:gd name="T22" fmla="*/ 19 w 326"/>
                  <a:gd name="T23" fmla="*/ 51 h 90"/>
                  <a:gd name="T24" fmla="*/ 0 w 326"/>
                  <a:gd name="T25" fmla="*/ 10 h 90"/>
                  <a:gd name="T26" fmla="*/ 0 w 326"/>
                  <a:gd name="T27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6" h="90">
                    <a:moveTo>
                      <a:pt x="0" y="10"/>
                    </a:moveTo>
                    <a:lnTo>
                      <a:pt x="0" y="10"/>
                    </a:lnTo>
                    <a:lnTo>
                      <a:pt x="25" y="5"/>
                    </a:lnTo>
                    <a:lnTo>
                      <a:pt x="39" y="5"/>
                    </a:lnTo>
                    <a:lnTo>
                      <a:pt x="61" y="0"/>
                    </a:lnTo>
                    <a:lnTo>
                      <a:pt x="316" y="1"/>
                    </a:lnTo>
                    <a:lnTo>
                      <a:pt x="325" y="19"/>
                    </a:lnTo>
                    <a:lnTo>
                      <a:pt x="325" y="63"/>
                    </a:lnTo>
                    <a:lnTo>
                      <a:pt x="316" y="74"/>
                    </a:lnTo>
                    <a:lnTo>
                      <a:pt x="314" y="75"/>
                    </a:lnTo>
                    <a:lnTo>
                      <a:pt x="264" y="89"/>
                    </a:lnTo>
                    <a:lnTo>
                      <a:pt x="19" y="51"/>
                    </a:lnTo>
                    <a:lnTo>
                      <a:pt x="0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6" name="Freeform 24"/>
              <p:cNvSpPr>
                <a:spLocks/>
              </p:cNvSpPr>
              <p:nvPr/>
            </p:nvSpPr>
            <p:spPr bwMode="gray">
              <a:xfrm>
                <a:off x="4845" y="1587"/>
                <a:ext cx="320" cy="144"/>
              </a:xfrm>
              <a:custGeom>
                <a:avLst/>
                <a:gdLst>
                  <a:gd name="T0" fmla="*/ 12 w 320"/>
                  <a:gd name="T1" fmla="*/ 6 h 144"/>
                  <a:gd name="T2" fmla="*/ 27 w 320"/>
                  <a:gd name="T3" fmla="*/ 11 h 144"/>
                  <a:gd name="T4" fmla="*/ 46 w 320"/>
                  <a:gd name="T5" fmla="*/ 17 h 144"/>
                  <a:gd name="T6" fmla="*/ 67 w 320"/>
                  <a:gd name="T7" fmla="*/ 17 h 144"/>
                  <a:gd name="T8" fmla="*/ 82 w 320"/>
                  <a:gd name="T9" fmla="*/ 22 h 144"/>
                  <a:gd name="T10" fmla="*/ 110 w 320"/>
                  <a:gd name="T11" fmla="*/ 27 h 144"/>
                  <a:gd name="T12" fmla="*/ 136 w 320"/>
                  <a:gd name="T13" fmla="*/ 33 h 144"/>
                  <a:gd name="T14" fmla="*/ 151 w 320"/>
                  <a:gd name="T15" fmla="*/ 33 h 144"/>
                  <a:gd name="T16" fmla="*/ 175 w 320"/>
                  <a:gd name="T17" fmla="*/ 40 h 144"/>
                  <a:gd name="T18" fmla="*/ 195 w 320"/>
                  <a:gd name="T19" fmla="*/ 43 h 144"/>
                  <a:gd name="T20" fmla="*/ 228 w 320"/>
                  <a:gd name="T21" fmla="*/ 50 h 144"/>
                  <a:gd name="T22" fmla="*/ 254 w 320"/>
                  <a:gd name="T23" fmla="*/ 52 h 144"/>
                  <a:gd name="T24" fmla="*/ 275 w 320"/>
                  <a:gd name="T25" fmla="*/ 58 h 144"/>
                  <a:gd name="T26" fmla="*/ 299 w 320"/>
                  <a:gd name="T27" fmla="*/ 60 h 144"/>
                  <a:gd name="T28" fmla="*/ 311 w 320"/>
                  <a:gd name="T29" fmla="*/ 64 h 144"/>
                  <a:gd name="T30" fmla="*/ 318 w 320"/>
                  <a:gd name="T31" fmla="*/ 65 h 144"/>
                  <a:gd name="T32" fmla="*/ 317 w 320"/>
                  <a:gd name="T33" fmla="*/ 88 h 144"/>
                  <a:gd name="T34" fmla="*/ 316 w 320"/>
                  <a:gd name="T35" fmla="*/ 96 h 144"/>
                  <a:gd name="T36" fmla="*/ 319 w 320"/>
                  <a:gd name="T37" fmla="*/ 109 h 144"/>
                  <a:gd name="T38" fmla="*/ 318 w 320"/>
                  <a:gd name="T39" fmla="*/ 126 h 144"/>
                  <a:gd name="T40" fmla="*/ 316 w 320"/>
                  <a:gd name="T41" fmla="*/ 136 h 144"/>
                  <a:gd name="T42" fmla="*/ 318 w 320"/>
                  <a:gd name="T43" fmla="*/ 143 h 144"/>
                  <a:gd name="T44" fmla="*/ 262 w 320"/>
                  <a:gd name="T45" fmla="*/ 131 h 144"/>
                  <a:gd name="T46" fmla="*/ 255 w 320"/>
                  <a:gd name="T47" fmla="*/ 131 h 144"/>
                  <a:gd name="T48" fmla="*/ 239 w 320"/>
                  <a:gd name="T49" fmla="*/ 122 h 144"/>
                  <a:gd name="T50" fmla="*/ 213 w 320"/>
                  <a:gd name="T51" fmla="*/ 117 h 144"/>
                  <a:gd name="T52" fmla="*/ 188 w 320"/>
                  <a:gd name="T53" fmla="*/ 117 h 144"/>
                  <a:gd name="T54" fmla="*/ 176 w 320"/>
                  <a:gd name="T55" fmla="*/ 111 h 144"/>
                  <a:gd name="T56" fmla="*/ 153 w 320"/>
                  <a:gd name="T57" fmla="*/ 109 h 144"/>
                  <a:gd name="T58" fmla="*/ 137 w 320"/>
                  <a:gd name="T59" fmla="*/ 99 h 144"/>
                  <a:gd name="T60" fmla="*/ 126 w 320"/>
                  <a:gd name="T61" fmla="*/ 101 h 144"/>
                  <a:gd name="T62" fmla="*/ 114 w 320"/>
                  <a:gd name="T63" fmla="*/ 95 h 144"/>
                  <a:gd name="T64" fmla="*/ 107 w 320"/>
                  <a:gd name="T65" fmla="*/ 95 h 144"/>
                  <a:gd name="T66" fmla="*/ 51 w 320"/>
                  <a:gd name="T67" fmla="*/ 79 h 144"/>
                  <a:gd name="T68" fmla="*/ 45 w 320"/>
                  <a:gd name="T69" fmla="*/ 77 h 144"/>
                  <a:gd name="T70" fmla="*/ 30 w 320"/>
                  <a:gd name="T71" fmla="*/ 77 h 144"/>
                  <a:gd name="T72" fmla="*/ 21 w 320"/>
                  <a:gd name="T73" fmla="*/ 73 h 144"/>
                  <a:gd name="T74" fmla="*/ 8 w 320"/>
                  <a:gd name="T75" fmla="*/ 73 h 144"/>
                  <a:gd name="T76" fmla="*/ 5 w 320"/>
                  <a:gd name="T77" fmla="*/ 67 h 144"/>
                  <a:gd name="T78" fmla="*/ 1 w 320"/>
                  <a:gd name="T79" fmla="*/ 65 h 144"/>
                  <a:gd name="T80" fmla="*/ 0 w 320"/>
                  <a:gd name="T81" fmla="*/ 43 h 144"/>
                  <a:gd name="T82" fmla="*/ 3 w 320"/>
                  <a:gd name="T83" fmla="*/ 27 h 144"/>
                  <a:gd name="T84" fmla="*/ 1 w 320"/>
                  <a:gd name="T85" fmla="*/ 20 h 144"/>
                  <a:gd name="T86" fmla="*/ 3 w 320"/>
                  <a:gd name="T87" fmla="*/ 5 h 144"/>
                  <a:gd name="T88" fmla="*/ 3 w 320"/>
                  <a:gd name="T89" fmla="*/ 0 h 144"/>
                  <a:gd name="T90" fmla="*/ 12 w 320"/>
                  <a:gd name="T91" fmla="*/ 6 h 144"/>
                  <a:gd name="T92" fmla="*/ 12 w 320"/>
                  <a:gd name="T93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0" h="144">
                    <a:moveTo>
                      <a:pt x="12" y="6"/>
                    </a:moveTo>
                    <a:lnTo>
                      <a:pt x="27" y="11"/>
                    </a:lnTo>
                    <a:lnTo>
                      <a:pt x="46" y="17"/>
                    </a:lnTo>
                    <a:lnTo>
                      <a:pt x="67" y="17"/>
                    </a:lnTo>
                    <a:lnTo>
                      <a:pt x="82" y="22"/>
                    </a:lnTo>
                    <a:lnTo>
                      <a:pt x="110" y="27"/>
                    </a:lnTo>
                    <a:lnTo>
                      <a:pt x="136" y="33"/>
                    </a:lnTo>
                    <a:lnTo>
                      <a:pt x="151" y="33"/>
                    </a:lnTo>
                    <a:lnTo>
                      <a:pt x="175" y="40"/>
                    </a:lnTo>
                    <a:lnTo>
                      <a:pt x="195" y="43"/>
                    </a:lnTo>
                    <a:lnTo>
                      <a:pt x="228" y="50"/>
                    </a:lnTo>
                    <a:lnTo>
                      <a:pt x="254" y="52"/>
                    </a:lnTo>
                    <a:lnTo>
                      <a:pt x="275" y="58"/>
                    </a:lnTo>
                    <a:lnTo>
                      <a:pt x="299" y="60"/>
                    </a:lnTo>
                    <a:lnTo>
                      <a:pt x="311" y="64"/>
                    </a:lnTo>
                    <a:lnTo>
                      <a:pt x="318" y="65"/>
                    </a:lnTo>
                    <a:lnTo>
                      <a:pt x="317" y="88"/>
                    </a:lnTo>
                    <a:lnTo>
                      <a:pt x="316" y="96"/>
                    </a:lnTo>
                    <a:lnTo>
                      <a:pt x="319" y="109"/>
                    </a:lnTo>
                    <a:lnTo>
                      <a:pt x="318" y="126"/>
                    </a:lnTo>
                    <a:lnTo>
                      <a:pt x="316" y="136"/>
                    </a:lnTo>
                    <a:lnTo>
                      <a:pt x="318" y="143"/>
                    </a:lnTo>
                    <a:lnTo>
                      <a:pt x="262" y="131"/>
                    </a:lnTo>
                    <a:lnTo>
                      <a:pt x="255" y="131"/>
                    </a:lnTo>
                    <a:lnTo>
                      <a:pt x="239" y="122"/>
                    </a:lnTo>
                    <a:lnTo>
                      <a:pt x="213" y="117"/>
                    </a:lnTo>
                    <a:lnTo>
                      <a:pt x="188" y="117"/>
                    </a:lnTo>
                    <a:lnTo>
                      <a:pt x="176" y="111"/>
                    </a:lnTo>
                    <a:lnTo>
                      <a:pt x="153" y="109"/>
                    </a:lnTo>
                    <a:lnTo>
                      <a:pt x="137" y="99"/>
                    </a:lnTo>
                    <a:lnTo>
                      <a:pt x="126" y="101"/>
                    </a:lnTo>
                    <a:lnTo>
                      <a:pt x="114" y="95"/>
                    </a:lnTo>
                    <a:lnTo>
                      <a:pt x="107" y="95"/>
                    </a:lnTo>
                    <a:lnTo>
                      <a:pt x="51" y="79"/>
                    </a:lnTo>
                    <a:lnTo>
                      <a:pt x="45" y="77"/>
                    </a:lnTo>
                    <a:lnTo>
                      <a:pt x="30" y="77"/>
                    </a:lnTo>
                    <a:lnTo>
                      <a:pt x="21" y="73"/>
                    </a:lnTo>
                    <a:lnTo>
                      <a:pt x="8" y="73"/>
                    </a:lnTo>
                    <a:lnTo>
                      <a:pt x="5" y="67"/>
                    </a:lnTo>
                    <a:lnTo>
                      <a:pt x="1" y="65"/>
                    </a:lnTo>
                    <a:lnTo>
                      <a:pt x="0" y="43"/>
                    </a:lnTo>
                    <a:lnTo>
                      <a:pt x="3" y="27"/>
                    </a:lnTo>
                    <a:lnTo>
                      <a:pt x="1" y="20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12" y="6"/>
                    </a:lnTo>
                    <a:lnTo>
                      <a:pt x="12" y="6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7" name="Freeform 25"/>
              <p:cNvSpPr>
                <a:spLocks/>
              </p:cNvSpPr>
              <p:nvPr/>
            </p:nvSpPr>
            <p:spPr bwMode="gray">
              <a:xfrm>
                <a:off x="4887" y="1348"/>
                <a:ext cx="292" cy="71"/>
              </a:xfrm>
              <a:custGeom>
                <a:avLst/>
                <a:gdLst>
                  <a:gd name="T0" fmla="*/ 0 w 292"/>
                  <a:gd name="T1" fmla="*/ 7 h 71"/>
                  <a:gd name="T2" fmla="*/ 62 w 292"/>
                  <a:gd name="T3" fmla="*/ 1 h 71"/>
                  <a:gd name="T4" fmla="*/ 67 w 292"/>
                  <a:gd name="T5" fmla="*/ 1 h 71"/>
                  <a:gd name="T6" fmla="*/ 88 w 292"/>
                  <a:gd name="T7" fmla="*/ 0 h 71"/>
                  <a:gd name="T8" fmla="*/ 106 w 292"/>
                  <a:gd name="T9" fmla="*/ 0 h 71"/>
                  <a:gd name="T10" fmla="*/ 134 w 292"/>
                  <a:gd name="T11" fmla="*/ 2 h 71"/>
                  <a:gd name="T12" fmla="*/ 165 w 292"/>
                  <a:gd name="T13" fmla="*/ 2 h 71"/>
                  <a:gd name="T14" fmla="*/ 175 w 292"/>
                  <a:gd name="T15" fmla="*/ 2 h 71"/>
                  <a:gd name="T16" fmla="*/ 207 w 292"/>
                  <a:gd name="T17" fmla="*/ 3 h 71"/>
                  <a:gd name="T18" fmla="*/ 219 w 292"/>
                  <a:gd name="T19" fmla="*/ 3 h 71"/>
                  <a:gd name="T20" fmla="*/ 253 w 292"/>
                  <a:gd name="T21" fmla="*/ 6 h 71"/>
                  <a:gd name="T22" fmla="*/ 273 w 292"/>
                  <a:gd name="T23" fmla="*/ 7 h 71"/>
                  <a:gd name="T24" fmla="*/ 291 w 292"/>
                  <a:gd name="T25" fmla="*/ 9 h 71"/>
                  <a:gd name="T26" fmla="*/ 273 w 292"/>
                  <a:gd name="T27" fmla="*/ 70 h 71"/>
                  <a:gd name="T28" fmla="*/ 10 w 292"/>
                  <a:gd name="T29" fmla="*/ 30 h 71"/>
                  <a:gd name="T30" fmla="*/ 0 w 292"/>
                  <a:gd name="T31" fmla="*/ 7 h 71"/>
                  <a:gd name="T32" fmla="*/ 0 w 292"/>
                  <a:gd name="T33" fmla="*/ 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2" h="71">
                    <a:moveTo>
                      <a:pt x="0" y="7"/>
                    </a:moveTo>
                    <a:lnTo>
                      <a:pt x="62" y="1"/>
                    </a:lnTo>
                    <a:lnTo>
                      <a:pt x="67" y="1"/>
                    </a:lnTo>
                    <a:lnTo>
                      <a:pt x="88" y="0"/>
                    </a:lnTo>
                    <a:lnTo>
                      <a:pt x="106" y="0"/>
                    </a:lnTo>
                    <a:lnTo>
                      <a:pt x="134" y="2"/>
                    </a:lnTo>
                    <a:lnTo>
                      <a:pt x="165" y="2"/>
                    </a:lnTo>
                    <a:lnTo>
                      <a:pt x="175" y="2"/>
                    </a:lnTo>
                    <a:lnTo>
                      <a:pt x="207" y="3"/>
                    </a:lnTo>
                    <a:lnTo>
                      <a:pt x="219" y="3"/>
                    </a:lnTo>
                    <a:lnTo>
                      <a:pt x="253" y="6"/>
                    </a:lnTo>
                    <a:lnTo>
                      <a:pt x="273" y="7"/>
                    </a:lnTo>
                    <a:lnTo>
                      <a:pt x="291" y="9"/>
                    </a:lnTo>
                    <a:lnTo>
                      <a:pt x="273" y="70"/>
                    </a:lnTo>
                    <a:lnTo>
                      <a:pt x="10" y="3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8" name="Freeform 26"/>
              <p:cNvSpPr>
                <a:spLocks/>
              </p:cNvSpPr>
              <p:nvPr/>
            </p:nvSpPr>
            <p:spPr bwMode="gray">
              <a:xfrm>
                <a:off x="5123" y="1363"/>
                <a:ext cx="47" cy="260"/>
              </a:xfrm>
              <a:custGeom>
                <a:avLst/>
                <a:gdLst>
                  <a:gd name="T0" fmla="*/ 21 w 47"/>
                  <a:gd name="T1" fmla="*/ 8 h 260"/>
                  <a:gd name="T2" fmla="*/ 45 w 47"/>
                  <a:gd name="T3" fmla="*/ 0 h 260"/>
                  <a:gd name="T4" fmla="*/ 46 w 47"/>
                  <a:gd name="T5" fmla="*/ 241 h 260"/>
                  <a:gd name="T6" fmla="*/ 35 w 47"/>
                  <a:gd name="T7" fmla="*/ 256 h 260"/>
                  <a:gd name="T8" fmla="*/ 24 w 47"/>
                  <a:gd name="T9" fmla="*/ 257 h 260"/>
                  <a:gd name="T10" fmla="*/ 20 w 47"/>
                  <a:gd name="T11" fmla="*/ 259 h 260"/>
                  <a:gd name="T12" fmla="*/ 0 w 47"/>
                  <a:gd name="T13" fmla="*/ 145 h 260"/>
                  <a:gd name="T14" fmla="*/ 14 w 47"/>
                  <a:gd name="T15" fmla="*/ 27 h 260"/>
                  <a:gd name="T16" fmla="*/ 21 w 47"/>
                  <a:gd name="T17" fmla="*/ 8 h 260"/>
                  <a:gd name="T18" fmla="*/ 21 w 47"/>
                  <a:gd name="T19" fmla="*/ 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60">
                    <a:moveTo>
                      <a:pt x="21" y="8"/>
                    </a:moveTo>
                    <a:lnTo>
                      <a:pt x="45" y="0"/>
                    </a:lnTo>
                    <a:lnTo>
                      <a:pt x="46" y="241"/>
                    </a:lnTo>
                    <a:lnTo>
                      <a:pt x="35" y="256"/>
                    </a:lnTo>
                    <a:lnTo>
                      <a:pt x="24" y="257"/>
                    </a:lnTo>
                    <a:lnTo>
                      <a:pt x="20" y="259"/>
                    </a:lnTo>
                    <a:lnTo>
                      <a:pt x="0" y="145"/>
                    </a:lnTo>
                    <a:lnTo>
                      <a:pt x="14" y="27"/>
                    </a:lnTo>
                    <a:lnTo>
                      <a:pt x="21" y="8"/>
                    </a:lnTo>
                    <a:lnTo>
                      <a:pt x="21" y="8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9" name="Freeform 27"/>
              <p:cNvSpPr>
                <a:spLocks/>
              </p:cNvSpPr>
              <p:nvPr/>
            </p:nvSpPr>
            <p:spPr bwMode="gray">
              <a:xfrm>
                <a:off x="4887" y="1355"/>
                <a:ext cx="259" cy="269"/>
              </a:xfrm>
              <a:custGeom>
                <a:avLst/>
                <a:gdLst>
                  <a:gd name="T0" fmla="*/ 3 w 259"/>
                  <a:gd name="T1" fmla="*/ 0 h 269"/>
                  <a:gd name="T2" fmla="*/ 19 w 259"/>
                  <a:gd name="T3" fmla="*/ 3 h 269"/>
                  <a:gd name="T4" fmla="*/ 39 w 259"/>
                  <a:gd name="T5" fmla="*/ 0 h 269"/>
                  <a:gd name="T6" fmla="*/ 45 w 259"/>
                  <a:gd name="T7" fmla="*/ 3 h 269"/>
                  <a:gd name="T8" fmla="*/ 54 w 259"/>
                  <a:gd name="T9" fmla="*/ 3 h 269"/>
                  <a:gd name="T10" fmla="*/ 67 w 259"/>
                  <a:gd name="T11" fmla="*/ 3 h 269"/>
                  <a:gd name="T12" fmla="*/ 69 w 259"/>
                  <a:gd name="T13" fmla="*/ 6 h 269"/>
                  <a:gd name="T14" fmla="*/ 95 w 259"/>
                  <a:gd name="T15" fmla="*/ 3 h 269"/>
                  <a:gd name="T16" fmla="*/ 125 w 259"/>
                  <a:gd name="T17" fmla="*/ 7 h 269"/>
                  <a:gd name="T18" fmla="*/ 148 w 259"/>
                  <a:gd name="T19" fmla="*/ 7 h 269"/>
                  <a:gd name="T20" fmla="*/ 163 w 259"/>
                  <a:gd name="T21" fmla="*/ 9 h 269"/>
                  <a:gd name="T22" fmla="*/ 192 w 259"/>
                  <a:gd name="T23" fmla="*/ 9 h 269"/>
                  <a:gd name="T24" fmla="*/ 210 w 259"/>
                  <a:gd name="T25" fmla="*/ 15 h 269"/>
                  <a:gd name="T26" fmla="*/ 232 w 259"/>
                  <a:gd name="T27" fmla="*/ 13 h 269"/>
                  <a:gd name="T28" fmla="*/ 249 w 259"/>
                  <a:gd name="T29" fmla="*/ 15 h 269"/>
                  <a:gd name="T30" fmla="*/ 258 w 259"/>
                  <a:gd name="T31" fmla="*/ 17 h 269"/>
                  <a:gd name="T32" fmla="*/ 256 w 259"/>
                  <a:gd name="T33" fmla="*/ 43 h 269"/>
                  <a:gd name="T34" fmla="*/ 258 w 259"/>
                  <a:gd name="T35" fmla="*/ 50 h 269"/>
                  <a:gd name="T36" fmla="*/ 254 w 259"/>
                  <a:gd name="T37" fmla="*/ 66 h 269"/>
                  <a:gd name="T38" fmla="*/ 254 w 259"/>
                  <a:gd name="T39" fmla="*/ 77 h 269"/>
                  <a:gd name="T40" fmla="*/ 258 w 259"/>
                  <a:gd name="T41" fmla="*/ 98 h 269"/>
                  <a:gd name="T42" fmla="*/ 254 w 259"/>
                  <a:gd name="T43" fmla="*/ 117 h 269"/>
                  <a:gd name="T44" fmla="*/ 254 w 259"/>
                  <a:gd name="T45" fmla="*/ 134 h 269"/>
                  <a:gd name="T46" fmla="*/ 256 w 259"/>
                  <a:gd name="T47" fmla="*/ 152 h 269"/>
                  <a:gd name="T48" fmla="*/ 256 w 259"/>
                  <a:gd name="T49" fmla="*/ 175 h 269"/>
                  <a:gd name="T50" fmla="*/ 253 w 259"/>
                  <a:gd name="T51" fmla="*/ 211 h 269"/>
                  <a:gd name="T52" fmla="*/ 256 w 259"/>
                  <a:gd name="T53" fmla="*/ 235 h 269"/>
                  <a:gd name="T54" fmla="*/ 256 w 259"/>
                  <a:gd name="T55" fmla="*/ 255 h 269"/>
                  <a:gd name="T56" fmla="*/ 256 w 259"/>
                  <a:gd name="T57" fmla="*/ 268 h 269"/>
                  <a:gd name="T58" fmla="*/ 234 w 259"/>
                  <a:gd name="T59" fmla="*/ 266 h 269"/>
                  <a:gd name="T60" fmla="*/ 220 w 259"/>
                  <a:gd name="T61" fmla="*/ 266 h 269"/>
                  <a:gd name="T62" fmla="*/ 194 w 259"/>
                  <a:gd name="T63" fmla="*/ 259 h 269"/>
                  <a:gd name="T64" fmla="*/ 187 w 259"/>
                  <a:gd name="T65" fmla="*/ 259 h 269"/>
                  <a:gd name="T66" fmla="*/ 170 w 259"/>
                  <a:gd name="T67" fmla="*/ 254 h 269"/>
                  <a:gd name="T68" fmla="*/ 159 w 259"/>
                  <a:gd name="T69" fmla="*/ 254 h 269"/>
                  <a:gd name="T70" fmla="*/ 148 w 259"/>
                  <a:gd name="T71" fmla="*/ 254 h 269"/>
                  <a:gd name="T72" fmla="*/ 127 w 259"/>
                  <a:gd name="T73" fmla="*/ 247 h 269"/>
                  <a:gd name="T74" fmla="*/ 108 w 259"/>
                  <a:gd name="T75" fmla="*/ 247 h 269"/>
                  <a:gd name="T76" fmla="*/ 101 w 259"/>
                  <a:gd name="T77" fmla="*/ 244 h 269"/>
                  <a:gd name="T78" fmla="*/ 85 w 259"/>
                  <a:gd name="T79" fmla="*/ 241 h 269"/>
                  <a:gd name="T80" fmla="*/ 68 w 259"/>
                  <a:gd name="T81" fmla="*/ 237 h 269"/>
                  <a:gd name="T82" fmla="*/ 54 w 259"/>
                  <a:gd name="T83" fmla="*/ 237 h 269"/>
                  <a:gd name="T84" fmla="*/ 32 w 259"/>
                  <a:gd name="T85" fmla="*/ 233 h 269"/>
                  <a:gd name="T86" fmla="*/ 19 w 259"/>
                  <a:gd name="T87" fmla="*/ 227 h 269"/>
                  <a:gd name="T88" fmla="*/ 3 w 259"/>
                  <a:gd name="T89" fmla="*/ 227 h 269"/>
                  <a:gd name="T90" fmla="*/ 6 w 259"/>
                  <a:gd name="T91" fmla="*/ 207 h 269"/>
                  <a:gd name="T92" fmla="*/ 4 w 259"/>
                  <a:gd name="T93" fmla="*/ 185 h 269"/>
                  <a:gd name="T94" fmla="*/ 4 w 259"/>
                  <a:gd name="T95" fmla="*/ 166 h 269"/>
                  <a:gd name="T96" fmla="*/ 6 w 259"/>
                  <a:gd name="T97" fmla="*/ 143 h 269"/>
                  <a:gd name="T98" fmla="*/ 6 w 259"/>
                  <a:gd name="T99" fmla="*/ 137 h 269"/>
                  <a:gd name="T100" fmla="*/ 6 w 259"/>
                  <a:gd name="T101" fmla="*/ 123 h 269"/>
                  <a:gd name="T102" fmla="*/ 6 w 259"/>
                  <a:gd name="T103" fmla="*/ 108 h 269"/>
                  <a:gd name="T104" fmla="*/ 4 w 259"/>
                  <a:gd name="T105" fmla="*/ 91 h 269"/>
                  <a:gd name="T106" fmla="*/ 3 w 259"/>
                  <a:gd name="T107" fmla="*/ 70 h 269"/>
                  <a:gd name="T108" fmla="*/ 4 w 259"/>
                  <a:gd name="T109" fmla="*/ 48 h 269"/>
                  <a:gd name="T110" fmla="*/ 4 w 259"/>
                  <a:gd name="T111" fmla="*/ 37 h 269"/>
                  <a:gd name="T112" fmla="*/ 0 w 259"/>
                  <a:gd name="T113" fmla="*/ 19 h 269"/>
                  <a:gd name="T114" fmla="*/ 0 w 259"/>
                  <a:gd name="T115" fmla="*/ 3 h 269"/>
                  <a:gd name="T116" fmla="*/ 3 w 259"/>
                  <a:gd name="T117" fmla="*/ 0 h 269"/>
                  <a:gd name="T118" fmla="*/ 3 w 259"/>
                  <a:gd name="T11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9" h="269">
                    <a:moveTo>
                      <a:pt x="3" y="0"/>
                    </a:moveTo>
                    <a:lnTo>
                      <a:pt x="19" y="3"/>
                    </a:lnTo>
                    <a:lnTo>
                      <a:pt x="39" y="0"/>
                    </a:lnTo>
                    <a:lnTo>
                      <a:pt x="45" y="3"/>
                    </a:lnTo>
                    <a:lnTo>
                      <a:pt x="54" y="3"/>
                    </a:lnTo>
                    <a:lnTo>
                      <a:pt x="67" y="3"/>
                    </a:lnTo>
                    <a:lnTo>
                      <a:pt x="69" y="6"/>
                    </a:lnTo>
                    <a:lnTo>
                      <a:pt x="95" y="3"/>
                    </a:lnTo>
                    <a:lnTo>
                      <a:pt x="125" y="7"/>
                    </a:lnTo>
                    <a:lnTo>
                      <a:pt x="148" y="7"/>
                    </a:lnTo>
                    <a:lnTo>
                      <a:pt x="163" y="9"/>
                    </a:lnTo>
                    <a:lnTo>
                      <a:pt x="192" y="9"/>
                    </a:lnTo>
                    <a:lnTo>
                      <a:pt x="210" y="15"/>
                    </a:lnTo>
                    <a:lnTo>
                      <a:pt x="232" y="13"/>
                    </a:lnTo>
                    <a:lnTo>
                      <a:pt x="249" y="15"/>
                    </a:lnTo>
                    <a:lnTo>
                      <a:pt x="258" y="17"/>
                    </a:lnTo>
                    <a:lnTo>
                      <a:pt x="256" y="43"/>
                    </a:lnTo>
                    <a:lnTo>
                      <a:pt x="258" y="50"/>
                    </a:lnTo>
                    <a:lnTo>
                      <a:pt x="254" y="66"/>
                    </a:lnTo>
                    <a:lnTo>
                      <a:pt x="254" y="77"/>
                    </a:lnTo>
                    <a:lnTo>
                      <a:pt x="258" y="98"/>
                    </a:lnTo>
                    <a:lnTo>
                      <a:pt x="254" y="117"/>
                    </a:lnTo>
                    <a:lnTo>
                      <a:pt x="254" y="134"/>
                    </a:lnTo>
                    <a:lnTo>
                      <a:pt x="256" y="152"/>
                    </a:lnTo>
                    <a:lnTo>
                      <a:pt x="256" y="175"/>
                    </a:lnTo>
                    <a:lnTo>
                      <a:pt x="253" y="211"/>
                    </a:lnTo>
                    <a:lnTo>
                      <a:pt x="256" y="235"/>
                    </a:lnTo>
                    <a:lnTo>
                      <a:pt x="256" y="255"/>
                    </a:lnTo>
                    <a:lnTo>
                      <a:pt x="256" y="268"/>
                    </a:lnTo>
                    <a:lnTo>
                      <a:pt x="234" y="266"/>
                    </a:lnTo>
                    <a:lnTo>
                      <a:pt x="220" y="266"/>
                    </a:lnTo>
                    <a:lnTo>
                      <a:pt x="194" y="259"/>
                    </a:lnTo>
                    <a:lnTo>
                      <a:pt x="187" y="259"/>
                    </a:lnTo>
                    <a:lnTo>
                      <a:pt x="170" y="254"/>
                    </a:lnTo>
                    <a:lnTo>
                      <a:pt x="159" y="254"/>
                    </a:lnTo>
                    <a:lnTo>
                      <a:pt x="148" y="254"/>
                    </a:lnTo>
                    <a:lnTo>
                      <a:pt x="127" y="247"/>
                    </a:lnTo>
                    <a:lnTo>
                      <a:pt x="108" y="247"/>
                    </a:lnTo>
                    <a:lnTo>
                      <a:pt x="101" y="244"/>
                    </a:lnTo>
                    <a:lnTo>
                      <a:pt x="85" y="241"/>
                    </a:lnTo>
                    <a:lnTo>
                      <a:pt x="68" y="237"/>
                    </a:lnTo>
                    <a:lnTo>
                      <a:pt x="54" y="237"/>
                    </a:lnTo>
                    <a:lnTo>
                      <a:pt x="32" y="233"/>
                    </a:lnTo>
                    <a:lnTo>
                      <a:pt x="19" y="227"/>
                    </a:lnTo>
                    <a:lnTo>
                      <a:pt x="3" y="227"/>
                    </a:lnTo>
                    <a:lnTo>
                      <a:pt x="6" y="207"/>
                    </a:lnTo>
                    <a:lnTo>
                      <a:pt x="4" y="185"/>
                    </a:lnTo>
                    <a:lnTo>
                      <a:pt x="4" y="166"/>
                    </a:lnTo>
                    <a:lnTo>
                      <a:pt x="6" y="143"/>
                    </a:lnTo>
                    <a:lnTo>
                      <a:pt x="6" y="137"/>
                    </a:lnTo>
                    <a:lnTo>
                      <a:pt x="6" y="123"/>
                    </a:lnTo>
                    <a:lnTo>
                      <a:pt x="6" y="108"/>
                    </a:lnTo>
                    <a:lnTo>
                      <a:pt x="4" y="91"/>
                    </a:lnTo>
                    <a:lnTo>
                      <a:pt x="3" y="70"/>
                    </a:lnTo>
                    <a:lnTo>
                      <a:pt x="4" y="48"/>
                    </a:lnTo>
                    <a:lnTo>
                      <a:pt x="4" y="37"/>
                    </a:lnTo>
                    <a:lnTo>
                      <a:pt x="0" y="19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0" name="Freeform 28"/>
              <p:cNvSpPr>
                <a:spLocks/>
              </p:cNvSpPr>
              <p:nvPr/>
            </p:nvSpPr>
            <p:spPr bwMode="gray">
              <a:xfrm>
                <a:off x="4914" y="1383"/>
                <a:ext cx="203" cy="194"/>
              </a:xfrm>
              <a:custGeom>
                <a:avLst/>
                <a:gdLst>
                  <a:gd name="T0" fmla="*/ 1 w 203"/>
                  <a:gd name="T1" fmla="*/ 0 h 194"/>
                  <a:gd name="T2" fmla="*/ 34 w 203"/>
                  <a:gd name="T3" fmla="*/ 1 h 194"/>
                  <a:gd name="T4" fmla="*/ 41 w 203"/>
                  <a:gd name="T5" fmla="*/ 7 h 194"/>
                  <a:gd name="T6" fmla="*/ 68 w 203"/>
                  <a:gd name="T7" fmla="*/ 7 h 194"/>
                  <a:gd name="T8" fmla="*/ 89 w 203"/>
                  <a:gd name="T9" fmla="*/ 7 h 194"/>
                  <a:gd name="T10" fmla="*/ 119 w 203"/>
                  <a:gd name="T11" fmla="*/ 9 h 194"/>
                  <a:gd name="T12" fmla="*/ 147 w 203"/>
                  <a:gd name="T13" fmla="*/ 9 h 194"/>
                  <a:gd name="T14" fmla="*/ 173 w 203"/>
                  <a:gd name="T15" fmla="*/ 15 h 194"/>
                  <a:gd name="T16" fmla="*/ 190 w 203"/>
                  <a:gd name="T17" fmla="*/ 14 h 194"/>
                  <a:gd name="T18" fmla="*/ 199 w 203"/>
                  <a:gd name="T19" fmla="*/ 15 h 194"/>
                  <a:gd name="T20" fmla="*/ 199 w 203"/>
                  <a:gd name="T21" fmla="*/ 37 h 194"/>
                  <a:gd name="T22" fmla="*/ 199 w 203"/>
                  <a:gd name="T23" fmla="*/ 61 h 194"/>
                  <a:gd name="T24" fmla="*/ 197 w 203"/>
                  <a:gd name="T25" fmla="*/ 72 h 194"/>
                  <a:gd name="T26" fmla="*/ 197 w 203"/>
                  <a:gd name="T27" fmla="*/ 91 h 194"/>
                  <a:gd name="T28" fmla="*/ 202 w 203"/>
                  <a:gd name="T29" fmla="*/ 98 h 194"/>
                  <a:gd name="T30" fmla="*/ 193 w 203"/>
                  <a:gd name="T31" fmla="*/ 132 h 194"/>
                  <a:gd name="T32" fmla="*/ 193 w 203"/>
                  <a:gd name="T33" fmla="*/ 164 h 194"/>
                  <a:gd name="T34" fmla="*/ 197 w 203"/>
                  <a:gd name="T35" fmla="*/ 183 h 194"/>
                  <a:gd name="T36" fmla="*/ 197 w 203"/>
                  <a:gd name="T37" fmla="*/ 193 h 194"/>
                  <a:gd name="T38" fmla="*/ 173 w 203"/>
                  <a:gd name="T39" fmla="*/ 188 h 194"/>
                  <a:gd name="T40" fmla="*/ 160 w 203"/>
                  <a:gd name="T41" fmla="*/ 188 h 194"/>
                  <a:gd name="T42" fmla="*/ 124 w 203"/>
                  <a:gd name="T43" fmla="*/ 183 h 194"/>
                  <a:gd name="T44" fmla="*/ 119 w 203"/>
                  <a:gd name="T45" fmla="*/ 183 h 194"/>
                  <a:gd name="T46" fmla="*/ 97 w 203"/>
                  <a:gd name="T47" fmla="*/ 179 h 194"/>
                  <a:gd name="T48" fmla="*/ 81 w 203"/>
                  <a:gd name="T49" fmla="*/ 179 h 194"/>
                  <a:gd name="T50" fmla="*/ 68 w 203"/>
                  <a:gd name="T51" fmla="*/ 174 h 194"/>
                  <a:gd name="T52" fmla="*/ 44 w 203"/>
                  <a:gd name="T53" fmla="*/ 174 h 194"/>
                  <a:gd name="T54" fmla="*/ 40 w 203"/>
                  <a:gd name="T55" fmla="*/ 174 h 194"/>
                  <a:gd name="T56" fmla="*/ 16 w 203"/>
                  <a:gd name="T57" fmla="*/ 170 h 194"/>
                  <a:gd name="T58" fmla="*/ 5 w 203"/>
                  <a:gd name="T59" fmla="*/ 170 h 194"/>
                  <a:gd name="T60" fmla="*/ 2 w 203"/>
                  <a:gd name="T61" fmla="*/ 152 h 194"/>
                  <a:gd name="T62" fmla="*/ 5 w 203"/>
                  <a:gd name="T63" fmla="*/ 129 h 194"/>
                  <a:gd name="T64" fmla="*/ 2 w 203"/>
                  <a:gd name="T65" fmla="*/ 109 h 194"/>
                  <a:gd name="T66" fmla="*/ 2 w 203"/>
                  <a:gd name="T67" fmla="*/ 72 h 194"/>
                  <a:gd name="T68" fmla="*/ 1 w 203"/>
                  <a:gd name="T69" fmla="*/ 58 h 194"/>
                  <a:gd name="T70" fmla="*/ 5 w 203"/>
                  <a:gd name="T71" fmla="*/ 28 h 194"/>
                  <a:gd name="T72" fmla="*/ 0 w 203"/>
                  <a:gd name="T73" fmla="*/ 0 h 194"/>
                  <a:gd name="T74" fmla="*/ 1 w 203"/>
                  <a:gd name="T75" fmla="*/ 0 h 194"/>
                  <a:gd name="T76" fmla="*/ 1 w 203"/>
                  <a:gd name="T7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3" h="194">
                    <a:moveTo>
                      <a:pt x="1" y="0"/>
                    </a:moveTo>
                    <a:lnTo>
                      <a:pt x="34" y="1"/>
                    </a:lnTo>
                    <a:lnTo>
                      <a:pt x="41" y="7"/>
                    </a:lnTo>
                    <a:lnTo>
                      <a:pt x="68" y="7"/>
                    </a:lnTo>
                    <a:lnTo>
                      <a:pt x="89" y="7"/>
                    </a:lnTo>
                    <a:lnTo>
                      <a:pt x="119" y="9"/>
                    </a:lnTo>
                    <a:lnTo>
                      <a:pt x="147" y="9"/>
                    </a:lnTo>
                    <a:lnTo>
                      <a:pt x="173" y="15"/>
                    </a:lnTo>
                    <a:lnTo>
                      <a:pt x="190" y="14"/>
                    </a:lnTo>
                    <a:lnTo>
                      <a:pt x="199" y="15"/>
                    </a:lnTo>
                    <a:lnTo>
                      <a:pt x="199" y="37"/>
                    </a:lnTo>
                    <a:lnTo>
                      <a:pt x="199" y="61"/>
                    </a:lnTo>
                    <a:lnTo>
                      <a:pt x="197" y="72"/>
                    </a:lnTo>
                    <a:lnTo>
                      <a:pt x="197" y="91"/>
                    </a:lnTo>
                    <a:lnTo>
                      <a:pt x="202" y="98"/>
                    </a:lnTo>
                    <a:lnTo>
                      <a:pt x="193" y="132"/>
                    </a:lnTo>
                    <a:lnTo>
                      <a:pt x="193" y="164"/>
                    </a:lnTo>
                    <a:lnTo>
                      <a:pt x="197" y="183"/>
                    </a:lnTo>
                    <a:lnTo>
                      <a:pt x="197" y="193"/>
                    </a:lnTo>
                    <a:lnTo>
                      <a:pt x="173" y="188"/>
                    </a:lnTo>
                    <a:lnTo>
                      <a:pt x="160" y="188"/>
                    </a:lnTo>
                    <a:lnTo>
                      <a:pt x="124" y="183"/>
                    </a:lnTo>
                    <a:lnTo>
                      <a:pt x="119" y="183"/>
                    </a:lnTo>
                    <a:lnTo>
                      <a:pt x="97" y="179"/>
                    </a:lnTo>
                    <a:lnTo>
                      <a:pt x="81" y="179"/>
                    </a:lnTo>
                    <a:lnTo>
                      <a:pt x="68" y="174"/>
                    </a:lnTo>
                    <a:lnTo>
                      <a:pt x="44" y="174"/>
                    </a:lnTo>
                    <a:lnTo>
                      <a:pt x="40" y="174"/>
                    </a:lnTo>
                    <a:lnTo>
                      <a:pt x="16" y="170"/>
                    </a:lnTo>
                    <a:lnTo>
                      <a:pt x="5" y="170"/>
                    </a:lnTo>
                    <a:lnTo>
                      <a:pt x="2" y="152"/>
                    </a:lnTo>
                    <a:lnTo>
                      <a:pt x="5" y="129"/>
                    </a:lnTo>
                    <a:lnTo>
                      <a:pt x="2" y="109"/>
                    </a:lnTo>
                    <a:lnTo>
                      <a:pt x="2" y="72"/>
                    </a:lnTo>
                    <a:lnTo>
                      <a:pt x="1" y="58"/>
                    </a:lnTo>
                    <a:lnTo>
                      <a:pt x="5" y="2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1" name="Freeform 29"/>
              <p:cNvSpPr>
                <a:spLocks/>
              </p:cNvSpPr>
              <p:nvPr/>
            </p:nvSpPr>
            <p:spPr bwMode="gray">
              <a:xfrm>
                <a:off x="3930" y="580"/>
                <a:ext cx="737" cy="708"/>
              </a:xfrm>
              <a:custGeom>
                <a:avLst/>
                <a:gdLst>
                  <a:gd name="T0" fmla="*/ 324 w 737"/>
                  <a:gd name="T1" fmla="*/ 0 h 708"/>
                  <a:gd name="T2" fmla="*/ 259 w 737"/>
                  <a:gd name="T3" fmla="*/ 8 h 708"/>
                  <a:gd name="T4" fmla="*/ 215 w 737"/>
                  <a:gd name="T5" fmla="*/ 38 h 708"/>
                  <a:gd name="T6" fmla="*/ 193 w 737"/>
                  <a:gd name="T7" fmla="*/ 38 h 708"/>
                  <a:gd name="T8" fmla="*/ 154 w 737"/>
                  <a:gd name="T9" fmla="*/ 83 h 708"/>
                  <a:gd name="T10" fmla="*/ 105 w 737"/>
                  <a:gd name="T11" fmla="*/ 114 h 708"/>
                  <a:gd name="T12" fmla="*/ 93 w 737"/>
                  <a:gd name="T13" fmla="*/ 136 h 708"/>
                  <a:gd name="T14" fmla="*/ 61 w 737"/>
                  <a:gd name="T15" fmla="*/ 147 h 708"/>
                  <a:gd name="T16" fmla="*/ 37 w 737"/>
                  <a:gd name="T17" fmla="*/ 204 h 708"/>
                  <a:gd name="T18" fmla="*/ 16 w 737"/>
                  <a:gd name="T19" fmla="*/ 241 h 708"/>
                  <a:gd name="T20" fmla="*/ 16 w 737"/>
                  <a:gd name="T21" fmla="*/ 264 h 708"/>
                  <a:gd name="T22" fmla="*/ 6 w 737"/>
                  <a:gd name="T23" fmla="*/ 296 h 708"/>
                  <a:gd name="T24" fmla="*/ 0 w 737"/>
                  <a:gd name="T25" fmla="*/ 362 h 708"/>
                  <a:gd name="T26" fmla="*/ 0 w 737"/>
                  <a:gd name="T27" fmla="*/ 423 h 708"/>
                  <a:gd name="T28" fmla="*/ 16 w 737"/>
                  <a:gd name="T29" fmla="*/ 445 h 708"/>
                  <a:gd name="T30" fmla="*/ 16 w 737"/>
                  <a:gd name="T31" fmla="*/ 484 h 708"/>
                  <a:gd name="T32" fmla="*/ 49 w 737"/>
                  <a:gd name="T33" fmla="*/ 528 h 708"/>
                  <a:gd name="T34" fmla="*/ 83 w 737"/>
                  <a:gd name="T35" fmla="*/ 572 h 708"/>
                  <a:gd name="T36" fmla="*/ 110 w 737"/>
                  <a:gd name="T37" fmla="*/ 588 h 708"/>
                  <a:gd name="T38" fmla="*/ 154 w 737"/>
                  <a:gd name="T39" fmla="*/ 638 h 708"/>
                  <a:gd name="T40" fmla="*/ 181 w 737"/>
                  <a:gd name="T41" fmla="*/ 649 h 708"/>
                  <a:gd name="T42" fmla="*/ 202 w 737"/>
                  <a:gd name="T43" fmla="*/ 684 h 708"/>
                  <a:gd name="T44" fmla="*/ 259 w 737"/>
                  <a:gd name="T45" fmla="*/ 688 h 708"/>
                  <a:gd name="T46" fmla="*/ 281 w 737"/>
                  <a:gd name="T47" fmla="*/ 694 h 708"/>
                  <a:gd name="T48" fmla="*/ 324 w 737"/>
                  <a:gd name="T49" fmla="*/ 694 h 708"/>
                  <a:gd name="T50" fmla="*/ 386 w 737"/>
                  <a:gd name="T51" fmla="*/ 707 h 708"/>
                  <a:gd name="T52" fmla="*/ 450 w 737"/>
                  <a:gd name="T53" fmla="*/ 684 h 708"/>
                  <a:gd name="T54" fmla="*/ 471 w 737"/>
                  <a:gd name="T55" fmla="*/ 684 h 708"/>
                  <a:gd name="T56" fmla="*/ 554 w 737"/>
                  <a:gd name="T57" fmla="*/ 638 h 708"/>
                  <a:gd name="T58" fmla="*/ 622 w 737"/>
                  <a:gd name="T59" fmla="*/ 602 h 708"/>
                  <a:gd name="T60" fmla="*/ 650 w 737"/>
                  <a:gd name="T61" fmla="*/ 562 h 708"/>
                  <a:gd name="T62" fmla="*/ 663 w 737"/>
                  <a:gd name="T63" fmla="*/ 540 h 708"/>
                  <a:gd name="T64" fmla="*/ 674 w 737"/>
                  <a:gd name="T65" fmla="*/ 506 h 708"/>
                  <a:gd name="T66" fmla="*/ 715 w 737"/>
                  <a:gd name="T67" fmla="*/ 452 h 708"/>
                  <a:gd name="T68" fmla="*/ 719 w 737"/>
                  <a:gd name="T69" fmla="*/ 428 h 708"/>
                  <a:gd name="T70" fmla="*/ 736 w 737"/>
                  <a:gd name="T71" fmla="*/ 379 h 708"/>
                  <a:gd name="T72" fmla="*/ 727 w 737"/>
                  <a:gd name="T73" fmla="*/ 323 h 708"/>
                  <a:gd name="T74" fmla="*/ 715 w 737"/>
                  <a:gd name="T75" fmla="*/ 257 h 708"/>
                  <a:gd name="T76" fmla="*/ 694 w 737"/>
                  <a:gd name="T77" fmla="*/ 219 h 708"/>
                  <a:gd name="T78" fmla="*/ 672 w 737"/>
                  <a:gd name="T79" fmla="*/ 169 h 708"/>
                  <a:gd name="T80" fmla="*/ 614 w 737"/>
                  <a:gd name="T81" fmla="*/ 121 h 708"/>
                  <a:gd name="T82" fmla="*/ 614 w 737"/>
                  <a:gd name="T83" fmla="*/ 91 h 708"/>
                  <a:gd name="T84" fmla="*/ 554 w 737"/>
                  <a:gd name="T85" fmla="*/ 54 h 708"/>
                  <a:gd name="T86" fmla="*/ 471 w 737"/>
                  <a:gd name="T87" fmla="*/ 16 h 708"/>
                  <a:gd name="T88" fmla="*/ 419 w 737"/>
                  <a:gd name="T89" fmla="*/ 8 h 708"/>
                  <a:gd name="T90" fmla="*/ 358 w 737"/>
                  <a:gd name="T91" fmla="*/ 0 h 708"/>
                  <a:gd name="T92" fmla="*/ 324 w 737"/>
                  <a:gd name="T93" fmla="*/ 0 h 708"/>
                  <a:gd name="T94" fmla="*/ 324 w 737"/>
                  <a:gd name="T95" fmla="*/ 0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7" h="708">
                    <a:moveTo>
                      <a:pt x="324" y="0"/>
                    </a:moveTo>
                    <a:lnTo>
                      <a:pt x="259" y="8"/>
                    </a:lnTo>
                    <a:lnTo>
                      <a:pt x="215" y="38"/>
                    </a:lnTo>
                    <a:lnTo>
                      <a:pt x="193" y="38"/>
                    </a:lnTo>
                    <a:lnTo>
                      <a:pt x="154" y="83"/>
                    </a:lnTo>
                    <a:lnTo>
                      <a:pt x="105" y="114"/>
                    </a:lnTo>
                    <a:lnTo>
                      <a:pt x="93" y="136"/>
                    </a:lnTo>
                    <a:lnTo>
                      <a:pt x="61" y="147"/>
                    </a:lnTo>
                    <a:lnTo>
                      <a:pt x="37" y="204"/>
                    </a:lnTo>
                    <a:lnTo>
                      <a:pt x="16" y="241"/>
                    </a:lnTo>
                    <a:lnTo>
                      <a:pt x="16" y="264"/>
                    </a:lnTo>
                    <a:lnTo>
                      <a:pt x="6" y="296"/>
                    </a:lnTo>
                    <a:lnTo>
                      <a:pt x="0" y="362"/>
                    </a:lnTo>
                    <a:lnTo>
                      <a:pt x="0" y="423"/>
                    </a:lnTo>
                    <a:lnTo>
                      <a:pt x="16" y="445"/>
                    </a:lnTo>
                    <a:lnTo>
                      <a:pt x="16" y="484"/>
                    </a:lnTo>
                    <a:lnTo>
                      <a:pt x="49" y="528"/>
                    </a:lnTo>
                    <a:lnTo>
                      <a:pt x="83" y="572"/>
                    </a:lnTo>
                    <a:lnTo>
                      <a:pt x="110" y="588"/>
                    </a:lnTo>
                    <a:lnTo>
                      <a:pt x="154" y="638"/>
                    </a:lnTo>
                    <a:lnTo>
                      <a:pt x="181" y="649"/>
                    </a:lnTo>
                    <a:lnTo>
                      <a:pt x="202" y="684"/>
                    </a:lnTo>
                    <a:lnTo>
                      <a:pt x="259" y="688"/>
                    </a:lnTo>
                    <a:lnTo>
                      <a:pt x="281" y="694"/>
                    </a:lnTo>
                    <a:lnTo>
                      <a:pt x="324" y="694"/>
                    </a:lnTo>
                    <a:lnTo>
                      <a:pt x="386" y="707"/>
                    </a:lnTo>
                    <a:lnTo>
                      <a:pt x="450" y="684"/>
                    </a:lnTo>
                    <a:lnTo>
                      <a:pt x="471" y="684"/>
                    </a:lnTo>
                    <a:lnTo>
                      <a:pt x="554" y="638"/>
                    </a:lnTo>
                    <a:lnTo>
                      <a:pt x="622" y="602"/>
                    </a:lnTo>
                    <a:lnTo>
                      <a:pt x="650" y="562"/>
                    </a:lnTo>
                    <a:lnTo>
                      <a:pt x="663" y="540"/>
                    </a:lnTo>
                    <a:lnTo>
                      <a:pt x="674" y="506"/>
                    </a:lnTo>
                    <a:lnTo>
                      <a:pt x="715" y="452"/>
                    </a:lnTo>
                    <a:lnTo>
                      <a:pt x="719" y="428"/>
                    </a:lnTo>
                    <a:lnTo>
                      <a:pt x="736" y="379"/>
                    </a:lnTo>
                    <a:lnTo>
                      <a:pt x="727" y="323"/>
                    </a:lnTo>
                    <a:lnTo>
                      <a:pt x="715" y="257"/>
                    </a:lnTo>
                    <a:lnTo>
                      <a:pt x="694" y="219"/>
                    </a:lnTo>
                    <a:lnTo>
                      <a:pt x="672" y="169"/>
                    </a:lnTo>
                    <a:lnTo>
                      <a:pt x="614" y="121"/>
                    </a:lnTo>
                    <a:lnTo>
                      <a:pt x="614" y="91"/>
                    </a:lnTo>
                    <a:lnTo>
                      <a:pt x="554" y="54"/>
                    </a:lnTo>
                    <a:lnTo>
                      <a:pt x="471" y="16"/>
                    </a:lnTo>
                    <a:lnTo>
                      <a:pt x="419" y="8"/>
                    </a:lnTo>
                    <a:lnTo>
                      <a:pt x="358" y="0"/>
                    </a:lnTo>
                    <a:lnTo>
                      <a:pt x="324" y="0"/>
                    </a:lnTo>
                    <a:lnTo>
                      <a:pt x="324" y="0"/>
                    </a:lnTo>
                  </a:path>
                </a:pathLst>
              </a:custGeom>
              <a:solidFill>
                <a:srgbClr val="BFB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2" name="Freeform 30"/>
              <p:cNvSpPr>
                <a:spLocks/>
              </p:cNvSpPr>
              <p:nvPr/>
            </p:nvSpPr>
            <p:spPr bwMode="gray">
              <a:xfrm>
                <a:off x="4409" y="1130"/>
                <a:ext cx="127" cy="122"/>
              </a:xfrm>
              <a:custGeom>
                <a:avLst/>
                <a:gdLst>
                  <a:gd name="T0" fmla="*/ 16 w 127"/>
                  <a:gd name="T1" fmla="*/ 121 h 122"/>
                  <a:gd name="T2" fmla="*/ 16 w 127"/>
                  <a:gd name="T3" fmla="*/ 88 h 122"/>
                  <a:gd name="T4" fmla="*/ 0 w 127"/>
                  <a:gd name="T5" fmla="*/ 82 h 122"/>
                  <a:gd name="T6" fmla="*/ 0 w 127"/>
                  <a:gd name="T7" fmla="*/ 38 h 122"/>
                  <a:gd name="T8" fmla="*/ 10 w 127"/>
                  <a:gd name="T9" fmla="*/ 22 h 122"/>
                  <a:gd name="T10" fmla="*/ 22 w 127"/>
                  <a:gd name="T11" fmla="*/ 30 h 122"/>
                  <a:gd name="T12" fmla="*/ 37 w 127"/>
                  <a:gd name="T13" fmla="*/ 12 h 122"/>
                  <a:gd name="T14" fmla="*/ 66 w 127"/>
                  <a:gd name="T15" fmla="*/ 12 h 122"/>
                  <a:gd name="T16" fmla="*/ 83 w 127"/>
                  <a:gd name="T17" fmla="*/ 0 h 122"/>
                  <a:gd name="T18" fmla="*/ 105 w 127"/>
                  <a:gd name="T19" fmla="*/ 16 h 122"/>
                  <a:gd name="T20" fmla="*/ 126 w 127"/>
                  <a:gd name="T21" fmla="*/ 30 h 122"/>
                  <a:gd name="T22" fmla="*/ 126 w 127"/>
                  <a:gd name="T23" fmla="*/ 55 h 122"/>
                  <a:gd name="T24" fmla="*/ 83 w 127"/>
                  <a:gd name="T25" fmla="*/ 88 h 122"/>
                  <a:gd name="T26" fmla="*/ 22 w 127"/>
                  <a:gd name="T27" fmla="*/ 121 h 122"/>
                  <a:gd name="T28" fmla="*/ 16 w 127"/>
                  <a:gd name="T29" fmla="*/ 121 h 122"/>
                  <a:gd name="T30" fmla="*/ 16 w 127"/>
                  <a:gd name="T31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7" h="122">
                    <a:moveTo>
                      <a:pt x="16" y="121"/>
                    </a:moveTo>
                    <a:lnTo>
                      <a:pt x="16" y="88"/>
                    </a:lnTo>
                    <a:lnTo>
                      <a:pt x="0" y="82"/>
                    </a:lnTo>
                    <a:lnTo>
                      <a:pt x="0" y="38"/>
                    </a:lnTo>
                    <a:lnTo>
                      <a:pt x="10" y="22"/>
                    </a:lnTo>
                    <a:lnTo>
                      <a:pt x="22" y="30"/>
                    </a:lnTo>
                    <a:lnTo>
                      <a:pt x="37" y="12"/>
                    </a:lnTo>
                    <a:lnTo>
                      <a:pt x="66" y="12"/>
                    </a:lnTo>
                    <a:lnTo>
                      <a:pt x="83" y="0"/>
                    </a:lnTo>
                    <a:lnTo>
                      <a:pt x="105" y="16"/>
                    </a:lnTo>
                    <a:lnTo>
                      <a:pt x="126" y="30"/>
                    </a:lnTo>
                    <a:lnTo>
                      <a:pt x="126" y="55"/>
                    </a:lnTo>
                    <a:lnTo>
                      <a:pt x="83" y="88"/>
                    </a:lnTo>
                    <a:lnTo>
                      <a:pt x="22" y="121"/>
                    </a:lnTo>
                    <a:lnTo>
                      <a:pt x="16" y="121"/>
                    </a:lnTo>
                    <a:lnTo>
                      <a:pt x="16" y="121"/>
                    </a:lnTo>
                  </a:path>
                </a:pathLst>
              </a:custGeom>
              <a:solidFill>
                <a:srgbClr val="C0C27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3" name="Freeform 31"/>
              <p:cNvSpPr>
                <a:spLocks/>
              </p:cNvSpPr>
              <p:nvPr/>
            </p:nvSpPr>
            <p:spPr bwMode="gray">
              <a:xfrm>
                <a:off x="3929" y="749"/>
                <a:ext cx="322" cy="299"/>
              </a:xfrm>
              <a:custGeom>
                <a:avLst/>
                <a:gdLst>
                  <a:gd name="T0" fmla="*/ 57 w 322"/>
                  <a:gd name="T1" fmla="*/ 9 h 299"/>
                  <a:gd name="T2" fmla="*/ 76 w 322"/>
                  <a:gd name="T3" fmla="*/ 20 h 299"/>
                  <a:gd name="T4" fmla="*/ 89 w 322"/>
                  <a:gd name="T5" fmla="*/ 21 h 299"/>
                  <a:gd name="T6" fmla="*/ 109 w 322"/>
                  <a:gd name="T7" fmla="*/ 22 h 299"/>
                  <a:gd name="T8" fmla="*/ 119 w 322"/>
                  <a:gd name="T9" fmla="*/ 35 h 299"/>
                  <a:gd name="T10" fmla="*/ 132 w 322"/>
                  <a:gd name="T11" fmla="*/ 53 h 299"/>
                  <a:gd name="T12" fmla="*/ 142 w 322"/>
                  <a:gd name="T13" fmla="*/ 52 h 299"/>
                  <a:gd name="T14" fmla="*/ 158 w 322"/>
                  <a:gd name="T15" fmla="*/ 54 h 299"/>
                  <a:gd name="T16" fmla="*/ 186 w 322"/>
                  <a:gd name="T17" fmla="*/ 58 h 299"/>
                  <a:gd name="T18" fmla="*/ 214 w 322"/>
                  <a:gd name="T19" fmla="*/ 56 h 299"/>
                  <a:gd name="T20" fmla="*/ 222 w 322"/>
                  <a:gd name="T21" fmla="*/ 66 h 299"/>
                  <a:gd name="T22" fmla="*/ 240 w 322"/>
                  <a:gd name="T23" fmla="*/ 81 h 299"/>
                  <a:gd name="T24" fmla="*/ 255 w 322"/>
                  <a:gd name="T25" fmla="*/ 83 h 299"/>
                  <a:gd name="T26" fmla="*/ 273 w 322"/>
                  <a:gd name="T27" fmla="*/ 85 h 299"/>
                  <a:gd name="T28" fmla="*/ 289 w 322"/>
                  <a:gd name="T29" fmla="*/ 98 h 299"/>
                  <a:gd name="T30" fmla="*/ 305 w 322"/>
                  <a:gd name="T31" fmla="*/ 119 h 299"/>
                  <a:gd name="T32" fmla="*/ 315 w 322"/>
                  <a:gd name="T33" fmla="*/ 137 h 299"/>
                  <a:gd name="T34" fmla="*/ 320 w 322"/>
                  <a:gd name="T35" fmla="*/ 159 h 299"/>
                  <a:gd name="T36" fmla="*/ 300 w 322"/>
                  <a:gd name="T37" fmla="*/ 174 h 299"/>
                  <a:gd name="T38" fmla="*/ 276 w 322"/>
                  <a:gd name="T39" fmla="*/ 189 h 299"/>
                  <a:gd name="T40" fmla="*/ 282 w 322"/>
                  <a:gd name="T41" fmla="*/ 204 h 299"/>
                  <a:gd name="T42" fmla="*/ 291 w 322"/>
                  <a:gd name="T43" fmla="*/ 218 h 299"/>
                  <a:gd name="T44" fmla="*/ 288 w 322"/>
                  <a:gd name="T45" fmla="*/ 229 h 299"/>
                  <a:gd name="T46" fmla="*/ 282 w 322"/>
                  <a:gd name="T47" fmla="*/ 237 h 299"/>
                  <a:gd name="T48" fmla="*/ 264 w 322"/>
                  <a:gd name="T49" fmla="*/ 250 h 299"/>
                  <a:gd name="T50" fmla="*/ 245 w 322"/>
                  <a:gd name="T51" fmla="*/ 257 h 299"/>
                  <a:gd name="T52" fmla="*/ 242 w 322"/>
                  <a:gd name="T53" fmla="*/ 265 h 299"/>
                  <a:gd name="T54" fmla="*/ 242 w 322"/>
                  <a:gd name="T55" fmla="*/ 270 h 299"/>
                  <a:gd name="T56" fmla="*/ 231 w 322"/>
                  <a:gd name="T57" fmla="*/ 280 h 299"/>
                  <a:gd name="T58" fmla="*/ 222 w 322"/>
                  <a:gd name="T59" fmla="*/ 291 h 299"/>
                  <a:gd name="T60" fmla="*/ 196 w 322"/>
                  <a:gd name="T61" fmla="*/ 293 h 299"/>
                  <a:gd name="T62" fmla="*/ 168 w 322"/>
                  <a:gd name="T63" fmla="*/ 288 h 299"/>
                  <a:gd name="T64" fmla="*/ 154 w 322"/>
                  <a:gd name="T65" fmla="*/ 267 h 299"/>
                  <a:gd name="T66" fmla="*/ 143 w 322"/>
                  <a:gd name="T67" fmla="*/ 248 h 299"/>
                  <a:gd name="T68" fmla="*/ 132 w 322"/>
                  <a:gd name="T69" fmla="*/ 245 h 299"/>
                  <a:gd name="T70" fmla="*/ 120 w 322"/>
                  <a:gd name="T71" fmla="*/ 246 h 299"/>
                  <a:gd name="T72" fmla="*/ 113 w 322"/>
                  <a:gd name="T73" fmla="*/ 257 h 299"/>
                  <a:gd name="T74" fmla="*/ 106 w 322"/>
                  <a:gd name="T75" fmla="*/ 270 h 299"/>
                  <a:gd name="T76" fmla="*/ 94 w 322"/>
                  <a:gd name="T77" fmla="*/ 271 h 299"/>
                  <a:gd name="T78" fmla="*/ 83 w 322"/>
                  <a:gd name="T79" fmla="*/ 271 h 299"/>
                  <a:gd name="T80" fmla="*/ 68 w 322"/>
                  <a:gd name="T81" fmla="*/ 281 h 299"/>
                  <a:gd name="T82" fmla="*/ 51 w 322"/>
                  <a:gd name="T83" fmla="*/ 297 h 299"/>
                  <a:gd name="T84" fmla="*/ 35 w 322"/>
                  <a:gd name="T85" fmla="*/ 298 h 299"/>
                  <a:gd name="T86" fmla="*/ 18 w 322"/>
                  <a:gd name="T87" fmla="*/ 298 h 299"/>
                  <a:gd name="T88" fmla="*/ 11 w 322"/>
                  <a:gd name="T89" fmla="*/ 297 h 299"/>
                  <a:gd name="T90" fmla="*/ 7 w 322"/>
                  <a:gd name="T91" fmla="*/ 297 h 299"/>
                  <a:gd name="T92" fmla="*/ 1 w 322"/>
                  <a:gd name="T93" fmla="*/ 283 h 299"/>
                  <a:gd name="T94" fmla="*/ 0 w 322"/>
                  <a:gd name="T95" fmla="*/ 261 h 299"/>
                  <a:gd name="T96" fmla="*/ 0 w 322"/>
                  <a:gd name="T97" fmla="*/ 211 h 299"/>
                  <a:gd name="T98" fmla="*/ 5 w 322"/>
                  <a:gd name="T99" fmla="*/ 152 h 299"/>
                  <a:gd name="T100" fmla="*/ 9 w 322"/>
                  <a:gd name="T101" fmla="*/ 114 h 299"/>
                  <a:gd name="T102" fmla="*/ 15 w 322"/>
                  <a:gd name="T103" fmla="*/ 79 h 299"/>
                  <a:gd name="T104" fmla="*/ 26 w 322"/>
                  <a:gd name="T105" fmla="*/ 45 h 299"/>
                  <a:gd name="T106" fmla="*/ 37 w 322"/>
                  <a:gd name="T107" fmla="*/ 16 h 299"/>
                  <a:gd name="T108" fmla="*/ 39 w 322"/>
                  <a:gd name="T109" fmla="*/ 9 h 299"/>
                  <a:gd name="T110" fmla="*/ 43 w 322"/>
                  <a:gd name="T111" fmla="*/ 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2" h="299">
                    <a:moveTo>
                      <a:pt x="45" y="0"/>
                    </a:moveTo>
                    <a:lnTo>
                      <a:pt x="45" y="2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61" y="10"/>
                    </a:lnTo>
                    <a:lnTo>
                      <a:pt x="62" y="11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8" y="20"/>
                    </a:lnTo>
                    <a:lnTo>
                      <a:pt x="80" y="20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93" y="21"/>
                    </a:lnTo>
                    <a:lnTo>
                      <a:pt x="94" y="22"/>
                    </a:lnTo>
                    <a:lnTo>
                      <a:pt x="98" y="22"/>
                    </a:lnTo>
                    <a:lnTo>
                      <a:pt x="101" y="22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1" y="20"/>
                    </a:lnTo>
                    <a:lnTo>
                      <a:pt x="110" y="22"/>
                    </a:lnTo>
                    <a:lnTo>
                      <a:pt x="111" y="24"/>
                    </a:lnTo>
                    <a:lnTo>
                      <a:pt x="112" y="26"/>
                    </a:lnTo>
                    <a:lnTo>
                      <a:pt x="113" y="28"/>
                    </a:lnTo>
                    <a:lnTo>
                      <a:pt x="115" y="31"/>
                    </a:lnTo>
                    <a:lnTo>
                      <a:pt x="117" y="33"/>
                    </a:lnTo>
                    <a:lnTo>
                      <a:pt x="119" y="35"/>
                    </a:lnTo>
                    <a:lnTo>
                      <a:pt x="122" y="37"/>
                    </a:lnTo>
                    <a:lnTo>
                      <a:pt x="124" y="40"/>
                    </a:lnTo>
                    <a:lnTo>
                      <a:pt x="125" y="42"/>
                    </a:lnTo>
                    <a:lnTo>
                      <a:pt x="127" y="45"/>
                    </a:lnTo>
                    <a:lnTo>
                      <a:pt x="129" y="47"/>
                    </a:lnTo>
                    <a:lnTo>
                      <a:pt x="130" y="50"/>
                    </a:lnTo>
                    <a:lnTo>
                      <a:pt x="132" y="51"/>
                    </a:lnTo>
                    <a:lnTo>
                      <a:pt x="132" y="53"/>
                    </a:lnTo>
                    <a:lnTo>
                      <a:pt x="133" y="54"/>
                    </a:lnTo>
                    <a:lnTo>
                      <a:pt x="133" y="54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6" y="52"/>
                    </a:lnTo>
                    <a:lnTo>
                      <a:pt x="138" y="52"/>
                    </a:lnTo>
                    <a:lnTo>
                      <a:pt x="140" y="52"/>
                    </a:lnTo>
                    <a:lnTo>
                      <a:pt x="142" y="52"/>
                    </a:lnTo>
                    <a:lnTo>
                      <a:pt x="144" y="52"/>
                    </a:lnTo>
                    <a:lnTo>
                      <a:pt x="146" y="54"/>
                    </a:lnTo>
                    <a:lnTo>
                      <a:pt x="148" y="54"/>
                    </a:lnTo>
                    <a:lnTo>
                      <a:pt x="150" y="54"/>
                    </a:lnTo>
                    <a:lnTo>
                      <a:pt x="153" y="54"/>
                    </a:lnTo>
                    <a:lnTo>
                      <a:pt x="154" y="54"/>
                    </a:lnTo>
                    <a:lnTo>
                      <a:pt x="156" y="54"/>
                    </a:lnTo>
                    <a:lnTo>
                      <a:pt x="158" y="54"/>
                    </a:lnTo>
                    <a:lnTo>
                      <a:pt x="160" y="54"/>
                    </a:lnTo>
                    <a:lnTo>
                      <a:pt x="162" y="55"/>
                    </a:lnTo>
                    <a:lnTo>
                      <a:pt x="165" y="55"/>
                    </a:lnTo>
                    <a:lnTo>
                      <a:pt x="169" y="56"/>
                    </a:lnTo>
                    <a:lnTo>
                      <a:pt x="173" y="56"/>
                    </a:lnTo>
                    <a:lnTo>
                      <a:pt x="177" y="58"/>
                    </a:lnTo>
                    <a:lnTo>
                      <a:pt x="182" y="58"/>
                    </a:lnTo>
                    <a:lnTo>
                      <a:pt x="186" y="58"/>
                    </a:lnTo>
                    <a:lnTo>
                      <a:pt x="192" y="58"/>
                    </a:lnTo>
                    <a:lnTo>
                      <a:pt x="195" y="58"/>
                    </a:lnTo>
                    <a:lnTo>
                      <a:pt x="199" y="58"/>
                    </a:lnTo>
                    <a:lnTo>
                      <a:pt x="203" y="58"/>
                    </a:lnTo>
                    <a:lnTo>
                      <a:pt x="207" y="58"/>
                    </a:lnTo>
                    <a:lnTo>
                      <a:pt x="209" y="58"/>
                    </a:lnTo>
                    <a:lnTo>
                      <a:pt x="213" y="57"/>
                    </a:lnTo>
                    <a:lnTo>
                      <a:pt x="214" y="56"/>
                    </a:lnTo>
                    <a:lnTo>
                      <a:pt x="216" y="54"/>
                    </a:lnTo>
                    <a:lnTo>
                      <a:pt x="216" y="56"/>
                    </a:lnTo>
                    <a:lnTo>
                      <a:pt x="216" y="58"/>
                    </a:lnTo>
                    <a:lnTo>
                      <a:pt x="216" y="60"/>
                    </a:lnTo>
                    <a:lnTo>
                      <a:pt x="218" y="61"/>
                    </a:lnTo>
                    <a:lnTo>
                      <a:pt x="219" y="63"/>
                    </a:lnTo>
                    <a:lnTo>
                      <a:pt x="220" y="65"/>
                    </a:lnTo>
                    <a:lnTo>
                      <a:pt x="222" y="66"/>
                    </a:lnTo>
                    <a:lnTo>
                      <a:pt x="225" y="68"/>
                    </a:lnTo>
                    <a:lnTo>
                      <a:pt x="227" y="71"/>
                    </a:lnTo>
                    <a:lnTo>
                      <a:pt x="229" y="73"/>
                    </a:lnTo>
                    <a:lnTo>
                      <a:pt x="231" y="75"/>
                    </a:lnTo>
                    <a:lnTo>
                      <a:pt x="234" y="77"/>
                    </a:lnTo>
                    <a:lnTo>
                      <a:pt x="236" y="79"/>
                    </a:lnTo>
                    <a:lnTo>
                      <a:pt x="238" y="80"/>
                    </a:lnTo>
                    <a:lnTo>
                      <a:pt x="240" y="81"/>
                    </a:lnTo>
                    <a:lnTo>
                      <a:pt x="243" y="81"/>
                    </a:lnTo>
                    <a:lnTo>
                      <a:pt x="244" y="83"/>
                    </a:lnTo>
                    <a:lnTo>
                      <a:pt x="246" y="83"/>
                    </a:lnTo>
                    <a:lnTo>
                      <a:pt x="248" y="83"/>
                    </a:lnTo>
                    <a:lnTo>
                      <a:pt x="249" y="83"/>
                    </a:lnTo>
                    <a:lnTo>
                      <a:pt x="251" y="83"/>
                    </a:lnTo>
                    <a:lnTo>
                      <a:pt x="253" y="83"/>
                    </a:lnTo>
                    <a:lnTo>
                      <a:pt x="255" y="83"/>
                    </a:lnTo>
                    <a:lnTo>
                      <a:pt x="259" y="83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4" y="85"/>
                    </a:lnTo>
                    <a:lnTo>
                      <a:pt x="268" y="85"/>
                    </a:lnTo>
                    <a:lnTo>
                      <a:pt x="270" y="85"/>
                    </a:lnTo>
                    <a:lnTo>
                      <a:pt x="271" y="85"/>
                    </a:lnTo>
                    <a:lnTo>
                      <a:pt x="273" y="85"/>
                    </a:lnTo>
                    <a:lnTo>
                      <a:pt x="276" y="85"/>
                    </a:lnTo>
                    <a:lnTo>
                      <a:pt x="277" y="87"/>
                    </a:lnTo>
                    <a:lnTo>
                      <a:pt x="279" y="88"/>
                    </a:lnTo>
                    <a:lnTo>
                      <a:pt x="281" y="90"/>
                    </a:lnTo>
                    <a:lnTo>
                      <a:pt x="283" y="92"/>
                    </a:lnTo>
                    <a:lnTo>
                      <a:pt x="285" y="95"/>
                    </a:lnTo>
                    <a:lnTo>
                      <a:pt x="287" y="97"/>
                    </a:lnTo>
                    <a:lnTo>
                      <a:pt x="289" y="98"/>
                    </a:lnTo>
                    <a:lnTo>
                      <a:pt x="293" y="100"/>
                    </a:lnTo>
                    <a:lnTo>
                      <a:pt x="294" y="104"/>
                    </a:lnTo>
                    <a:lnTo>
                      <a:pt x="296" y="106"/>
                    </a:lnTo>
                    <a:lnTo>
                      <a:pt x="298" y="109"/>
                    </a:lnTo>
                    <a:lnTo>
                      <a:pt x="301" y="111"/>
                    </a:lnTo>
                    <a:lnTo>
                      <a:pt x="302" y="115"/>
                    </a:lnTo>
                    <a:lnTo>
                      <a:pt x="304" y="117"/>
                    </a:lnTo>
                    <a:lnTo>
                      <a:pt x="305" y="119"/>
                    </a:lnTo>
                    <a:lnTo>
                      <a:pt x="307" y="121"/>
                    </a:lnTo>
                    <a:lnTo>
                      <a:pt x="307" y="123"/>
                    </a:lnTo>
                    <a:lnTo>
                      <a:pt x="309" y="125"/>
                    </a:lnTo>
                    <a:lnTo>
                      <a:pt x="310" y="127"/>
                    </a:lnTo>
                    <a:lnTo>
                      <a:pt x="312" y="129"/>
                    </a:lnTo>
                    <a:lnTo>
                      <a:pt x="312" y="133"/>
                    </a:lnTo>
                    <a:lnTo>
                      <a:pt x="314" y="134"/>
                    </a:lnTo>
                    <a:lnTo>
                      <a:pt x="315" y="137"/>
                    </a:lnTo>
                    <a:lnTo>
                      <a:pt x="317" y="139"/>
                    </a:lnTo>
                    <a:lnTo>
                      <a:pt x="317" y="143"/>
                    </a:lnTo>
                    <a:lnTo>
                      <a:pt x="318" y="145"/>
                    </a:lnTo>
                    <a:lnTo>
                      <a:pt x="318" y="149"/>
                    </a:lnTo>
                    <a:lnTo>
                      <a:pt x="320" y="151"/>
                    </a:lnTo>
                    <a:lnTo>
                      <a:pt x="320" y="154"/>
                    </a:lnTo>
                    <a:lnTo>
                      <a:pt x="320" y="156"/>
                    </a:lnTo>
                    <a:lnTo>
                      <a:pt x="320" y="159"/>
                    </a:lnTo>
                    <a:lnTo>
                      <a:pt x="321" y="160"/>
                    </a:lnTo>
                    <a:lnTo>
                      <a:pt x="319" y="163"/>
                    </a:lnTo>
                    <a:lnTo>
                      <a:pt x="317" y="165"/>
                    </a:lnTo>
                    <a:lnTo>
                      <a:pt x="313" y="167"/>
                    </a:lnTo>
                    <a:lnTo>
                      <a:pt x="311" y="169"/>
                    </a:lnTo>
                    <a:lnTo>
                      <a:pt x="308" y="171"/>
                    </a:lnTo>
                    <a:lnTo>
                      <a:pt x="304" y="172"/>
                    </a:lnTo>
                    <a:lnTo>
                      <a:pt x="300" y="174"/>
                    </a:lnTo>
                    <a:lnTo>
                      <a:pt x="297" y="175"/>
                    </a:lnTo>
                    <a:lnTo>
                      <a:pt x="293" y="177"/>
                    </a:lnTo>
                    <a:lnTo>
                      <a:pt x="289" y="179"/>
                    </a:lnTo>
                    <a:lnTo>
                      <a:pt x="285" y="181"/>
                    </a:lnTo>
                    <a:lnTo>
                      <a:pt x="282" y="183"/>
                    </a:lnTo>
                    <a:lnTo>
                      <a:pt x="279" y="186"/>
                    </a:lnTo>
                    <a:lnTo>
                      <a:pt x="277" y="187"/>
                    </a:lnTo>
                    <a:lnTo>
                      <a:pt x="276" y="189"/>
                    </a:lnTo>
                    <a:lnTo>
                      <a:pt x="276" y="191"/>
                    </a:lnTo>
                    <a:lnTo>
                      <a:pt x="275" y="193"/>
                    </a:lnTo>
                    <a:lnTo>
                      <a:pt x="275" y="195"/>
                    </a:lnTo>
                    <a:lnTo>
                      <a:pt x="275" y="197"/>
                    </a:lnTo>
                    <a:lnTo>
                      <a:pt x="277" y="199"/>
                    </a:lnTo>
                    <a:lnTo>
                      <a:pt x="278" y="200"/>
                    </a:lnTo>
                    <a:lnTo>
                      <a:pt x="280" y="202"/>
                    </a:lnTo>
                    <a:lnTo>
                      <a:pt x="282" y="204"/>
                    </a:lnTo>
                    <a:lnTo>
                      <a:pt x="284" y="206"/>
                    </a:lnTo>
                    <a:lnTo>
                      <a:pt x="284" y="208"/>
                    </a:lnTo>
                    <a:lnTo>
                      <a:pt x="286" y="210"/>
                    </a:lnTo>
                    <a:lnTo>
                      <a:pt x="288" y="211"/>
                    </a:lnTo>
                    <a:lnTo>
                      <a:pt x="289" y="212"/>
                    </a:lnTo>
                    <a:lnTo>
                      <a:pt x="289" y="214"/>
                    </a:lnTo>
                    <a:lnTo>
                      <a:pt x="291" y="216"/>
                    </a:lnTo>
                    <a:lnTo>
                      <a:pt x="291" y="218"/>
                    </a:lnTo>
                    <a:lnTo>
                      <a:pt x="293" y="218"/>
                    </a:lnTo>
                    <a:lnTo>
                      <a:pt x="291" y="220"/>
                    </a:lnTo>
                    <a:lnTo>
                      <a:pt x="291" y="222"/>
                    </a:lnTo>
                    <a:lnTo>
                      <a:pt x="291" y="224"/>
                    </a:lnTo>
                    <a:lnTo>
                      <a:pt x="291" y="224"/>
                    </a:lnTo>
                    <a:lnTo>
                      <a:pt x="289" y="226"/>
                    </a:lnTo>
                    <a:lnTo>
                      <a:pt x="289" y="227"/>
                    </a:lnTo>
                    <a:lnTo>
                      <a:pt x="288" y="229"/>
                    </a:lnTo>
                    <a:lnTo>
                      <a:pt x="288" y="229"/>
                    </a:lnTo>
                    <a:lnTo>
                      <a:pt x="286" y="231"/>
                    </a:lnTo>
                    <a:lnTo>
                      <a:pt x="286" y="232"/>
                    </a:lnTo>
                    <a:lnTo>
                      <a:pt x="284" y="234"/>
                    </a:lnTo>
                    <a:lnTo>
                      <a:pt x="284" y="234"/>
                    </a:lnTo>
                    <a:lnTo>
                      <a:pt x="282" y="236"/>
                    </a:lnTo>
                    <a:lnTo>
                      <a:pt x="282" y="236"/>
                    </a:lnTo>
                    <a:lnTo>
                      <a:pt x="282" y="237"/>
                    </a:lnTo>
                    <a:lnTo>
                      <a:pt x="282" y="237"/>
                    </a:lnTo>
                    <a:lnTo>
                      <a:pt x="279" y="239"/>
                    </a:lnTo>
                    <a:lnTo>
                      <a:pt x="277" y="241"/>
                    </a:lnTo>
                    <a:lnTo>
                      <a:pt x="274" y="243"/>
                    </a:lnTo>
                    <a:lnTo>
                      <a:pt x="273" y="245"/>
                    </a:lnTo>
                    <a:lnTo>
                      <a:pt x="269" y="246"/>
                    </a:lnTo>
                    <a:lnTo>
                      <a:pt x="267" y="248"/>
                    </a:lnTo>
                    <a:lnTo>
                      <a:pt x="264" y="250"/>
                    </a:lnTo>
                    <a:lnTo>
                      <a:pt x="262" y="250"/>
                    </a:lnTo>
                    <a:lnTo>
                      <a:pt x="259" y="252"/>
                    </a:lnTo>
                    <a:lnTo>
                      <a:pt x="257" y="253"/>
                    </a:lnTo>
                    <a:lnTo>
                      <a:pt x="253" y="255"/>
                    </a:lnTo>
                    <a:lnTo>
                      <a:pt x="251" y="255"/>
                    </a:lnTo>
                    <a:lnTo>
                      <a:pt x="248" y="257"/>
                    </a:lnTo>
                    <a:lnTo>
                      <a:pt x="246" y="257"/>
                    </a:lnTo>
                    <a:lnTo>
                      <a:pt x="245" y="257"/>
                    </a:lnTo>
                    <a:lnTo>
                      <a:pt x="243" y="257"/>
                    </a:lnTo>
                    <a:lnTo>
                      <a:pt x="242" y="259"/>
                    </a:lnTo>
                    <a:lnTo>
                      <a:pt x="242" y="259"/>
                    </a:lnTo>
                    <a:lnTo>
                      <a:pt x="242" y="261"/>
                    </a:lnTo>
                    <a:lnTo>
                      <a:pt x="242" y="261"/>
                    </a:lnTo>
                    <a:lnTo>
                      <a:pt x="242" y="263"/>
                    </a:lnTo>
                    <a:lnTo>
                      <a:pt x="242" y="263"/>
                    </a:lnTo>
                    <a:lnTo>
                      <a:pt x="242" y="265"/>
                    </a:lnTo>
                    <a:lnTo>
                      <a:pt x="242" y="265"/>
                    </a:lnTo>
                    <a:lnTo>
                      <a:pt x="242" y="266"/>
                    </a:lnTo>
                    <a:lnTo>
                      <a:pt x="242" y="266"/>
                    </a:lnTo>
                    <a:lnTo>
                      <a:pt x="242" y="268"/>
                    </a:lnTo>
                    <a:lnTo>
                      <a:pt x="242" y="268"/>
                    </a:lnTo>
                    <a:lnTo>
                      <a:pt x="242" y="270"/>
                    </a:lnTo>
                    <a:lnTo>
                      <a:pt x="242" y="270"/>
                    </a:lnTo>
                    <a:lnTo>
                      <a:pt x="242" y="270"/>
                    </a:lnTo>
                    <a:lnTo>
                      <a:pt x="243" y="270"/>
                    </a:lnTo>
                    <a:lnTo>
                      <a:pt x="241" y="272"/>
                    </a:lnTo>
                    <a:lnTo>
                      <a:pt x="239" y="272"/>
                    </a:lnTo>
                    <a:lnTo>
                      <a:pt x="237" y="274"/>
                    </a:lnTo>
                    <a:lnTo>
                      <a:pt x="237" y="274"/>
                    </a:lnTo>
                    <a:lnTo>
                      <a:pt x="235" y="276"/>
                    </a:lnTo>
                    <a:lnTo>
                      <a:pt x="233" y="278"/>
                    </a:lnTo>
                    <a:lnTo>
                      <a:pt x="231" y="280"/>
                    </a:lnTo>
                    <a:lnTo>
                      <a:pt x="231" y="281"/>
                    </a:lnTo>
                    <a:lnTo>
                      <a:pt x="230" y="283"/>
                    </a:lnTo>
                    <a:lnTo>
                      <a:pt x="228" y="285"/>
                    </a:lnTo>
                    <a:lnTo>
                      <a:pt x="226" y="286"/>
                    </a:lnTo>
                    <a:lnTo>
                      <a:pt x="225" y="288"/>
                    </a:lnTo>
                    <a:lnTo>
                      <a:pt x="223" y="290"/>
                    </a:lnTo>
                    <a:lnTo>
                      <a:pt x="223" y="290"/>
                    </a:lnTo>
                    <a:lnTo>
                      <a:pt x="222" y="291"/>
                    </a:lnTo>
                    <a:lnTo>
                      <a:pt x="222" y="291"/>
                    </a:lnTo>
                    <a:lnTo>
                      <a:pt x="218" y="292"/>
                    </a:lnTo>
                    <a:lnTo>
                      <a:pt x="215" y="292"/>
                    </a:lnTo>
                    <a:lnTo>
                      <a:pt x="211" y="293"/>
                    </a:lnTo>
                    <a:lnTo>
                      <a:pt x="208" y="293"/>
                    </a:lnTo>
                    <a:lnTo>
                      <a:pt x="204" y="293"/>
                    </a:lnTo>
                    <a:lnTo>
                      <a:pt x="200" y="293"/>
                    </a:lnTo>
                    <a:lnTo>
                      <a:pt x="196" y="293"/>
                    </a:lnTo>
                    <a:lnTo>
                      <a:pt x="193" y="292"/>
                    </a:lnTo>
                    <a:lnTo>
                      <a:pt x="188" y="292"/>
                    </a:lnTo>
                    <a:lnTo>
                      <a:pt x="184" y="292"/>
                    </a:lnTo>
                    <a:lnTo>
                      <a:pt x="180" y="292"/>
                    </a:lnTo>
                    <a:lnTo>
                      <a:pt x="177" y="290"/>
                    </a:lnTo>
                    <a:lnTo>
                      <a:pt x="173" y="290"/>
                    </a:lnTo>
                    <a:lnTo>
                      <a:pt x="171" y="288"/>
                    </a:lnTo>
                    <a:lnTo>
                      <a:pt x="168" y="288"/>
                    </a:lnTo>
                    <a:lnTo>
                      <a:pt x="167" y="286"/>
                    </a:lnTo>
                    <a:lnTo>
                      <a:pt x="165" y="285"/>
                    </a:lnTo>
                    <a:lnTo>
                      <a:pt x="163" y="283"/>
                    </a:lnTo>
                    <a:lnTo>
                      <a:pt x="161" y="281"/>
                    </a:lnTo>
                    <a:lnTo>
                      <a:pt x="160" y="277"/>
                    </a:lnTo>
                    <a:lnTo>
                      <a:pt x="158" y="275"/>
                    </a:lnTo>
                    <a:lnTo>
                      <a:pt x="156" y="271"/>
                    </a:lnTo>
                    <a:lnTo>
                      <a:pt x="154" y="267"/>
                    </a:lnTo>
                    <a:lnTo>
                      <a:pt x="154" y="264"/>
                    </a:lnTo>
                    <a:lnTo>
                      <a:pt x="153" y="262"/>
                    </a:lnTo>
                    <a:lnTo>
                      <a:pt x="151" y="259"/>
                    </a:lnTo>
                    <a:lnTo>
                      <a:pt x="149" y="257"/>
                    </a:lnTo>
                    <a:lnTo>
                      <a:pt x="148" y="253"/>
                    </a:lnTo>
                    <a:lnTo>
                      <a:pt x="147" y="251"/>
                    </a:lnTo>
                    <a:lnTo>
                      <a:pt x="145" y="249"/>
                    </a:lnTo>
                    <a:lnTo>
                      <a:pt x="143" y="248"/>
                    </a:lnTo>
                    <a:lnTo>
                      <a:pt x="142" y="246"/>
                    </a:lnTo>
                    <a:lnTo>
                      <a:pt x="140" y="246"/>
                    </a:lnTo>
                    <a:lnTo>
                      <a:pt x="139" y="246"/>
                    </a:lnTo>
                    <a:lnTo>
                      <a:pt x="138" y="246"/>
                    </a:lnTo>
                    <a:lnTo>
                      <a:pt x="138" y="245"/>
                    </a:lnTo>
                    <a:lnTo>
                      <a:pt x="136" y="245"/>
                    </a:lnTo>
                    <a:lnTo>
                      <a:pt x="134" y="245"/>
                    </a:lnTo>
                    <a:lnTo>
                      <a:pt x="132" y="245"/>
                    </a:lnTo>
                    <a:lnTo>
                      <a:pt x="132" y="244"/>
                    </a:lnTo>
                    <a:lnTo>
                      <a:pt x="130" y="245"/>
                    </a:lnTo>
                    <a:lnTo>
                      <a:pt x="128" y="245"/>
                    </a:lnTo>
                    <a:lnTo>
                      <a:pt x="127" y="245"/>
                    </a:lnTo>
                    <a:lnTo>
                      <a:pt x="125" y="245"/>
                    </a:lnTo>
                    <a:lnTo>
                      <a:pt x="124" y="246"/>
                    </a:lnTo>
                    <a:lnTo>
                      <a:pt x="122" y="246"/>
                    </a:lnTo>
                    <a:lnTo>
                      <a:pt x="120" y="246"/>
                    </a:lnTo>
                    <a:lnTo>
                      <a:pt x="120" y="246"/>
                    </a:lnTo>
                    <a:lnTo>
                      <a:pt x="119" y="248"/>
                    </a:lnTo>
                    <a:lnTo>
                      <a:pt x="119" y="248"/>
                    </a:lnTo>
                    <a:lnTo>
                      <a:pt x="117" y="250"/>
                    </a:lnTo>
                    <a:lnTo>
                      <a:pt x="117" y="251"/>
                    </a:lnTo>
                    <a:lnTo>
                      <a:pt x="115" y="253"/>
                    </a:lnTo>
                    <a:lnTo>
                      <a:pt x="115" y="255"/>
                    </a:lnTo>
                    <a:lnTo>
                      <a:pt x="113" y="257"/>
                    </a:lnTo>
                    <a:lnTo>
                      <a:pt x="113" y="259"/>
                    </a:lnTo>
                    <a:lnTo>
                      <a:pt x="112" y="262"/>
                    </a:lnTo>
                    <a:lnTo>
                      <a:pt x="112" y="263"/>
                    </a:lnTo>
                    <a:lnTo>
                      <a:pt x="110" y="265"/>
                    </a:lnTo>
                    <a:lnTo>
                      <a:pt x="110" y="267"/>
                    </a:lnTo>
                    <a:lnTo>
                      <a:pt x="108" y="269"/>
                    </a:lnTo>
                    <a:lnTo>
                      <a:pt x="108" y="269"/>
                    </a:lnTo>
                    <a:lnTo>
                      <a:pt x="106" y="270"/>
                    </a:lnTo>
                    <a:lnTo>
                      <a:pt x="106" y="270"/>
                    </a:lnTo>
                    <a:lnTo>
                      <a:pt x="104" y="271"/>
                    </a:lnTo>
                    <a:lnTo>
                      <a:pt x="102" y="271"/>
                    </a:lnTo>
                    <a:lnTo>
                      <a:pt x="101" y="271"/>
                    </a:lnTo>
                    <a:lnTo>
                      <a:pt x="99" y="271"/>
                    </a:lnTo>
                    <a:lnTo>
                      <a:pt x="98" y="271"/>
                    </a:lnTo>
                    <a:lnTo>
                      <a:pt x="96" y="271"/>
                    </a:lnTo>
                    <a:lnTo>
                      <a:pt x="94" y="271"/>
                    </a:lnTo>
                    <a:lnTo>
                      <a:pt x="94" y="271"/>
                    </a:lnTo>
                    <a:lnTo>
                      <a:pt x="92" y="271"/>
                    </a:lnTo>
                    <a:lnTo>
                      <a:pt x="90" y="271"/>
                    </a:lnTo>
                    <a:lnTo>
                      <a:pt x="88" y="271"/>
                    </a:lnTo>
                    <a:lnTo>
                      <a:pt x="87" y="271"/>
                    </a:lnTo>
                    <a:lnTo>
                      <a:pt x="86" y="271"/>
                    </a:lnTo>
                    <a:lnTo>
                      <a:pt x="85" y="271"/>
                    </a:lnTo>
                    <a:lnTo>
                      <a:pt x="83" y="271"/>
                    </a:lnTo>
                    <a:lnTo>
                      <a:pt x="83" y="270"/>
                    </a:lnTo>
                    <a:lnTo>
                      <a:pt x="80" y="272"/>
                    </a:lnTo>
                    <a:lnTo>
                      <a:pt x="78" y="273"/>
                    </a:lnTo>
                    <a:lnTo>
                      <a:pt x="76" y="275"/>
                    </a:lnTo>
                    <a:lnTo>
                      <a:pt x="74" y="276"/>
                    </a:lnTo>
                    <a:lnTo>
                      <a:pt x="72" y="278"/>
                    </a:lnTo>
                    <a:lnTo>
                      <a:pt x="70" y="280"/>
                    </a:lnTo>
                    <a:lnTo>
                      <a:pt x="68" y="281"/>
                    </a:lnTo>
                    <a:lnTo>
                      <a:pt x="66" y="283"/>
                    </a:lnTo>
                    <a:lnTo>
                      <a:pt x="62" y="286"/>
                    </a:lnTo>
                    <a:lnTo>
                      <a:pt x="61" y="288"/>
                    </a:lnTo>
                    <a:lnTo>
                      <a:pt x="59" y="290"/>
                    </a:lnTo>
                    <a:lnTo>
                      <a:pt x="57" y="292"/>
                    </a:lnTo>
                    <a:lnTo>
                      <a:pt x="55" y="293"/>
                    </a:lnTo>
                    <a:lnTo>
                      <a:pt x="53" y="295"/>
                    </a:lnTo>
                    <a:lnTo>
                      <a:pt x="51" y="297"/>
                    </a:lnTo>
                    <a:lnTo>
                      <a:pt x="50" y="297"/>
                    </a:lnTo>
                    <a:lnTo>
                      <a:pt x="48" y="298"/>
                    </a:lnTo>
                    <a:lnTo>
                      <a:pt x="46" y="298"/>
                    </a:lnTo>
                    <a:lnTo>
                      <a:pt x="44" y="298"/>
                    </a:lnTo>
                    <a:lnTo>
                      <a:pt x="42" y="298"/>
                    </a:lnTo>
                    <a:lnTo>
                      <a:pt x="39" y="298"/>
                    </a:lnTo>
                    <a:lnTo>
                      <a:pt x="37" y="298"/>
                    </a:lnTo>
                    <a:lnTo>
                      <a:pt x="35" y="298"/>
                    </a:lnTo>
                    <a:lnTo>
                      <a:pt x="33" y="298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8"/>
                    </a:lnTo>
                    <a:lnTo>
                      <a:pt x="24" y="298"/>
                    </a:lnTo>
                    <a:lnTo>
                      <a:pt x="22" y="298"/>
                    </a:lnTo>
                    <a:lnTo>
                      <a:pt x="20" y="298"/>
                    </a:lnTo>
                    <a:lnTo>
                      <a:pt x="18" y="298"/>
                    </a:lnTo>
                    <a:lnTo>
                      <a:pt x="17" y="297"/>
                    </a:lnTo>
                    <a:lnTo>
                      <a:pt x="15" y="297"/>
                    </a:lnTo>
                    <a:lnTo>
                      <a:pt x="15" y="297"/>
                    </a:lnTo>
                    <a:lnTo>
                      <a:pt x="14" y="297"/>
                    </a:lnTo>
                    <a:lnTo>
                      <a:pt x="14" y="297"/>
                    </a:lnTo>
                    <a:lnTo>
                      <a:pt x="12" y="297"/>
                    </a:lnTo>
                    <a:lnTo>
                      <a:pt x="12" y="297"/>
                    </a:lnTo>
                    <a:lnTo>
                      <a:pt x="11" y="297"/>
                    </a:lnTo>
                    <a:lnTo>
                      <a:pt x="11" y="297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8" y="297"/>
                    </a:lnTo>
                    <a:lnTo>
                      <a:pt x="8" y="297"/>
                    </a:lnTo>
                    <a:lnTo>
                      <a:pt x="7" y="297"/>
                    </a:lnTo>
                    <a:lnTo>
                      <a:pt x="7" y="297"/>
                    </a:lnTo>
                    <a:lnTo>
                      <a:pt x="7" y="297"/>
                    </a:lnTo>
                    <a:lnTo>
                      <a:pt x="7" y="297"/>
                    </a:lnTo>
                    <a:lnTo>
                      <a:pt x="5" y="296"/>
                    </a:lnTo>
                    <a:lnTo>
                      <a:pt x="4" y="294"/>
                    </a:lnTo>
                    <a:lnTo>
                      <a:pt x="2" y="292"/>
                    </a:lnTo>
                    <a:lnTo>
                      <a:pt x="2" y="290"/>
                    </a:lnTo>
                    <a:lnTo>
                      <a:pt x="1" y="288"/>
                    </a:lnTo>
                    <a:lnTo>
                      <a:pt x="1" y="285"/>
                    </a:lnTo>
                    <a:lnTo>
                      <a:pt x="1" y="283"/>
                    </a:lnTo>
                    <a:lnTo>
                      <a:pt x="1" y="279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0" y="271"/>
                    </a:lnTo>
                    <a:lnTo>
                      <a:pt x="0" y="267"/>
                    </a:lnTo>
                    <a:lnTo>
                      <a:pt x="0" y="266"/>
                    </a:lnTo>
                    <a:lnTo>
                      <a:pt x="0" y="263"/>
                    </a:lnTo>
                    <a:lnTo>
                      <a:pt x="0" y="261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246"/>
                    </a:lnTo>
                    <a:lnTo>
                      <a:pt x="0" y="240"/>
                    </a:lnTo>
                    <a:lnTo>
                      <a:pt x="0" y="232"/>
                    </a:lnTo>
                    <a:lnTo>
                      <a:pt x="0" y="225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2" y="201"/>
                    </a:lnTo>
                    <a:lnTo>
                      <a:pt x="2" y="194"/>
                    </a:lnTo>
                    <a:lnTo>
                      <a:pt x="2" y="187"/>
                    </a:lnTo>
                    <a:lnTo>
                      <a:pt x="2" y="180"/>
                    </a:lnTo>
                    <a:lnTo>
                      <a:pt x="4" y="171"/>
                    </a:lnTo>
                    <a:lnTo>
                      <a:pt x="4" y="165"/>
                    </a:lnTo>
                    <a:lnTo>
                      <a:pt x="5" y="158"/>
                    </a:lnTo>
                    <a:lnTo>
                      <a:pt x="5" y="152"/>
                    </a:lnTo>
                    <a:lnTo>
                      <a:pt x="7" y="145"/>
                    </a:lnTo>
                    <a:lnTo>
                      <a:pt x="7" y="142"/>
                    </a:lnTo>
                    <a:lnTo>
                      <a:pt x="7" y="138"/>
                    </a:lnTo>
                    <a:lnTo>
                      <a:pt x="7" y="135"/>
                    </a:lnTo>
                    <a:lnTo>
                      <a:pt x="8" y="130"/>
                    </a:lnTo>
                    <a:lnTo>
                      <a:pt x="8" y="125"/>
                    </a:lnTo>
                    <a:lnTo>
                      <a:pt x="9" y="120"/>
                    </a:lnTo>
                    <a:lnTo>
                      <a:pt x="9" y="114"/>
                    </a:lnTo>
                    <a:lnTo>
                      <a:pt x="11" y="109"/>
                    </a:lnTo>
                    <a:lnTo>
                      <a:pt x="11" y="105"/>
                    </a:lnTo>
                    <a:lnTo>
                      <a:pt x="11" y="100"/>
                    </a:lnTo>
                    <a:lnTo>
                      <a:pt x="11" y="95"/>
                    </a:lnTo>
                    <a:lnTo>
                      <a:pt x="13" y="90"/>
                    </a:lnTo>
                    <a:lnTo>
                      <a:pt x="13" y="86"/>
                    </a:lnTo>
                    <a:lnTo>
                      <a:pt x="15" y="82"/>
                    </a:lnTo>
                    <a:lnTo>
                      <a:pt x="15" y="79"/>
                    </a:lnTo>
                    <a:lnTo>
                      <a:pt x="17" y="74"/>
                    </a:lnTo>
                    <a:lnTo>
                      <a:pt x="17" y="72"/>
                    </a:lnTo>
                    <a:lnTo>
                      <a:pt x="18" y="68"/>
                    </a:lnTo>
                    <a:lnTo>
                      <a:pt x="19" y="65"/>
                    </a:lnTo>
                    <a:lnTo>
                      <a:pt x="21" y="59"/>
                    </a:lnTo>
                    <a:lnTo>
                      <a:pt x="23" y="55"/>
                    </a:lnTo>
                    <a:lnTo>
                      <a:pt x="25" y="50"/>
                    </a:lnTo>
                    <a:lnTo>
                      <a:pt x="26" y="45"/>
                    </a:lnTo>
                    <a:lnTo>
                      <a:pt x="29" y="40"/>
                    </a:lnTo>
                    <a:lnTo>
                      <a:pt x="30" y="36"/>
                    </a:lnTo>
                    <a:lnTo>
                      <a:pt x="32" y="31"/>
                    </a:lnTo>
                    <a:lnTo>
                      <a:pt x="33" y="27"/>
                    </a:lnTo>
                    <a:lnTo>
                      <a:pt x="35" y="23"/>
                    </a:lnTo>
                    <a:lnTo>
                      <a:pt x="35" y="20"/>
                    </a:lnTo>
                    <a:lnTo>
                      <a:pt x="37" y="17"/>
                    </a:lnTo>
                    <a:lnTo>
                      <a:pt x="37" y="16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0C27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4" name="Freeform 32"/>
              <p:cNvSpPr>
                <a:spLocks/>
              </p:cNvSpPr>
              <p:nvPr/>
            </p:nvSpPr>
            <p:spPr bwMode="gray">
              <a:xfrm>
                <a:off x="4305" y="611"/>
                <a:ext cx="362" cy="473"/>
              </a:xfrm>
              <a:custGeom>
                <a:avLst/>
                <a:gdLst>
                  <a:gd name="T0" fmla="*/ 58 w 362"/>
                  <a:gd name="T1" fmla="*/ 9 h 473"/>
                  <a:gd name="T2" fmla="*/ 26 w 362"/>
                  <a:gd name="T3" fmla="*/ 19 h 473"/>
                  <a:gd name="T4" fmla="*/ 7 w 362"/>
                  <a:gd name="T5" fmla="*/ 28 h 473"/>
                  <a:gd name="T6" fmla="*/ 9 w 362"/>
                  <a:gd name="T7" fmla="*/ 41 h 473"/>
                  <a:gd name="T8" fmla="*/ 17 w 362"/>
                  <a:gd name="T9" fmla="*/ 54 h 473"/>
                  <a:gd name="T10" fmla="*/ 3 w 362"/>
                  <a:gd name="T11" fmla="*/ 68 h 473"/>
                  <a:gd name="T12" fmla="*/ 4 w 362"/>
                  <a:gd name="T13" fmla="*/ 80 h 473"/>
                  <a:gd name="T14" fmla="*/ 23 w 362"/>
                  <a:gd name="T15" fmla="*/ 90 h 473"/>
                  <a:gd name="T16" fmla="*/ 45 w 362"/>
                  <a:gd name="T17" fmla="*/ 97 h 473"/>
                  <a:gd name="T18" fmla="*/ 70 w 362"/>
                  <a:gd name="T19" fmla="*/ 105 h 473"/>
                  <a:gd name="T20" fmla="*/ 95 w 362"/>
                  <a:gd name="T21" fmla="*/ 129 h 473"/>
                  <a:gd name="T22" fmla="*/ 101 w 362"/>
                  <a:gd name="T23" fmla="*/ 152 h 473"/>
                  <a:gd name="T24" fmla="*/ 95 w 362"/>
                  <a:gd name="T25" fmla="*/ 173 h 473"/>
                  <a:gd name="T26" fmla="*/ 118 w 362"/>
                  <a:gd name="T27" fmla="*/ 160 h 473"/>
                  <a:gd name="T28" fmla="*/ 156 w 362"/>
                  <a:gd name="T29" fmla="*/ 162 h 473"/>
                  <a:gd name="T30" fmla="*/ 211 w 362"/>
                  <a:gd name="T31" fmla="*/ 182 h 473"/>
                  <a:gd name="T32" fmla="*/ 240 w 362"/>
                  <a:gd name="T33" fmla="*/ 188 h 473"/>
                  <a:gd name="T34" fmla="*/ 255 w 362"/>
                  <a:gd name="T35" fmla="*/ 200 h 473"/>
                  <a:gd name="T36" fmla="*/ 244 w 362"/>
                  <a:gd name="T37" fmla="*/ 219 h 473"/>
                  <a:gd name="T38" fmla="*/ 225 w 362"/>
                  <a:gd name="T39" fmla="*/ 227 h 473"/>
                  <a:gd name="T40" fmla="*/ 198 w 362"/>
                  <a:gd name="T41" fmla="*/ 235 h 473"/>
                  <a:gd name="T42" fmla="*/ 164 w 362"/>
                  <a:gd name="T43" fmla="*/ 256 h 473"/>
                  <a:gd name="T44" fmla="*/ 157 w 362"/>
                  <a:gd name="T45" fmla="*/ 272 h 473"/>
                  <a:gd name="T46" fmla="*/ 169 w 362"/>
                  <a:gd name="T47" fmla="*/ 283 h 473"/>
                  <a:gd name="T48" fmla="*/ 186 w 362"/>
                  <a:gd name="T49" fmla="*/ 295 h 473"/>
                  <a:gd name="T50" fmla="*/ 193 w 362"/>
                  <a:gd name="T51" fmla="*/ 311 h 473"/>
                  <a:gd name="T52" fmla="*/ 183 w 362"/>
                  <a:gd name="T53" fmla="*/ 338 h 473"/>
                  <a:gd name="T54" fmla="*/ 199 w 362"/>
                  <a:gd name="T55" fmla="*/ 365 h 473"/>
                  <a:gd name="T56" fmla="*/ 231 w 362"/>
                  <a:gd name="T57" fmla="*/ 389 h 473"/>
                  <a:gd name="T58" fmla="*/ 267 w 362"/>
                  <a:gd name="T59" fmla="*/ 405 h 473"/>
                  <a:gd name="T60" fmla="*/ 287 w 362"/>
                  <a:gd name="T61" fmla="*/ 431 h 473"/>
                  <a:gd name="T62" fmla="*/ 290 w 362"/>
                  <a:gd name="T63" fmla="*/ 468 h 473"/>
                  <a:gd name="T64" fmla="*/ 310 w 362"/>
                  <a:gd name="T65" fmla="*/ 468 h 473"/>
                  <a:gd name="T66" fmla="*/ 332 w 362"/>
                  <a:gd name="T67" fmla="*/ 438 h 473"/>
                  <a:gd name="T68" fmla="*/ 350 w 362"/>
                  <a:gd name="T69" fmla="*/ 398 h 473"/>
                  <a:gd name="T70" fmla="*/ 357 w 362"/>
                  <a:gd name="T71" fmla="*/ 376 h 473"/>
                  <a:gd name="T72" fmla="*/ 359 w 362"/>
                  <a:gd name="T73" fmla="*/ 350 h 473"/>
                  <a:gd name="T74" fmla="*/ 357 w 362"/>
                  <a:gd name="T75" fmla="*/ 308 h 473"/>
                  <a:gd name="T76" fmla="*/ 350 w 362"/>
                  <a:gd name="T77" fmla="*/ 271 h 473"/>
                  <a:gd name="T78" fmla="*/ 341 w 362"/>
                  <a:gd name="T79" fmla="*/ 236 h 473"/>
                  <a:gd name="T80" fmla="*/ 314 w 362"/>
                  <a:gd name="T81" fmla="*/ 217 h 473"/>
                  <a:gd name="T82" fmla="*/ 291 w 362"/>
                  <a:gd name="T83" fmla="*/ 203 h 473"/>
                  <a:gd name="T84" fmla="*/ 277 w 362"/>
                  <a:gd name="T85" fmla="*/ 193 h 473"/>
                  <a:gd name="T86" fmla="*/ 272 w 362"/>
                  <a:gd name="T87" fmla="*/ 170 h 473"/>
                  <a:gd name="T88" fmla="*/ 269 w 362"/>
                  <a:gd name="T89" fmla="*/ 143 h 473"/>
                  <a:gd name="T90" fmla="*/ 268 w 362"/>
                  <a:gd name="T91" fmla="*/ 129 h 473"/>
                  <a:gd name="T92" fmla="*/ 254 w 362"/>
                  <a:gd name="T93" fmla="*/ 115 h 473"/>
                  <a:gd name="T94" fmla="*/ 230 w 362"/>
                  <a:gd name="T95" fmla="*/ 93 h 473"/>
                  <a:gd name="T96" fmla="*/ 225 w 362"/>
                  <a:gd name="T97" fmla="*/ 74 h 473"/>
                  <a:gd name="T98" fmla="*/ 213 w 362"/>
                  <a:gd name="T99" fmla="*/ 60 h 473"/>
                  <a:gd name="T100" fmla="*/ 178 w 362"/>
                  <a:gd name="T101" fmla="*/ 60 h 473"/>
                  <a:gd name="T102" fmla="*/ 150 w 362"/>
                  <a:gd name="T103" fmla="*/ 60 h 473"/>
                  <a:gd name="T104" fmla="*/ 130 w 362"/>
                  <a:gd name="T105" fmla="*/ 60 h 473"/>
                  <a:gd name="T106" fmla="*/ 129 w 362"/>
                  <a:gd name="T107" fmla="*/ 42 h 473"/>
                  <a:gd name="T108" fmla="*/ 120 w 362"/>
                  <a:gd name="T109" fmla="*/ 28 h 473"/>
                  <a:gd name="T110" fmla="*/ 105 w 362"/>
                  <a:gd name="T111" fmla="*/ 9 h 473"/>
                  <a:gd name="T112" fmla="*/ 92 w 362"/>
                  <a:gd name="T113" fmla="*/ 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2" h="473">
                    <a:moveTo>
                      <a:pt x="85" y="0"/>
                    </a:moveTo>
                    <a:lnTo>
                      <a:pt x="84" y="2"/>
                    </a:lnTo>
                    <a:lnTo>
                      <a:pt x="82" y="2"/>
                    </a:lnTo>
                    <a:lnTo>
                      <a:pt x="80" y="3"/>
                    </a:lnTo>
                    <a:lnTo>
                      <a:pt x="78" y="3"/>
                    </a:lnTo>
                    <a:lnTo>
                      <a:pt x="74" y="5"/>
                    </a:lnTo>
                    <a:lnTo>
                      <a:pt x="70" y="6"/>
                    </a:lnTo>
                    <a:lnTo>
                      <a:pt x="67" y="7"/>
                    </a:lnTo>
                    <a:lnTo>
                      <a:pt x="63" y="7"/>
                    </a:lnTo>
                    <a:lnTo>
                      <a:pt x="58" y="9"/>
                    </a:lnTo>
                    <a:lnTo>
                      <a:pt x="54" y="11"/>
                    </a:lnTo>
                    <a:lnTo>
                      <a:pt x="49" y="13"/>
                    </a:lnTo>
                    <a:lnTo>
                      <a:pt x="45" y="13"/>
                    </a:lnTo>
                    <a:lnTo>
                      <a:pt x="41" y="15"/>
                    </a:lnTo>
                    <a:lnTo>
                      <a:pt x="37" y="15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5" y="23"/>
                    </a:lnTo>
                    <a:lnTo>
                      <a:pt x="13" y="24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2"/>
                    </a:lnTo>
                    <a:lnTo>
                      <a:pt x="5" y="33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8" y="39"/>
                    </a:lnTo>
                    <a:lnTo>
                      <a:pt x="9" y="41"/>
                    </a:lnTo>
                    <a:lnTo>
                      <a:pt x="11" y="41"/>
                    </a:lnTo>
                    <a:lnTo>
                      <a:pt x="11" y="43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6" y="47"/>
                    </a:lnTo>
                    <a:lnTo>
                      <a:pt x="16" y="49"/>
                    </a:lnTo>
                    <a:lnTo>
                      <a:pt x="18" y="50"/>
                    </a:lnTo>
                    <a:lnTo>
                      <a:pt x="18" y="52"/>
                    </a:lnTo>
                    <a:lnTo>
                      <a:pt x="19" y="52"/>
                    </a:lnTo>
                    <a:lnTo>
                      <a:pt x="17" y="54"/>
                    </a:lnTo>
                    <a:lnTo>
                      <a:pt x="16" y="55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13" y="59"/>
                    </a:lnTo>
                    <a:lnTo>
                      <a:pt x="11" y="61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6" y="64"/>
                    </a:lnTo>
                    <a:lnTo>
                      <a:pt x="4" y="66"/>
                    </a:lnTo>
                    <a:lnTo>
                      <a:pt x="3" y="68"/>
                    </a:lnTo>
                    <a:lnTo>
                      <a:pt x="1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3" y="78"/>
                    </a:lnTo>
                    <a:lnTo>
                      <a:pt x="4" y="80"/>
                    </a:lnTo>
                    <a:lnTo>
                      <a:pt x="5" y="81"/>
                    </a:lnTo>
                    <a:lnTo>
                      <a:pt x="7" y="83"/>
                    </a:lnTo>
                    <a:lnTo>
                      <a:pt x="10" y="83"/>
                    </a:lnTo>
                    <a:lnTo>
                      <a:pt x="12" y="85"/>
                    </a:lnTo>
                    <a:lnTo>
                      <a:pt x="14" y="86"/>
                    </a:lnTo>
                    <a:lnTo>
                      <a:pt x="15" y="87"/>
                    </a:lnTo>
                    <a:lnTo>
                      <a:pt x="18" y="87"/>
                    </a:lnTo>
                    <a:lnTo>
                      <a:pt x="19" y="89"/>
                    </a:lnTo>
                    <a:lnTo>
                      <a:pt x="21" y="89"/>
                    </a:lnTo>
                    <a:lnTo>
                      <a:pt x="23" y="90"/>
                    </a:lnTo>
                    <a:lnTo>
                      <a:pt x="26" y="90"/>
                    </a:lnTo>
                    <a:lnTo>
                      <a:pt x="27" y="92"/>
                    </a:lnTo>
                    <a:lnTo>
                      <a:pt x="29" y="92"/>
                    </a:lnTo>
                    <a:lnTo>
                      <a:pt x="30" y="93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38" y="95"/>
                    </a:lnTo>
                    <a:lnTo>
                      <a:pt x="40" y="95"/>
                    </a:lnTo>
                    <a:lnTo>
                      <a:pt x="44" y="95"/>
                    </a:lnTo>
                    <a:lnTo>
                      <a:pt x="45" y="97"/>
                    </a:lnTo>
                    <a:lnTo>
                      <a:pt x="49" y="97"/>
                    </a:lnTo>
                    <a:lnTo>
                      <a:pt x="52" y="97"/>
                    </a:lnTo>
                    <a:lnTo>
                      <a:pt x="55" y="97"/>
                    </a:lnTo>
                    <a:lnTo>
                      <a:pt x="57" y="99"/>
                    </a:lnTo>
                    <a:lnTo>
                      <a:pt x="60" y="99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7" y="101"/>
                    </a:lnTo>
                    <a:lnTo>
                      <a:pt x="69" y="103"/>
                    </a:lnTo>
                    <a:lnTo>
                      <a:pt x="70" y="105"/>
                    </a:lnTo>
                    <a:lnTo>
                      <a:pt x="74" y="107"/>
                    </a:lnTo>
                    <a:lnTo>
                      <a:pt x="76" y="111"/>
                    </a:lnTo>
                    <a:lnTo>
                      <a:pt x="80" y="112"/>
                    </a:lnTo>
                    <a:lnTo>
                      <a:pt x="82" y="114"/>
                    </a:lnTo>
                    <a:lnTo>
                      <a:pt x="86" y="116"/>
                    </a:lnTo>
                    <a:lnTo>
                      <a:pt x="88" y="120"/>
                    </a:lnTo>
                    <a:lnTo>
                      <a:pt x="91" y="122"/>
                    </a:lnTo>
                    <a:lnTo>
                      <a:pt x="92" y="125"/>
                    </a:lnTo>
                    <a:lnTo>
                      <a:pt x="95" y="126"/>
                    </a:lnTo>
                    <a:lnTo>
                      <a:pt x="95" y="129"/>
                    </a:lnTo>
                    <a:lnTo>
                      <a:pt x="96" y="131"/>
                    </a:lnTo>
                    <a:lnTo>
                      <a:pt x="96" y="133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98" y="138"/>
                    </a:lnTo>
                    <a:lnTo>
                      <a:pt x="98" y="140"/>
                    </a:lnTo>
                    <a:lnTo>
                      <a:pt x="100" y="142"/>
                    </a:lnTo>
                    <a:lnTo>
                      <a:pt x="100" y="146"/>
                    </a:lnTo>
                    <a:lnTo>
                      <a:pt x="101" y="149"/>
                    </a:lnTo>
                    <a:lnTo>
                      <a:pt x="101" y="152"/>
                    </a:lnTo>
                    <a:lnTo>
                      <a:pt x="102" y="155"/>
                    </a:lnTo>
                    <a:lnTo>
                      <a:pt x="101" y="158"/>
                    </a:lnTo>
                    <a:lnTo>
                      <a:pt x="101" y="162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98" y="170"/>
                    </a:lnTo>
                    <a:lnTo>
                      <a:pt x="98" y="172"/>
                    </a:lnTo>
                    <a:lnTo>
                      <a:pt x="96" y="173"/>
                    </a:lnTo>
                    <a:lnTo>
                      <a:pt x="96" y="173"/>
                    </a:lnTo>
                    <a:lnTo>
                      <a:pt x="95" y="173"/>
                    </a:lnTo>
                    <a:lnTo>
                      <a:pt x="96" y="171"/>
                    </a:lnTo>
                    <a:lnTo>
                      <a:pt x="97" y="170"/>
                    </a:lnTo>
                    <a:lnTo>
                      <a:pt x="99" y="168"/>
                    </a:lnTo>
                    <a:lnTo>
                      <a:pt x="101" y="168"/>
                    </a:lnTo>
                    <a:lnTo>
                      <a:pt x="104" y="166"/>
                    </a:lnTo>
                    <a:lnTo>
                      <a:pt x="106" y="165"/>
                    </a:lnTo>
                    <a:lnTo>
                      <a:pt x="110" y="163"/>
                    </a:lnTo>
                    <a:lnTo>
                      <a:pt x="112" y="163"/>
                    </a:lnTo>
                    <a:lnTo>
                      <a:pt x="115" y="161"/>
                    </a:lnTo>
                    <a:lnTo>
                      <a:pt x="118" y="160"/>
                    </a:lnTo>
                    <a:lnTo>
                      <a:pt x="121" y="158"/>
                    </a:lnTo>
                    <a:lnTo>
                      <a:pt x="123" y="158"/>
                    </a:lnTo>
                    <a:lnTo>
                      <a:pt x="126" y="157"/>
                    </a:lnTo>
                    <a:lnTo>
                      <a:pt x="128" y="157"/>
                    </a:lnTo>
                    <a:lnTo>
                      <a:pt x="131" y="155"/>
                    </a:lnTo>
                    <a:lnTo>
                      <a:pt x="135" y="156"/>
                    </a:lnTo>
                    <a:lnTo>
                      <a:pt x="139" y="157"/>
                    </a:lnTo>
                    <a:lnTo>
                      <a:pt x="145" y="159"/>
                    </a:lnTo>
                    <a:lnTo>
                      <a:pt x="150" y="160"/>
                    </a:lnTo>
                    <a:lnTo>
                      <a:pt x="156" y="162"/>
                    </a:lnTo>
                    <a:lnTo>
                      <a:pt x="161" y="164"/>
                    </a:lnTo>
                    <a:lnTo>
                      <a:pt x="167" y="166"/>
                    </a:lnTo>
                    <a:lnTo>
                      <a:pt x="173" y="167"/>
                    </a:lnTo>
                    <a:lnTo>
                      <a:pt x="179" y="171"/>
                    </a:lnTo>
                    <a:lnTo>
                      <a:pt x="185" y="173"/>
                    </a:lnTo>
                    <a:lnTo>
                      <a:pt x="190" y="176"/>
                    </a:lnTo>
                    <a:lnTo>
                      <a:pt x="197" y="177"/>
                    </a:lnTo>
                    <a:lnTo>
                      <a:pt x="201" y="179"/>
                    </a:lnTo>
                    <a:lnTo>
                      <a:pt x="207" y="181"/>
                    </a:lnTo>
                    <a:lnTo>
                      <a:pt x="211" y="182"/>
                    </a:lnTo>
                    <a:lnTo>
                      <a:pt x="216" y="182"/>
                    </a:lnTo>
                    <a:lnTo>
                      <a:pt x="218" y="184"/>
                    </a:lnTo>
                    <a:lnTo>
                      <a:pt x="219" y="184"/>
                    </a:lnTo>
                    <a:lnTo>
                      <a:pt x="221" y="184"/>
                    </a:lnTo>
                    <a:lnTo>
                      <a:pt x="225" y="184"/>
                    </a:lnTo>
                    <a:lnTo>
                      <a:pt x="227" y="186"/>
                    </a:lnTo>
                    <a:lnTo>
                      <a:pt x="230" y="186"/>
                    </a:lnTo>
                    <a:lnTo>
                      <a:pt x="234" y="186"/>
                    </a:lnTo>
                    <a:lnTo>
                      <a:pt x="238" y="186"/>
                    </a:lnTo>
                    <a:lnTo>
                      <a:pt x="240" y="188"/>
                    </a:lnTo>
                    <a:lnTo>
                      <a:pt x="243" y="188"/>
                    </a:lnTo>
                    <a:lnTo>
                      <a:pt x="245" y="190"/>
                    </a:lnTo>
                    <a:lnTo>
                      <a:pt x="249" y="190"/>
                    </a:lnTo>
                    <a:lnTo>
                      <a:pt x="251" y="192"/>
                    </a:lnTo>
                    <a:lnTo>
                      <a:pt x="253" y="193"/>
                    </a:lnTo>
                    <a:lnTo>
                      <a:pt x="254" y="195"/>
                    </a:lnTo>
                    <a:lnTo>
                      <a:pt x="256" y="195"/>
                    </a:lnTo>
                    <a:lnTo>
                      <a:pt x="255" y="197"/>
                    </a:lnTo>
                    <a:lnTo>
                      <a:pt x="255" y="198"/>
                    </a:lnTo>
                    <a:lnTo>
                      <a:pt x="255" y="200"/>
                    </a:lnTo>
                    <a:lnTo>
                      <a:pt x="255" y="202"/>
                    </a:lnTo>
                    <a:lnTo>
                      <a:pt x="253" y="204"/>
                    </a:lnTo>
                    <a:lnTo>
                      <a:pt x="253" y="206"/>
                    </a:lnTo>
                    <a:lnTo>
                      <a:pt x="252" y="207"/>
                    </a:lnTo>
                    <a:lnTo>
                      <a:pt x="252" y="209"/>
                    </a:lnTo>
                    <a:lnTo>
                      <a:pt x="250" y="212"/>
                    </a:lnTo>
                    <a:lnTo>
                      <a:pt x="248" y="214"/>
                    </a:lnTo>
                    <a:lnTo>
                      <a:pt x="246" y="216"/>
                    </a:lnTo>
                    <a:lnTo>
                      <a:pt x="246" y="217"/>
                    </a:lnTo>
                    <a:lnTo>
                      <a:pt x="244" y="219"/>
                    </a:lnTo>
                    <a:lnTo>
                      <a:pt x="242" y="220"/>
                    </a:lnTo>
                    <a:lnTo>
                      <a:pt x="240" y="221"/>
                    </a:lnTo>
                    <a:lnTo>
                      <a:pt x="240" y="221"/>
                    </a:lnTo>
                    <a:lnTo>
                      <a:pt x="238" y="223"/>
                    </a:lnTo>
                    <a:lnTo>
                      <a:pt x="237" y="223"/>
                    </a:lnTo>
                    <a:lnTo>
                      <a:pt x="235" y="225"/>
                    </a:lnTo>
                    <a:lnTo>
                      <a:pt x="233" y="225"/>
                    </a:lnTo>
                    <a:lnTo>
                      <a:pt x="229" y="227"/>
                    </a:lnTo>
                    <a:lnTo>
                      <a:pt x="227" y="227"/>
                    </a:lnTo>
                    <a:lnTo>
                      <a:pt x="225" y="227"/>
                    </a:lnTo>
                    <a:lnTo>
                      <a:pt x="223" y="227"/>
                    </a:lnTo>
                    <a:lnTo>
                      <a:pt x="219" y="229"/>
                    </a:lnTo>
                    <a:lnTo>
                      <a:pt x="216" y="229"/>
                    </a:lnTo>
                    <a:lnTo>
                      <a:pt x="212" y="230"/>
                    </a:lnTo>
                    <a:lnTo>
                      <a:pt x="211" y="230"/>
                    </a:lnTo>
                    <a:lnTo>
                      <a:pt x="207" y="232"/>
                    </a:lnTo>
                    <a:lnTo>
                      <a:pt x="205" y="232"/>
                    </a:lnTo>
                    <a:lnTo>
                      <a:pt x="203" y="232"/>
                    </a:lnTo>
                    <a:lnTo>
                      <a:pt x="201" y="232"/>
                    </a:lnTo>
                    <a:lnTo>
                      <a:pt x="198" y="235"/>
                    </a:lnTo>
                    <a:lnTo>
                      <a:pt x="195" y="236"/>
                    </a:lnTo>
                    <a:lnTo>
                      <a:pt x="192" y="238"/>
                    </a:lnTo>
                    <a:lnTo>
                      <a:pt x="189" y="240"/>
                    </a:lnTo>
                    <a:lnTo>
                      <a:pt x="186" y="243"/>
                    </a:lnTo>
                    <a:lnTo>
                      <a:pt x="182" y="244"/>
                    </a:lnTo>
                    <a:lnTo>
                      <a:pt x="178" y="246"/>
                    </a:lnTo>
                    <a:lnTo>
                      <a:pt x="175" y="248"/>
                    </a:lnTo>
                    <a:lnTo>
                      <a:pt x="171" y="252"/>
                    </a:lnTo>
                    <a:lnTo>
                      <a:pt x="167" y="254"/>
                    </a:lnTo>
                    <a:lnTo>
                      <a:pt x="164" y="256"/>
                    </a:lnTo>
                    <a:lnTo>
                      <a:pt x="161" y="257"/>
                    </a:lnTo>
                    <a:lnTo>
                      <a:pt x="159" y="259"/>
                    </a:lnTo>
                    <a:lnTo>
                      <a:pt x="157" y="261"/>
                    </a:lnTo>
                    <a:lnTo>
                      <a:pt x="156" y="263"/>
                    </a:lnTo>
                    <a:lnTo>
                      <a:pt x="156" y="265"/>
                    </a:lnTo>
                    <a:lnTo>
                      <a:pt x="156" y="267"/>
                    </a:lnTo>
                    <a:lnTo>
                      <a:pt x="156" y="268"/>
                    </a:lnTo>
                    <a:lnTo>
                      <a:pt x="156" y="270"/>
                    </a:lnTo>
                    <a:lnTo>
                      <a:pt x="157" y="270"/>
                    </a:lnTo>
                    <a:lnTo>
                      <a:pt x="157" y="272"/>
                    </a:lnTo>
                    <a:lnTo>
                      <a:pt x="159" y="273"/>
                    </a:lnTo>
                    <a:lnTo>
                      <a:pt x="160" y="275"/>
                    </a:lnTo>
                    <a:lnTo>
                      <a:pt x="161" y="275"/>
                    </a:lnTo>
                    <a:lnTo>
                      <a:pt x="161" y="276"/>
                    </a:lnTo>
                    <a:lnTo>
                      <a:pt x="163" y="278"/>
                    </a:lnTo>
                    <a:lnTo>
                      <a:pt x="164" y="280"/>
                    </a:lnTo>
                    <a:lnTo>
                      <a:pt x="166" y="280"/>
                    </a:lnTo>
                    <a:lnTo>
                      <a:pt x="166" y="282"/>
                    </a:lnTo>
                    <a:lnTo>
                      <a:pt x="168" y="282"/>
                    </a:lnTo>
                    <a:lnTo>
                      <a:pt x="169" y="283"/>
                    </a:lnTo>
                    <a:lnTo>
                      <a:pt x="171" y="283"/>
                    </a:lnTo>
                    <a:lnTo>
                      <a:pt x="171" y="284"/>
                    </a:lnTo>
                    <a:lnTo>
                      <a:pt x="172" y="286"/>
                    </a:lnTo>
                    <a:lnTo>
                      <a:pt x="174" y="287"/>
                    </a:lnTo>
                    <a:lnTo>
                      <a:pt x="176" y="287"/>
                    </a:lnTo>
                    <a:lnTo>
                      <a:pt x="178" y="289"/>
                    </a:lnTo>
                    <a:lnTo>
                      <a:pt x="179" y="291"/>
                    </a:lnTo>
                    <a:lnTo>
                      <a:pt x="181" y="293"/>
                    </a:lnTo>
                    <a:lnTo>
                      <a:pt x="185" y="293"/>
                    </a:lnTo>
                    <a:lnTo>
                      <a:pt x="186" y="295"/>
                    </a:lnTo>
                    <a:lnTo>
                      <a:pt x="187" y="297"/>
                    </a:lnTo>
                    <a:lnTo>
                      <a:pt x="189" y="298"/>
                    </a:lnTo>
                    <a:lnTo>
                      <a:pt x="191" y="299"/>
                    </a:lnTo>
                    <a:lnTo>
                      <a:pt x="192" y="301"/>
                    </a:lnTo>
                    <a:lnTo>
                      <a:pt x="193" y="303"/>
                    </a:lnTo>
                    <a:lnTo>
                      <a:pt x="194" y="304"/>
                    </a:lnTo>
                    <a:lnTo>
                      <a:pt x="196" y="304"/>
                    </a:lnTo>
                    <a:lnTo>
                      <a:pt x="195" y="308"/>
                    </a:lnTo>
                    <a:lnTo>
                      <a:pt x="195" y="309"/>
                    </a:lnTo>
                    <a:lnTo>
                      <a:pt x="193" y="311"/>
                    </a:lnTo>
                    <a:lnTo>
                      <a:pt x="193" y="313"/>
                    </a:lnTo>
                    <a:lnTo>
                      <a:pt x="191" y="317"/>
                    </a:lnTo>
                    <a:lnTo>
                      <a:pt x="190" y="318"/>
                    </a:lnTo>
                    <a:lnTo>
                      <a:pt x="188" y="322"/>
                    </a:lnTo>
                    <a:lnTo>
                      <a:pt x="188" y="323"/>
                    </a:lnTo>
                    <a:lnTo>
                      <a:pt x="186" y="327"/>
                    </a:lnTo>
                    <a:lnTo>
                      <a:pt x="185" y="329"/>
                    </a:lnTo>
                    <a:lnTo>
                      <a:pt x="183" y="333"/>
                    </a:lnTo>
                    <a:lnTo>
                      <a:pt x="183" y="335"/>
                    </a:lnTo>
                    <a:lnTo>
                      <a:pt x="183" y="338"/>
                    </a:lnTo>
                    <a:lnTo>
                      <a:pt x="183" y="340"/>
                    </a:lnTo>
                    <a:lnTo>
                      <a:pt x="183" y="343"/>
                    </a:lnTo>
                    <a:lnTo>
                      <a:pt x="184" y="344"/>
                    </a:lnTo>
                    <a:lnTo>
                      <a:pt x="184" y="348"/>
                    </a:lnTo>
                    <a:lnTo>
                      <a:pt x="186" y="350"/>
                    </a:lnTo>
                    <a:lnTo>
                      <a:pt x="187" y="354"/>
                    </a:lnTo>
                    <a:lnTo>
                      <a:pt x="190" y="356"/>
                    </a:lnTo>
                    <a:lnTo>
                      <a:pt x="192" y="360"/>
                    </a:lnTo>
                    <a:lnTo>
                      <a:pt x="195" y="362"/>
                    </a:lnTo>
                    <a:lnTo>
                      <a:pt x="199" y="365"/>
                    </a:lnTo>
                    <a:lnTo>
                      <a:pt x="202" y="367"/>
                    </a:lnTo>
                    <a:lnTo>
                      <a:pt x="206" y="371"/>
                    </a:lnTo>
                    <a:lnTo>
                      <a:pt x="210" y="374"/>
                    </a:lnTo>
                    <a:lnTo>
                      <a:pt x="213" y="377"/>
                    </a:lnTo>
                    <a:lnTo>
                      <a:pt x="217" y="379"/>
                    </a:lnTo>
                    <a:lnTo>
                      <a:pt x="219" y="382"/>
                    </a:lnTo>
                    <a:lnTo>
                      <a:pt x="223" y="384"/>
                    </a:lnTo>
                    <a:lnTo>
                      <a:pt x="226" y="386"/>
                    </a:lnTo>
                    <a:lnTo>
                      <a:pt x="230" y="387"/>
                    </a:lnTo>
                    <a:lnTo>
                      <a:pt x="231" y="389"/>
                    </a:lnTo>
                    <a:lnTo>
                      <a:pt x="233" y="390"/>
                    </a:lnTo>
                    <a:lnTo>
                      <a:pt x="237" y="392"/>
                    </a:lnTo>
                    <a:lnTo>
                      <a:pt x="240" y="393"/>
                    </a:lnTo>
                    <a:lnTo>
                      <a:pt x="244" y="395"/>
                    </a:lnTo>
                    <a:lnTo>
                      <a:pt x="247" y="397"/>
                    </a:lnTo>
                    <a:lnTo>
                      <a:pt x="251" y="399"/>
                    </a:lnTo>
                    <a:lnTo>
                      <a:pt x="256" y="400"/>
                    </a:lnTo>
                    <a:lnTo>
                      <a:pt x="259" y="402"/>
                    </a:lnTo>
                    <a:lnTo>
                      <a:pt x="263" y="404"/>
                    </a:lnTo>
                    <a:lnTo>
                      <a:pt x="267" y="405"/>
                    </a:lnTo>
                    <a:lnTo>
                      <a:pt x="270" y="407"/>
                    </a:lnTo>
                    <a:lnTo>
                      <a:pt x="273" y="409"/>
                    </a:lnTo>
                    <a:lnTo>
                      <a:pt x="277" y="411"/>
                    </a:lnTo>
                    <a:lnTo>
                      <a:pt x="278" y="413"/>
                    </a:lnTo>
                    <a:lnTo>
                      <a:pt x="281" y="414"/>
                    </a:lnTo>
                    <a:lnTo>
                      <a:pt x="281" y="417"/>
                    </a:lnTo>
                    <a:lnTo>
                      <a:pt x="283" y="420"/>
                    </a:lnTo>
                    <a:lnTo>
                      <a:pt x="285" y="424"/>
                    </a:lnTo>
                    <a:lnTo>
                      <a:pt x="287" y="427"/>
                    </a:lnTo>
                    <a:lnTo>
                      <a:pt x="287" y="431"/>
                    </a:lnTo>
                    <a:lnTo>
                      <a:pt x="289" y="435"/>
                    </a:lnTo>
                    <a:lnTo>
                      <a:pt x="290" y="439"/>
                    </a:lnTo>
                    <a:lnTo>
                      <a:pt x="292" y="443"/>
                    </a:lnTo>
                    <a:lnTo>
                      <a:pt x="292" y="447"/>
                    </a:lnTo>
                    <a:lnTo>
                      <a:pt x="292" y="451"/>
                    </a:lnTo>
                    <a:lnTo>
                      <a:pt x="292" y="455"/>
                    </a:lnTo>
                    <a:lnTo>
                      <a:pt x="293" y="458"/>
                    </a:lnTo>
                    <a:lnTo>
                      <a:pt x="292" y="462"/>
                    </a:lnTo>
                    <a:lnTo>
                      <a:pt x="292" y="465"/>
                    </a:lnTo>
                    <a:lnTo>
                      <a:pt x="290" y="468"/>
                    </a:lnTo>
                    <a:lnTo>
                      <a:pt x="289" y="469"/>
                    </a:lnTo>
                    <a:lnTo>
                      <a:pt x="291" y="471"/>
                    </a:lnTo>
                    <a:lnTo>
                      <a:pt x="292" y="471"/>
                    </a:lnTo>
                    <a:lnTo>
                      <a:pt x="294" y="472"/>
                    </a:lnTo>
                    <a:lnTo>
                      <a:pt x="297" y="472"/>
                    </a:lnTo>
                    <a:lnTo>
                      <a:pt x="299" y="472"/>
                    </a:lnTo>
                    <a:lnTo>
                      <a:pt x="303" y="471"/>
                    </a:lnTo>
                    <a:lnTo>
                      <a:pt x="305" y="470"/>
                    </a:lnTo>
                    <a:lnTo>
                      <a:pt x="308" y="469"/>
                    </a:lnTo>
                    <a:lnTo>
                      <a:pt x="310" y="468"/>
                    </a:lnTo>
                    <a:lnTo>
                      <a:pt x="313" y="466"/>
                    </a:lnTo>
                    <a:lnTo>
                      <a:pt x="315" y="464"/>
                    </a:lnTo>
                    <a:lnTo>
                      <a:pt x="319" y="461"/>
                    </a:lnTo>
                    <a:lnTo>
                      <a:pt x="321" y="459"/>
                    </a:lnTo>
                    <a:lnTo>
                      <a:pt x="323" y="455"/>
                    </a:lnTo>
                    <a:lnTo>
                      <a:pt x="325" y="452"/>
                    </a:lnTo>
                    <a:lnTo>
                      <a:pt x="328" y="449"/>
                    </a:lnTo>
                    <a:lnTo>
                      <a:pt x="329" y="445"/>
                    </a:lnTo>
                    <a:lnTo>
                      <a:pt x="331" y="442"/>
                    </a:lnTo>
                    <a:lnTo>
                      <a:pt x="332" y="438"/>
                    </a:lnTo>
                    <a:lnTo>
                      <a:pt x="334" y="435"/>
                    </a:lnTo>
                    <a:lnTo>
                      <a:pt x="336" y="431"/>
                    </a:lnTo>
                    <a:lnTo>
                      <a:pt x="338" y="428"/>
                    </a:lnTo>
                    <a:lnTo>
                      <a:pt x="340" y="424"/>
                    </a:lnTo>
                    <a:lnTo>
                      <a:pt x="342" y="418"/>
                    </a:lnTo>
                    <a:lnTo>
                      <a:pt x="344" y="415"/>
                    </a:lnTo>
                    <a:lnTo>
                      <a:pt x="346" y="411"/>
                    </a:lnTo>
                    <a:lnTo>
                      <a:pt x="347" y="407"/>
                    </a:lnTo>
                    <a:lnTo>
                      <a:pt x="349" y="402"/>
                    </a:lnTo>
                    <a:lnTo>
                      <a:pt x="350" y="398"/>
                    </a:lnTo>
                    <a:lnTo>
                      <a:pt x="352" y="395"/>
                    </a:lnTo>
                    <a:lnTo>
                      <a:pt x="353" y="391"/>
                    </a:lnTo>
                    <a:lnTo>
                      <a:pt x="355" y="387"/>
                    </a:lnTo>
                    <a:lnTo>
                      <a:pt x="355" y="387"/>
                    </a:lnTo>
                    <a:lnTo>
                      <a:pt x="355" y="385"/>
                    </a:lnTo>
                    <a:lnTo>
                      <a:pt x="355" y="383"/>
                    </a:lnTo>
                    <a:lnTo>
                      <a:pt x="357" y="381"/>
                    </a:lnTo>
                    <a:lnTo>
                      <a:pt x="357" y="379"/>
                    </a:lnTo>
                    <a:lnTo>
                      <a:pt x="357" y="378"/>
                    </a:lnTo>
                    <a:lnTo>
                      <a:pt x="357" y="376"/>
                    </a:lnTo>
                    <a:lnTo>
                      <a:pt x="358" y="372"/>
                    </a:lnTo>
                    <a:lnTo>
                      <a:pt x="358" y="370"/>
                    </a:lnTo>
                    <a:lnTo>
                      <a:pt x="358" y="368"/>
                    </a:lnTo>
                    <a:lnTo>
                      <a:pt x="358" y="366"/>
                    </a:lnTo>
                    <a:lnTo>
                      <a:pt x="359" y="363"/>
                    </a:lnTo>
                    <a:lnTo>
                      <a:pt x="359" y="361"/>
                    </a:lnTo>
                    <a:lnTo>
                      <a:pt x="359" y="358"/>
                    </a:lnTo>
                    <a:lnTo>
                      <a:pt x="359" y="357"/>
                    </a:lnTo>
                    <a:lnTo>
                      <a:pt x="361" y="353"/>
                    </a:lnTo>
                    <a:lnTo>
                      <a:pt x="359" y="350"/>
                    </a:lnTo>
                    <a:lnTo>
                      <a:pt x="359" y="347"/>
                    </a:lnTo>
                    <a:lnTo>
                      <a:pt x="359" y="343"/>
                    </a:lnTo>
                    <a:lnTo>
                      <a:pt x="359" y="339"/>
                    </a:lnTo>
                    <a:lnTo>
                      <a:pt x="358" y="335"/>
                    </a:lnTo>
                    <a:lnTo>
                      <a:pt x="358" y="330"/>
                    </a:lnTo>
                    <a:lnTo>
                      <a:pt x="358" y="327"/>
                    </a:lnTo>
                    <a:lnTo>
                      <a:pt x="358" y="322"/>
                    </a:lnTo>
                    <a:lnTo>
                      <a:pt x="357" y="318"/>
                    </a:lnTo>
                    <a:lnTo>
                      <a:pt x="357" y="312"/>
                    </a:lnTo>
                    <a:lnTo>
                      <a:pt x="357" y="308"/>
                    </a:lnTo>
                    <a:lnTo>
                      <a:pt x="357" y="303"/>
                    </a:lnTo>
                    <a:lnTo>
                      <a:pt x="355" y="299"/>
                    </a:lnTo>
                    <a:lnTo>
                      <a:pt x="355" y="295"/>
                    </a:lnTo>
                    <a:lnTo>
                      <a:pt x="355" y="291"/>
                    </a:lnTo>
                    <a:lnTo>
                      <a:pt x="355" y="287"/>
                    </a:lnTo>
                    <a:lnTo>
                      <a:pt x="353" y="285"/>
                    </a:lnTo>
                    <a:lnTo>
                      <a:pt x="353" y="282"/>
                    </a:lnTo>
                    <a:lnTo>
                      <a:pt x="352" y="278"/>
                    </a:lnTo>
                    <a:lnTo>
                      <a:pt x="352" y="275"/>
                    </a:lnTo>
                    <a:lnTo>
                      <a:pt x="350" y="271"/>
                    </a:lnTo>
                    <a:lnTo>
                      <a:pt x="350" y="268"/>
                    </a:lnTo>
                    <a:lnTo>
                      <a:pt x="350" y="264"/>
                    </a:lnTo>
                    <a:lnTo>
                      <a:pt x="350" y="259"/>
                    </a:lnTo>
                    <a:lnTo>
                      <a:pt x="348" y="256"/>
                    </a:lnTo>
                    <a:lnTo>
                      <a:pt x="347" y="252"/>
                    </a:lnTo>
                    <a:lnTo>
                      <a:pt x="346" y="248"/>
                    </a:lnTo>
                    <a:lnTo>
                      <a:pt x="346" y="244"/>
                    </a:lnTo>
                    <a:lnTo>
                      <a:pt x="344" y="242"/>
                    </a:lnTo>
                    <a:lnTo>
                      <a:pt x="343" y="238"/>
                    </a:lnTo>
                    <a:lnTo>
                      <a:pt x="341" y="236"/>
                    </a:lnTo>
                    <a:lnTo>
                      <a:pt x="341" y="232"/>
                    </a:lnTo>
                    <a:lnTo>
                      <a:pt x="338" y="231"/>
                    </a:lnTo>
                    <a:lnTo>
                      <a:pt x="336" y="229"/>
                    </a:lnTo>
                    <a:lnTo>
                      <a:pt x="333" y="228"/>
                    </a:lnTo>
                    <a:lnTo>
                      <a:pt x="331" y="226"/>
                    </a:lnTo>
                    <a:lnTo>
                      <a:pt x="327" y="224"/>
                    </a:lnTo>
                    <a:lnTo>
                      <a:pt x="324" y="222"/>
                    </a:lnTo>
                    <a:lnTo>
                      <a:pt x="321" y="220"/>
                    </a:lnTo>
                    <a:lnTo>
                      <a:pt x="318" y="218"/>
                    </a:lnTo>
                    <a:lnTo>
                      <a:pt x="314" y="217"/>
                    </a:lnTo>
                    <a:lnTo>
                      <a:pt x="310" y="215"/>
                    </a:lnTo>
                    <a:lnTo>
                      <a:pt x="307" y="213"/>
                    </a:lnTo>
                    <a:lnTo>
                      <a:pt x="304" y="211"/>
                    </a:lnTo>
                    <a:lnTo>
                      <a:pt x="301" y="209"/>
                    </a:lnTo>
                    <a:lnTo>
                      <a:pt x="299" y="207"/>
                    </a:lnTo>
                    <a:lnTo>
                      <a:pt x="297" y="206"/>
                    </a:lnTo>
                    <a:lnTo>
                      <a:pt x="296" y="204"/>
                    </a:lnTo>
                    <a:lnTo>
                      <a:pt x="294" y="204"/>
                    </a:lnTo>
                    <a:lnTo>
                      <a:pt x="292" y="203"/>
                    </a:lnTo>
                    <a:lnTo>
                      <a:pt x="291" y="203"/>
                    </a:lnTo>
                    <a:lnTo>
                      <a:pt x="290" y="202"/>
                    </a:lnTo>
                    <a:lnTo>
                      <a:pt x="288" y="202"/>
                    </a:lnTo>
                    <a:lnTo>
                      <a:pt x="286" y="200"/>
                    </a:lnTo>
                    <a:lnTo>
                      <a:pt x="284" y="200"/>
                    </a:lnTo>
                    <a:lnTo>
                      <a:pt x="284" y="198"/>
                    </a:lnTo>
                    <a:lnTo>
                      <a:pt x="282" y="198"/>
                    </a:lnTo>
                    <a:lnTo>
                      <a:pt x="281" y="196"/>
                    </a:lnTo>
                    <a:lnTo>
                      <a:pt x="279" y="195"/>
                    </a:lnTo>
                    <a:lnTo>
                      <a:pt x="278" y="193"/>
                    </a:lnTo>
                    <a:lnTo>
                      <a:pt x="277" y="193"/>
                    </a:lnTo>
                    <a:lnTo>
                      <a:pt x="277" y="191"/>
                    </a:lnTo>
                    <a:lnTo>
                      <a:pt x="275" y="189"/>
                    </a:lnTo>
                    <a:lnTo>
                      <a:pt x="275" y="188"/>
                    </a:lnTo>
                    <a:lnTo>
                      <a:pt x="273" y="186"/>
                    </a:lnTo>
                    <a:lnTo>
                      <a:pt x="273" y="184"/>
                    </a:lnTo>
                    <a:lnTo>
                      <a:pt x="272" y="183"/>
                    </a:lnTo>
                    <a:lnTo>
                      <a:pt x="272" y="179"/>
                    </a:lnTo>
                    <a:lnTo>
                      <a:pt x="272" y="177"/>
                    </a:lnTo>
                    <a:lnTo>
                      <a:pt x="272" y="174"/>
                    </a:lnTo>
                    <a:lnTo>
                      <a:pt x="272" y="170"/>
                    </a:lnTo>
                    <a:lnTo>
                      <a:pt x="273" y="166"/>
                    </a:lnTo>
                    <a:lnTo>
                      <a:pt x="273" y="165"/>
                    </a:lnTo>
                    <a:lnTo>
                      <a:pt x="273" y="161"/>
                    </a:lnTo>
                    <a:lnTo>
                      <a:pt x="273" y="157"/>
                    </a:lnTo>
                    <a:lnTo>
                      <a:pt x="273" y="153"/>
                    </a:lnTo>
                    <a:lnTo>
                      <a:pt x="272" y="152"/>
                    </a:lnTo>
                    <a:lnTo>
                      <a:pt x="272" y="148"/>
                    </a:lnTo>
                    <a:lnTo>
                      <a:pt x="270" y="146"/>
                    </a:lnTo>
                    <a:lnTo>
                      <a:pt x="269" y="143"/>
                    </a:lnTo>
                    <a:lnTo>
                      <a:pt x="269" y="143"/>
                    </a:lnTo>
                    <a:lnTo>
                      <a:pt x="269" y="142"/>
                    </a:lnTo>
                    <a:lnTo>
                      <a:pt x="269" y="141"/>
                    </a:lnTo>
                    <a:lnTo>
                      <a:pt x="270" y="140"/>
                    </a:lnTo>
                    <a:lnTo>
                      <a:pt x="269" y="138"/>
                    </a:lnTo>
                    <a:lnTo>
                      <a:pt x="269" y="137"/>
                    </a:lnTo>
                    <a:lnTo>
                      <a:pt x="269" y="135"/>
                    </a:lnTo>
                    <a:lnTo>
                      <a:pt x="269" y="133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9"/>
                    </a:lnTo>
                    <a:lnTo>
                      <a:pt x="268" y="127"/>
                    </a:lnTo>
                    <a:lnTo>
                      <a:pt x="268" y="126"/>
                    </a:lnTo>
                    <a:lnTo>
                      <a:pt x="268" y="125"/>
                    </a:lnTo>
                    <a:lnTo>
                      <a:pt x="268" y="123"/>
                    </a:lnTo>
                    <a:lnTo>
                      <a:pt x="269" y="122"/>
                    </a:lnTo>
                    <a:lnTo>
                      <a:pt x="266" y="122"/>
                    </a:lnTo>
                    <a:lnTo>
                      <a:pt x="263" y="120"/>
                    </a:lnTo>
                    <a:lnTo>
                      <a:pt x="259" y="118"/>
                    </a:lnTo>
                    <a:lnTo>
                      <a:pt x="258" y="116"/>
                    </a:lnTo>
                    <a:lnTo>
                      <a:pt x="254" y="115"/>
                    </a:lnTo>
                    <a:lnTo>
                      <a:pt x="252" y="113"/>
                    </a:lnTo>
                    <a:lnTo>
                      <a:pt x="249" y="111"/>
                    </a:lnTo>
                    <a:lnTo>
                      <a:pt x="247" y="108"/>
                    </a:lnTo>
                    <a:lnTo>
                      <a:pt x="243" y="106"/>
                    </a:lnTo>
                    <a:lnTo>
                      <a:pt x="241" y="104"/>
                    </a:lnTo>
                    <a:lnTo>
                      <a:pt x="238" y="102"/>
                    </a:lnTo>
                    <a:lnTo>
                      <a:pt x="237" y="98"/>
                    </a:lnTo>
                    <a:lnTo>
                      <a:pt x="234" y="97"/>
                    </a:lnTo>
                    <a:lnTo>
                      <a:pt x="232" y="95"/>
                    </a:lnTo>
                    <a:lnTo>
                      <a:pt x="230" y="93"/>
                    </a:lnTo>
                    <a:lnTo>
                      <a:pt x="230" y="90"/>
                    </a:lnTo>
                    <a:lnTo>
                      <a:pt x="228" y="89"/>
                    </a:lnTo>
                    <a:lnTo>
                      <a:pt x="228" y="87"/>
                    </a:lnTo>
                    <a:lnTo>
                      <a:pt x="227" y="86"/>
                    </a:lnTo>
                    <a:lnTo>
                      <a:pt x="227" y="84"/>
                    </a:lnTo>
                    <a:lnTo>
                      <a:pt x="227" y="82"/>
                    </a:lnTo>
                    <a:lnTo>
                      <a:pt x="227" y="80"/>
                    </a:lnTo>
                    <a:lnTo>
                      <a:pt x="227" y="78"/>
                    </a:lnTo>
                    <a:lnTo>
                      <a:pt x="227" y="75"/>
                    </a:lnTo>
                    <a:lnTo>
                      <a:pt x="225" y="74"/>
                    </a:lnTo>
                    <a:lnTo>
                      <a:pt x="225" y="72"/>
                    </a:lnTo>
                    <a:lnTo>
                      <a:pt x="225" y="70"/>
                    </a:lnTo>
                    <a:lnTo>
                      <a:pt x="225" y="68"/>
                    </a:lnTo>
                    <a:lnTo>
                      <a:pt x="223" y="66"/>
                    </a:lnTo>
                    <a:lnTo>
                      <a:pt x="223" y="64"/>
                    </a:lnTo>
                    <a:lnTo>
                      <a:pt x="221" y="62"/>
                    </a:lnTo>
                    <a:lnTo>
                      <a:pt x="221" y="60"/>
                    </a:lnTo>
                    <a:lnTo>
                      <a:pt x="218" y="60"/>
                    </a:lnTo>
                    <a:lnTo>
                      <a:pt x="216" y="60"/>
                    </a:lnTo>
                    <a:lnTo>
                      <a:pt x="213" y="60"/>
                    </a:lnTo>
                    <a:lnTo>
                      <a:pt x="211" y="59"/>
                    </a:lnTo>
                    <a:lnTo>
                      <a:pt x="207" y="59"/>
                    </a:lnTo>
                    <a:lnTo>
                      <a:pt x="204" y="59"/>
                    </a:lnTo>
                    <a:lnTo>
                      <a:pt x="200" y="59"/>
                    </a:lnTo>
                    <a:lnTo>
                      <a:pt x="197" y="59"/>
                    </a:lnTo>
                    <a:lnTo>
                      <a:pt x="192" y="60"/>
                    </a:lnTo>
                    <a:lnTo>
                      <a:pt x="188" y="60"/>
                    </a:lnTo>
                    <a:lnTo>
                      <a:pt x="185" y="60"/>
                    </a:lnTo>
                    <a:lnTo>
                      <a:pt x="181" y="60"/>
                    </a:lnTo>
                    <a:lnTo>
                      <a:pt x="178" y="60"/>
                    </a:lnTo>
                    <a:lnTo>
                      <a:pt x="175" y="60"/>
                    </a:lnTo>
                    <a:lnTo>
                      <a:pt x="172" y="60"/>
                    </a:lnTo>
                    <a:lnTo>
                      <a:pt x="171" y="60"/>
                    </a:lnTo>
                    <a:lnTo>
                      <a:pt x="167" y="60"/>
                    </a:lnTo>
                    <a:lnTo>
                      <a:pt x="165" y="60"/>
                    </a:lnTo>
                    <a:lnTo>
                      <a:pt x="161" y="60"/>
                    </a:lnTo>
                    <a:lnTo>
                      <a:pt x="160" y="60"/>
                    </a:lnTo>
                    <a:lnTo>
                      <a:pt x="156" y="60"/>
                    </a:lnTo>
                    <a:lnTo>
                      <a:pt x="154" y="60"/>
                    </a:lnTo>
                    <a:lnTo>
                      <a:pt x="150" y="60"/>
                    </a:lnTo>
                    <a:lnTo>
                      <a:pt x="149" y="60"/>
                    </a:lnTo>
                    <a:lnTo>
                      <a:pt x="145" y="60"/>
                    </a:lnTo>
                    <a:lnTo>
                      <a:pt x="143" y="60"/>
                    </a:lnTo>
                    <a:lnTo>
                      <a:pt x="140" y="60"/>
                    </a:lnTo>
                    <a:lnTo>
                      <a:pt x="138" y="60"/>
                    </a:lnTo>
                    <a:lnTo>
                      <a:pt x="136" y="60"/>
                    </a:lnTo>
                    <a:lnTo>
                      <a:pt x="134" y="60"/>
                    </a:lnTo>
                    <a:lnTo>
                      <a:pt x="132" y="60"/>
                    </a:lnTo>
                    <a:lnTo>
                      <a:pt x="131" y="60"/>
                    </a:lnTo>
                    <a:lnTo>
                      <a:pt x="130" y="60"/>
                    </a:lnTo>
                    <a:lnTo>
                      <a:pt x="130" y="59"/>
                    </a:lnTo>
                    <a:lnTo>
                      <a:pt x="130" y="57"/>
                    </a:lnTo>
                    <a:lnTo>
                      <a:pt x="130" y="55"/>
                    </a:lnTo>
                    <a:lnTo>
                      <a:pt x="129" y="54"/>
                    </a:lnTo>
                    <a:lnTo>
                      <a:pt x="129" y="52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2"/>
                    </a:lnTo>
                    <a:lnTo>
                      <a:pt x="129" y="40"/>
                    </a:lnTo>
                    <a:lnTo>
                      <a:pt x="129" y="39"/>
                    </a:lnTo>
                    <a:lnTo>
                      <a:pt x="129" y="37"/>
                    </a:lnTo>
                    <a:lnTo>
                      <a:pt x="129" y="36"/>
                    </a:lnTo>
                    <a:lnTo>
                      <a:pt x="131" y="34"/>
                    </a:lnTo>
                    <a:lnTo>
                      <a:pt x="128" y="34"/>
                    </a:lnTo>
                    <a:lnTo>
                      <a:pt x="126" y="33"/>
                    </a:lnTo>
                    <a:lnTo>
                      <a:pt x="124" y="31"/>
                    </a:lnTo>
                    <a:lnTo>
                      <a:pt x="122" y="29"/>
                    </a:lnTo>
                    <a:lnTo>
                      <a:pt x="120" y="28"/>
                    </a:lnTo>
                    <a:lnTo>
                      <a:pt x="118" y="26"/>
                    </a:lnTo>
                    <a:lnTo>
                      <a:pt x="116" y="24"/>
                    </a:lnTo>
                    <a:lnTo>
                      <a:pt x="114" y="20"/>
                    </a:lnTo>
                    <a:lnTo>
                      <a:pt x="112" y="19"/>
                    </a:lnTo>
                    <a:lnTo>
                      <a:pt x="110" y="17"/>
                    </a:lnTo>
                    <a:lnTo>
                      <a:pt x="108" y="15"/>
                    </a:lnTo>
                    <a:lnTo>
                      <a:pt x="107" y="12"/>
                    </a:lnTo>
                    <a:lnTo>
                      <a:pt x="105" y="11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7"/>
                    </a:lnTo>
                    <a:lnTo>
                      <a:pt x="103" y="7"/>
                    </a:lnTo>
                    <a:lnTo>
                      <a:pt x="101" y="7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7" y="6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4" y="3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89" y="3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5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C0C27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5" name="Freeform 33"/>
              <p:cNvSpPr>
                <a:spLocks/>
              </p:cNvSpPr>
              <p:nvPr/>
            </p:nvSpPr>
            <p:spPr bwMode="gray">
              <a:xfrm>
                <a:off x="4132" y="1064"/>
                <a:ext cx="140" cy="133"/>
              </a:xfrm>
              <a:custGeom>
                <a:avLst/>
                <a:gdLst>
                  <a:gd name="T0" fmla="*/ 30 w 140"/>
                  <a:gd name="T1" fmla="*/ 17 h 133"/>
                  <a:gd name="T2" fmla="*/ 61 w 140"/>
                  <a:gd name="T3" fmla="*/ 0 h 133"/>
                  <a:gd name="T4" fmla="*/ 82 w 140"/>
                  <a:gd name="T5" fmla="*/ 17 h 133"/>
                  <a:gd name="T6" fmla="*/ 118 w 140"/>
                  <a:gd name="T7" fmla="*/ 17 h 133"/>
                  <a:gd name="T8" fmla="*/ 122 w 140"/>
                  <a:gd name="T9" fmla="*/ 35 h 133"/>
                  <a:gd name="T10" fmla="*/ 139 w 140"/>
                  <a:gd name="T11" fmla="*/ 44 h 133"/>
                  <a:gd name="T12" fmla="*/ 134 w 140"/>
                  <a:gd name="T13" fmla="*/ 96 h 133"/>
                  <a:gd name="T14" fmla="*/ 105 w 140"/>
                  <a:gd name="T15" fmla="*/ 100 h 133"/>
                  <a:gd name="T16" fmla="*/ 90 w 140"/>
                  <a:gd name="T17" fmla="*/ 132 h 133"/>
                  <a:gd name="T18" fmla="*/ 68 w 140"/>
                  <a:gd name="T19" fmla="*/ 110 h 133"/>
                  <a:gd name="T20" fmla="*/ 46 w 140"/>
                  <a:gd name="T21" fmla="*/ 110 h 133"/>
                  <a:gd name="T22" fmla="*/ 46 w 140"/>
                  <a:gd name="T23" fmla="*/ 88 h 133"/>
                  <a:gd name="T24" fmla="*/ 30 w 140"/>
                  <a:gd name="T25" fmla="*/ 82 h 133"/>
                  <a:gd name="T26" fmla="*/ 23 w 140"/>
                  <a:gd name="T27" fmla="*/ 56 h 133"/>
                  <a:gd name="T28" fmla="*/ 0 w 140"/>
                  <a:gd name="T29" fmla="*/ 38 h 133"/>
                  <a:gd name="T30" fmla="*/ 23 w 140"/>
                  <a:gd name="T31" fmla="*/ 13 h 133"/>
                  <a:gd name="T32" fmla="*/ 30 w 140"/>
                  <a:gd name="T33" fmla="*/ 17 h 133"/>
                  <a:gd name="T34" fmla="*/ 30 w 140"/>
                  <a:gd name="T35" fmla="*/ 1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" h="133">
                    <a:moveTo>
                      <a:pt x="30" y="17"/>
                    </a:moveTo>
                    <a:lnTo>
                      <a:pt x="61" y="0"/>
                    </a:lnTo>
                    <a:lnTo>
                      <a:pt x="82" y="17"/>
                    </a:lnTo>
                    <a:lnTo>
                      <a:pt x="118" y="17"/>
                    </a:lnTo>
                    <a:lnTo>
                      <a:pt x="122" y="35"/>
                    </a:lnTo>
                    <a:lnTo>
                      <a:pt x="139" y="44"/>
                    </a:lnTo>
                    <a:lnTo>
                      <a:pt x="134" y="96"/>
                    </a:lnTo>
                    <a:lnTo>
                      <a:pt x="105" y="100"/>
                    </a:lnTo>
                    <a:lnTo>
                      <a:pt x="90" y="132"/>
                    </a:lnTo>
                    <a:lnTo>
                      <a:pt x="68" y="110"/>
                    </a:lnTo>
                    <a:lnTo>
                      <a:pt x="46" y="110"/>
                    </a:lnTo>
                    <a:lnTo>
                      <a:pt x="46" y="88"/>
                    </a:lnTo>
                    <a:lnTo>
                      <a:pt x="30" y="82"/>
                    </a:lnTo>
                    <a:lnTo>
                      <a:pt x="23" y="56"/>
                    </a:lnTo>
                    <a:lnTo>
                      <a:pt x="0" y="38"/>
                    </a:lnTo>
                    <a:lnTo>
                      <a:pt x="23" y="13"/>
                    </a:lnTo>
                    <a:lnTo>
                      <a:pt x="30" y="17"/>
                    </a:lnTo>
                    <a:lnTo>
                      <a:pt x="30" y="17"/>
                    </a:lnTo>
                  </a:path>
                </a:pathLst>
              </a:custGeom>
              <a:solidFill>
                <a:srgbClr val="C0C27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6" name="Freeform 34"/>
              <p:cNvSpPr>
                <a:spLocks/>
              </p:cNvSpPr>
              <p:nvPr/>
            </p:nvSpPr>
            <p:spPr bwMode="gray">
              <a:xfrm>
                <a:off x="4728" y="1709"/>
                <a:ext cx="429" cy="123"/>
              </a:xfrm>
              <a:custGeom>
                <a:avLst/>
                <a:gdLst>
                  <a:gd name="T0" fmla="*/ 428 w 429"/>
                  <a:gd name="T1" fmla="*/ 122 h 123"/>
                  <a:gd name="T2" fmla="*/ 0 w 429"/>
                  <a:gd name="T3" fmla="*/ 0 h 123"/>
                  <a:gd name="T4" fmla="*/ 0 w 429"/>
                  <a:gd name="T5" fmla="*/ 22 h 123"/>
                  <a:gd name="T6" fmla="*/ 328 w 429"/>
                  <a:gd name="T7" fmla="*/ 118 h 123"/>
                  <a:gd name="T8" fmla="*/ 428 w 429"/>
                  <a:gd name="T9" fmla="*/ 122 h 123"/>
                  <a:gd name="T10" fmla="*/ 428 w 429"/>
                  <a:gd name="T11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9" h="123">
                    <a:moveTo>
                      <a:pt x="428" y="122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328" y="118"/>
                    </a:lnTo>
                    <a:lnTo>
                      <a:pt x="428" y="122"/>
                    </a:lnTo>
                    <a:lnTo>
                      <a:pt x="428" y="122"/>
                    </a:lnTo>
                  </a:path>
                </a:pathLst>
              </a:custGeom>
              <a:solidFill>
                <a:srgbClr val="F1F1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7" name="Freeform 35"/>
              <p:cNvSpPr>
                <a:spLocks/>
              </p:cNvSpPr>
              <p:nvPr/>
            </p:nvSpPr>
            <p:spPr bwMode="gray">
              <a:xfrm>
                <a:off x="4588" y="1573"/>
                <a:ext cx="149" cy="73"/>
              </a:xfrm>
              <a:custGeom>
                <a:avLst/>
                <a:gdLst>
                  <a:gd name="T0" fmla="*/ 58 w 149"/>
                  <a:gd name="T1" fmla="*/ 16 h 73"/>
                  <a:gd name="T2" fmla="*/ 110 w 149"/>
                  <a:gd name="T3" fmla="*/ 4 h 73"/>
                  <a:gd name="T4" fmla="*/ 141 w 149"/>
                  <a:gd name="T5" fmla="*/ 0 h 73"/>
                  <a:gd name="T6" fmla="*/ 145 w 149"/>
                  <a:gd name="T7" fmla="*/ 32 h 73"/>
                  <a:gd name="T8" fmla="*/ 148 w 149"/>
                  <a:gd name="T9" fmla="*/ 47 h 73"/>
                  <a:gd name="T10" fmla="*/ 125 w 149"/>
                  <a:gd name="T11" fmla="*/ 57 h 73"/>
                  <a:gd name="T12" fmla="*/ 90 w 149"/>
                  <a:gd name="T13" fmla="*/ 72 h 73"/>
                  <a:gd name="T14" fmla="*/ 0 w 149"/>
                  <a:gd name="T15" fmla="*/ 64 h 73"/>
                  <a:gd name="T16" fmla="*/ 58 w 149"/>
                  <a:gd name="T17" fmla="*/ 16 h 73"/>
                  <a:gd name="T18" fmla="*/ 58 w 149"/>
                  <a:gd name="T19" fmla="*/ 1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73">
                    <a:moveTo>
                      <a:pt x="58" y="16"/>
                    </a:moveTo>
                    <a:lnTo>
                      <a:pt x="110" y="4"/>
                    </a:lnTo>
                    <a:lnTo>
                      <a:pt x="141" y="0"/>
                    </a:lnTo>
                    <a:lnTo>
                      <a:pt x="145" y="32"/>
                    </a:lnTo>
                    <a:lnTo>
                      <a:pt x="148" y="47"/>
                    </a:lnTo>
                    <a:lnTo>
                      <a:pt x="125" y="57"/>
                    </a:lnTo>
                    <a:lnTo>
                      <a:pt x="90" y="72"/>
                    </a:lnTo>
                    <a:lnTo>
                      <a:pt x="0" y="64"/>
                    </a:lnTo>
                    <a:lnTo>
                      <a:pt x="58" y="16"/>
                    </a:lnTo>
                    <a:lnTo>
                      <a:pt x="58" y="16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8" name="Freeform 36"/>
              <p:cNvSpPr>
                <a:spLocks/>
              </p:cNvSpPr>
              <p:nvPr/>
            </p:nvSpPr>
            <p:spPr bwMode="gray">
              <a:xfrm>
                <a:off x="4762" y="1620"/>
                <a:ext cx="396" cy="176"/>
              </a:xfrm>
              <a:custGeom>
                <a:avLst/>
                <a:gdLst>
                  <a:gd name="T0" fmla="*/ 74 w 396"/>
                  <a:gd name="T1" fmla="*/ 5 h 176"/>
                  <a:gd name="T2" fmla="*/ 60 w 396"/>
                  <a:gd name="T3" fmla="*/ 18 h 176"/>
                  <a:gd name="T4" fmla="*/ 39 w 396"/>
                  <a:gd name="T5" fmla="*/ 27 h 176"/>
                  <a:gd name="T6" fmla="*/ 30 w 396"/>
                  <a:gd name="T7" fmla="*/ 37 h 176"/>
                  <a:gd name="T8" fmla="*/ 22 w 396"/>
                  <a:gd name="T9" fmla="*/ 44 h 176"/>
                  <a:gd name="T10" fmla="*/ 10 w 396"/>
                  <a:gd name="T11" fmla="*/ 52 h 176"/>
                  <a:gd name="T12" fmla="*/ 0 w 396"/>
                  <a:gd name="T13" fmla="*/ 62 h 176"/>
                  <a:gd name="T14" fmla="*/ 34 w 396"/>
                  <a:gd name="T15" fmla="*/ 77 h 176"/>
                  <a:gd name="T16" fmla="*/ 48 w 396"/>
                  <a:gd name="T17" fmla="*/ 89 h 176"/>
                  <a:gd name="T18" fmla="*/ 82 w 396"/>
                  <a:gd name="T19" fmla="*/ 104 h 176"/>
                  <a:gd name="T20" fmla="*/ 102 w 396"/>
                  <a:gd name="T21" fmla="*/ 113 h 176"/>
                  <a:gd name="T22" fmla="*/ 130 w 396"/>
                  <a:gd name="T23" fmla="*/ 121 h 176"/>
                  <a:gd name="T24" fmla="*/ 316 w 396"/>
                  <a:gd name="T25" fmla="*/ 175 h 176"/>
                  <a:gd name="T26" fmla="*/ 395 w 396"/>
                  <a:gd name="T27" fmla="*/ 73 h 176"/>
                  <a:gd name="T28" fmla="*/ 207 w 396"/>
                  <a:gd name="T29" fmla="*/ 37 h 176"/>
                  <a:gd name="T30" fmla="*/ 191 w 396"/>
                  <a:gd name="T31" fmla="*/ 30 h 176"/>
                  <a:gd name="T32" fmla="*/ 166 w 396"/>
                  <a:gd name="T33" fmla="*/ 25 h 176"/>
                  <a:gd name="T34" fmla="*/ 152 w 396"/>
                  <a:gd name="T35" fmla="*/ 25 h 176"/>
                  <a:gd name="T36" fmla="*/ 134 w 396"/>
                  <a:gd name="T37" fmla="*/ 18 h 176"/>
                  <a:gd name="T38" fmla="*/ 124 w 396"/>
                  <a:gd name="T39" fmla="*/ 18 h 176"/>
                  <a:gd name="T40" fmla="*/ 110 w 396"/>
                  <a:gd name="T41" fmla="*/ 10 h 176"/>
                  <a:gd name="T42" fmla="*/ 90 w 396"/>
                  <a:gd name="T43" fmla="*/ 10 h 176"/>
                  <a:gd name="T44" fmla="*/ 73 w 396"/>
                  <a:gd name="T45" fmla="*/ 0 h 176"/>
                  <a:gd name="T46" fmla="*/ 74 w 396"/>
                  <a:gd name="T47" fmla="*/ 5 h 176"/>
                  <a:gd name="T48" fmla="*/ 74 w 396"/>
                  <a:gd name="T49" fmla="*/ 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6" h="176">
                    <a:moveTo>
                      <a:pt x="74" y="5"/>
                    </a:moveTo>
                    <a:lnTo>
                      <a:pt x="60" y="18"/>
                    </a:lnTo>
                    <a:lnTo>
                      <a:pt x="39" y="27"/>
                    </a:lnTo>
                    <a:lnTo>
                      <a:pt x="30" y="37"/>
                    </a:lnTo>
                    <a:lnTo>
                      <a:pt x="22" y="44"/>
                    </a:lnTo>
                    <a:lnTo>
                      <a:pt x="10" y="52"/>
                    </a:lnTo>
                    <a:lnTo>
                      <a:pt x="0" y="62"/>
                    </a:lnTo>
                    <a:lnTo>
                      <a:pt x="34" y="77"/>
                    </a:lnTo>
                    <a:lnTo>
                      <a:pt x="48" y="89"/>
                    </a:lnTo>
                    <a:lnTo>
                      <a:pt x="82" y="104"/>
                    </a:lnTo>
                    <a:lnTo>
                      <a:pt x="102" y="113"/>
                    </a:lnTo>
                    <a:lnTo>
                      <a:pt x="130" y="121"/>
                    </a:lnTo>
                    <a:lnTo>
                      <a:pt x="316" y="175"/>
                    </a:lnTo>
                    <a:lnTo>
                      <a:pt x="395" y="73"/>
                    </a:lnTo>
                    <a:lnTo>
                      <a:pt x="207" y="37"/>
                    </a:lnTo>
                    <a:lnTo>
                      <a:pt x="191" y="30"/>
                    </a:lnTo>
                    <a:lnTo>
                      <a:pt x="166" y="25"/>
                    </a:lnTo>
                    <a:lnTo>
                      <a:pt x="152" y="25"/>
                    </a:lnTo>
                    <a:lnTo>
                      <a:pt x="134" y="18"/>
                    </a:lnTo>
                    <a:lnTo>
                      <a:pt x="124" y="18"/>
                    </a:lnTo>
                    <a:lnTo>
                      <a:pt x="110" y="10"/>
                    </a:lnTo>
                    <a:lnTo>
                      <a:pt x="90" y="10"/>
                    </a:lnTo>
                    <a:lnTo>
                      <a:pt x="73" y="0"/>
                    </a:lnTo>
                    <a:lnTo>
                      <a:pt x="74" y="5"/>
                    </a:lnTo>
                    <a:lnTo>
                      <a:pt x="74" y="5"/>
                    </a:lnTo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9" name="Freeform 37"/>
              <p:cNvSpPr>
                <a:spLocks/>
              </p:cNvSpPr>
              <p:nvPr/>
            </p:nvSpPr>
            <p:spPr bwMode="gray">
              <a:xfrm>
                <a:off x="4477" y="1664"/>
                <a:ext cx="80" cy="155"/>
              </a:xfrm>
              <a:custGeom>
                <a:avLst/>
                <a:gdLst>
                  <a:gd name="T0" fmla="*/ 41 w 80"/>
                  <a:gd name="T1" fmla="*/ 1 h 155"/>
                  <a:gd name="T2" fmla="*/ 37 w 80"/>
                  <a:gd name="T3" fmla="*/ 5 h 155"/>
                  <a:gd name="T4" fmla="*/ 32 w 80"/>
                  <a:gd name="T5" fmla="*/ 8 h 155"/>
                  <a:gd name="T6" fmla="*/ 25 w 80"/>
                  <a:gd name="T7" fmla="*/ 13 h 155"/>
                  <a:gd name="T8" fmla="*/ 20 w 80"/>
                  <a:gd name="T9" fmla="*/ 17 h 155"/>
                  <a:gd name="T10" fmla="*/ 17 w 80"/>
                  <a:gd name="T11" fmla="*/ 23 h 155"/>
                  <a:gd name="T12" fmla="*/ 12 w 80"/>
                  <a:gd name="T13" fmla="*/ 31 h 155"/>
                  <a:gd name="T14" fmla="*/ 6 w 80"/>
                  <a:gd name="T15" fmla="*/ 41 h 155"/>
                  <a:gd name="T16" fmla="*/ 3 w 80"/>
                  <a:gd name="T17" fmla="*/ 52 h 155"/>
                  <a:gd name="T18" fmla="*/ 0 w 80"/>
                  <a:gd name="T19" fmla="*/ 63 h 155"/>
                  <a:gd name="T20" fmla="*/ 0 w 80"/>
                  <a:gd name="T21" fmla="*/ 71 h 155"/>
                  <a:gd name="T22" fmla="*/ 0 w 80"/>
                  <a:gd name="T23" fmla="*/ 77 h 155"/>
                  <a:gd name="T24" fmla="*/ 0 w 80"/>
                  <a:gd name="T25" fmla="*/ 84 h 155"/>
                  <a:gd name="T26" fmla="*/ 1 w 80"/>
                  <a:gd name="T27" fmla="*/ 91 h 155"/>
                  <a:gd name="T28" fmla="*/ 3 w 80"/>
                  <a:gd name="T29" fmla="*/ 97 h 155"/>
                  <a:gd name="T30" fmla="*/ 3 w 80"/>
                  <a:gd name="T31" fmla="*/ 102 h 155"/>
                  <a:gd name="T32" fmla="*/ 4 w 80"/>
                  <a:gd name="T33" fmla="*/ 106 h 155"/>
                  <a:gd name="T34" fmla="*/ 5 w 80"/>
                  <a:gd name="T35" fmla="*/ 111 h 155"/>
                  <a:gd name="T36" fmla="*/ 7 w 80"/>
                  <a:gd name="T37" fmla="*/ 117 h 155"/>
                  <a:gd name="T38" fmla="*/ 7 w 80"/>
                  <a:gd name="T39" fmla="*/ 122 h 155"/>
                  <a:gd name="T40" fmla="*/ 11 w 80"/>
                  <a:gd name="T41" fmla="*/ 127 h 155"/>
                  <a:gd name="T42" fmla="*/ 14 w 80"/>
                  <a:gd name="T43" fmla="*/ 130 h 155"/>
                  <a:gd name="T44" fmla="*/ 17 w 80"/>
                  <a:gd name="T45" fmla="*/ 134 h 155"/>
                  <a:gd name="T46" fmla="*/ 21 w 80"/>
                  <a:gd name="T47" fmla="*/ 139 h 155"/>
                  <a:gd name="T48" fmla="*/ 27 w 80"/>
                  <a:gd name="T49" fmla="*/ 141 h 155"/>
                  <a:gd name="T50" fmla="*/ 32 w 80"/>
                  <a:gd name="T51" fmla="*/ 143 h 155"/>
                  <a:gd name="T52" fmla="*/ 39 w 80"/>
                  <a:gd name="T53" fmla="*/ 142 h 155"/>
                  <a:gd name="T54" fmla="*/ 39 w 80"/>
                  <a:gd name="T55" fmla="*/ 144 h 155"/>
                  <a:gd name="T56" fmla="*/ 44 w 80"/>
                  <a:gd name="T57" fmla="*/ 146 h 155"/>
                  <a:gd name="T58" fmla="*/ 48 w 80"/>
                  <a:gd name="T59" fmla="*/ 150 h 155"/>
                  <a:gd name="T60" fmla="*/ 54 w 80"/>
                  <a:gd name="T61" fmla="*/ 153 h 155"/>
                  <a:gd name="T62" fmla="*/ 55 w 80"/>
                  <a:gd name="T63" fmla="*/ 154 h 155"/>
                  <a:gd name="T64" fmla="*/ 59 w 80"/>
                  <a:gd name="T65" fmla="*/ 153 h 155"/>
                  <a:gd name="T66" fmla="*/ 61 w 80"/>
                  <a:gd name="T67" fmla="*/ 153 h 155"/>
                  <a:gd name="T68" fmla="*/ 66 w 80"/>
                  <a:gd name="T69" fmla="*/ 152 h 155"/>
                  <a:gd name="T70" fmla="*/ 66 w 80"/>
                  <a:gd name="T71" fmla="*/ 152 h 155"/>
                  <a:gd name="T72" fmla="*/ 68 w 80"/>
                  <a:gd name="T73" fmla="*/ 152 h 155"/>
                  <a:gd name="T74" fmla="*/ 72 w 80"/>
                  <a:gd name="T75" fmla="*/ 146 h 155"/>
                  <a:gd name="T76" fmla="*/ 79 w 80"/>
                  <a:gd name="T77" fmla="*/ 118 h 155"/>
                  <a:gd name="T78" fmla="*/ 77 w 80"/>
                  <a:gd name="T79" fmla="*/ 83 h 155"/>
                  <a:gd name="T80" fmla="*/ 70 w 80"/>
                  <a:gd name="T81" fmla="*/ 47 h 155"/>
                  <a:gd name="T82" fmla="*/ 56 w 80"/>
                  <a:gd name="T83" fmla="*/ 17 h 155"/>
                  <a:gd name="T84" fmla="*/ 42 w 80"/>
                  <a:gd name="T8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0" h="155">
                    <a:moveTo>
                      <a:pt x="42" y="0"/>
                    </a:moveTo>
                    <a:lnTo>
                      <a:pt x="41" y="1"/>
                    </a:lnTo>
                    <a:lnTo>
                      <a:pt x="41" y="1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7" y="5"/>
                    </a:lnTo>
                    <a:lnTo>
                      <a:pt x="35" y="6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29" y="9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7" y="23"/>
                    </a:lnTo>
                    <a:lnTo>
                      <a:pt x="15" y="24"/>
                    </a:lnTo>
                    <a:lnTo>
                      <a:pt x="14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8" y="38"/>
                    </a:lnTo>
                    <a:lnTo>
                      <a:pt x="6" y="41"/>
                    </a:lnTo>
                    <a:lnTo>
                      <a:pt x="6" y="45"/>
                    </a:lnTo>
                    <a:lnTo>
                      <a:pt x="4" y="49"/>
                    </a:lnTo>
                    <a:lnTo>
                      <a:pt x="3" y="52"/>
                    </a:lnTo>
                    <a:lnTo>
                      <a:pt x="1" y="56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1" y="88"/>
                    </a:lnTo>
                    <a:lnTo>
                      <a:pt x="1" y="91"/>
                    </a:lnTo>
                    <a:lnTo>
                      <a:pt x="1" y="93"/>
                    </a:lnTo>
                    <a:lnTo>
                      <a:pt x="1" y="95"/>
                    </a:lnTo>
                    <a:lnTo>
                      <a:pt x="3" y="97"/>
                    </a:lnTo>
                    <a:lnTo>
                      <a:pt x="3" y="99"/>
                    </a:lnTo>
                    <a:lnTo>
                      <a:pt x="3" y="100"/>
                    </a:lnTo>
                    <a:lnTo>
                      <a:pt x="3" y="102"/>
                    </a:lnTo>
                    <a:lnTo>
                      <a:pt x="4" y="103"/>
                    </a:lnTo>
                    <a:lnTo>
                      <a:pt x="4" y="104"/>
                    </a:lnTo>
                    <a:lnTo>
                      <a:pt x="4" y="106"/>
                    </a:lnTo>
                    <a:lnTo>
                      <a:pt x="4" y="108"/>
                    </a:lnTo>
                    <a:lnTo>
                      <a:pt x="5" y="109"/>
                    </a:lnTo>
                    <a:lnTo>
                      <a:pt x="5" y="111"/>
                    </a:lnTo>
                    <a:lnTo>
                      <a:pt x="5" y="113"/>
                    </a:lnTo>
                    <a:lnTo>
                      <a:pt x="5" y="115"/>
                    </a:lnTo>
                    <a:lnTo>
                      <a:pt x="7" y="117"/>
                    </a:lnTo>
                    <a:lnTo>
                      <a:pt x="7" y="118"/>
                    </a:lnTo>
                    <a:lnTo>
                      <a:pt x="7" y="120"/>
                    </a:lnTo>
                    <a:lnTo>
                      <a:pt x="7" y="122"/>
                    </a:lnTo>
                    <a:lnTo>
                      <a:pt x="9" y="124"/>
                    </a:lnTo>
                    <a:lnTo>
                      <a:pt x="9" y="126"/>
                    </a:lnTo>
                    <a:lnTo>
                      <a:pt x="11" y="127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4" y="130"/>
                    </a:lnTo>
                    <a:lnTo>
                      <a:pt x="15" y="132"/>
                    </a:lnTo>
                    <a:lnTo>
                      <a:pt x="15" y="134"/>
                    </a:lnTo>
                    <a:lnTo>
                      <a:pt x="17" y="134"/>
                    </a:lnTo>
                    <a:lnTo>
                      <a:pt x="18" y="136"/>
                    </a:lnTo>
                    <a:lnTo>
                      <a:pt x="20" y="137"/>
                    </a:lnTo>
                    <a:lnTo>
                      <a:pt x="21" y="139"/>
                    </a:lnTo>
                    <a:lnTo>
                      <a:pt x="23" y="139"/>
                    </a:lnTo>
                    <a:lnTo>
                      <a:pt x="25" y="141"/>
                    </a:lnTo>
                    <a:lnTo>
                      <a:pt x="27" y="141"/>
                    </a:lnTo>
                    <a:lnTo>
                      <a:pt x="29" y="142"/>
                    </a:lnTo>
                    <a:lnTo>
                      <a:pt x="30" y="142"/>
                    </a:lnTo>
                    <a:lnTo>
                      <a:pt x="32" y="143"/>
                    </a:lnTo>
                    <a:lnTo>
                      <a:pt x="34" y="143"/>
                    </a:lnTo>
                    <a:lnTo>
                      <a:pt x="36" y="143"/>
                    </a:lnTo>
                    <a:lnTo>
                      <a:pt x="39" y="142"/>
                    </a:lnTo>
                    <a:lnTo>
                      <a:pt x="39" y="143"/>
                    </a:lnTo>
                    <a:lnTo>
                      <a:pt x="39" y="143"/>
                    </a:lnTo>
                    <a:lnTo>
                      <a:pt x="39" y="144"/>
                    </a:lnTo>
                    <a:lnTo>
                      <a:pt x="41" y="144"/>
                    </a:lnTo>
                    <a:lnTo>
                      <a:pt x="42" y="146"/>
                    </a:lnTo>
                    <a:lnTo>
                      <a:pt x="44" y="146"/>
                    </a:lnTo>
                    <a:lnTo>
                      <a:pt x="46" y="148"/>
                    </a:lnTo>
                    <a:lnTo>
                      <a:pt x="47" y="148"/>
                    </a:lnTo>
                    <a:lnTo>
                      <a:pt x="48" y="150"/>
                    </a:lnTo>
                    <a:lnTo>
                      <a:pt x="50" y="151"/>
                    </a:lnTo>
                    <a:lnTo>
                      <a:pt x="52" y="153"/>
                    </a:lnTo>
                    <a:lnTo>
                      <a:pt x="54" y="153"/>
                    </a:lnTo>
                    <a:lnTo>
                      <a:pt x="54" y="154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7" y="153"/>
                    </a:lnTo>
                    <a:lnTo>
                      <a:pt x="57" y="153"/>
                    </a:lnTo>
                    <a:lnTo>
                      <a:pt x="59" y="153"/>
                    </a:lnTo>
                    <a:lnTo>
                      <a:pt x="60" y="153"/>
                    </a:lnTo>
                    <a:lnTo>
                      <a:pt x="61" y="153"/>
                    </a:lnTo>
                    <a:lnTo>
                      <a:pt x="61" y="153"/>
                    </a:lnTo>
                    <a:lnTo>
                      <a:pt x="63" y="153"/>
                    </a:lnTo>
                    <a:lnTo>
                      <a:pt x="64" y="153"/>
                    </a:lnTo>
                    <a:lnTo>
                      <a:pt x="66" y="152"/>
                    </a:lnTo>
                    <a:lnTo>
                      <a:pt x="66" y="152"/>
                    </a:lnTo>
                    <a:lnTo>
                      <a:pt x="66" y="152"/>
                    </a:lnTo>
                    <a:lnTo>
                      <a:pt x="66" y="152"/>
                    </a:lnTo>
                    <a:lnTo>
                      <a:pt x="68" y="152"/>
                    </a:lnTo>
                    <a:lnTo>
                      <a:pt x="68" y="152"/>
                    </a:lnTo>
                    <a:lnTo>
                      <a:pt x="68" y="152"/>
                    </a:lnTo>
                    <a:lnTo>
                      <a:pt x="68" y="152"/>
                    </a:lnTo>
                    <a:lnTo>
                      <a:pt x="69" y="151"/>
                    </a:lnTo>
                    <a:lnTo>
                      <a:pt x="72" y="146"/>
                    </a:lnTo>
                    <a:lnTo>
                      <a:pt x="75" y="139"/>
                    </a:lnTo>
                    <a:lnTo>
                      <a:pt x="77" y="129"/>
                    </a:lnTo>
                    <a:lnTo>
                      <a:pt x="79" y="118"/>
                    </a:lnTo>
                    <a:lnTo>
                      <a:pt x="79" y="108"/>
                    </a:lnTo>
                    <a:lnTo>
                      <a:pt x="79" y="95"/>
                    </a:lnTo>
                    <a:lnTo>
                      <a:pt x="77" y="83"/>
                    </a:lnTo>
                    <a:lnTo>
                      <a:pt x="76" y="71"/>
                    </a:lnTo>
                    <a:lnTo>
                      <a:pt x="72" y="60"/>
                    </a:lnTo>
                    <a:lnTo>
                      <a:pt x="70" y="47"/>
                    </a:lnTo>
                    <a:lnTo>
                      <a:pt x="66" y="36"/>
                    </a:lnTo>
                    <a:lnTo>
                      <a:pt x="62" y="25"/>
                    </a:lnTo>
                    <a:lnTo>
                      <a:pt x="56" y="17"/>
                    </a:lnTo>
                    <a:lnTo>
                      <a:pt x="53" y="9"/>
                    </a:lnTo>
                    <a:lnTo>
                      <a:pt x="47" y="4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0" name="Freeform 38"/>
              <p:cNvSpPr>
                <a:spLocks/>
              </p:cNvSpPr>
              <p:nvPr/>
            </p:nvSpPr>
            <p:spPr bwMode="gray">
              <a:xfrm>
                <a:off x="4501" y="1661"/>
                <a:ext cx="66" cy="156"/>
              </a:xfrm>
              <a:custGeom>
                <a:avLst/>
                <a:gdLst>
                  <a:gd name="T0" fmla="*/ 36 w 66"/>
                  <a:gd name="T1" fmla="*/ 1 h 156"/>
                  <a:gd name="T2" fmla="*/ 34 w 66"/>
                  <a:gd name="T3" fmla="*/ 3 h 156"/>
                  <a:gd name="T4" fmla="*/ 32 w 66"/>
                  <a:gd name="T5" fmla="*/ 3 h 156"/>
                  <a:gd name="T6" fmla="*/ 28 w 66"/>
                  <a:gd name="T7" fmla="*/ 4 h 156"/>
                  <a:gd name="T8" fmla="*/ 26 w 66"/>
                  <a:gd name="T9" fmla="*/ 6 h 156"/>
                  <a:gd name="T10" fmla="*/ 23 w 66"/>
                  <a:gd name="T11" fmla="*/ 8 h 156"/>
                  <a:gd name="T12" fmla="*/ 23 w 66"/>
                  <a:gd name="T13" fmla="*/ 10 h 156"/>
                  <a:gd name="T14" fmla="*/ 22 w 66"/>
                  <a:gd name="T15" fmla="*/ 15 h 156"/>
                  <a:gd name="T16" fmla="*/ 21 w 66"/>
                  <a:gd name="T17" fmla="*/ 18 h 156"/>
                  <a:gd name="T18" fmla="*/ 21 w 66"/>
                  <a:gd name="T19" fmla="*/ 22 h 156"/>
                  <a:gd name="T20" fmla="*/ 21 w 66"/>
                  <a:gd name="T21" fmla="*/ 22 h 156"/>
                  <a:gd name="T22" fmla="*/ 17 w 66"/>
                  <a:gd name="T23" fmla="*/ 26 h 156"/>
                  <a:gd name="T24" fmla="*/ 15 w 66"/>
                  <a:gd name="T25" fmla="*/ 27 h 156"/>
                  <a:gd name="T26" fmla="*/ 11 w 66"/>
                  <a:gd name="T27" fmla="*/ 29 h 156"/>
                  <a:gd name="T28" fmla="*/ 10 w 66"/>
                  <a:gd name="T29" fmla="*/ 29 h 156"/>
                  <a:gd name="T30" fmla="*/ 8 w 66"/>
                  <a:gd name="T31" fmla="*/ 31 h 156"/>
                  <a:gd name="T32" fmla="*/ 7 w 66"/>
                  <a:gd name="T33" fmla="*/ 33 h 156"/>
                  <a:gd name="T34" fmla="*/ 6 w 66"/>
                  <a:gd name="T35" fmla="*/ 37 h 156"/>
                  <a:gd name="T36" fmla="*/ 6 w 66"/>
                  <a:gd name="T37" fmla="*/ 41 h 156"/>
                  <a:gd name="T38" fmla="*/ 5 w 66"/>
                  <a:gd name="T39" fmla="*/ 46 h 156"/>
                  <a:gd name="T40" fmla="*/ 4 w 66"/>
                  <a:gd name="T41" fmla="*/ 51 h 156"/>
                  <a:gd name="T42" fmla="*/ 2 w 66"/>
                  <a:gd name="T43" fmla="*/ 54 h 156"/>
                  <a:gd name="T44" fmla="*/ 2 w 66"/>
                  <a:gd name="T45" fmla="*/ 55 h 156"/>
                  <a:gd name="T46" fmla="*/ 1 w 66"/>
                  <a:gd name="T47" fmla="*/ 59 h 156"/>
                  <a:gd name="T48" fmla="*/ 0 w 66"/>
                  <a:gd name="T49" fmla="*/ 61 h 156"/>
                  <a:gd name="T50" fmla="*/ 0 w 66"/>
                  <a:gd name="T51" fmla="*/ 65 h 156"/>
                  <a:gd name="T52" fmla="*/ 1 w 66"/>
                  <a:gd name="T53" fmla="*/ 66 h 156"/>
                  <a:gd name="T54" fmla="*/ 1 w 66"/>
                  <a:gd name="T55" fmla="*/ 68 h 156"/>
                  <a:gd name="T56" fmla="*/ 1 w 66"/>
                  <a:gd name="T57" fmla="*/ 70 h 156"/>
                  <a:gd name="T58" fmla="*/ 1 w 66"/>
                  <a:gd name="T59" fmla="*/ 74 h 156"/>
                  <a:gd name="T60" fmla="*/ 1 w 66"/>
                  <a:gd name="T61" fmla="*/ 76 h 156"/>
                  <a:gd name="T62" fmla="*/ 1 w 66"/>
                  <a:gd name="T63" fmla="*/ 77 h 156"/>
                  <a:gd name="T64" fmla="*/ 1 w 66"/>
                  <a:gd name="T65" fmla="*/ 83 h 156"/>
                  <a:gd name="T66" fmla="*/ 2 w 66"/>
                  <a:gd name="T67" fmla="*/ 88 h 156"/>
                  <a:gd name="T68" fmla="*/ 6 w 66"/>
                  <a:gd name="T69" fmla="*/ 93 h 156"/>
                  <a:gd name="T70" fmla="*/ 7 w 66"/>
                  <a:gd name="T71" fmla="*/ 100 h 156"/>
                  <a:gd name="T72" fmla="*/ 10 w 66"/>
                  <a:gd name="T73" fmla="*/ 105 h 156"/>
                  <a:gd name="T74" fmla="*/ 11 w 66"/>
                  <a:gd name="T75" fmla="*/ 112 h 156"/>
                  <a:gd name="T76" fmla="*/ 11 w 66"/>
                  <a:gd name="T77" fmla="*/ 117 h 156"/>
                  <a:gd name="T78" fmla="*/ 11 w 66"/>
                  <a:gd name="T79" fmla="*/ 124 h 156"/>
                  <a:gd name="T80" fmla="*/ 12 w 66"/>
                  <a:gd name="T81" fmla="*/ 131 h 156"/>
                  <a:gd name="T82" fmla="*/ 12 w 66"/>
                  <a:gd name="T83" fmla="*/ 137 h 156"/>
                  <a:gd name="T84" fmla="*/ 15 w 66"/>
                  <a:gd name="T85" fmla="*/ 141 h 156"/>
                  <a:gd name="T86" fmla="*/ 15 w 66"/>
                  <a:gd name="T87" fmla="*/ 145 h 156"/>
                  <a:gd name="T88" fmla="*/ 19 w 66"/>
                  <a:gd name="T89" fmla="*/ 146 h 156"/>
                  <a:gd name="T90" fmla="*/ 22 w 66"/>
                  <a:gd name="T91" fmla="*/ 150 h 156"/>
                  <a:gd name="T92" fmla="*/ 27 w 66"/>
                  <a:gd name="T93" fmla="*/ 152 h 156"/>
                  <a:gd name="T94" fmla="*/ 32 w 66"/>
                  <a:gd name="T95" fmla="*/ 154 h 156"/>
                  <a:gd name="T96" fmla="*/ 35 w 66"/>
                  <a:gd name="T97" fmla="*/ 155 h 156"/>
                  <a:gd name="T98" fmla="*/ 37 w 66"/>
                  <a:gd name="T99" fmla="*/ 155 h 156"/>
                  <a:gd name="T100" fmla="*/ 41 w 66"/>
                  <a:gd name="T101" fmla="*/ 155 h 156"/>
                  <a:gd name="T102" fmla="*/ 41 w 66"/>
                  <a:gd name="T103" fmla="*/ 155 h 156"/>
                  <a:gd name="T104" fmla="*/ 44 w 66"/>
                  <a:gd name="T105" fmla="*/ 155 h 156"/>
                  <a:gd name="T106" fmla="*/ 51 w 66"/>
                  <a:gd name="T107" fmla="*/ 147 h 156"/>
                  <a:gd name="T108" fmla="*/ 63 w 66"/>
                  <a:gd name="T109" fmla="*/ 118 h 156"/>
                  <a:gd name="T110" fmla="*/ 65 w 66"/>
                  <a:gd name="T111" fmla="*/ 84 h 156"/>
                  <a:gd name="T112" fmla="*/ 60 w 66"/>
                  <a:gd name="T113" fmla="*/ 49 h 156"/>
                  <a:gd name="T114" fmla="*/ 50 w 66"/>
                  <a:gd name="T115" fmla="*/ 20 h 156"/>
                  <a:gd name="T116" fmla="*/ 37 w 66"/>
                  <a:gd name="T11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156">
                    <a:moveTo>
                      <a:pt x="37" y="0"/>
                    </a:move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6" y="40"/>
                    </a:lnTo>
                    <a:lnTo>
                      <a:pt x="6" y="41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5" y="48"/>
                    </a:lnTo>
                    <a:lnTo>
                      <a:pt x="4" y="50"/>
                    </a:lnTo>
                    <a:lnTo>
                      <a:pt x="4" y="51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1" y="66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1" y="70"/>
                    </a:lnTo>
                    <a:lnTo>
                      <a:pt x="1" y="70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1" y="84"/>
                    </a:lnTo>
                    <a:lnTo>
                      <a:pt x="2" y="86"/>
                    </a:lnTo>
                    <a:lnTo>
                      <a:pt x="2" y="88"/>
                    </a:lnTo>
                    <a:lnTo>
                      <a:pt x="4" y="90"/>
                    </a:lnTo>
                    <a:lnTo>
                      <a:pt x="4" y="92"/>
                    </a:lnTo>
                    <a:lnTo>
                      <a:pt x="6" y="93"/>
                    </a:lnTo>
                    <a:lnTo>
                      <a:pt x="6" y="96"/>
                    </a:lnTo>
                    <a:lnTo>
                      <a:pt x="7" y="98"/>
                    </a:lnTo>
                    <a:lnTo>
                      <a:pt x="7" y="100"/>
                    </a:lnTo>
                    <a:lnTo>
                      <a:pt x="9" y="102"/>
                    </a:lnTo>
                    <a:lnTo>
                      <a:pt x="9" y="103"/>
                    </a:lnTo>
                    <a:lnTo>
                      <a:pt x="10" y="105"/>
                    </a:lnTo>
                    <a:lnTo>
                      <a:pt x="10" y="107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1" y="114"/>
                    </a:lnTo>
                    <a:lnTo>
                      <a:pt x="11" y="116"/>
                    </a:lnTo>
                    <a:lnTo>
                      <a:pt x="11" y="117"/>
                    </a:lnTo>
                    <a:lnTo>
                      <a:pt x="11" y="120"/>
                    </a:lnTo>
                    <a:lnTo>
                      <a:pt x="11" y="122"/>
                    </a:lnTo>
                    <a:lnTo>
                      <a:pt x="11" y="124"/>
                    </a:lnTo>
                    <a:lnTo>
                      <a:pt x="12" y="126"/>
                    </a:lnTo>
                    <a:lnTo>
                      <a:pt x="12" y="130"/>
                    </a:lnTo>
                    <a:lnTo>
                      <a:pt x="12" y="131"/>
                    </a:lnTo>
                    <a:lnTo>
                      <a:pt x="12" y="133"/>
                    </a:lnTo>
                    <a:lnTo>
                      <a:pt x="12" y="135"/>
                    </a:lnTo>
                    <a:lnTo>
                      <a:pt x="12" y="137"/>
                    </a:lnTo>
                    <a:lnTo>
                      <a:pt x="13" y="138"/>
                    </a:lnTo>
                    <a:lnTo>
                      <a:pt x="13" y="140"/>
                    </a:lnTo>
                    <a:lnTo>
                      <a:pt x="15" y="141"/>
                    </a:lnTo>
                    <a:lnTo>
                      <a:pt x="15" y="143"/>
                    </a:lnTo>
                    <a:lnTo>
                      <a:pt x="15" y="143"/>
                    </a:lnTo>
                    <a:lnTo>
                      <a:pt x="15" y="145"/>
                    </a:lnTo>
                    <a:lnTo>
                      <a:pt x="17" y="145"/>
                    </a:lnTo>
                    <a:lnTo>
                      <a:pt x="17" y="146"/>
                    </a:lnTo>
                    <a:lnTo>
                      <a:pt x="19" y="146"/>
                    </a:lnTo>
                    <a:lnTo>
                      <a:pt x="20" y="148"/>
                    </a:lnTo>
                    <a:lnTo>
                      <a:pt x="22" y="148"/>
                    </a:lnTo>
                    <a:lnTo>
                      <a:pt x="22" y="150"/>
                    </a:lnTo>
                    <a:lnTo>
                      <a:pt x="23" y="151"/>
                    </a:lnTo>
                    <a:lnTo>
                      <a:pt x="25" y="152"/>
                    </a:lnTo>
                    <a:lnTo>
                      <a:pt x="27" y="152"/>
                    </a:lnTo>
                    <a:lnTo>
                      <a:pt x="29" y="154"/>
                    </a:lnTo>
                    <a:lnTo>
                      <a:pt x="30" y="154"/>
                    </a:lnTo>
                    <a:lnTo>
                      <a:pt x="32" y="154"/>
                    </a:lnTo>
                    <a:lnTo>
                      <a:pt x="34" y="154"/>
                    </a:lnTo>
                    <a:lnTo>
                      <a:pt x="34" y="155"/>
                    </a:lnTo>
                    <a:lnTo>
                      <a:pt x="35" y="155"/>
                    </a:lnTo>
                    <a:lnTo>
                      <a:pt x="35" y="155"/>
                    </a:lnTo>
                    <a:lnTo>
                      <a:pt x="37" y="155"/>
                    </a:lnTo>
                    <a:lnTo>
                      <a:pt x="37" y="155"/>
                    </a:lnTo>
                    <a:lnTo>
                      <a:pt x="39" y="155"/>
                    </a:lnTo>
                    <a:lnTo>
                      <a:pt x="39" y="155"/>
                    </a:lnTo>
                    <a:lnTo>
                      <a:pt x="41" y="155"/>
                    </a:lnTo>
                    <a:lnTo>
                      <a:pt x="41" y="155"/>
                    </a:lnTo>
                    <a:lnTo>
                      <a:pt x="41" y="155"/>
                    </a:lnTo>
                    <a:lnTo>
                      <a:pt x="41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4" y="155"/>
                    </a:lnTo>
                    <a:lnTo>
                      <a:pt x="44" y="155"/>
                    </a:lnTo>
                    <a:lnTo>
                      <a:pt x="45" y="154"/>
                    </a:lnTo>
                    <a:lnTo>
                      <a:pt x="51" y="147"/>
                    </a:lnTo>
                    <a:lnTo>
                      <a:pt x="56" y="138"/>
                    </a:lnTo>
                    <a:lnTo>
                      <a:pt x="59" y="129"/>
                    </a:lnTo>
                    <a:lnTo>
                      <a:pt x="63" y="118"/>
                    </a:lnTo>
                    <a:lnTo>
                      <a:pt x="63" y="107"/>
                    </a:lnTo>
                    <a:lnTo>
                      <a:pt x="65" y="95"/>
                    </a:lnTo>
                    <a:lnTo>
                      <a:pt x="65" y="84"/>
                    </a:lnTo>
                    <a:lnTo>
                      <a:pt x="65" y="71"/>
                    </a:lnTo>
                    <a:lnTo>
                      <a:pt x="62" y="60"/>
                    </a:lnTo>
                    <a:lnTo>
                      <a:pt x="60" y="49"/>
                    </a:lnTo>
                    <a:lnTo>
                      <a:pt x="57" y="39"/>
                    </a:lnTo>
                    <a:lnTo>
                      <a:pt x="55" y="28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7" y="0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60216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1" name="Freeform 39"/>
              <p:cNvSpPr>
                <a:spLocks/>
              </p:cNvSpPr>
              <p:nvPr/>
            </p:nvSpPr>
            <p:spPr bwMode="gray">
              <a:xfrm>
                <a:off x="4535" y="1587"/>
                <a:ext cx="378" cy="236"/>
              </a:xfrm>
              <a:custGeom>
                <a:avLst/>
                <a:gdLst>
                  <a:gd name="T0" fmla="*/ 28 w 378"/>
                  <a:gd name="T1" fmla="*/ 0 h 236"/>
                  <a:gd name="T2" fmla="*/ 8 w 378"/>
                  <a:gd name="T3" fmla="*/ 11 h 236"/>
                  <a:gd name="T4" fmla="*/ 5 w 378"/>
                  <a:gd name="T5" fmla="*/ 23 h 236"/>
                  <a:gd name="T6" fmla="*/ 0 w 378"/>
                  <a:gd name="T7" fmla="*/ 62 h 236"/>
                  <a:gd name="T8" fmla="*/ 5 w 378"/>
                  <a:gd name="T9" fmla="*/ 78 h 236"/>
                  <a:gd name="T10" fmla="*/ 7 w 378"/>
                  <a:gd name="T11" fmla="*/ 117 h 236"/>
                  <a:gd name="T12" fmla="*/ 5 w 378"/>
                  <a:gd name="T13" fmla="*/ 157 h 236"/>
                  <a:gd name="T14" fmla="*/ 5 w 378"/>
                  <a:gd name="T15" fmla="*/ 192 h 236"/>
                  <a:gd name="T16" fmla="*/ 9 w 378"/>
                  <a:gd name="T17" fmla="*/ 211 h 236"/>
                  <a:gd name="T18" fmla="*/ 18 w 378"/>
                  <a:gd name="T19" fmla="*/ 219 h 236"/>
                  <a:gd name="T20" fmla="*/ 45 w 378"/>
                  <a:gd name="T21" fmla="*/ 235 h 236"/>
                  <a:gd name="T22" fmla="*/ 377 w 378"/>
                  <a:gd name="T23" fmla="*/ 235 h 236"/>
                  <a:gd name="T24" fmla="*/ 354 w 378"/>
                  <a:gd name="T25" fmla="*/ 217 h 236"/>
                  <a:gd name="T26" fmla="*/ 332 w 378"/>
                  <a:gd name="T27" fmla="*/ 215 h 236"/>
                  <a:gd name="T28" fmla="*/ 301 w 378"/>
                  <a:gd name="T29" fmla="*/ 217 h 236"/>
                  <a:gd name="T30" fmla="*/ 221 w 378"/>
                  <a:gd name="T31" fmla="*/ 232 h 236"/>
                  <a:gd name="T32" fmla="*/ 226 w 378"/>
                  <a:gd name="T33" fmla="*/ 225 h 236"/>
                  <a:gd name="T34" fmla="*/ 224 w 378"/>
                  <a:gd name="T35" fmla="*/ 217 h 236"/>
                  <a:gd name="T36" fmla="*/ 237 w 378"/>
                  <a:gd name="T37" fmla="*/ 217 h 236"/>
                  <a:gd name="T38" fmla="*/ 228 w 378"/>
                  <a:gd name="T39" fmla="*/ 208 h 236"/>
                  <a:gd name="T40" fmla="*/ 234 w 378"/>
                  <a:gd name="T41" fmla="*/ 183 h 236"/>
                  <a:gd name="T42" fmla="*/ 210 w 378"/>
                  <a:gd name="T43" fmla="*/ 140 h 236"/>
                  <a:gd name="T44" fmla="*/ 225 w 378"/>
                  <a:gd name="T45" fmla="*/ 85 h 236"/>
                  <a:gd name="T46" fmla="*/ 173 w 378"/>
                  <a:gd name="T47" fmla="*/ 84 h 236"/>
                  <a:gd name="T48" fmla="*/ 150 w 378"/>
                  <a:gd name="T49" fmla="*/ 71 h 236"/>
                  <a:gd name="T50" fmla="*/ 134 w 378"/>
                  <a:gd name="T51" fmla="*/ 69 h 236"/>
                  <a:gd name="T52" fmla="*/ 139 w 378"/>
                  <a:gd name="T53" fmla="*/ 45 h 236"/>
                  <a:gd name="T54" fmla="*/ 98 w 378"/>
                  <a:gd name="T55" fmla="*/ 43 h 236"/>
                  <a:gd name="T56" fmla="*/ 66 w 378"/>
                  <a:gd name="T57" fmla="*/ 28 h 236"/>
                  <a:gd name="T58" fmla="*/ 43 w 378"/>
                  <a:gd name="T59" fmla="*/ 0 h 236"/>
                  <a:gd name="T60" fmla="*/ 28 w 378"/>
                  <a:gd name="T61" fmla="*/ 0 h 236"/>
                  <a:gd name="T62" fmla="*/ 28 w 378"/>
                  <a:gd name="T63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8" h="236">
                    <a:moveTo>
                      <a:pt x="28" y="0"/>
                    </a:moveTo>
                    <a:lnTo>
                      <a:pt x="8" y="11"/>
                    </a:lnTo>
                    <a:lnTo>
                      <a:pt x="5" y="23"/>
                    </a:lnTo>
                    <a:lnTo>
                      <a:pt x="0" y="62"/>
                    </a:lnTo>
                    <a:lnTo>
                      <a:pt x="5" y="78"/>
                    </a:lnTo>
                    <a:lnTo>
                      <a:pt x="7" y="117"/>
                    </a:lnTo>
                    <a:lnTo>
                      <a:pt x="5" y="157"/>
                    </a:lnTo>
                    <a:lnTo>
                      <a:pt x="5" y="192"/>
                    </a:lnTo>
                    <a:lnTo>
                      <a:pt x="9" y="211"/>
                    </a:lnTo>
                    <a:lnTo>
                      <a:pt x="18" y="219"/>
                    </a:lnTo>
                    <a:lnTo>
                      <a:pt x="45" y="235"/>
                    </a:lnTo>
                    <a:lnTo>
                      <a:pt x="377" y="235"/>
                    </a:lnTo>
                    <a:lnTo>
                      <a:pt x="354" y="217"/>
                    </a:lnTo>
                    <a:lnTo>
                      <a:pt x="332" y="215"/>
                    </a:lnTo>
                    <a:lnTo>
                      <a:pt x="301" y="217"/>
                    </a:lnTo>
                    <a:lnTo>
                      <a:pt x="221" y="232"/>
                    </a:lnTo>
                    <a:lnTo>
                      <a:pt x="226" y="225"/>
                    </a:lnTo>
                    <a:lnTo>
                      <a:pt x="224" y="217"/>
                    </a:lnTo>
                    <a:lnTo>
                      <a:pt x="237" y="217"/>
                    </a:lnTo>
                    <a:lnTo>
                      <a:pt x="228" y="208"/>
                    </a:lnTo>
                    <a:lnTo>
                      <a:pt x="234" y="183"/>
                    </a:lnTo>
                    <a:lnTo>
                      <a:pt x="210" y="140"/>
                    </a:lnTo>
                    <a:lnTo>
                      <a:pt x="225" y="85"/>
                    </a:lnTo>
                    <a:lnTo>
                      <a:pt x="173" y="84"/>
                    </a:lnTo>
                    <a:lnTo>
                      <a:pt x="150" y="71"/>
                    </a:lnTo>
                    <a:lnTo>
                      <a:pt x="134" y="69"/>
                    </a:lnTo>
                    <a:lnTo>
                      <a:pt x="139" y="45"/>
                    </a:lnTo>
                    <a:lnTo>
                      <a:pt x="98" y="43"/>
                    </a:lnTo>
                    <a:lnTo>
                      <a:pt x="66" y="28"/>
                    </a:lnTo>
                    <a:lnTo>
                      <a:pt x="43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2" name="Freeform 40"/>
              <p:cNvSpPr>
                <a:spLocks/>
              </p:cNvSpPr>
              <p:nvPr/>
            </p:nvSpPr>
            <p:spPr bwMode="gray">
              <a:xfrm>
                <a:off x="4733" y="1802"/>
                <a:ext cx="182" cy="27"/>
              </a:xfrm>
              <a:custGeom>
                <a:avLst/>
                <a:gdLst>
                  <a:gd name="T0" fmla="*/ 0 w 182"/>
                  <a:gd name="T1" fmla="*/ 20 h 27"/>
                  <a:gd name="T2" fmla="*/ 41 w 182"/>
                  <a:gd name="T3" fmla="*/ 24 h 27"/>
                  <a:gd name="T4" fmla="*/ 76 w 182"/>
                  <a:gd name="T5" fmla="*/ 20 h 27"/>
                  <a:gd name="T6" fmla="*/ 138 w 182"/>
                  <a:gd name="T7" fmla="*/ 26 h 27"/>
                  <a:gd name="T8" fmla="*/ 181 w 182"/>
                  <a:gd name="T9" fmla="*/ 22 h 27"/>
                  <a:gd name="T10" fmla="*/ 156 w 182"/>
                  <a:gd name="T11" fmla="*/ 1 h 27"/>
                  <a:gd name="T12" fmla="*/ 134 w 182"/>
                  <a:gd name="T13" fmla="*/ 0 h 27"/>
                  <a:gd name="T14" fmla="*/ 103 w 182"/>
                  <a:gd name="T15" fmla="*/ 2 h 27"/>
                  <a:gd name="T16" fmla="*/ 27 w 182"/>
                  <a:gd name="T17" fmla="*/ 2 h 27"/>
                  <a:gd name="T18" fmla="*/ 0 w 182"/>
                  <a:gd name="T19" fmla="*/ 20 h 27"/>
                  <a:gd name="T20" fmla="*/ 0 w 182"/>
                  <a:gd name="T2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27">
                    <a:moveTo>
                      <a:pt x="0" y="20"/>
                    </a:moveTo>
                    <a:lnTo>
                      <a:pt x="41" y="24"/>
                    </a:lnTo>
                    <a:lnTo>
                      <a:pt x="76" y="20"/>
                    </a:lnTo>
                    <a:lnTo>
                      <a:pt x="138" y="26"/>
                    </a:lnTo>
                    <a:lnTo>
                      <a:pt x="181" y="22"/>
                    </a:lnTo>
                    <a:lnTo>
                      <a:pt x="156" y="1"/>
                    </a:lnTo>
                    <a:lnTo>
                      <a:pt x="134" y="0"/>
                    </a:lnTo>
                    <a:lnTo>
                      <a:pt x="103" y="2"/>
                    </a:lnTo>
                    <a:lnTo>
                      <a:pt x="27" y="2"/>
                    </a:lnTo>
                    <a:lnTo>
                      <a:pt x="0" y="2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06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3" name="Freeform 41"/>
              <p:cNvSpPr>
                <a:spLocks/>
              </p:cNvSpPr>
              <p:nvPr/>
            </p:nvSpPr>
            <p:spPr bwMode="gray">
              <a:xfrm>
                <a:off x="4532" y="1438"/>
                <a:ext cx="214" cy="183"/>
              </a:xfrm>
              <a:custGeom>
                <a:avLst/>
                <a:gdLst>
                  <a:gd name="T0" fmla="*/ 87 w 214"/>
                  <a:gd name="T1" fmla="*/ 0 h 183"/>
                  <a:gd name="T2" fmla="*/ 130 w 214"/>
                  <a:gd name="T3" fmla="*/ 7 h 183"/>
                  <a:gd name="T4" fmla="*/ 157 w 214"/>
                  <a:gd name="T5" fmla="*/ 13 h 183"/>
                  <a:gd name="T6" fmla="*/ 170 w 214"/>
                  <a:gd name="T7" fmla="*/ 13 h 183"/>
                  <a:gd name="T8" fmla="*/ 180 w 214"/>
                  <a:gd name="T9" fmla="*/ 12 h 183"/>
                  <a:gd name="T10" fmla="*/ 192 w 214"/>
                  <a:gd name="T11" fmla="*/ 18 h 183"/>
                  <a:gd name="T12" fmla="*/ 201 w 214"/>
                  <a:gd name="T13" fmla="*/ 18 h 183"/>
                  <a:gd name="T14" fmla="*/ 213 w 214"/>
                  <a:gd name="T15" fmla="*/ 22 h 183"/>
                  <a:gd name="T16" fmla="*/ 213 w 214"/>
                  <a:gd name="T17" fmla="*/ 32 h 183"/>
                  <a:gd name="T18" fmla="*/ 204 w 214"/>
                  <a:gd name="T19" fmla="*/ 43 h 183"/>
                  <a:gd name="T20" fmla="*/ 193 w 214"/>
                  <a:gd name="T21" fmla="*/ 46 h 183"/>
                  <a:gd name="T22" fmla="*/ 175 w 214"/>
                  <a:gd name="T23" fmla="*/ 45 h 183"/>
                  <a:gd name="T24" fmla="*/ 172 w 214"/>
                  <a:gd name="T25" fmla="*/ 52 h 183"/>
                  <a:gd name="T26" fmla="*/ 168 w 214"/>
                  <a:gd name="T27" fmla="*/ 74 h 183"/>
                  <a:gd name="T28" fmla="*/ 173 w 214"/>
                  <a:gd name="T29" fmla="*/ 90 h 183"/>
                  <a:gd name="T30" fmla="*/ 163 w 214"/>
                  <a:gd name="T31" fmla="*/ 119 h 183"/>
                  <a:gd name="T32" fmla="*/ 164 w 214"/>
                  <a:gd name="T33" fmla="*/ 138 h 183"/>
                  <a:gd name="T34" fmla="*/ 155 w 214"/>
                  <a:gd name="T35" fmla="*/ 161 h 183"/>
                  <a:gd name="T36" fmla="*/ 125 w 214"/>
                  <a:gd name="T37" fmla="*/ 182 h 183"/>
                  <a:gd name="T38" fmla="*/ 81 w 214"/>
                  <a:gd name="T39" fmla="*/ 173 h 183"/>
                  <a:gd name="T40" fmla="*/ 71 w 214"/>
                  <a:gd name="T41" fmla="*/ 159 h 183"/>
                  <a:gd name="T42" fmla="*/ 40 w 214"/>
                  <a:gd name="T43" fmla="*/ 147 h 183"/>
                  <a:gd name="T44" fmla="*/ 36 w 214"/>
                  <a:gd name="T45" fmla="*/ 140 h 183"/>
                  <a:gd name="T46" fmla="*/ 32 w 214"/>
                  <a:gd name="T47" fmla="*/ 131 h 183"/>
                  <a:gd name="T48" fmla="*/ 25 w 214"/>
                  <a:gd name="T49" fmla="*/ 135 h 183"/>
                  <a:gd name="T50" fmla="*/ 10 w 214"/>
                  <a:gd name="T51" fmla="*/ 128 h 183"/>
                  <a:gd name="T52" fmla="*/ 2 w 214"/>
                  <a:gd name="T53" fmla="*/ 119 h 183"/>
                  <a:gd name="T54" fmla="*/ 0 w 214"/>
                  <a:gd name="T55" fmla="*/ 106 h 183"/>
                  <a:gd name="T56" fmla="*/ 8 w 214"/>
                  <a:gd name="T57" fmla="*/ 96 h 183"/>
                  <a:gd name="T58" fmla="*/ 17 w 214"/>
                  <a:gd name="T59" fmla="*/ 90 h 183"/>
                  <a:gd name="T60" fmla="*/ 31 w 214"/>
                  <a:gd name="T61" fmla="*/ 100 h 183"/>
                  <a:gd name="T62" fmla="*/ 48 w 214"/>
                  <a:gd name="T63" fmla="*/ 77 h 183"/>
                  <a:gd name="T64" fmla="*/ 51 w 214"/>
                  <a:gd name="T65" fmla="*/ 63 h 183"/>
                  <a:gd name="T66" fmla="*/ 32 w 214"/>
                  <a:gd name="T67" fmla="*/ 43 h 183"/>
                  <a:gd name="T68" fmla="*/ 43 w 214"/>
                  <a:gd name="T69" fmla="*/ 30 h 183"/>
                  <a:gd name="T70" fmla="*/ 62 w 214"/>
                  <a:gd name="T71" fmla="*/ 12 h 183"/>
                  <a:gd name="T72" fmla="*/ 87 w 214"/>
                  <a:gd name="T73" fmla="*/ 0 h 183"/>
                  <a:gd name="T74" fmla="*/ 87 w 214"/>
                  <a:gd name="T7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4" h="183">
                    <a:moveTo>
                      <a:pt x="87" y="0"/>
                    </a:moveTo>
                    <a:lnTo>
                      <a:pt x="130" y="7"/>
                    </a:lnTo>
                    <a:lnTo>
                      <a:pt x="157" y="13"/>
                    </a:lnTo>
                    <a:lnTo>
                      <a:pt x="170" y="13"/>
                    </a:lnTo>
                    <a:lnTo>
                      <a:pt x="180" y="12"/>
                    </a:lnTo>
                    <a:lnTo>
                      <a:pt x="192" y="18"/>
                    </a:lnTo>
                    <a:lnTo>
                      <a:pt x="201" y="18"/>
                    </a:lnTo>
                    <a:lnTo>
                      <a:pt x="213" y="22"/>
                    </a:lnTo>
                    <a:lnTo>
                      <a:pt x="213" y="32"/>
                    </a:lnTo>
                    <a:lnTo>
                      <a:pt x="204" y="43"/>
                    </a:lnTo>
                    <a:lnTo>
                      <a:pt x="193" y="46"/>
                    </a:lnTo>
                    <a:lnTo>
                      <a:pt x="175" y="45"/>
                    </a:lnTo>
                    <a:lnTo>
                      <a:pt x="172" y="52"/>
                    </a:lnTo>
                    <a:lnTo>
                      <a:pt x="168" y="74"/>
                    </a:lnTo>
                    <a:lnTo>
                      <a:pt x="173" y="90"/>
                    </a:lnTo>
                    <a:lnTo>
                      <a:pt x="163" y="119"/>
                    </a:lnTo>
                    <a:lnTo>
                      <a:pt x="164" y="138"/>
                    </a:lnTo>
                    <a:lnTo>
                      <a:pt x="155" y="161"/>
                    </a:lnTo>
                    <a:lnTo>
                      <a:pt x="125" y="182"/>
                    </a:lnTo>
                    <a:lnTo>
                      <a:pt x="81" y="173"/>
                    </a:lnTo>
                    <a:lnTo>
                      <a:pt x="71" y="159"/>
                    </a:lnTo>
                    <a:lnTo>
                      <a:pt x="40" y="147"/>
                    </a:lnTo>
                    <a:lnTo>
                      <a:pt x="36" y="140"/>
                    </a:lnTo>
                    <a:lnTo>
                      <a:pt x="32" y="131"/>
                    </a:lnTo>
                    <a:lnTo>
                      <a:pt x="25" y="135"/>
                    </a:lnTo>
                    <a:lnTo>
                      <a:pt x="10" y="128"/>
                    </a:lnTo>
                    <a:lnTo>
                      <a:pt x="2" y="119"/>
                    </a:lnTo>
                    <a:lnTo>
                      <a:pt x="0" y="106"/>
                    </a:lnTo>
                    <a:lnTo>
                      <a:pt x="8" y="96"/>
                    </a:lnTo>
                    <a:lnTo>
                      <a:pt x="17" y="90"/>
                    </a:lnTo>
                    <a:lnTo>
                      <a:pt x="31" y="100"/>
                    </a:lnTo>
                    <a:lnTo>
                      <a:pt x="48" y="77"/>
                    </a:lnTo>
                    <a:lnTo>
                      <a:pt x="51" y="63"/>
                    </a:lnTo>
                    <a:lnTo>
                      <a:pt x="32" y="43"/>
                    </a:lnTo>
                    <a:lnTo>
                      <a:pt x="43" y="30"/>
                    </a:lnTo>
                    <a:lnTo>
                      <a:pt x="62" y="12"/>
                    </a:lnTo>
                    <a:lnTo>
                      <a:pt x="87" y="0"/>
                    </a:lnTo>
                    <a:lnTo>
                      <a:pt x="87" y="0"/>
                    </a:lnTo>
                  </a:path>
                </a:pathLst>
              </a:custGeom>
              <a:solidFill>
                <a:srgbClr val="FFC28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4" name="Freeform 42"/>
              <p:cNvSpPr>
                <a:spLocks/>
              </p:cNvSpPr>
              <p:nvPr/>
            </p:nvSpPr>
            <p:spPr bwMode="gray">
              <a:xfrm>
                <a:off x="4473" y="1421"/>
                <a:ext cx="147" cy="136"/>
              </a:xfrm>
              <a:custGeom>
                <a:avLst/>
                <a:gdLst>
                  <a:gd name="T0" fmla="*/ 0 w 147"/>
                  <a:gd name="T1" fmla="*/ 43 h 136"/>
                  <a:gd name="T2" fmla="*/ 11 w 147"/>
                  <a:gd name="T3" fmla="*/ 36 h 136"/>
                  <a:gd name="T4" fmla="*/ 30 w 147"/>
                  <a:gd name="T5" fmla="*/ 19 h 136"/>
                  <a:gd name="T6" fmla="*/ 41 w 147"/>
                  <a:gd name="T7" fmla="*/ 16 h 136"/>
                  <a:gd name="T8" fmla="*/ 78 w 147"/>
                  <a:gd name="T9" fmla="*/ 35 h 136"/>
                  <a:gd name="T10" fmla="*/ 93 w 147"/>
                  <a:gd name="T11" fmla="*/ 21 h 136"/>
                  <a:gd name="T12" fmla="*/ 108 w 147"/>
                  <a:gd name="T13" fmla="*/ 8 h 136"/>
                  <a:gd name="T14" fmla="*/ 114 w 147"/>
                  <a:gd name="T15" fmla="*/ 0 h 136"/>
                  <a:gd name="T16" fmla="*/ 146 w 147"/>
                  <a:gd name="T17" fmla="*/ 16 h 136"/>
                  <a:gd name="T18" fmla="*/ 143 w 147"/>
                  <a:gd name="T19" fmla="*/ 22 h 136"/>
                  <a:gd name="T20" fmla="*/ 132 w 147"/>
                  <a:gd name="T21" fmla="*/ 28 h 136"/>
                  <a:gd name="T22" fmla="*/ 118 w 147"/>
                  <a:gd name="T23" fmla="*/ 35 h 136"/>
                  <a:gd name="T24" fmla="*/ 92 w 147"/>
                  <a:gd name="T25" fmla="*/ 57 h 136"/>
                  <a:gd name="T26" fmla="*/ 94 w 147"/>
                  <a:gd name="T27" fmla="*/ 66 h 136"/>
                  <a:gd name="T28" fmla="*/ 110 w 147"/>
                  <a:gd name="T29" fmla="*/ 81 h 136"/>
                  <a:gd name="T30" fmla="*/ 105 w 147"/>
                  <a:gd name="T31" fmla="*/ 95 h 136"/>
                  <a:gd name="T32" fmla="*/ 90 w 147"/>
                  <a:gd name="T33" fmla="*/ 118 h 136"/>
                  <a:gd name="T34" fmla="*/ 73 w 147"/>
                  <a:gd name="T35" fmla="*/ 108 h 136"/>
                  <a:gd name="T36" fmla="*/ 65 w 147"/>
                  <a:gd name="T37" fmla="*/ 115 h 136"/>
                  <a:gd name="T38" fmla="*/ 59 w 147"/>
                  <a:gd name="T39" fmla="*/ 122 h 136"/>
                  <a:gd name="T40" fmla="*/ 60 w 147"/>
                  <a:gd name="T41" fmla="*/ 135 h 136"/>
                  <a:gd name="T42" fmla="*/ 48 w 147"/>
                  <a:gd name="T43" fmla="*/ 132 h 136"/>
                  <a:gd name="T44" fmla="*/ 30 w 147"/>
                  <a:gd name="T45" fmla="*/ 123 h 136"/>
                  <a:gd name="T46" fmla="*/ 26 w 147"/>
                  <a:gd name="T47" fmla="*/ 102 h 136"/>
                  <a:gd name="T48" fmla="*/ 29 w 147"/>
                  <a:gd name="T49" fmla="*/ 87 h 136"/>
                  <a:gd name="T50" fmla="*/ 35 w 147"/>
                  <a:gd name="T51" fmla="*/ 76 h 136"/>
                  <a:gd name="T52" fmla="*/ 36 w 147"/>
                  <a:gd name="T53" fmla="*/ 68 h 136"/>
                  <a:gd name="T54" fmla="*/ 19 w 147"/>
                  <a:gd name="T55" fmla="*/ 54 h 136"/>
                  <a:gd name="T56" fmla="*/ 5 w 147"/>
                  <a:gd name="T57" fmla="*/ 51 h 136"/>
                  <a:gd name="T58" fmla="*/ 0 w 147"/>
                  <a:gd name="T59" fmla="*/ 43 h 136"/>
                  <a:gd name="T60" fmla="*/ 0 w 147"/>
                  <a:gd name="T61" fmla="*/ 4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" h="136">
                    <a:moveTo>
                      <a:pt x="0" y="43"/>
                    </a:moveTo>
                    <a:lnTo>
                      <a:pt x="11" y="36"/>
                    </a:lnTo>
                    <a:lnTo>
                      <a:pt x="30" y="19"/>
                    </a:lnTo>
                    <a:lnTo>
                      <a:pt x="41" y="16"/>
                    </a:lnTo>
                    <a:lnTo>
                      <a:pt x="78" y="35"/>
                    </a:lnTo>
                    <a:lnTo>
                      <a:pt x="93" y="21"/>
                    </a:lnTo>
                    <a:lnTo>
                      <a:pt x="108" y="8"/>
                    </a:lnTo>
                    <a:lnTo>
                      <a:pt x="114" y="0"/>
                    </a:lnTo>
                    <a:lnTo>
                      <a:pt x="146" y="16"/>
                    </a:lnTo>
                    <a:lnTo>
                      <a:pt x="143" y="22"/>
                    </a:lnTo>
                    <a:lnTo>
                      <a:pt x="132" y="28"/>
                    </a:lnTo>
                    <a:lnTo>
                      <a:pt x="118" y="35"/>
                    </a:lnTo>
                    <a:lnTo>
                      <a:pt x="92" y="57"/>
                    </a:lnTo>
                    <a:lnTo>
                      <a:pt x="94" y="66"/>
                    </a:lnTo>
                    <a:lnTo>
                      <a:pt x="110" y="81"/>
                    </a:lnTo>
                    <a:lnTo>
                      <a:pt x="105" y="95"/>
                    </a:lnTo>
                    <a:lnTo>
                      <a:pt x="90" y="118"/>
                    </a:lnTo>
                    <a:lnTo>
                      <a:pt x="73" y="108"/>
                    </a:lnTo>
                    <a:lnTo>
                      <a:pt x="65" y="115"/>
                    </a:lnTo>
                    <a:lnTo>
                      <a:pt x="59" y="122"/>
                    </a:lnTo>
                    <a:lnTo>
                      <a:pt x="60" y="135"/>
                    </a:lnTo>
                    <a:lnTo>
                      <a:pt x="48" y="132"/>
                    </a:lnTo>
                    <a:lnTo>
                      <a:pt x="30" y="123"/>
                    </a:lnTo>
                    <a:lnTo>
                      <a:pt x="26" y="102"/>
                    </a:lnTo>
                    <a:lnTo>
                      <a:pt x="29" y="87"/>
                    </a:lnTo>
                    <a:lnTo>
                      <a:pt x="35" y="76"/>
                    </a:lnTo>
                    <a:lnTo>
                      <a:pt x="36" y="68"/>
                    </a:lnTo>
                    <a:lnTo>
                      <a:pt x="19" y="54"/>
                    </a:lnTo>
                    <a:lnTo>
                      <a:pt x="5" y="51"/>
                    </a:lnTo>
                    <a:lnTo>
                      <a:pt x="0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A1A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5" name="Freeform 43"/>
              <p:cNvSpPr>
                <a:spLocks/>
              </p:cNvSpPr>
              <p:nvPr/>
            </p:nvSpPr>
            <p:spPr bwMode="gray">
              <a:xfrm>
                <a:off x="4477" y="1421"/>
                <a:ext cx="143" cy="44"/>
              </a:xfrm>
              <a:custGeom>
                <a:avLst/>
                <a:gdLst>
                  <a:gd name="T0" fmla="*/ 1 w 143"/>
                  <a:gd name="T1" fmla="*/ 43 h 44"/>
                  <a:gd name="T2" fmla="*/ 4 w 143"/>
                  <a:gd name="T3" fmla="*/ 40 h 44"/>
                  <a:gd name="T4" fmla="*/ 8 w 143"/>
                  <a:gd name="T5" fmla="*/ 36 h 44"/>
                  <a:gd name="T6" fmla="*/ 12 w 143"/>
                  <a:gd name="T7" fmla="*/ 32 h 44"/>
                  <a:gd name="T8" fmla="*/ 16 w 143"/>
                  <a:gd name="T9" fmla="*/ 28 h 44"/>
                  <a:gd name="T10" fmla="*/ 20 w 143"/>
                  <a:gd name="T11" fmla="*/ 24 h 44"/>
                  <a:gd name="T12" fmla="*/ 25 w 143"/>
                  <a:gd name="T13" fmla="*/ 20 h 44"/>
                  <a:gd name="T14" fmla="*/ 28 w 143"/>
                  <a:gd name="T15" fmla="*/ 18 h 44"/>
                  <a:gd name="T16" fmla="*/ 33 w 143"/>
                  <a:gd name="T17" fmla="*/ 17 h 44"/>
                  <a:gd name="T18" fmla="*/ 38 w 143"/>
                  <a:gd name="T19" fmla="*/ 19 h 44"/>
                  <a:gd name="T20" fmla="*/ 43 w 143"/>
                  <a:gd name="T21" fmla="*/ 22 h 44"/>
                  <a:gd name="T22" fmla="*/ 51 w 143"/>
                  <a:gd name="T23" fmla="*/ 25 h 44"/>
                  <a:gd name="T24" fmla="*/ 56 w 143"/>
                  <a:gd name="T25" fmla="*/ 29 h 44"/>
                  <a:gd name="T26" fmla="*/ 63 w 143"/>
                  <a:gd name="T27" fmla="*/ 32 h 44"/>
                  <a:gd name="T28" fmla="*/ 68 w 143"/>
                  <a:gd name="T29" fmla="*/ 36 h 44"/>
                  <a:gd name="T30" fmla="*/ 74 w 143"/>
                  <a:gd name="T31" fmla="*/ 36 h 44"/>
                  <a:gd name="T32" fmla="*/ 79 w 143"/>
                  <a:gd name="T33" fmla="*/ 36 h 44"/>
                  <a:gd name="T34" fmla="*/ 83 w 143"/>
                  <a:gd name="T35" fmla="*/ 32 h 44"/>
                  <a:gd name="T36" fmla="*/ 86 w 143"/>
                  <a:gd name="T37" fmla="*/ 28 h 44"/>
                  <a:gd name="T38" fmla="*/ 90 w 143"/>
                  <a:gd name="T39" fmla="*/ 22 h 44"/>
                  <a:gd name="T40" fmla="*/ 95 w 143"/>
                  <a:gd name="T41" fmla="*/ 17 h 44"/>
                  <a:gd name="T42" fmla="*/ 99 w 143"/>
                  <a:gd name="T43" fmla="*/ 11 h 44"/>
                  <a:gd name="T44" fmla="*/ 104 w 143"/>
                  <a:gd name="T45" fmla="*/ 5 h 44"/>
                  <a:gd name="T46" fmla="*/ 107 w 143"/>
                  <a:gd name="T47" fmla="*/ 2 h 44"/>
                  <a:gd name="T48" fmla="*/ 113 w 143"/>
                  <a:gd name="T49" fmla="*/ 2 h 44"/>
                  <a:gd name="T50" fmla="*/ 117 w 143"/>
                  <a:gd name="T51" fmla="*/ 2 h 44"/>
                  <a:gd name="T52" fmla="*/ 120 w 143"/>
                  <a:gd name="T53" fmla="*/ 4 h 44"/>
                  <a:gd name="T54" fmla="*/ 124 w 143"/>
                  <a:gd name="T55" fmla="*/ 7 h 44"/>
                  <a:gd name="T56" fmla="*/ 128 w 143"/>
                  <a:gd name="T57" fmla="*/ 9 h 44"/>
                  <a:gd name="T58" fmla="*/ 131 w 143"/>
                  <a:gd name="T59" fmla="*/ 13 h 44"/>
                  <a:gd name="T60" fmla="*/ 135 w 143"/>
                  <a:gd name="T61" fmla="*/ 15 h 44"/>
                  <a:gd name="T62" fmla="*/ 138 w 143"/>
                  <a:gd name="T63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44">
                    <a:moveTo>
                      <a:pt x="0" y="43"/>
                    </a:moveTo>
                    <a:lnTo>
                      <a:pt x="1" y="43"/>
                    </a:lnTo>
                    <a:lnTo>
                      <a:pt x="3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10" y="34"/>
                    </a:lnTo>
                    <a:lnTo>
                      <a:pt x="12" y="32"/>
                    </a:lnTo>
                    <a:lnTo>
                      <a:pt x="15" y="29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20" y="24"/>
                    </a:lnTo>
                    <a:lnTo>
                      <a:pt x="23" y="21"/>
                    </a:lnTo>
                    <a:lnTo>
                      <a:pt x="25" y="20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1" y="16"/>
                    </a:lnTo>
                    <a:lnTo>
                      <a:pt x="33" y="17"/>
                    </a:lnTo>
                    <a:lnTo>
                      <a:pt x="36" y="17"/>
                    </a:lnTo>
                    <a:lnTo>
                      <a:pt x="38" y="19"/>
                    </a:lnTo>
                    <a:lnTo>
                      <a:pt x="41" y="20"/>
                    </a:lnTo>
                    <a:lnTo>
                      <a:pt x="43" y="22"/>
                    </a:lnTo>
                    <a:lnTo>
                      <a:pt x="47" y="23"/>
                    </a:lnTo>
                    <a:lnTo>
                      <a:pt x="51" y="25"/>
                    </a:lnTo>
                    <a:lnTo>
                      <a:pt x="54" y="27"/>
                    </a:lnTo>
                    <a:lnTo>
                      <a:pt x="56" y="29"/>
                    </a:lnTo>
                    <a:lnTo>
                      <a:pt x="60" y="30"/>
                    </a:lnTo>
                    <a:lnTo>
                      <a:pt x="63" y="32"/>
                    </a:lnTo>
                    <a:lnTo>
                      <a:pt x="66" y="34"/>
                    </a:lnTo>
                    <a:lnTo>
                      <a:pt x="68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6"/>
                    </a:lnTo>
                    <a:lnTo>
                      <a:pt x="79" y="36"/>
                    </a:lnTo>
                    <a:lnTo>
                      <a:pt x="81" y="34"/>
                    </a:lnTo>
                    <a:lnTo>
                      <a:pt x="83" y="32"/>
                    </a:lnTo>
                    <a:lnTo>
                      <a:pt x="84" y="30"/>
                    </a:lnTo>
                    <a:lnTo>
                      <a:pt x="86" y="28"/>
                    </a:lnTo>
                    <a:lnTo>
                      <a:pt x="88" y="25"/>
                    </a:lnTo>
                    <a:lnTo>
                      <a:pt x="90" y="22"/>
                    </a:lnTo>
                    <a:lnTo>
                      <a:pt x="94" y="18"/>
                    </a:lnTo>
                    <a:lnTo>
                      <a:pt x="95" y="17"/>
                    </a:lnTo>
                    <a:lnTo>
                      <a:pt x="97" y="13"/>
                    </a:lnTo>
                    <a:lnTo>
                      <a:pt x="99" y="11"/>
                    </a:lnTo>
                    <a:lnTo>
                      <a:pt x="102" y="7"/>
                    </a:lnTo>
                    <a:lnTo>
                      <a:pt x="104" y="5"/>
                    </a:lnTo>
                    <a:lnTo>
                      <a:pt x="106" y="3"/>
                    </a:lnTo>
                    <a:lnTo>
                      <a:pt x="107" y="2"/>
                    </a:lnTo>
                    <a:lnTo>
                      <a:pt x="111" y="0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20" y="4"/>
                    </a:lnTo>
                    <a:lnTo>
                      <a:pt x="122" y="5"/>
                    </a:lnTo>
                    <a:lnTo>
                      <a:pt x="124" y="7"/>
                    </a:lnTo>
                    <a:lnTo>
                      <a:pt x="126" y="7"/>
                    </a:lnTo>
                    <a:lnTo>
                      <a:pt x="128" y="9"/>
                    </a:lnTo>
                    <a:lnTo>
                      <a:pt x="129" y="11"/>
                    </a:lnTo>
                    <a:lnTo>
                      <a:pt x="131" y="13"/>
                    </a:lnTo>
                    <a:lnTo>
                      <a:pt x="133" y="13"/>
                    </a:lnTo>
                    <a:lnTo>
                      <a:pt x="135" y="15"/>
                    </a:lnTo>
                    <a:lnTo>
                      <a:pt x="136" y="15"/>
                    </a:lnTo>
                    <a:lnTo>
                      <a:pt x="138" y="16"/>
                    </a:lnTo>
                    <a:lnTo>
                      <a:pt x="142" y="16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6" name="Freeform 44"/>
              <p:cNvSpPr>
                <a:spLocks/>
              </p:cNvSpPr>
              <p:nvPr/>
            </p:nvSpPr>
            <p:spPr bwMode="gray">
              <a:xfrm>
                <a:off x="4493" y="1476"/>
                <a:ext cx="43" cy="81"/>
              </a:xfrm>
              <a:custGeom>
                <a:avLst/>
                <a:gdLst>
                  <a:gd name="T0" fmla="*/ 39 w 43"/>
                  <a:gd name="T1" fmla="*/ 80 h 81"/>
                  <a:gd name="T2" fmla="*/ 36 w 43"/>
                  <a:gd name="T3" fmla="*/ 80 h 81"/>
                  <a:gd name="T4" fmla="*/ 31 w 43"/>
                  <a:gd name="T5" fmla="*/ 80 h 81"/>
                  <a:gd name="T6" fmla="*/ 27 w 43"/>
                  <a:gd name="T7" fmla="*/ 79 h 81"/>
                  <a:gd name="T8" fmla="*/ 23 w 43"/>
                  <a:gd name="T9" fmla="*/ 77 h 81"/>
                  <a:gd name="T10" fmla="*/ 19 w 43"/>
                  <a:gd name="T11" fmla="*/ 75 h 81"/>
                  <a:gd name="T12" fmla="*/ 15 w 43"/>
                  <a:gd name="T13" fmla="*/ 73 h 81"/>
                  <a:gd name="T14" fmla="*/ 12 w 43"/>
                  <a:gd name="T15" fmla="*/ 69 h 81"/>
                  <a:gd name="T16" fmla="*/ 9 w 43"/>
                  <a:gd name="T17" fmla="*/ 68 h 81"/>
                  <a:gd name="T18" fmla="*/ 9 w 43"/>
                  <a:gd name="T19" fmla="*/ 66 h 81"/>
                  <a:gd name="T20" fmla="*/ 7 w 43"/>
                  <a:gd name="T21" fmla="*/ 63 h 81"/>
                  <a:gd name="T22" fmla="*/ 7 w 43"/>
                  <a:gd name="T23" fmla="*/ 59 h 81"/>
                  <a:gd name="T24" fmla="*/ 6 w 43"/>
                  <a:gd name="T25" fmla="*/ 57 h 81"/>
                  <a:gd name="T26" fmla="*/ 6 w 43"/>
                  <a:gd name="T27" fmla="*/ 53 h 81"/>
                  <a:gd name="T28" fmla="*/ 6 w 43"/>
                  <a:gd name="T29" fmla="*/ 51 h 81"/>
                  <a:gd name="T30" fmla="*/ 6 w 43"/>
                  <a:gd name="T31" fmla="*/ 48 h 81"/>
                  <a:gd name="T32" fmla="*/ 6 w 43"/>
                  <a:gd name="T33" fmla="*/ 46 h 81"/>
                  <a:gd name="T34" fmla="*/ 6 w 43"/>
                  <a:gd name="T35" fmla="*/ 43 h 81"/>
                  <a:gd name="T36" fmla="*/ 7 w 43"/>
                  <a:gd name="T37" fmla="*/ 39 h 81"/>
                  <a:gd name="T38" fmla="*/ 8 w 43"/>
                  <a:gd name="T39" fmla="*/ 36 h 81"/>
                  <a:gd name="T40" fmla="*/ 10 w 43"/>
                  <a:gd name="T41" fmla="*/ 33 h 81"/>
                  <a:gd name="T42" fmla="*/ 12 w 43"/>
                  <a:gd name="T43" fmla="*/ 29 h 81"/>
                  <a:gd name="T44" fmla="*/ 14 w 43"/>
                  <a:gd name="T45" fmla="*/ 28 h 81"/>
                  <a:gd name="T46" fmla="*/ 18 w 43"/>
                  <a:gd name="T47" fmla="*/ 25 h 81"/>
                  <a:gd name="T48" fmla="*/ 19 w 43"/>
                  <a:gd name="T49" fmla="*/ 23 h 81"/>
                  <a:gd name="T50" fmla="*/ 19 w 43"/>
                  <a:gd name="T51" fmla="*/ 23 h 81"/>
                  <a:gd name="T52" fmla="*/ 19 w 43"/>
                  <a:gd name="T53" fmla="*/ 21 h 81"/>
                  <a:gd name="T54" fmla="*/ 19 w 43"/>
                  <a:gd name="T55" fmla="*/ 19 h 81"/>
                  <a:gd name="T56" fmla="*/ 19 w 43"/>
                  <a:gd name="T57" fmla="*/ 17 h 81"/>
                  <a:gd name="T58" fmla="*/ 19 w 43"/>
                  <a:gd name="T59" fmla="*/ 17 h 81"/>
                  <a:gd name="T60" fmla="*/ 19 w 43"/>
                  <a:gd name="T61" fmla="*/ 15 h 81"/>
                  <a:gd name="T62" fmla="*/ 19 w 43"/>
                  <a:gd name="T63" fmla="*/ 14 h 81"/>
                  <a:gd name="T64" fmla="*/ 18 w 43"/>
                  <a:gd name="T65" fmla="*/ 13 h 81"/>
                  <a:gd name="T66" fmla="*/ 16 w 43"/>
                  <a:gd name="T67" fmla="*/ 13 h 81"/>
                  <a:gd name="T68" fmla="*/ 14 w 43"/>
                  <a:gd name="T69" fmla="*/ 11 h 81"/>
                  <a:gd name="T70" fmla="*/ 11 w 43"/>
                  <a:gd name="T71" fmla="*/ 8 h 81"/>
                  <a:gd name="T72" fmla="*/ 8 w 43"/>
                  <a:gd name="T73" fmla="*/ 6 h 81"/>
                  <a:gd name="T74" fmla="*/ 4 w 43"/>
                  <a:gd name="T75" fmla="*/ 4 h 81"/>
                  <a:gd name="T76" fmla="*/ 1 w 43"/>
                  <a:gd name="T77" fmla="*/ 2 h 81"/>
                  <a:gd name="T78" fmla="*/ 0 w 43"/>
                  <a:gd name="T79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81">
                    <a:moveTo>
                      <a:pt x="42" y="79"/>
                    </a:moveTo>
                    <a:lnTo>
                      <a:pt x="39" y="80"/>
                    </a:lnTo>
                    <a:lnTo>
                      <a:pt x="38" y="80"/>
                    </a:lnTo>
                    <a:lnTo>
                      <a:pt x="36" y="80"/>
                    </a:lnTo>
                    <a:lnTo>
                      <a:pt x="34" y="80"/>
                    </a:lnTo>
                    <a:lnTo>
                      <a:pt x="31" y="80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5" y="77"/>
                    </a:lnTo>
                    <a:lnTo>
                      <a:pt x="23" y="77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7" y="73"/>
                    </a:lnTo>
                    <a:lnTo>
                      <a:pt x="15" y="73"/>
                    </a:lnTo>
                    <a:lnTo>
                      <a:pt x="13" y="71"/>
                    </a:lnTo>
                    <a:lnTo>
                      <a:pt x="12" y="69"/>
                    </a:lnTo>
                    <a:lnTo>
                      <a:pt x="11" y="68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6" y="57"/>
                    </a:lnTo>
                    <a:lnTo>
                      <a:pt x="6" y="55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8" y="25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3" y="9"/>
                    </a:lnTo>
                    <a:lnTo>
                      <a:pt x="11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7" name="Freeform 45"/>
              <p:cNvSpPr>
                <a:spLocks/>
              </p:cNvSpPr>
              <p:nvPr/>
            </p:nvSpPr>
            <p:spPr bwMode="gray">
              <a:xfrm>
                <a:off x="4563" y="1453"/>
                <a:ext cx="34" cy="86"/>
              </a:xfrm>
              <a:custGeom>
                <a:avLst/>
                <a:gdLst>
                  <a:gd name="T0" fmla="*/ 31 w 34"/>
                  <a:gd name="T1" fmla="*/ 2 h 86"/>
                  <a:gd name="T2" fmla="*/ 29 w 34"/>
                  <a:gd name="T3" fmla="*/ 4 h 86"/>
                  <a:gd name="T4" fmla="*/ 23 w 34"/>
                  <a:gd name="T5" fmla="*/ 6 h 86"/>
                  <a:gd name="T6" fmla="*/ 19 w 34"/>
                  <a:gd name="T7" fmla="*/ 10 h 86"/>
                  <a:gd name="T8" fmla="*/ 13 w 34"/>
                  <a:gd name="T9" fmla="*/ 14 h 86"/>
                  <a:gd name="T10" fmla="*/ 8 w 34"/>
                  <a:gd name="T11" fmla="*/ 18 h 86"/>
                  <a:gd name="T12" fmla="*/ 4 w 34"/>
                  <a:gd name="T13" fmla="*/ 22 h 86"/>
                  <a:gd name="T14" fmla="*/ 1 w 34"/>
                  <a:gd name="T15" fmla="*/ 25 h 86"/>
                  <a:gd name="T16" fmla="*/ 1 w 34"/>
                  <a:gd name="T17" fmla="*/ 28 h 86"/>
                  <a:gd name="T18" fmla="*/ 1 w 34"/>
                  <a:gd name="T19" fmla="*/ 31 h 86"/>
                  <a:gd name="T20" fmla="*/ 2 w 34"/>
                  <a:gd name="T21" fmla="*/ 33 h 86"/>
                  <a:gd name="T22" fmla="*/ 4 w 34"/>
                  <a:gd name="T23" fmla="*/ 36 h 86"/>
                  <a:gd name="T24" fmla="*/ 6 w 34"/>
                  <a:gd name="T25" fmla="*/ 38 h 86"/>
                  <a:gd name="T26" fmla="*/ 8 w 34"/>
                  <a:gd name="T27" fmla="*/ 41 h 86"/>
                  <a:gd name="T28" fmla="*/ 9 w 34"/>
                  <a:gd name="T29" fmla="*/ 43 h 86"/>
                  <a:gd name="T30" fmla="*/ 11 w 34"/>
                  <a:gd name="T31" fmla="*/ 43 h 86"/>
                  <a:gd name="T32" fmla="*/ 13 w 34"/>
                  <a:gd name="T33" fmla="*/ 45 h 86"/>
                  <a:gd name="T34" fmla="*/ 13 w 34"/>
                  <a:gd name="T35" fmla="*/ 45 h 86"/>
                  <a:gd name="T36" fmla="*/ 14 w 34"/>
                  <a:gd name="T37" fmla="*/ 46 h 86"/>
                  <a:gd name="T38" fmla="*/ 15 w 34"/>
                  <a:gd name="T39" fmla="*/ 46 h 86"/>
                  <a:gd name="T40" fmla="*/ 17 w 34"/>
                  <a:gd name="T41" fmla="*/ 48 h 86"/>
                  <a:gd name="T42" fmla="*/ 17 w 34"/>
                  <a:gd name="T43" fmla="*/ 48 h 86"/>
                  <a:gd name="T44" fmla="*/ 19 w 34"/>
                  <a:gd name="T45" fmla="*/ 49 h 86"/>
                  <a:gd name="T46" fmla="*/ 19 w 34"/>
                  <a:gd name="T47" fmla="*/ 49 h 86"/>
                  <a:gd name="T48" fmla="*/ 19 w 34"/>
                  <a:gd name="T49" fmla="*/ 51 h 86"/>
                  <a:gd name="T50" fmla="*/ 19 w 34"/>
                  <a:gd name="T51" fmla="*/ 54 h 86"/>
                  <a:gd name="T52" fmla="*/ 17 w 34"/>
                  <a:gd name="T53" fmla="*/ 57 h 86"/>
                  <a:gd name="T54" fmla="*/ 16 w 34"/>
                  <a:gd name="T55" fmla="*/ 61 h 86"/>
                  <a:gd name="T56" fmla="*/ 14 w 34"/>
                  <a:gd name="T57" fmla="*/ 63 h 86"/>
                  <a:gd name="T58" fmla="*/ 12 w 34"/>
                  <a:gd name="T59" fmla="*/ 66 h 86"/>
                  <a:gd name="T60" fmla="*/ 10 w 34"/>
                  <a:gd name="T61" fmla="*/ 69 h 86"/>
                  <a:gd name="T62" fmla="*/ 10 w 34"/>
                  <a:gd name="T63" fmla="*/ 71 h 86"/>
                  <a:gd name="T64" fmla="*/ 8 w 34"/>
                  <a:gd name="T65" fmla="*/ 73 h 86"/>
                  <a:gd name="T66" fmla="*/ 6 w 34"/>
                  <a:gd name="T67" fmla="*/ 76 h 86"/>
                  <a:gd name="T68" fmla="*/ 5 w 34"/>
                  <a:gd name="T69" fmla="*/ 77 h 86"/>
                  <a:gd name="T70" fmla="*/ 5 w 34"/>
                  <a:gd name="T71" fmla="*/ 79 h 86"/>
                  <a:gd name="T72" fmla="*/ 3 w 34"/>
                  <a:gd name="T73" fmla="*/ 81 h 86"/>
                  <a:gd name="T74" fmla="*/ 1 w 34"/>
                  <a:gd name="T75" fmla="*/ 84 h 86"/>
                  <a:gd name="T76" fmla="*/ 0 w 34"/>
                  <a:gd name="T77" fmla="*/ 85 h 86"/>
                  <a:gd name="T78" fmla="*/ 0 w 34"/>
                  <a:gd name="T7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86">
                    <a:moveTo>
                      <a:pt x="33" y="0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3" y="6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8" y="18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3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7" y="46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20" y="49"/>
                    </a:lnTo>
                    <a:lnTo>
                      <a:pt x="19" y="51"/>
                    </a:lnTo>
                    <a:lnTo>
                      <a:pt x="19" y="52"/>
                    </a:lnTo>
                    <a:lnTo>
                      <a:pt x="19" y="54"/>
                    </a:lnTo>
                    <a:lnTo>
                      <a:pt x="19" y="55"/>
                    </a:lnTo>
                    <a:lnTo>
                      <a:pt x="17" y="57"/>
                    </a:lnTo>
                    <a:lnTo>
                      <a:pt x="17" y="59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4" y="63"/>
                    </a:lnTo>
                    <a:lnTo>
                      <a:pt x="14" y="65"/>
                    </a:lnTo>
                    <a:lnTo>
                      <a:pt x="12" y="66"/>
                    </a:lnTo>
                    <a:lnTo>
                      <a:pt x="12" y="67"/>
                    </a:lnTo>
                    <a:lnTo>
                      <a:pt x="10" y="69"/>
                    </a:lnTo>
                    <a:lnTo>
                      <a:pt x="10" y="70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3" y="81"/>
                    </a:lnTo>
                    <a:lnTo>
                      <a:pt x="3" y="82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8" name="Freeform 46"/>
              <p:cNvSpPr>
                <a:spLocks/>
              </p:cNvSpPr>
              <p:nvPr/>
            </p:nvSpPr>
            <p:spPr bwMode="gray">
              <a:xfrm>
                <a:off x="4661" y="1444"/>
                <a:ext cx="85" cy="47"/>
              </a:xfrm>
              <a:custGeom>
                <a:avLst/>
                <a:gdLst>
                  <a:gd name="T0" fmla="*/ 1 w 85"/>
                  <a:gd name="T1" fmla="*/ 2 h 47"/>
                  <a:gd name="T2" fmla="*/ 5 w 85"/>
                  <a:gd name="T3" fmla="*/ 4 h 47"/>
                  <a:gd name="T4" fmla="*/ 11 w 85"/>
                  <a:gd name="T5" fmla="*/ 4 h 47"/>
                  <a:gd name="T6" fmla="*/ 17 w 85"/>
                  <a:gd name="T7" fmla="*/ 7 h 47"/>
                  <a:gd name="T8" fmla="*/ 24 w 85"/>
                  <a:gd name="T9" fmla="*/ 7 h 47"/>
                  <a:gd name="T10" fmla="*/ 28 w 85"/>
                  <a:gd name="T11" fmla="*/ 8 h 47"/>
                  <a:gd name="T12" fmla="*/ 34 w 85"/>
                  <a:gd name="T13" fmla="*/ 8 h 47"/>
                  <a:gd name="T14" fmla="*/ 39 w 85"/>
                  <a:gd name="T15" fmla="*/ 8 h 47"/>
                  <a:gd name="T16" fmla="*/ 46 w 85"/>
                  <a:gd name="T17" fmla="*/ 7 h 47"/>
                  <a:gd name="T18" fmla="*/ 52 w 85"/>
                  <a:gd name="T19" fmla="*/ 7 h 47"/>
                  <a:gd name="T20" fmla="*/ 58 w 85"/>
                  <a:gd name="T21" fmla="*/ 7 h 47"/>
                  <a:gd name="T22" fmla="*/ 58 w 85"/>
                  <a:gd name="T23" fmla="*/ 9 h 47"/>
                  <a:gd name="T24" fmla="*/ 60 w 85"/>
                  <a:gd name="T25" fmla="*/ 11 h 47"/>
                  <a:gd name="T26" fmla="*/ 62 w 85"/>
                  <a:gd name="T27" fmla="*/ 13 h 47"/>
                  <a:gd name="T28" fmla="*/ 64 w 85"/>
                  <a:gd name="T29" fmla="*/ 13 h 47"/>
                  <a:gd name="T30" fmla="*/ 64 w 85"/>
                  <a:gd name="T31" fmla="*/ 13 h 47"/>
                  <a:gd name="T32" fmla="*/ 65 w 85"/>
                  <a:gd name="T33" fmla="*/ 14 h 47"/>
                  <a:gd name="T34" fmla="*/ 67 w 85"/>
                  <a:gd name="T35" fmla="*/ 14 h 47"/>
                  <a:gd name="T36" fmla="*/ 69 w 85"/>
                  <a:gd name="T37" fmla="*/ 13 h 47"/>
                  <a:gd name="T38" fmla="*/ 72 w 85"/>
                  <a:gd name="T39" fmla="*/ 14 h 47"/>
                  <a:gd name="T40" fmla="*/ 78 w 85"/>
                  <a:gd name="T41" fmla="*/ 15 h 47"/>
                  <a:gd name="T42" fmla="*/ 83 w 85"/>
                  <a:gd name="T43" fmla="*/ 18 h 47"/>
                  <a:gd name="T44" fmla="*/ 83 w 85"/>
                  <a:gd name="T45" fmla="*/ 19 h 47"/>
                  <a:gd name="T46" fmla="*/ 83 w 85"/>
                  <a:gd name="T47" fmla="*/ 21 h 47"/>
                  <a:gd name="T48" fmla="*/ 83 w 85"/>
                  <a:gd name="T49" fmla="*/ 23 h 47"/>
                  <a:gd name="T50" fmla="*/ 83 w 85"/>
                  <a:gd name="T51" fmla="*/ 26 h 47"/>
                  <a:gd name="T52" fmla="*/ 83 w 85"/>
                  <a:gd name="T53" fmla="*/ 26 h 47"/>
                  <a:gd name="T54" fmla="*/ 82 w 85"/>
                  <a:gd name="T55" fmla="*/ 30 h 47"/>
                  <a:gd name="T56" fmla="*/ 81 w 85"/>
                  <a:gd name="T57" fmla="*/ 32 h 47"/>
                  <a:gd name="T58" fmla="*/ 78 w 85"/>
                  <a:gd name="T59" fmla="*/ 35 h 47"/>
                  <a:gd name="T60" fmla="*/ 76 w 85"/>
                  <a:gd name="T61" fmla="*/ 37 h 47"/>
                  <a:gd name="T62" fmla="*/ 73 w 85"/>
                  <a:gd name="T63" fmla="*/ 37 h 47"/>
                  <a:gd name="T64" fmla="*/ 68 w 85"/>
                  <a:gd name="T65" fmla="*/ 39 h 47"/>
                  <a:gd name="T66" fmla="*/ 62 w 85"/>
                  <a:gd name="T67" fmla="*/ 40 h 47"/>
                  <a:gd name="T68" fmla="*/ 57 w 85"/>
                  <a:gd name="T69" fmla="*/ 40 h 47"/>
                  <a:gd name="T70" fmla="*/ 51 w 85"/>
                  <a:gd name="T71" fmla="*/ 40 h 47"/>
                  <a:gd name="T72" fmla="*/ 47 w 85"/>
                  <a:gd name="T73" fmla="*/ 40 h 47"/>
                  <a:gd name="T74" fmla="*/ 46 w 85"/>
                  <a:gd name="T75" fmla="*/ 40 h 47"/>
                  <a:gd name="T76" fmla="*/ 45 w 85"/>
                  <a:gd name="T77" fmla="*/ 41 h 47"/>
                  <a:gd name="T78" fmla="*/ 42 w 85"/>
                  <a:gd name="T79" fmla="*/ 43 h 47"/>
                  <a:gd name="T80" fmla="*/ 41 w 85"/>
                  <a:gd name="T81" fmla="*/ 45 h 47"/>
                  <a:gd name="T82" fmla="*/ 37 w 85"/>
                  <a:gd name="T83" fmla="*/ 45 h 47"/>
                  <a:gd name="T84" fmla="*/ 36 w 85"/>
                  <a:gd name="T85" fmla="*/ 45 h 47"/>
                  <a:gd name="T86" fmla="*/ 28 w 85"/>
                  <a:gd name="T87" fmla="*/ 46 h 47"/>
                  <a:gd name="T88" fmla="*/ 20 w 85"/>
                  <a:gd name="T89" fmla="*/ 46 h 47"/>
                  <a:gd name="T90" fmla="*/ 13 w 85"/>
                  <a:gd name="T91" fmla="*/ 45 h 47"/>
                  <a:gd name="T92" fmla="*/ 8 w 85"/>
                  <a:gd name="T93" fmla="*/ 44 h 47"/>
                  <a:gd name="T94" fmla="*/ 5 w 85"/>
                  <a:gd name="T95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" h="47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8" y="7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9" y="13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0" y="16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1"/>
                    </a:lnTo>
                    <a:lnTo>
                      <a:pt x="84" y="21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78" y="35"/>
                    </a:lnTo>
                    <a:lnTo>
                      <a:pt x="78" y="35"/>
                    </a:lnTo>
                    <a:lnTo>
                      <a:pt x="76" y="37"/>
                    </a:lnTo>
                    <a:lnTo>
                      <a:pt x="76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0" y="39"/>
                    </a:lnTo>
                    <a:lnTo>
                      <a:pt x="68" y="39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2" y="40"/>
                    </a:lnTo>
                    <a:lnTo>
                      <a:pt x="60" y="40"/>
                    </a:lnTo>
                    <a:lnTo>
                      <a:pt x="58" y="40"/>
                    </a:lnTo>
                    <a:lnTo>
                      <a:pt x="57" y="40"/>
                    </a:lnTo>
                    <a:lnTo>
                      <a:pt x="54" y="40"/>
                    </a:lnTo>
                    <a:lnTo>
                      <a:pt x="53" y="40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48" y="40"/>
                    </a:lnTo>
                    <a:lnTo>
                      <a:pt x="47" y="40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2" y="46"/>
                    </a:lnTo>
                    <a:lnTo>
                      <a:pt x="31" y="46"/>
                    </a:lnTo>
                    <a:lnTo>
                      <a:pt x="28" y="46"/>
                    </a:lnTo>
                    <a:lnTo>
                      <a:pt x="26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8" y="46"/>
                    </a:lnTo>
                    <a:lnTo>
                      <a:pt x="16" y="4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5" y="4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9" name="Freeform 47"/>
              <p:cNvSpPr>
                <a:spLocks/>
              </p:cNvSpPr>
              <p:nvPr/>
            </p:nvSpPr>
            <p:spPr bwMode="gray">
              <a:xfrm>
                <a:off x="4694" y="1485"/>
                <a:ext cx="13" cy="89"/>
              </a:xfrm>
              <a:custGeom>
                <a:avLst/>
                <a:gdLst>
                  <a:gd name="T0" fmla="*/ 10 w 13"/>
                  <a:gd name="T1" fmla="*/ 1 h 89"/>
                  <a:gd name="T2" fmla="*/ 10 w 13"/>
                  <a:gd name="T3" fmla="*/ 4 h 89"/>
                  <a:gd name="T4" fmla="*/ 8 w 13"/>
                  <a:gd name="T5" fmla="*/ 7 h 89"/>
                  <a:gd name="T6" fmla="*/ 8 w 13"/>
                  <a:gd name="T7" fmla="*/ 11 h 89"/>
                  <a:gd name="T8" fmla="*/ 6 w 13"/>
                  <a:gd name="T9" fmla="*/ 16 h 89"/>
                  <a:gd name="T10" fmla="*/ 6 w 13"/>
                  <a:gd name="T11" fmla="*/ 20 h 89"/>
                  <a:gd name="T12" fmla="*/ 6 w 13"/>
                  <a:gd name="T13" fmla="*/ 24 h 89"/>
                  <a:gd name="T14" fmla="*/ 6 w 13"/>
                  <a:gd name="T15" fmla="*/ 28 h 89"/>
                  <a:gd name="T16" fmla="*/ 6 w 13"/>
                  <a:gd name="T17" fmla="*/ 30 h 89"/>
                  <a:gd name="T18" fmla="*/ 6 w 13"/>
                  <a:gd name="T19" fmla="*/ 32 h 89"/>
                  <a:gd name="T20" fmla="*/ 6 w 13"/>
                  <a:gd name="T21" fmla="*/ 34 h 89"/>
                  <a:gd name="T22" fmla="*/ 7 w 13"/>
                  <a:gd name="T23" fmla="*/ 36 h 89"/>
                  <a:gd name="T24" fmla="*/ 9 w 13"/>
                  <a:gd name="T25" fmla="*/ 38 h 89"/>
                  <a:gd name="T26" fmla="*/ 9 w 13"/>
                  <a:gd name="T27" fmla="*/ 39 h 89"/>
                  <a:gd name="T28" fmla="*/ 10 w 13"/>
                  <a:gd name="T29" fmla="*/ 41 h 89"/>
                  <a:gd name="T30" fmla="*/ 11 w 13"/>
                  <a:gd name="T31" fmla="*/ 42 h 89"/>
                  <a:gd name="T32" fmla="*/ 11 w 13"/>
                  <a:gd name="T33" fmla="*/ 45 h 89"/>
                  <a:gd name="T34" fmla="*/ 9 w 13"/>
                  <a:gd name="T35" fmla="*/ 49 h 89"/>
                  <a:gd name="T36" fmla="*/ 8 w 13"/>
                  <a:gd name="T37" fmla="*/ 53 h 89"/>
                  <a:gd name="T38" fmla="*/ 5 w 13"/>
                  <a:gd name="T39" fmla="*/ 57 h 89"/>
                  <a:gd name="T40" fmla="*/ 3 w 13"/>
                  <a:gd name="T41" fmla="*/ 61 h 89"/>
                  <a:gd name="T42" fmla="*/ 1 w 13"/>
                  <a:gd name="T43" fmla="*/ 65 h 89"/>
                  <a:gd name="T44" fmla="*/ 1 w 13"/>
                  <a:gd name="T45" fmla="*/ 69 h 89"/>
                  <a:gd name="T46" fmla="*/ 1 w 13"/>
                  <a:gd name="T47" fmla="*/ 72 h 89"/>
                  <a:gd name="T48" fmla="*/ 1 w 13"/>
                  <a:gd name="T49" fmla="*/ 74 h 89"/>
                  <a:gd name="T50" fmla="*/ 0 w 13"/>
                  <a:gd name="T51" fmla="*/ 76 h 89"/>
                  <a:gd name="T52" fmla="*/ 0 w 13"/>
                  <a:gd name="T53" fmla="*/ 78 h 89"/>
                  <a:gd name="T54" fmla="*/ 0 w 13"/>
                  <a:gd name="T55" fmla="*/ 81 h 89"/>
                  <a:gd name="T56" fmla="*/ 1 w 13"/>
                  <a:gd name="T57" fmla="*/ 83 h 89"/>
                  <a:gd name="T58" fmla="*/ 1 w 13"/>
                  <a:gd name="T59" fmla="*/ 86 h 89"/>
                  <a:gd name="T60" fmla="*/ 1 w 13"/>
                  <a:gd name="T61" fmla="*/ 88 h 89"/>
                  <a:gd name="T62" fmla="*/ 1 w 13"/>
                  <a:gd name="T63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" h="89">
                    <a:moveTo>
                      <a:pt x="11" y="0"/>
                    </a:moveTo>
                    <a:lnTo>
                      <a:pt x="10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9"/>
                    </a:lnTo>
                    <a:lnTo>
                      <a:pt x="10" y="39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1" y="45"/>
                    </a:lnTo>
                    <a:lnTo>
                      <a:pt x="11" y="47"/>
                    </a:lnTo>
                    <a:lnTo>
                      <a:pt x="9" y="49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7" y="55"/>
                    </a:lnTo>
                    <a:lnTo>
                      <a:pt x="5" y="57"/>
                    </a:lnTo>
                    <a:lnTo>
                      <a:pt x="5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1" y="65"/>
                    </a:lnTo>
                    <a:lnTo>
                      <a:pt x="1" y="67"/>
                    </a:lnTo>
                    <a:lnTo>
                      <a:pt x="1" y="69"/>
                    </a:lnTo>
                    <a:lnTo>
                      <a:pt x="1" y="70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1" y="85"/>
                    </a:lnTo>
                    <a:lnTo>
                      <a:pt x="1" y="86"/>
                    </a:lnTo>
                    <a:lnTo>
                      <a:pt x="1" y="86"/>
                    </a:lnTo>
                    <a:lnTo>
                      <a:pt x="1" y="88"/>
                    </a:lnTo>
                    <a:lnTo>
                      <a:pt x="1" y="88"/>
                    </a:lnTo>
                    <a:lnTo>
                      <a:pt x="1" y="88"/>
                    </a:lnTo>
                    <a:lnTo>
                      <a:pt x="3" y="88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0" name="Freeform 48"/>
              <p:cNvSpPr>
                <a:spLocks/>
              </p:cNvSpPr>
              <p:nvPr/>
            </p:nvSpPr>
            <p:spPr bwMode="gray">
              <a:xfrm>
                <a:off x="4611" y="1513"/>
                <a:ext cx="26" cy="6"/>
              </a:xfrm>
              <a:custGeom>
                <a:avLst/>
                <a:gdLst>
                  <a:gd name="T0" fmla="*/ 25 w 26"/>
                  <a:gd name="T1" fmla="*/ 3 h 6"/>
                  <a:gd name="T2" fmla="*/ 23 w 26"/>
                  <a:gd name="T3" fmla="*/ 4 h 6"/>
                  <a:gd name="T4" fmla="*/ 23 w 26"/>
                  <a:gd name="T5" fmla="*/ 4 h 6"/>
                  <a:gd name="T6" fmla="*/ 23 w 26"/>
                  <a:gd name="T7" fmla="*/ 4 h 6"/>
                  <a:gd name="T8" fmla="*/ 23 w 26"/>
                  <a:gd name="T9" fmla="*/ 4 h 6"/>
                  <a:gd name="T10" fmla="*/ 21 w 26"/>
                  <a:gd name="T11" fmla="*/ 4 h 6"/>
                  <a:gd name="T12" fmla="*/ 21 w 26"/>
                  <a:gd name="T13" fmla="*/ 4 h 6"/>
                  <a:gd name="T14" fmla="*/ 20 w 26"/>
                  <a:gd name="T15" fmla="*/ 4 h 6"/>
                  <a:gd name="T16" fmla="*/ 20 w 26"/>
                  <a:gd name="T17" fmla="*/ 4 h 6"/>
                  <a:gd name="T18" fmla="*/ 18 w 26"/>
                  <a:gd name="T19" fmla="*/ 5 h 6"/>
                  <a:gd name="T20" fmla="*/ 18 w 26"/>
                  <a:gd name="T21" fmla="*/ 5 h 6"/>
                  <a:gd name="T22" fmla="*/ 16 w 26"/>
                  <a:gd name="T23" fmla="*/ 5 h 6"/>
                  <a:gd name="T24" fmla="*/ 16 w 26"/>
                  <a:gd name="T25" fmla="*/ 5 h 6"/>
                  <a:gd name="T26" fmla="*/ 15 w 26"/>
                  <a:gd name="T27" fmla="*/ 5 h 6"/>
                  <a:gd name="T28" fmla="*/ 15 w 26"/>
                  <a:gd name="T29" fmla="*/ 5 h 6"/>
                  <a:gd name="T30" fmla="*/ 15 w 26"/>
                  <a:gd name="T31" fmla="*/ 5 h 6"/>
                  <a:gd name="T32" fmla="*/ 15 w 26"/>
                  <a:gd name="T33" fmla="*/ 5 h 6"/>
                  <a:gd name="T34" fmla="*/ 13 w 26"/>
                  <a:gd name="T35" fmla="*/ 5 h 6"/>
                  <a:gd name="T36" fmla="*/ 13 w 26"/>
                  <a:gd name="T37" fmla="*/ 5 h 6"/>
                  <a:gd name="T38" fmla="*/ 12 w 26"/>
                  <a:gd name="T39" fmla="*/ 5 h 6"/>
                  <a:gd name="T40" fmla="*/ 12 w 26"/>
                  <a:gd name="T41" fmla="*/ 5 h 6"/>
                  <a:gd name="T42" fmla="*/ 10 w 26"/>
                  <a:gd name="T43" fmla="*/ 5 h 6"/>
                  <a:gd name="T44" fmla="*/ 9 w 26"/>
                  <a:gd name="T45" fmla="*/ 5 h 6"/>
                  <a:gd name="T46" fmla="*/ 7 w 26"/>
                  <a:gd name="T47" fmla="*/ 5 h 6"/>
                  <a:gd name="T48" fmla="*/ 7 w 26"/>
                  <a:gd name="T49" fmla="*/ 3 h 6"/>
                  <a:gd name="T50" fmla="*/ 5 w 26"/>
                  <a:gd name="T51" fmla="*/ 3 h 6"/>
                  <a:gd name="T52" fmla="*/ 4 w 26"/>
                  <a:gd name="T53" fmla="*/ 3 h 6"/>
                  <a:gd name="T54" fmla="*/ 2 w 26"/>
                  <a:gd name="T55" fmla="*/ 3 h 6"/>
                  <a:gd name="T56" fmla="*/ 2 w 26"/>
                  <a:gd name="T57" fmla="*/ 1 h 6"/>
                  <a:gd name="T58" fmla="*/ 0 w 26"/>
                  <a:gd name="T59" fmla="*/ 1 h 6"/>
                  <a:gd name="T60" fmla="*/ 0 w 26"/>
                  <a:gd name="T61" fmla="*/ 1 h 6"/>
                  <a:gd name="T62" fmla="*/ 0 w 26"/>
                  <a:gd name="T63" fmla="*/ 1 h 6"/>
                  <a:gd name="T64" fmla="*/ 0 w 26"/>
                  <a:gd name="T6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6">
                    <a:moveTo>
                      <a:pt x="25" y="3"/>
                    </a:move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1" name="Freeform 49"/>
              <p:cNvSpPr>
                <a:spLocks/>
              </p:cNvSpPr>
              <p:nvPr/>
            </p:nvSpPr>
            <p:spPr bwMode="gray">
              <a:xfrm>
                <a:off x="4600" y="1502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5 w 17"/>
                  <a:gd name="T3" fmla="*/ 1 h 17"/>
                  <a:gd name="T4" fmla="*/ 15 w 17"/>
                  <a:gd name="T5" fmla="*/ 1 h 17"/>
                  <a:gd name="T6" fmla="*/ 15 w 17"/>
                  <a:gd name="T7" fmla="*/ 1 h 17"/>
                  <a:gd name="T8" fmla="*/ 15 w 17"/>
                  <a:gd name="T9" fmla="*/ 1 h 17"/>
                  <a:gd name="T10" fmla="*/ 14 w 17"/>
                  <a:gd name="T11" fmla="*/ 3 h 17"/>
                  <a:gd name="T12" fmla="*/ 14 w 17"/>
                  <a:gd name="T13" fmla="*/ 3 h 17"/>
                  <a:gd name="T14" fmla="*/ 14 w 17"/>
                  <a:gd name="T15" fmla="*/ 3 h 17"/>
                  <a:gd name="T16" fmla="*/ 14 w 17"/>
                  <a:gd name="T17" fmla="*/ 3 h 17"/>
                  <a:gd name="T18" fmla="*/ 12 w 17"/>
                  <a:gd name="T19" fmla="*/ 5 h 17"/>
                  <a:gd name="T20" fmla="*/ 12 w 17"/>
                  <a:gd name="T21" fmla="*/ 5 h 17"/>
                  <a:gd name="T22" fmla="*/ 12 w 17"/>
                  <a:gd name="T23" fmla="*/ 7 h 17"/>
                  <a:gd name="T24" fmla="*/ 12 w 17"/>
                  <a:gd name="T25" fmla="*/ 7 h 17"/>
                  <a:gd name="T26" fmla="*/ 10 w 17"/>
                  <a:gd name="T27" fmla="*/ 8 h 17"/>
                  <a:gd name="T28" fmla="*/ 10 w 17"/>
                  <a:gd name="T29" fmla="*/ 8 h 17"/>
                  <a:gd name="T30" fmla="*/ 9 w 17"/>
                  <a:gd name="T31" fmla="*/ 8 h 17"/>
                  <a:gd name="T32" fmla="*/ 9 w 17"/>
                  <a:gd name="T33" fmla="*/ 8 h 17"/>
                  <a:gd name="T34" fmla="*/ 7 w 17"/>
                  <a:gd name="T35" fmla="*/ 10 h 17"/>
                  <a:gd name="T36" fmla="*/ 7 w 17"/>
                  <a:gd name="T37" fmla="*/ 10 h 17"/>
                  <a:gd name="T38" fmla="*/ 5 w 17"/>
                  <a:gd name="T39" fmla="*/ 12 h 17"/>
                  <a:gd name="T40" fmla="*/ 5 w 17"/>
                  <a:gd name="T41" fmla="*/ 12 h 17"/>
                  <a:gd name="T42" fmla="*/ 3 w 17"/>
                  <a:gd name="T43" fmla="*/ 14 h 17"/>
                  <a:gd name="T44" fmla="*/ 3 w 17"/>
                  <a:gd name="T45" fmla="*/ 14 h 17"/>
                  <a:gd name="T46" fmla="*/ 3 w 17"/>
                  <a:gd name="T47" fmla="*/ 14 h 17"/>
                  <a:gd name="T48" fmla="*/ 3 w 17"/>
                  <a:gd name="T49" fmla="*/ 14 h 17"/>
                  <a:gd name="T50" fmla="*/ 1 w 17"/>
                  <a:gd name="T51" fmla="*/ 16 h 17"/>
                  <a:gd name="T52" fmla="*/ 1 w 17"/>
                  <a:gd name="T53" fmla="*/ 16 h 17"/>
                  <a:gd name="T54" fmla="*/ 1 w 17"/>
                  <a:gd name="T55" fmla="*/ 16 h 17"/>
                  <a:gd name="T56" fmla="*/ 1 w 17"/>
                  <a:gd name="T57" fmla="*/ 16 h 17"/>
                  <a:gd name="T58" fmla="*/ 0 w 17"/>
                  <a:gd name="T59" fmla="*/ 16 h 17"/>
                  <a:gd name="T60" fmla="*/ 0 w 17"/>
                  <a:gd name="T61" fmla="*/ 16 h 17"/>
                  <a:gd name="T62" fmla="*/ 0 w 17"/>
                  <a:gd name="T63" fmla="*/ 16 h 17"/>
                  <a:gd name="T64" fmla="*/ 0 w 17"/>
                  <a:gd name="T6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2" name="Freeform 50"/>
              <p:cNvSpPr>
                <a:spLocks/>
              </p:cNvSpPr>
              <p:nvPr/>
            </p:nvSpPr>
            <p:spPr bwMode="gray">
              <a:xfrm>
                <a:off x="4532" y="1529"/>
                <a:ext cx="123" cy="92"/>
              </a:xfrm>
              <a:custGeom>
                <a:avLst/>
                <a:gdLst>
                  <a:gd name="T0" fmla="*/ 35 w 123"/>
                  <a:gd name="T1" fmla="*/ 18 h 92"/>
                  <a:gd name="T2" fmla="*/ 32 w 123"/>
                  <a:gd name="T3" fmla="*/ 15 h 92"/>
                  <a:gd name="T4" fmla="*/ 29 w 123"/>
                  <a:gd name="T5" fmla="*/ 9 h 92"/>
                  <a:gd name="T6" fmla="*/ 24 w 123"/>
                  <a:gd name="T7" fmla="*/ 5 h 92"/>
                  <a:gd name="T8" fmla="*/ 17 w 123"/>
                  <a:gd name="T9" fmla="*/ 1 h 92"/>
                  <a:gd name="T10" fmla="*/ 11 w 123"/>
                  <a:gd name="T11" fmla="*/ 2 h 92"/>
                  <a:gd name="T12" fmla="*/ 10 w 123"/>
                  <a:gd name="T13" fmla="*/ 2 h 92"/>
                  <a:gd name="T14" fmla="*/ 6 w 123"/>
                  <a:gd name="T15" fmla="*/ 6 h 92"/>
                  <a:gd name="T16" fmla="*/ 4 w 123"/>
                  <a:gd name="T17" fmla="*/ 9 h 92"/>
                  <a:gd name="T18" fmla="*/ 1 w 123"/>
                  <a:gd name="T19" fmla="*/ 13 h 92"/>
                  <a:gd name="T20" fmla="*/ 1 w 123"/>
                  <a:gd name="T21" fmla="*/ 15 h 92"/>
                  <a:gd name="T22" fmla="*/ 0 w 123"/>
                  <a:gd name="T23" fmla="*/ 20 h 92"/>
                  <a:gd name="T24" fmla="*/ 1 w 123"/>
                  <a:gd name="T25" fmla="*/ 23 h 92"/>
                  <a:gd name="T26" fmla="*/ 3 w 123"/>
                  <a:gd name="T27" fmla="*/ 26 h 92"/>
                  <a:gd name="T28" fmla="*/ 5 w 123"/>
                  <a:gd name="T29" fmla="*/ 29 h 92"/>
                  <a:gd name="T30" fmla="*/ 6 w 123"/>
                  <a:gd name="T31" fmla="*/ 32 h 92"/>
                  <a:gd name="T32" fmla="*/ 9 w 123"/>
                  <a:gd name="T33" fmla="*/ 35 h 92"/>
                  <a:gd name="T34" fmla="*/ 11 w 123"/>
                  <a:gd name="T35" fmla="*/ 38 h 92"/>
                  <a:gd name="T36" fmla="*/ 15 w 123"/>
                  <a:gd name="T37" fmla="*/ 40 h 92"/>
                  <a:gd name="T38" fmla="*/ 19 w 123"/>
                  <a:gd name="T39" fmla="*/ 44 h 92"/>
                  <a:gd name="T40" fmla="*/ 22 w 123"/>
                  <a:gd name="T41" fmla="*/ 44 h 92"/>
                  <a:gd name="T42" fmla="*/ 26 w 123"/>
                  <a:gd name="T43" fmla="*/ 44 h 92"/>
                  <a:gd name="T44" fmla="*/ 26 w 123"/>
                  <a:gd name="T45" fmla="*/ 44 h 92"/>
                  <a:gd name="T46" fmla="*/ 26 w 123"/>
                  <a:gd name="T47" fmla="*/ 44 h 92"/>
                  <a:gd name="T48" fmla="*/ 28 w 123"/>
                  <a:gd name="T49" fmla="*/ 43 h 92"/>
                  <a:gd name="T50" fmla="*/ 29 w 123"/>
                  <a:gd name="T51" fmla="*/ 42 h 92"/>
                  <a:gd name="T52" fmla="*/ 31 w 123"/>
                  <a:gd name="T53" fmla="*/ 41 h 92"/>
                  <a:gd name="T54" fmla="*/ 31 w 123"/>
                  <a:gd name="T55" fmla="*/ 43 h 92"/>
                  <a:gd name="T56" fmla="*/ 31 w 123"/>
                  <a:gd name="T57" fmla="*/ 45 h 92"/>
                  <a:gd name="T58" fmla="*/ 33 w 123"/>
                  <a:gd name="T59" fmla="*/ 47 h 92"/>
                  <a:gd name="T60" fmla="*/ 34 w 123"/>
                  <a:gd name="T61" fmla="*/ 48 h 92"/>
                  <a:gd name="T62" fmla="*/ 34 w 123"/>
                  <a:gd name="T63" fmla="*/ 49 h 92"/>
                  <a:gd name="T64" fmla="*/ 36 w 123"/>
                  <a:gd name="T65" fmla="*/ 51 h 92"/>
                  <a:gd name="T66" fmla="*/ 37 w 123"/>
                  <a:gd name="T67" fmla="*/ 53 h 92"/>
                  <a:gd name="T68" fmla="*/ 37 w 123"/>
                  <a:gd name="T69" fmla="*/ 53 h 92"/>
                  <a:gd name="T70" fmla="*/ 37 w 123"/>
                  <a:gd name="T71" fmla="*/ 55 h 92"/>
                  <a:gd name="T72" fmla="*/ 37 w 123"/>
                  <a:gd name="T73" fmla="*/ 56 h 92"/>
                  <a:gd name="T74" fmla="*/ 39 w 123"/>
                  <a:gd name="T75" fmla="*/ 58 h 92"/>
                  <a:gd name="T76" fmla="*/ 44 w 123"/>
                  <a:gd name="T77" fmla="*/ 60 h 92"/>
                  <a:gd name="T78" fmla="*/ 51 w 123"/>
                  <a:gd name="T79" fmla="*/ 63 h 92"/>
                  <a:gd name="T80" fmla="*/ 58 w 123"/>
                  <a:gd name="T81" fmla="*/ 65 h 92"/>
                  <a:gd name="T82" fmla="*/ 65 w 123"/>
                  <a:gd name="T83" fmla="*/ 67 h 92"/>
                  <a:gd name="T84" fmla="*/ 71 w 123"/>
                  <a:gd name="T85" fmla="*/ 68 h 92"/>
                  <a:gd name="T86" fmla="*/ 71 w 123"/>
                  <a:gd name="T87" fmla="*/ 71 h 92"/>
                  <a:gd name="T88" fmla="*/ 73 w 123"/>
                  <a:gd name="T89" fmla="*/ 73 h 92"/>
                  <a:gd name="T90" fmla="*/ 74 w 123"/>
                  <a:gd name="T91" fmla="*/ 77 h 92"/>
                  <a:gd name="T92" fmla="*/ 77 w 123"/>
                  <a:gd name="T93" fmla="*/ 80 h 92"/>
                  <a:gd name="T94" fmla="*/ 79 w 123"/>
                  <a:gd name="T95" fmla="*/ 81 h 92"/>
                  <a:gd name="T96" fmla="*/ 85 w 123"/>
                  <a:gd name="T97" fmla="*/ 84 h 92"/>
                  <a:gd name="T98" fmla="*/ 94 w 123"/>
                  <a:gd name="T99" fmla="*/ 88 h 92"/>
                  <a:gd name="T100" fmla="*/ 105 w 123"/>
                  <a:gd name="T101" fmla="*/ 89 h 92"/>
                  <a:gd name="T102" fmla="*/ 113 w 123"/>
                  <a:gd name="T103" fmla="*/ 91 h 92"/>
                  <a:gd name="T104" fmla="*/ 120 w 123"/>
                  <a:gd name="T105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92">
                    <a:moveTo>
                      <a:pt x="36" y="18"/>
                    </a:moveTo>
                    <a:lnTo>
                      <a:pt x="35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2" y="15"/>
                    </a:lnTo>
                    <a:lnTo>
                      <a:pt x="31" y="13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9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8"/>
                    </a:lnTo>
                    <a:lnTo>
                      <a:pt x="34" y="48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6" y="49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8" y="56"/>
                    </a:lnTo>
                    <a:lnTo>
                      <a:pt x="39" y="58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4" y="60"/>
                    </a:lnTo>
                    <a:lnTo>
                      <a:pt x="46" y="62"/>
                    </a:lnTo>
                    <a:lnTo>
                      <a:pt x="49" y="62"/>
                    </a:lnTo>
                    <a:lnTo>
                      <a:pt x="51" y="63"/>
                    </a:lnTo>
                    <a:lnTo>
                      <a:pt x="54" y="63"/>
                    </a:lnTo>
                    <a:lnTo>
                      <a:pt x="56" y="65"/>
                    </a:lnTo>
                    <a:lnTo>
                      <a:pt x="58" y="65"/>
                    </a:lnTo>
                    <a:lnTo>
                      <a:pt x="60" y="66"/>
                    </a:lnTo>
                    <a:lnTo>
                      <a:pt x="64" y="66"/>
                    </a:lnTo>
                    <a:lnTo>
                      <a:pt x="65" y="67"/>
                    </a:lnTo>
                    <a:lnTo>
                      <a:pt x="67" y="67"/>
                    </a:lnTo>
                    <a:lnTo>
                      <a:pt x="69" y="68"/>
                    </a:lnTo>
                    <a:lnTo>
                      <a:pt x="71" y="68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71"/>
                    </a:lnTo>
                    <a:lnTo>
                      <a:pt x="73" y="71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3" y="75"/>
                    </a:lnTo>
                    <a:lnTo>
                      <a:pt x="74" y="75"/>
                    </a:lnTo>
                    <a:lnTo>
                      <a:pt x="74" y="77"/>
                    </a:lnTo>
                    <a:lnTo>
                      <a:pt x="76" y="78"/>
                    </a:lnTo>
                    <a:lnTo>
                      <a:pt x="76" y="80"/>
                    </a:lnTo>
                    <a:lnTo>
                      <a:pt x="77" y="80"/>
                    </a:lnTo>
                    <a:lnTo>
                      <a:pt x="77" y="81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81" y="81"/>
                    </a:lnTo>
                    <a:lnTo>
                      <a:pt x="82" y="83"/>
                    </a:lnTo>
                    <a:lnTo>
                      <a:pt x="85" y="84"/>
                    </a:lnTo>
                    <a:lnTo>
                      <a:pt x="87" y="86"/>
                    </a:lnTo>
                    <a:lnTo>
                      <a:pt x="91" y="86"/>
                    </a:lnTo>
                    <a:lnTo>
                      <a:pt x="94" y="88"/>
                    </a:lnTo>
                    <a:lnTo>
                      <a:pt x="97" y="88"/>
                    </a:lnTo>
                    <a:lnTo>
                      <a:pt x="101" y="89"/>
                    </a:lnTo>
                    <a:lnTo>
                      <a:pt x="105" y="89"/>
                    </a:lnTo>
                    <a:lnTo>
                      <a:pt x="106" y="91"/>
                    </a:lnTo>
                    <a:lnTo>
                      <a:pt x="110" y="91"/>
                    </a:lnTo>
                    <a:lnTo>
                      <a:pt x="113" y="91"/>
                    </a:lnTo>
                    <a:lnTo>
                      <a:pt x="116" y="91"/>
                    </a:lnTo>
                    <a:lnTo>
                      <a:pt x="118" y="91"/>
                    </a:lnTo>
                    <a:lnTo>
                      <a:pt x="120" y="91"/>
                    </a:lnTo>
                    <a:lnTo>
                      <a:pt x="121" y="91"/>
                    </a:lnTo>
                    <a:lnTo>
                      <a:pt x="122" y="91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3" name="Freeform 51"/>
              <p:cNvSpPr>
                <a:spLocks/>
              </p:cNvSpPr>
              <p:nvPr/>
            </p:nvSpPr>
            <p:spPr bwMode="gray">
              <a:xfrm>
                <a:off x="4564" y="1657"/>
                <a:ext cx="198" cy="72"/>
              </a:xfrm>
              <a:custGeom>
                <a:avLst/>
                <a:gdLst>
                  <a:gd name="T0" fmla="*/ 8 w 198"/>
                  <a:gd name="T1" fmla="*/ 6 h 72"/>
                  <a:gd name="T2" fmla="*/ 5 w 198"/>
                  <a:gd name="T3" fmla="*/ 10 h 72"/>
                  <a:gd name="T4" fmla="*/ 1 w 198"/>
                  <a:gd name="T5" fmla="*/ 14 h 72"/>
                  <a:gd name="T6" fmla="*/ 0 w 198"/>
                  <a:gd name="T7" fmla="*/ 16 h 72"/>
                  <a:gd name="T8" fmla="*/ 2 w 198"/>
                  <a:gd name="T9" fmla="*/ 22 h 72"/>
                  <a:gd name="T10" fmla="*/ 9 w 198"/>
                  <a:gd name="T11" fmla="*/ 29 h 72"/>
                  <a:gd name="T12" fmla="*/ 19 w 198"/>
                  <a:gd name="T13" fmla="*/ 33 h 72"/>
                  <a:gd name="T14" fmla="*/ 29 w 198"/>
                  <a:gd name="T15" fmla="*/ 36 h 72"/>
                  <a:gd name="T16" fmla="*/ 32 w 198"/>
                  <a:gd name="T17" fmla="*/ 40 h 72"/>
                  <a:gd name="T18" fmla="*/ 32 w 198"/>
                  <a:gd name="T19" fmla="*/ 43 h 72"/>
                  <a:gd name="T20" fmla="*/ 32 w 198"/>
                  <a:gd name="T21" fmla="*/ 47 h 72"/>
                  <a:gd name="T22" fmla="*/ 32 w 198"/>
                  <a:gd name="T23" fmla="*/ 48 h 72"/>
                  <a:gd name="T24" fmla="*/ 33 w 198"/>
                  <a:gd name="T25" fmla="*/ 52 h 72"/>
                  <a:gd name="T26" fmla="*/ 33 w 198"/>
                  <a:gd name="T27" fmla="*/ 56 h 72"/>
                  <a:gd name="T28" fmla="*/ 35 w 198"/>
                  <a:gd name="T29" fmla="*/ 60 h 72"/>
                  <a:gd name="T30" fmla="*/ 37 w 198"/>
                  <a:gd name="T31" fmla="*/ 62 h 72"/>
                  <a:gd name="T32" fmla="*/ 43 w 198"/>
                  <a:gd name="T33" fmla="*/ 64 h 72"/>
                  <a:gd name="T34" fmla="*/ 51 w 198"/>
                  <a:gd name="T35" fmla="*/ 64 h 72"/>
                  <a:gd name="T36" fmla="*/ 61 w 198"/>
                  <a:gd name="T37" fmla="*/ 63 h 72"/>
                  <a:gd name="T38" fmla="*/ 71 w 198"/>
                  <a:gd name="T39" fmla="*/ 62 h 72"/>
                  <a:gd name="T40" fmla="*/ 78 w 198"/>
                  <a:gd name="T41" fmla="*/ 64 h 72"/>
                  <a:gd name="T42" fmla="*/ 85 w 198"/>
                  <a:gd name="T43" fmla="*/ 67 h 72"/>
                  <a:gd name="T44" fmla="*/ 92 w 198"/>
                  <a:gd name="T45" fmla="*/ 70 h 72"/>
                  <a:gd name="T46" fmla="*/ 99 w 198"/>
                  <a:gd name="T47" fmla="*/ 71 h 72"/>
                  <a:gd name="T48" fmla="*/ 104 w 198"/>
                  <a:gd name="T49" fmla="*/ 71 h 72"/>
                  <a:gd name="T50" fmla="*/ 111 w 198"/>
                  <a:gd name="T51" fmla="*/ 66 h 72"/>
                  <a:gd name="T52" fmla="*/ 121 w 198"/>
                  <a:gd name="T53" fmla="*/ 62 h 72"/>
                  <a:gd name="T54" fmla="*/ 129 w 198"/>
                  <a:gd name="T55" fmla="*/ 59 h 72"/>
                  <a:gd name="T56" fmla="*/ 133 w 198"/>
                  <a:gd name="T57" fmla="*/ 61 h 72"/>
                  <a:gd name="T58" fmla="*/ 135 w 198"/>
                  <a:gd name="T59" fmla="*/ 64 h 72"/>
                  <a:gd name="T60" fmla="*/ 137 w 198"/>
                  <a:gd name="T61" fmla="*/ 67 h 72"/>
                  <a:gd name="T62" fmla="*/ 140 w 198"/>
                  <a:gd name="T63" fmla="*/ 68 h 72"/>
                  <a:gd name="T64" fmla="*/ 142 w 198"/>
                  <a:gd name="T65" fmla="*/ 68 h 72"/>
                  <a:gd name="T66" fmla="*/ 143 w 198"/>
                  <a:gd name="T67" fmla="*/ 66 h 72"/>
                  <a:gd name="T68" fmla="*/ 145 w 198"/>
                  <a:gd name="T69" fmla="*/ 62 h 72"/>
                  <a:gd name="T70" fmla="*/ 148 w 198"/>
                  <a:gd name="T71" fmla="*/ 60 h 72"/>
                  <a:gd name="T72" fmla="*/ 155 w 198"/>
                  <a:gd name="T73" fmla="*/ 59 h 72"/>
                  <a:gd name="T74" fmla="*/ 161 w 198"/>
                  <a:gd name="T75" fmla="*/ 62 h 72"/>
                  <a:gd name="T76" fmla="*/ 166 w 198"/>
                  <a:gd name="T77" fmla="*/ 66 h 72"/>
                  <a:gd name="T78" fmla="*/ 173 w 198"/>
                  <a:gd name="T79" fmla="*/ 67 h 72"/>
                  <a:gd name="T80" fmla="*/ 181 w 198"/>
                  <a:gd name="T81" fmla="*/ 64 h 72"/>
                  <a:gd name="T82" fmla="*/ 190 w 198"/>
                  <a:gd name="T83" fmla="*/ 47 h 72"/>
                  <a:gd name="T84" fmla="*/ 193 w 198"/>
                  <a:gd name="T85" fmla="*/ 27 h 72"/>
                  <a:gd name="T86" fmla="*/ 195 w 198"/>
                  <a:gd name="T87" fmla="*/ 15 h 72"/>
                  <a:gd name="T88" fmla="*/ 191 w 198"/>
                  <a:gd name="T89" fmla="*/ 14 h 72"/>
                  <a:gd name="T90" fmla="*/ 175 w 198"/>
                  <a:gd name="T91" fmla="*/ 12 h 72"/>
                  <a:gd name="T92" fmla="*/ 158 w 198"/>
                  <a:gd name="T93" fmla="*/ 12 h 72"/>
                  <a:gd name="T94" fmla="*/ 147 w 198"/>
                  <a:gd name="T95" fmla="*/ 14 h 72"/>
                  <a:gd name="T96" fmla="*/ 143 w 198"/>
                  <a:gd name="T97" fmla="*/ 12 h 72"/>
                  <a:gd name="T98" fmla="*/ 136 w 198"/>
                  <a:gd name="T99" fmla="*/ 8 h 72"/>
                  <a:gd name="T100" fmla="*/ 128 w 198"/>
                  <a:gd name="T101" fmla="*/ 5 h 72"/>
                  <a:gd name="T102" fmla="*/ 122 w 198"/>
                  <a:gd name="T103" fmla="*/ 2 h 72"/>
                  <a:gd name="T104" fmla="*/ 119 w 198"/>
                  <a:gd name="T105" fmla="*/ 2 h 72"/>
                  <a:gd name="T106" fmla="*/ 113 w 198"/>
                  <a:gd name="T107" fmla="*/ 2 h 72"/>
                  <a:gd name="T108" fmla="*/ 107 w 198"/>
                  <a:gd name="T109" fmla="*/ 1 h 72"/>
                  <a:gd name="T110" fmla="*/ 102 w 198"/>
                  <a:gd name="T111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72">
                    <a:moveTo>
                      <a:pt x="9" y="4"/>
                    </a:move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9" y="29"/>
                    </a:lnTo>
                    <a:lnTo>
                      <a:pt x="13" y="29"/>
                    </a:lnTo>
                    <a:lnTo>
                      <a:pt x="14" y="30"/>
                    </a:lnTo>
                    <a:lnTo>
                      <a:pt x="17" y="31"/>
                    </a:lnTo>
                    <a:lnTo>
                      <a:pt x="19" y="33"/>
                    </a:lnTo>
                    <a:lnTo>
                      <a:pt x="22" y="33"/>
                    </a:lnTo>
                    <a:lnTo>
                      <a:pt x="24" y="35"/>
                    </a:lnTo>
                    <a:lnTo>
                      <a:pt x="27" y="35"/>
                    </a:lnTo>
                    <a:lnTo>
                      <a:pt x="29" y="36"/>
                    </a:lnTo>
                    <a:lnTo>
                      <a:pt x="33" y="36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60"/>
                    </a:lnTo>
                    <a:lnTo>
                      <a:pt x="37" y="60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39" y="62"/>
                    </a:lnTo>
                    <a:lnTo>
                      <a:pt x="39" y="64"/>
                    </a:lnTo>
                    <a:lnTo>
                      <a:pt x="41" y="64"/>
                    </a:lnTo>
                    <a:lnTo>
                      <a:pt x="43" y="64"/>
                    </a:lnTo>
                    <a:lnTo>
                      <a:pt x="45" y="64"/>
                    </a:lnTo>
                    <a:lnTo>
                      <a:pt x="47" y="64"/>
                    </a:lnTo>
                    <a:lnTo>
                      <a:pt x="49" y="64"/>
                    </a:lnTo>
                    <a:lnTo>
                      <a:pt x="51" y="64"/>
                    </a:lnTo>
                    <a:lnTo>
                      <a:pt x="54" y="63"/>
                    </a:lnTo>
                    <a:lnTo>
                      <a:pt x="56" y="63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2"/>
                    </a:lnTo>
                    <a:lnTo>
                      <a:pt x="74" y="62"/>
                    </a:lnTo>
                    <a:lnTo>
                      <a:pt x="74" y="64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80" y="64"/>
                    </a:lnTo>
                    <a:lnTo>
                      <a:pt x="82" y="66"/>
                    </a:lnTo>
                    <a:lnTo>
                      <a:pt x="84" y="66"/>
                    </a:lnTo>
                    <a:lnTo>
                      <a:pt x="85" y="67"/>
                    </a:lnTo>
                    <a:lnTo>
                      <a:pt x="87" y="67"/>
                    </a:lnTo>
                    <a:lnTo>
                      <a:pt x="88" y="69"/>
                    </a:lnTo>
                    <a:lnTo>
                      <a:pt x="90" y="69"/>
                    </a:lnTo>
                    <a:lnTo>
                      <a:pt x="92" y="70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7" y="71"/>
                    </a:lnTo>
                    <a:lnTo>
                      <a:pt x="99" y="71"/>
                    </a:lnTo>
                    <a:lnTo>
                      <a:pt x="100" y="71"/>
                    </a:lnTo>
                    <a:lnTo>
                      <a:pt x="100" y="71"/>
                    </a:lnTo>
                    <a:lnTo>
                      <a:pt x="102" y="71"/>
                    </a:lnTo>
                    <a:lnTo>
                      <a:pt x="104" y="71"/>
                    </a:lnTo>
                    <a:lnTo>
                      <a:pt x="106" y="69"/>
                    </a:lnTo>
                    <a:lnTo>
                      <a:pt x="108" y="69"/>
                    </a:lnTo>
                    <a:lnTo>
                      <a:pt x="110" y="67"/>
                    </a:lnTo>
                    <a:lnTo>
                      <a:pt x="111" y="66"/>
                    </a:lnTo>
                    <a:lnTo>
                      <a:pt x="115" y="64"/>
                    </a:lnTo>
                    <a:lnTo>
                      <a:pt x="117" y="64"/>
                    </a:lnTo>
                    <a:lnTo>
                      <a:pt x="119" y="62"/>
                    </a:lnTo>
                    <a:lnTo>
                      <a:pt x="121" y="62"/>
                    </a:lnTo>
                    <a:lnTo>
                      <a:pt x="124" y="60"/>
                    </a:lnTo>
                    <a:lnTo>
                      <a:pt x="126" y="60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3" y="59"/>
                    </a:lnTo>
                    <a:lnTo>
                      <a:pt x="133" y="61"/>
                    </a:lnTo>
                    <a:lnTo>
                      <a:pt x="133" y="61"/>
                    </a:lnTo>
                    <a:lnTo>
                      <a:pt x="133" y="61"/>
                    </a:lnTo>
                    <a:lnTo>
                      <a:pt x="134" y="61"/>
                    </a:lnTo>
                    <a:lnTo>
                      <a:pt x="134" y="63"/>
                    </a:lnTo>
                    <a:lnTo>
                      <a:pt x="135" y="63"/>
                    </a:lnTo>
                    <a:lnTo>
                      <a:pt x="135" y="64"/>
                    </a:lnTo>
                    <a:lnTo>
                      <a:pt x="137" y="64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7"/>
                    </a:lnTo>
                    <a:lnTo>
                      <a:pt x="139" y="67"/>
                    </a:lnTo>
                    <a:lnTo>
                      <a:pt x="139" y="68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143" y="66"/>
                    </a:lnTo>
                    <a:lnTo>
                      <a:pt x="143" y="66"/>
                    </a:lnTo>
                    <a:lnTo>
                      <a:pt x="145" y="64"/>
                    </a:lnTo>
                    <a:lnTo>
                      <a:pt x="145" y="64"/>
                    </a:lnTo>
                    <a:lnTo>
                      <a:pt x="145" y="62"/>
                    </a:lnTo>
                    <a:lnTo>
                      <a:pt x="145" y="62"/>
                    </a:lnTo>
                    <a:lnTo>
                      <a:pt x="147" y="61"/>
                    </a:lnTo>
                    <a:lnTo>
                      <a:pt x="147" y="61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50" y="59"/>
                    </a:lnTo>
                    <a:lnTo>
                      <a:pt x="152" y="59"/>
                    </a:lnTo>
                    <a:lnTo>
                      <a:pt x="154" y="59"/>
                    </a:lnTo>
                    <a:lnTo>
                      <a:pt x="155" y="59"/>
                    </a:lnTo>
                    <a:lnTo>
                      <a:pt x="157" y="59"/>
                    </a:lnTo>
                    <a:lnTo>
                      <a:pt x="157" y="61"/>
                    </a:lnTo>
                    <a:lnTo>
                      <a:pt x="159" y="61"/>
                    </a:lnTo>
                    <a:lnTo>
                      <a:pt x="161" y="62"/>
                    </a:lnTo>
                    <a:lnTo>
                      <a:pt x="163" y="62"/>
                    </a:lnTo>
                    <a:lnTo>
                      <a:pt x="163" y="64"/>
                    </a:lnTo>
                    <a:lnTo>
                      <a:pt x="165" y="64"/>
                    </a:lnTo>
                    <a:lnTo>
                      <a:pt x="166" y="66"/>
                    </a:lnTo>
                    <a:lnTo>
                      <a:pt x="168" y="66"/>
                    </a:lnTo>
                    <a:lnTo>
                      <a:pt x="169" y="67"/>
                    </a:lnTo>
                    <a:lnTo>
                      <a:pt x="171" y="67"/>
                    </a:lnTo>
                    <a:lnTo>
                      <a:pt x="173" y="67"/>
                    </a:lnTo>
                    <a:lnTo>
                      <a:pt x="176" y="67"/>
                    </a:lnTo>
                    <a:lnTo>
                      <a:pt x="178" y="67"/>
                    </a:lnTo>
                    <a:lnTo>
                      <a:pt x="179" y="66"/>
                    </a:lnTo>
                    <a:lnTo>
                      <a:pt x="181" y="64"/>
                    </a:lnTo>
                    <a:lnTo>
                      <a:pt x="184" y="61"/>
                    </a:lnTo>
                    <a:lnTo>
                      <a:pt x="186" y="57"/>
                    </a:lnTo>
                    <a:lnTo>
                      <a:pt x="188" y="52"/>
                    </a:lnTo>
                    <a:lnTo>
                      <a:pt x="190" y="47"/>
                    </a:lnTo>
                    <a:lnTo>
                      <a:pt x="191" y="41"/>
                    </a:lnTo>
                    <a:lnTo>
                      <a:pt x="191" y="36"/>
                    </a:lnTo>
                    <a:lnTo>
                      <a:pt x="193" y="31"/>
                    </a:lnTo>
                    <a:lnTo>
                      <a:pt x="193" y="27"/>
                    </a:lnTo>
                    <a:lnTo>
                      <a:pt x="195" y="22"/>
                    </a:lnTo>
                    <a:lnTo>
                      <a:pt x="195" y="19"/>
                    </a:lnTo>
                    <a:lnTo>
                      <a:pt x="195" y="16"/>
                    </a:lnTo>
                    <a:lnTo>
                      <a:pt x="195" y="15"/>
                    </a:lnTo>
                    <a:lnTo>
                      <a:pt x="197" y="14"/>
                    </a:lnTo>
                    <a:lnTo>
                      <a:pt x="195" y="14"/>
                    </a:lnTo>
                    <a:lnTo>
                      <a:pt x="194" y="14"/>
                    </a:lnTo>
                    <a:lnTo>
                      <a:pt x="191" y="14"/>
                    </a:lnTo>
                    <a:lnTo>
                      <a:pt x="188" y="12"/>
                    </a:lnTo>
                    <a:lnTo>
                      <a:pt x="183" y="12"/>
                    </a:lnTo>
                    <a:lnTo>
                      <a:pt x="180" y="12"/>
                    </a:lnTo>
                    <a:lnTo>
                      <a:pt x="175" y="12"/>
                    </a:lnTo>
                    <a:lnTo>
                      <a:pt x="171" y="10"/>
                    </a:lnTo>
                    <a:lnTo>
                      <a:pt x="166" y="12"/>
                    </a:lnTo>
                    <a:lnTo>
                      <a:pt x="162" y="12"/>
                    </a:lnTo>
                    <a:lnTo>
                      <a:pt x="158" y="12"/>
                    </a:lnTo>
                    <a:lnTo>
                      <a:pt x="154" y="12"/>
                    </a:lnTo>
                    <a:lnTo>
                      <a:pt x="151" y="13"/>
                    </a:lnTo>
                    <a:lnTo>
                      <a:pt x="148" y="13"/>
                    </a:lnTo>
                    <a:lnTo>
                      <a:pt x="147" y="14"/>
                    </a:lnTo>
                    <a:lnTo>
                      <a:pt x="147" y="14"/>
                    </a:lnTo>
                    <a:lnTo>
                      <a:pt x="145" y="14"/>
                    </a:lnTo>
                    <a:lnTo>
                      <a:pt x="145" y="12"/>
                    </a:lnTo>
                    <a:lnTo>
                      <a:pt x="143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6" y="8"/>
                    </a:lnTo>
                    <a:lnTo>
                      <a:pt x="134" y="7"/>
                    </a:lnTo>
                    <a:lnTo>
                      <a:pt x="131" y="7"/>
                    </a:lnTo>
                    <a:lnTo>
                      <a:pt x="129" y="5"/>
                    </a:lnTo>
                    <a:lnTo>
                      <a:pt x="128" y="5"/>
                    </a:lnTo>
                    <a:lnTo>
                      <a:pt x="126" y="4"/>
                    </a:lnTo>
                    <a:lnTo>
                      <a:pt x="124" y="4"/>
                    </a:lnTo>
                    <a:lnTo>
                      <a:pt x="123" y="2"/>
                    </a:lnTo>
                    <a:lnTo>
                      <a:pt x="122" y="2"/>
                    </a:lnTo>
                    <a:lnTo>
                      <a:pt x="122" y="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2"/>
                    </a:lnTo>
                    <a:lnTo>
                      <a:pt x="115" y="2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2" y="1"/>
                    </a:lnTo>
                    <a:lnTo>
                      <a:pt x="102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4" name="Freeform 52"/>
              <p:cNvSpPr>
                <a:spLocks/>
              </p:cNvSpPr>
              <p:nvPr/>
            </p:nvSpPr>
            <p:spPr bwMode="gray">
              <a:xfrm>
                <a:off x="4747" y="1719"/>
                <a:ext cx="26" cy="86"/>
              </a:xfrm>
              <a:custGeom>
                <a:avLst/>
                <a:gdLst>
                  <a:gd name="T0" fmla="*/ 0 w 26"/>
                  <a:gd name="T1" fmla="*/ 0 h 86"/>
                  <a:gd name="T2" fmla="*/ 0 w 26"/>
                  <a:gd name="T3" fmla="*/ 1 h 86"/>
                  <a:gd name="T4" fmla="*/ 0 w 26"/>
                  <a:gd name="T5" fmla="*/ 2 h 86"/>
                  <a:gd name="T6" fmla="*/ 0 w 26"/>
                  <a:gd name="T7" fmla="*/ 5 h 86"/>
                  <a:gd name="T8" fmla="*/ 2 w 26"/>
                  <a:gd name="T9" fmla="*/ 7 h 86"/>
                  <a:gd name="T10" fmla="*/ 3 w 26"/>
                  <a:gd name="T11" fmla="*/ 11 h 86"/>
                  <a:gd name="T12" fmla="*/ 5 w 26"/>
                  <a:gd name="T13" fmla="*/ 14 h 86"/>
                  <a:gd name="T14" fmla="*/ 7 w 26"/>
                  <a:gd name="T15" fmla="*/ 18 h 86"/>
                  <a:gd name="T16" fmla="*/ 8 w 26"/>
                  <a:gd name="T17" fmla="*/ 21 h 86"/>
                  <a:gd name="T18" fmla="*/ 10 w 26"/>
                  <a:gd name="T19" fmla="*/ 26 h 86"/>
                  <a:gd name="T20" fmla="*/ 11 w 26"/>
                  <a:gd name="T21" fmla="*/ 30 h 86"/>
                  <a:gd name="T22" fmla="*/ 13 w 26"/>
                  <a:gd name="T23" fmla="*/ 34 h 86"/>
                  <a:gd name="T24" fmla="*/ 15 w 26"/>
                  <a:gd name="T25" fmla="*/ 37 h 86"/>
                  <a:gd name="T26" fmla="*/ 16 w 26"/>
                  <a:gd name="T27" fmla="*/ 41 h 86"/>
                  <a:gd name="T28" fmla="*/ 18 w 26"/>
                  <a:gd name="T29" fmla="*/ 44 h 86"/>
                  <a:gd name="T30" fmla="*/ 19 w 26"/>
                  <a:gd name="T31" fmla="*/ 47 h 86"/>
                  <a:gd name="T32" fmla="*/ 21 w 26"/>
                  <a:gd name="T33" fmla="*/ 48 h 86"/>
                  <a:gd name="T34" fmla="*/ 21 w 26"/>
                  <a:gd name="T35" fmla="*/ 51 h 86"/>
                  <a:gd name="T36" fmla="*/ 21 w 26"/>
                  <a:gd name="T37" fmla="*/ 53 h 86"/>
                  <a:gd name="T38" fmla="*/ 21 w 26"/>
                  <a:gd name="T39" fmla="*/ 54 h 86"/>
                  <a:gd name="T40" fmla="*/ 22 w 26"/>
                  <a:gd name="T41" fmla="*/ 56 h 86"/>
                  <a:gd name="T42" fmla="*/ 22 w 26"/>
                  <a:gd name="T43" fmla="*/ 58 h 86"/>
                  <a:gd name="T44" fmla="*/ 22 w 26"/>
                  <a:gd name="T45" fmla="*/ 60 h 86"/>
                  <a:gd name="T46" fmla="*/ 22 w 26"/>
                  <a:gd name="T47" fmla="*/ 62 h 86"/>
                  <a:gd name="T48" fmla="*/ 24 w 26"/>
                  <a:gd name="T49" fmla="*/ 63 h 86"/>
                  <a:gd name="T50" fmla="*/ 24 w 26"/>
                  <a:gd name="T51" fmla="*/ 65 h 86"/>
                  <a:gd name="T52" fmla="*/ 24 w 26"/>
                  <a:gd name="T53" fmla="*/ 67 h 86"/>
                  <a:gd name="T54" fmla="*/ 24 w 26"/>
                  <a:gd name="T55" fmla="*/ 69 h 86"/>
                  <a:gd name="T56" fmla="*/ 25 w 26"/>
                  <a:gd name="T57" fmla="*/ 71 h 86"/>
                  <a:gd name="T58" fmla="*/ 25 w 26"/>
                  <a:gd name="T59" fmla="*/ 73 h 86"/>
                  <a:gd name="T60" fmla="*/ 25 w 26"/>
                  <a:gd name="T61" fmla="*/ 74 h 86"/>
                  <a:gd name="T62" fmla="*/ 25 w 26"/>
                  <a:gd name="T63" fmla="*/ 76 h 86"/>
                  <a:gd name="T64" fmla="*/ 25 w 26"/>
                  <a:gd name="T65" fmla="*/ 77 h 86"/>
                  <a:gd name="T66" fmla="*/ 23 w 26"/>
                  <a:gd name="T67" fmla="*/ 79 h 86"/>
                  <a:gd name="T68" fmla="*/ 23 w 26"/>
                  <a:gd name="T69" fmla="*/ 80 h 86"/>
                  <a:gd name="T70" fmla="*/ 22 w 26"/>
                  <a:gd name="T71" fmla="*/ 82 h 86"/>
                  <a:gd name="T72" fmla="*/ 22 w 26"/>
                  <a:gd name="T73" fmla="*/ 82 h 86"/>
                  <a:gd name="T74" fmla="*/ 20 w 26"/>
                  <a:gd name="T75" fmla="*/ 84 h 86"/>
                  <a:gd name="T76" fmla="*/ 20 w 26"/>
                  <a:gd name="T77" fmla="*/ 84 h 86"/>
                  <a:gd name="T78" fmla="*/ 18 w 26"/>
                  <a:gd name="T79" fmla="*/ 84 h 86"/>
                  <a:gd name="T80" fmla="*/ 18 w 26"/>
                  <a:gd name="T81" fmla="*/ 84 h 86"/>
                  <a:gd name="T82" fmla="*/ 16 w 26"/>
                  <a:gd name="T83" fmla="*/ 85 h 86"/>
                  <a:gd name="T84" fmla="*/ 16 w 26"/>
                  <a:gd name="T85" fmla="*/ 85 h 86"/>
                  <a:gd name="T86" fmla="*/ 14 w 26"/>
                  <a:gd name="T87" fmla="*/ 85 h 86"/>
                  <a:gd name="T88" fmla="*/ 14 w 26"/>
                  <a:gd name="T89" fmla="*/ 85 h 86"/>
                  <a:gd name="T90" fmla="*/ 14 w 26"/>
                  <a:gd name="T91" fmla="*/ 85 h 86"/>
                  <a:gd name="T92" fmla="*/ 14 w 26"/>
                  <a:gd name="T93" fmla="*/ 85 h 86"/>
                  <a:gd name="T94" fmla="*/ 14 w 26"/>
                  <a:gd name="T95" fmla="*/ 85 h 86"/>
                  <a:gd name="T96" fmla="*/ 14 w 26"/>
                  <a:gd name="T9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86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11"/>
                    </a:lnTo>
                    <a:lnTo>
                      <a:pt x="5" y="14"/>
                    </a:lnTo>
                    <a:lnTo>
                      <a:pt x="7" y="18"/>
                    </a:lnTo>
                    <a:lnTo>
                      <a:pt x="8" y="21"/>
                    </a:lnTo>
                    <a:lnTo>
                      <a:pt x="10" y="26"/>
                    </a:lnTo>
                    <a:lnTo>
                      <a:pt x="11" y="30"/>
                    </a:lnTo>
                    <a:lnTo>
                      <a:pt x="13" y="34"/>
                    </a:lnTo>
                    <a:lnTo>
                      <a:pt x="15" y="37"/>
                    </a:lnTo>
                    <a:lnTo>
                      <a:pt x="16" y="41"/>
                    </a:lnTo>
                    <a:lnTo>
                      <a:pt x="18" y="44"/>
                    </a:lnTo>
                    <a:lnTo>
                      <a:pt x="19" y="47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21" y="53"/>
                    </a:lnTo>
                    <a:lnTo>
                      <a:pt x="21" y="54"/>
                    </a:lnTo>
                    <a:lnTo>
                      <a:pt x="22" y="56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22" y="62"/>
                    </a:lnTo>
                    <a:lnTo>
                      <a:pt x="24" y="63"/>
                    </a:lnTo>
                    <a:lnTo>
                      <a:pt x="24" y="65"/>
                    </a:lnTo>
                    <a:lnTo>
                      <a:pt x="24" y="67"/>
                    </a:lnTo>
                    <a:lnTo>
                      <a:pt x="24" y="69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25" y="74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3" y="79"/>
                    </a:lnTo>
                    <a:lnTo>
                      <a:pt x="23" y="80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16" y="85"/>
                    </a:lnTo>
                    <a:lnTo>
                      <a:pt x="16" y="85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5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5" name="Oval 53"/>
              <p:cNvSpPr>
                <a:spLocks noChangeArrowheads="1"/>
              </p:cNvSpPr>
              <p:nvPr/>
            </p:nvSpPr>
            <p:spPr bwMode="gray">
              <a:xfrm>
                <a:off x="4625" y="1460"/>
                <a:ext cx="20" cy="1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06" name="Freeform 54"/>
              <p:cNvSpPr>
                <a:spLocks/>
              </p:cNvSpPr>
              <p:nvPr/>
            </p:nvSpPr>
            <p:spPr bwMode="gray">
              <a:xfrm>
                <a:off x="4760" y="1802"/>
                <a:ext cx="151" cy="20"/>
              </a:xfrm>
              <a:custGeom>
                <a:avLst/>
                <a:gdLst>
                  <a:gd name="T0" fmla="*/ 0 w 151"/>
                  <a:gd name="T1" fmla="*/ 1 h 20"/>
                  <a:gd name="T2" fmla="*/ 3 w 151"/>
                  <a:gd name="T3" fmla="*/ 1 h 20"/>
                  <a:gd name="T4" fmla="*/ 10 w 151"/>
                  <a:gd name="T5" fmla="*/ 2 h 20"/>
                  <a:gd name="T6" fmla="*/ 18 w 151"/>
                  <a:gd name="T7" fmla="*/ 2 h 20"/>
                  <a:gd name="T8" fmla="*/ 27 w 151"/>
                  <a:gd name="T9" fmla="*/ 4 h 20"/>
                  <a:gd name="T10" fmla="*/ 36 w 151"/>
                  <a:gd name="T11" fmla="*/ 4 h 20"/>
                  <a:gd name="T12" fmla="*/ 46 w 151"/>
                  <a:gd name="T13" fmla="*/ 4 h 20"/>
                  <a:gd name="T14" fmla="*/ 53 w 151"/>
                  <a:gd name="T15" fmla="*/ 4 h 20"/>
                  <a:gd name="T16" fmla="*/ 59 w 151"/>
                  <a:gd name="T17" fmla="*/ 2 h 20"/>
                  <a:gd name="T18" fmla="*/ 66 w 151"/>
                  <a:gd name="T19" fmla="*/ 2 h 20"/>
                  <a:gd name="T20" fmla="*/ 73 w 151"/>
                  <a:gd name="T21" fmla="*/ 2 h 20"/>
                  <a:gd name="T22" fmla="*/ 80 w 151"/>
                  <a:gd name="T23" fmla="*/ 2 h 20"/>
                  <a:gd name="T24" fmla="*/ 89 w 151"/>
                  <a:gd name="T25" fmla="*/ 1 h 20"/>
                  <a:gd name="T26" fmla="*/ 96 w 151"/>
                  <a:gd name="T27" fmla="*/ 1 h 20"/>
                  <a:gd name="T28" fmla="*/ 103 w 151"/>
                  <a:gd name="T29" fmla="*/ 1 h 20"/>
                  <a:gd name="T30" fmla="*/ 109 w 151"/>
                  <a:gd name="T31" fmla="*/ 1 h 20"/>
                  <a:gd name="T32" fmla="*/ 113 w 151"/>
                  <a:gd name="T33" fmla="*/ 2 h 20"/>
                  <a:gd name="T34" fmla="*/ 115 w 151"/>
                  <a:gd name="T35" fmla="*/ 2 h 20"/>
                  <a:gd name="T36" fmla="*/ 118 w 151"/>
                  <a:gd name="T37" fmla="*/ 2 h 20"/>
                  <a:gd name="T38" fmla="*/ 121 w 151"/>
                  <a:gd name="T39" fmla="*/ 2 h 20"/>
                  <a:gd name="T40" fmla="*/ 123 w 151"/>
                  <a:gd name="T41" fmla="*/ 2 h 20"/>
                  <a:gd name="T42" fmla="*/ 127 w 151"/>
                  <a:gd name="T43" fmla="*/ 2 h 20"/>
                  <a:gd name="T44" fmla="*/ 129 w 151"/>
                  <a:gd name="T45" fmla="*/ 2 h 20"/>
                  <a:gd name="T46" fmla="*/ 131 w 151"/>
                  <a:gd name="T47" fmla="*/ 2 h 20"/>
                  <a:gd name="T48" fmla="*/ 133 w 151"/>
                  <a:gd name="T49" fmla="*/ 4 h 20"/>
                  <a:gd name="T50" fmla="*/ 135 w 151"/>
                  <a:gd name="T51" fmla="*/ 6 h 20"/>
                  <a:gd name="T52" fmla="*/ 137 w 151"/>
                  <a:gd name="T53" fmla="*/ 8 h 20"/>
                  <a:gd name="T54" fmla="*/ 140 w 151"/>
                  <a:gd name="T55" fmla="*/ 10 h 20"/>
                  <a:gd name="T56" fmla="*/ 141 w 151"/>
                  <a:gd name="T57" fmla="*/ 12 h 20"/>
                  <a:gd name="T58" fmla="*/ 144 w 151"/>
                  <a:gd name="T59" fmla="*/ 15 h 20"/>
                  <a:gd name="T60" fmla="*/ 146 w 151"/>
                  <a:gd name="T61" fmla="*/ 17 h 20"/>
                  <a:gd name="T62" fmla="*/ 148 w 151"/>
                  <a:gd name="T6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0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3" y="2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5" y="1"/>
                    </a:lnTo>
                    <a:lnTo>
                      <a:pt x="89" y="1"/>
                    </a:lnTo>
                    <a:lnTo>
                      <a:pt x="92" y="1"/>
                    </a:lnTo>
                    <a:lnTo>
                      <a:pt x="96" y="1"/>
                    </a:lnTo>
                    <a:lnTo>
                      <a:pt x="100" y="1"/>
                    </a:lnTo>
                    <a:lnTo>
                      <a:pt x="103" y="1"/>
                    </a:lnTo>
                    <a:lnTo>
                      <a:pt x="106" y="1"/>
                    </a:lnTo>
                    <a:lnTo>
                      <a:pt x="109" y="1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3" y="2"/>
                    </a:lnTo>
                    <a:lnTo>
                      <a:pt x="125" y="2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3" y="4"/>
                    </a:lnTo>
                    <a:lnTo>
                      <a:pt x="135" y="5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7" y="8"/>
                    </a:lnTo>
                    <a:lnTo>
                      <a:pt x="139" y="8"/>
                    </a:lnTo>
                    <a:lnTo>
                      <a:pt x="140" y="10"/>
                    </a:lnTo>
                    <a:lnTo>
                      <a:pt x="141" y="10"/>
                    </a:lnTo>
                    <a:lnTo>
                      <a:pt x="141" y="12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6" y="15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8" y="19"/>
                    </a:lnTo>
                    <a:lnTo>
                      <a:pt x="150" y="19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7" name="Freeform 55"/>
              <p:cNvSpPr>
                <a:spLocks/>
              </p:cNvSpPr>
              <p:nvPr/>
            </p:nvSpPr>
            <p:spPr bwMode="gray">
              <a:xfrm>
                <a:off x="4534" y="1585"/>
                <a:ext cx="56" cy="240"/>
              </a:xfrm>
              <a:custGeom>
                <a:avLst/>
                <a:gdLst>
                  <a:gd name="T0" fmla="*/ 27 w 56"/>
                  <a:gd name="T1" fmla="*/ 1 h 240"/>
                  <a:gd name="T2" fmla="*/ 26 w 56"/>
                  <a:gd name="T3" fmla="*/ 2 h 240"/>
                  <a:gd name="T4" fmla="*/ 23 w 56"/>
                  <a:gd name="T5" fmla="*/ 4 h 240"/>
                  <a:gd name="T6" fmla="*/ 20 w 56"/>
                  <a:gd name="T7" fmla="*/ 7 h 240"/>
                  <a:gd name="T8" fmla="*/ 16 w 56"/>
                  <a:gd name="T9" fmla="*/ 9 h 240"/>
                  <a:gd name="T10" fmla="*/ 12 w 56"/>
                  <a:gd name="T11" fmla="*/ 12 h 240"/>
                  <a:gd name="T12" fmla="*/ 9 w 56"/>
                  <a:gd name="T13" fmla="*/ 14 h 240"/>
                  <a:gd name="T14" fmla="*/ 7 w 56"/>
                  <a:gd name="T15" fmla="*/ 16 h 240"/>
                  <a:gd name="T16" fmla="*/ 5 w 56"/>
                  <a:gd name="T17" fmla="*/ 19 h 240"/>
                  <a:gd name="T18" fmla="*/ 3 w 56"/>
                  <a:gd name="T19" fmla="*/ 23 h 240"/>
                  <a:gd name="T20" fmla="*/ 1 w 56"/>
                  <a:gd name="T21" fmla="*/ 28 h 240"/>
                  <a:gd name="T22" fmla="*/ 1 w 56"/>
                  <a:gd name="T23" fmla="*/ 35 h 240"/>
                  <a:gd name="T24" fmla="*/ 0 w 56"/>
                  <a:gd name="T25" fmla="*/ 40 h 240"/>
                  <a:gd name="T26" fmla="*/ 0 w 56"/>
                  <a:gd name="T27" fmla="*/ 47 h 240"/>
                  <a:gd name="T28" fmla="*/ 0 w 56"/>
                  <a:gd name="T29" fmla="*/ 51 h 240"/>
                  <a:gd name="T30" fmla="*/ 0 w 56"/>
                  <a:gd name="T31" fmla="*/ 55 h 240"/>
                  <a:gd name="T32" fmla="*/ 1 w 56"/>
                  <a:gd name="T33" fmla="*/ 59 h 240"/>
                  <a:gd name="T34" fmla="*/ 1 w 56"/>
                  <a:gd name="T35" fmla="*/ 63 h 240"/>
                  <a:gd name="T36" fmla="*/ 1 w 56"/>
                  <a:gd name="T37" fmla="*/ 69 h 240"/>
                  <a:gd name="T38" fmla="*/ 1 w 56"/>
                  <a:gd name="T39" fmla="*/ 73 h 240"/>
                  <a:gd name="T40" fmla="*/ 2 w 56"/>
                  <a:gd name="T41" fmla="*/ 78 h 240"/>
                  <a:gd name="T42" fmla="*/ 2 w 56"/>
                  <a:gd name="T43" fmla="*/ 82 h 240"/>
                  <a:gd name="T44" fmla="*/ 2 w 56"/>
                  <a:gd name="T45" fmla="*/ 87 h 240"/>
                  <a:gd name="T46" fmla="*/ 2 w 56"/>
                  <a:gd name="T47" fmla="*/ 90 h 240"/>
                  <a:gd name="T48" fmla="*/ 4 w 56"/>
                  <a:gd name="T49" fmla="*/ 99 h 240"/>
                  <a:gd name="T50" fmla="*/ 4 w 56"/>
                  <a:gd name="T51" fmla="*/ 113 h 240"/>
                  <a:gd name="T52" fmla="*/ 3 w 56"/>
                  <a:gd name="T53" fmla="*/ 130 h 240"/>
                  <a:gd name="T54" fmla="*/ 3 w 56"/>
                  <a:gd name="T55" fmla="*/ 147 h 240"/>
                  <a:gd name="T56" fmla="*/ 2 w 56"/>
                  <a:gd name="T57" fmla="*/ 164 h 240"/>
                  <a:gd name="T58" fmla="*/ 2 w 56"/>
                  <a:gd name="T59" fmla="*/ 182 h 240"/>
                  <a:gd name="T60" fmla="*/ 3 w 56"/>
                  <a:gd name="T61" fmla="*/ 198 h 240"/>
                  <a:gd name="T62" fmla="*/ 5 w 56"/>
                  <a:gd name="T63" fmla="*/ 211 h 240"/>
                  <a:gd name="T64" fmla="*/ 7 w 56"/>
                  <a:gd name="T65" fmla="*/ 219 h 240"/>
                  <a:gd name="T66" fmla="*/ 7 w 56"/>
                  <a:gd name="T67" fmla="*/ 219 h 240"/>
                  <a:gd name="T68" fmla="*/ 7 w 56"/>
                  <a:gd name="T69" fmla="*/ 219 h 240"/>
                  <a:gd name="T70" fmla="*/ 7 w 56"/>
                  <a:gd name="T71" fmla="*/ 219 h 240"/>
                  <a:gd name="T72" fmla="*/ 8 w 56"/>
                  <a:gd name="T73" fmla="*/ 221 h 240"/>
                  <a:gd name="T74" fmla="*/ 8 w 56"/>
                  <a:gd name="T75" fmla="*/ 221 h 240"/>
                  <a:gd name="T76" fmla="*/ 9 w 56"/>
                  <a:gd name="T77" fmla="*/ 221 h 240"/>
                  <a:gd name="T78" fmla="*/ 9 w 56"/>
                  <a:gd name="T79" fmla="*/ 221 h 240"/>
                  <a:gd name="T80" fmla="*/ 11 w 56"/>
                  <a:gd name="T81" fmla="*/ 223 h 240"/>
                  <a:gd name="T82" fmla="*/ 14 w 56"/>
                  <a:gd name="T83" fmla="*/ 227 h 240"/>
                  <a:gd name="T84" fmla="*/ 20 w 56"/>
                  <a:gd name="T85" fmla="*/ 230 h 240"/>
                  <a:gd name="T86" fmla="*/ 27 w 56"/>
                  <a:gd name="T87" fmla="*/ 234 h 240"/>
                  <a:gd name="T88" fmla="*/ 34 w 56"/>
                  <a:gd name="T89" fmla="*/ 236 h 240"/>
                  <a:gd name="T90" fmla="*/ 41 w 56"/>
                  <a:gd name="T91" fmla="*/ 239 h 240"/>
                  <a:gd name="T92" fmla="*/ 47 w 56"/>
                  <a:gd name="T93" fmla="*/ 239 h 240"/>
                  <a:gd name="T94" fmla="*/ 52 w 56"/>
                  <a:gd name="T95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" h="240">
                    <a:moveTo>
                      <a:pt x="29" y="0"/>
                    </a:moveTo>
                    <a:lnTo>
                      <a:pt x="27" y="1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1" y="28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1" y="59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5"/>
                    </a:lnTo>
                    <a:lnTo>
                      <a:pt x="1" y="69"/>
                    </a:lnTo>
                    <a:lnTo>
                      <a:pt x="1" y="71"/>
                    </a:lnTo>
                    <a:lnTo>
                      <a:pt x="1" y="73"/>
                    </a:lnTo>
                    <a:lnTo>
                      <a:pt x="2" y="75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2" y="82"/>
                    </a:lnTo>
                    <a:lnTo>
                      <a:pt x="2" y="84"/>
                    </a:lnTo>
                    <a:lnTo>
                      <a:pt x="2" y="87"/>
                    </a:lnTo>
                    <a:lnTo>
                      <a:pt x="2" y="88"/>
                    </a:lnTo>
                    <a:lnTo>
                      <a:pt x="2" y="90"/>
                    </a:lnTo>
                    <a:lnTo>
                      <a:pt x="4" y="92"/>
                    </a:lnTo>
                    <a:lnTo>
                      <a:pt x="4" y="99"/>
                    </a:lnTo>
                    <a:lnTo>
                      <a:pt x="4" y="105"/>
                    </a:lnTo>
                    <a:lnTo>
                      <a:pt x="4" y="113"/>
                    </a:lnTo>
                    <a:lnTo>
                      <a:pt x="4" y="120"/>
                    </a:lnTo>
                    <a:lnTo>
                      <a:pt x="3" y="130"/>
                    </a:lnTo>
                    <a:lnTo>
                      <a:pt x="3" y="138"/>
                    </a:lnTo>
                    <a:lnTo>
                      <a:pt x="3" y="147"/>
                    </a:lnTo>
                    <a:lnTo>
                      <a:pt x="3" y="155"/>
                    </a:lnTo>
                    <a:lnTo>
                      <a:pt x="2" y="164"/>
                    </a:lnTo>
                    <a:lnTo>
                      <a:pt x="2" y="173"/>
                    </a:lnTo>
                    <a:lnTo>
                      <a:pt x="2" y="182"/>
                    </a:lnTo>
                    <a:lnTo>
                      <a:pt x="3" y="190"/>
                    </a:lnTo>
                    <a:lnTo>
                      <a:pt x="3" y="198"/>
                    </a:lnTo>
                    <a:lnTo>
                      <a:pt x="4" y="206"/>
                    </a:lnTo>
                    <a:lnTo>
                      <a:pt x="5" y="211"/>
                    </a:lnTo>
                    <a:lnTo>
                      <a:pt x="7" y="217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8" y="219"/>
                    </a:lnTo>
                    <a:lnTo>
                      <a:pt x="8" y="221"/>
                    </a:lnTo>
                    <a:lnTo>
                      <a:pt x="8" y="221"/>
                    </a:lnTo>
                    <a:lnTo>
                      <a:pt x="8" y="221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11" y="221"/>
                    </a:lnTo>
                    <a:lnTo>
                      <a:pt x="11" y="223"/>
                    </a:lnTo>
                    <a:lnTo>
                      <a:pt x="12" y="225"/>
                    </a:lnTo>
                    <a:lnTo>
                      <a:pt x="14" y="227"/>
                    </a:lnTo>
                    <a:lnTo>
                      <a:pt x="17" y="228"/>
                    </a:lnTo>
                    <a:lnTo>
                      <a:pt x="20" y="230"/>
                    </a:lnTo>
                    <a:lnTo>
                      <a:pt x="23" y="232"/>
                    </a:lnTo>
                    <a:lnTo>
                      <a:pt x="27" y="234"/>
                    </a:lnTo>
                    <a:lnTo>
                      <a:pt x="30" y="234"/>
                    </a:lnTo>
                    <a:lnTo>
                      <a:pt x="34" y="236"/>
                    </a:lnTo>
                    <a:lnTo>
                      <a:pt x="38" y="237"/>
                    </a:lnTo>
                    <a:lnTo>
                      <a:pt x="41" y="239"/>
                    </a:lnTo>
                    <a:lnTo>
                      <a:pt x="45" y="239"/>
                    </a:lnTo>
                    <a:lnTo>
                      <a:pt x="47" y="239"/>
                    </a:lnTo>
                    <a:lnTo>
                      <a:pt x="50" y="239"/>
                    </a:lnTo>
                    <a:lnTo>
                      <a:pt x="52" y="239"/>
                    </a:lnTo>
                    <a:lnTo>
                      <a:pt x="55" y="237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8" name="Freeform 56"/>
              <p:cNvSpPr>
                <a:spLocks/>
              </p:cNvSpPr>
              <p:nvPr/>
            </p:nvSpPr>
            <p:spPr bwMode="gray">
              <a:xfrm>
                <a:off x="4554" y="1571"/>
                <a:ext cx="113" cy="69"/>
              </a:xfrm>
              <a:custGeom>
                <a:avLst/>
                <a:gdLst>
                  <a:gd name="T0" fmla="*/ 14 w 113"/>
                  <a:gd name="T1" fmla="*/ 0 h 69"/>
                  <a:gd name="T2" fmla="*/ 6 w 113"/>
                  <a:gd name="T3" fmla="*/ 8 h 69"/>
                  <a:gd name="T4" fmla="*/ 0 w 113"/>
                  <a:gd name="T5" fmla="*/ 21 h 69"/>
                  <a:gd name="T6" fmla="*/ 18 w 113"/>
                  <a:gd name="T7" fmla="*/ 38 h 69"/>
                  <a:gd name="T8" fmla="*/ 33 w 113"/>
                  <a:gd name="T9" fmla="*/ 49 h 69"/>
                  <a:gd name="T10" fmla="*/ 55 w 113"/>
                  <a:gd name="T11" fmla="*/ 60 h 69"/>
                  <a:gd name="T12" fmla="*/ 87 w 113"/>
                  <a:gd name="T13" fmla="*/ 64 h 69"/>
                  <a:gd name="T14" fmla="*/ 103 w 113"/>
                  <a:gd name="T15" fmla="*/ 68 h 69"/>
                  <a:gd name="T16" fmla="*/ 103 w 113"/>
                  <a:gd name="T17" fmla="*/ 54 h 69"/>
                  <a:gd name="T18" fmla="*/ 112 w 113"/>
                  <a:gd name="T19" fmla="*/ 38 h 69"/>
                  <a:gd name="T20" fmla="*/ 83 w 113"/>
                  <a:gd name="T21" fmla="*/ 40 h 69"/>
                  <a:gd name="T22" fmla="*/ 63 w 113"/>
                  <a:gd name="T23" fmla="*/ 35 h 69"/>
                  <a:gd name="T24" fmla="*/ 54 w 113"/>
                  <a:gd name="T25" fmla="*/ 28 h 69"/>
                  <a:gd name="T26" fmla="*/ 36 w 113"/>
                  <a:gd name="T27" fmla="*/ 18 h 69"/>
                  <a:gd name="T28" fmla="*/ 18 w 113"/>
                  <a:gd name="T29" fmla="*/ 8 h 69"/>
                  <a:gd name="T30" fmla="*/ 18 w 113"/>
                  <a:gd name="T31" fmla="*/ 3 h 69"/>
                  <a:gd name="T32" fmla="*/ 14 w 113"/>
                  <a:gd name="T33" fmla="*/ 0 h 69"/>
                  <a:gd name="T34" fmla="*/ 14 w 113"/>
                  <a:gd name="T3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69">
                    <a:moveTo>
                      <a:pt x="14" y="0"/>
                    </a:moveTo>
                    <a:lnTo>
                      <a:pt x="6" y="8"/>
                    </a:lnTo>
                    <a:lnTo>
                      <a:pt x="0" y="21"/>
                    </a:lnTo>
                    <a:lnTo>
                      <a:pt x="18" y="38"/>
                    </a:lnTo>
                    <a:lnTo>
                      <a:pt x="33" y="49"/>
                    </a:lnTo>
                    <a:lnTo>
                      <a:pt x="55" y="60"/>
                    </a:lnTo>
                    <a:lnTo>
                      <a:pt x="87" y="64"/>
                    </a:lnTo>
                    <a:lnTo>
                      <a:pt x="103" y="68"/>
                    </a:lnTo>
                    <a:lnTo>
                      <a:pt x="103" y="54"/>
                    </a:lnTo>
                    <a:lnTo>
                      <a:pt x="112" y="38"/>
                    </a:lnTo>
                    <a:lnTo>
                      <a:pt x="83" y="40"/>
                    </a:lnTo>
                    <a:lnTo>
                      <a:pt x="63" y="35"/>
                    </a:lnTo>
                    <a:lnTo>
                      <a:pt x="54" y="28"/>
                    </a:lnTo>
                    <a:lnTo>
                      <a:pt x="36" y="18"/>
                    </a:lnTo>
                    <a:lnTo>
                      <a:pt x="18" y="8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9" name="Freeform 57"/>
              <p:cNvSpPr>
                <a:spLocks/>
              </p:cNvSpPr>
              <p:nvPr/>
            </p:nvSpPr>
            <p:spPr bwMode="gray">
              <a:xfrm>
                <a:off x="4686" y="1715"/>
                <a:ext cx="64" cy="90"/>
              </a:xfrm>
              <a:custGeom>
                <a:avLst/>
                <a:gdLst>
                  <a:gd name="T0" fmla="*/ 35 w 64"/>
                  <a:gd name="T1" fmla="*/ 0 h 90"/>
                  <a:gd name="T2" fmla="*/ 44 w 64"/>
                  <a:gd name="T3" fmla="*/ 18 h 90"/>
                  <a:gd name="T4" fmla="*/ 63 w 64"/>
                  <a:gd name="T5" fmla="*/ 67 h 90"/>
                  <a:gd name="T6" fmla="*/ 63 w 64"/>
                  <a:gd name="T7" fmla="*/ 89 h 90"/>
                  <a:gd name="T8" fmla="*/ 28 w 64"/>
                  <a:gd name="T9" fmla="*/ 77 h 90"/>
                  <a:gd name="T10" fmla="*/ 9 w 64"/>
                  <a:gd name="T11" fmla="*/ 35 h 90"/>
                  <a:gd name="T12" fmla="*/ 0 w 64"/>
                  <a:gd name="T13" fmla="*/ 8 h 90"/>
                  <a:gd name="T14" fmla="*/ 9 w 64"/>
                  <a:gd name="T15" fmla="*/ 0 h 90"/>
                  <a:gd name="T16" fmla="*/ 21 w 64"/>
                  <a:gd name="T17" fmla="*/ 8 h 90"/>
                  <a:gd name="T18" fmla="*/ 35 w 64"/>
                  <a:gd name="T19" fmla="*/ 0 h 90"/>
                  <a:gd name="T20" fmla="*/ 35 w 6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90">
                    <a:moveTo>
                      <a:pt x="35" y="0"/>
                    </a:moveTo>
                    <a:lnTo>
                      <a:pt x="44" y="18"/>
                    </a:lnTo>
                    <a:lnTo>
                      <a:pt x="63" y="67"/>
                    </a:lnTo>
                    <a:lnTo>
                      <a:pt x="63" y="89"/>
                    </a:lnTo>
                    <a:lnTo>
                      <a:pt x="28" y="77"/>
                    </a:lnTo>
                    <a:lnTo>
                      <a:pt x="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21" y="8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0" name="Freeform 58"/>
              <p:cNvSpPr>
                <a:spLocks/>
              </p:cNvSpPr>
              <p:nvPr/>
            </p:nvSpPr>
            <p:spPr bwMode="gray">
              <a:xfrm>
                <a:off x="4749" y="1668"/>
                <a:ext cx="204" cy="57"/>
              </a:xfrm>
              <a:custGeom>
                <a:avLst/>
                <a:gdLst>
                  <a:gd name="T0" fmla="*/ 17 w 204"/>
                  <a:gd name="T1" fmla="*/ 9 h 57"/>
                  <a:gd name="T2" fmla="*/ 39 w 204"/>
                  <a:gd name="T3" fmla="*/ 13 h 57"/>
                  <a:gd name="T4" fmla="*/ 68 w 204"/>
                  <a:gd name="T5" fmla="*/ 17 h 57"/>
                  <a:gd name="T6" fmla="*/ 94 w 204"/>
                  <a:gd name="T7" fmla="*/ 18 h 57"/>
                  <a:gd name="T8" fmla="*/ 105 w 204"/>
                  <a:gd name="T9" fmla="*/ 16 h 57"/>
                  <a:gd name="T10" fmla="*/ 118 w 204"/>
                  <a:gd name="T11" fmla="*/ 11 h 57"/>
                  <a:gd name="T12" fmla="*/ 132 w 204"/>
                  <a:gd name="T13" fmla="*/ 5 h 57"/>
                  <a:gd name="T14" fmla="*/ 143 w 204"/>
                  <a:gd name="T15" fmla="*/ 2 h 57"/>
                  <a:gd name="T16" fmla="*/ 150 w 204"/>
                  <a:gd name="T17" fmla="*/ 0 h 57"/>
                  <a:gd name="T18" fmla="*/ 157 w 204"/>
                  <a:gd name="T19" fmla="*/ 0 h 57"/>
                  <a:gd name="T20" fmla="*/ 165 w 204"/>
                  <a:gd name="T21" fmla="*/ 0 h 57"/>
                  <a:gd name="T22" fmla="*/ 174 w 204"/>
                  <a:gd name="T23" fmla="*/ 0 h 57"/>
                  <a:gd name="T24" fmla="*/ 182 w 204"/>
                  <a:gd name="T25" fmla="*/ 2 h 57"/>
                  <a:gd name="T26" fmla="*/ 190 w 204"/>
                  <a:gd name="T27" fmla="*/ 4 h 57"/>
                  <a:gd name="T28" fmla="*/ 197 w 204"/>
                  <a:gd name="T29" fmla="*/ 7 h 57"/>
                  <a:gd name="T30" fmla="*/ 202 w 204"/>
                  <a:gd name="T31" fmla="*/ 10 h 57"/>
                  <a:gd name="T32" fmla="*/ 201 w 204"/>
                  <a:gd name="T33" fmla="*/ 11 h 57"/>
                  <a:gd name="T34" fmla="*/ 198 w 204"/>
                  <a:gd name="T35" fmla="*/ 12 h 57"/>
                  <a:gd name="T36" fmla="*/ 195 w 204"/>
                  <a:gd name="T37" fmla="*/ 13 h 57"/>
                  <a:gd name="T38" fmla="*/ 195 w 204"/>
                  <a:gd name="T39" fmla="*/ 13 h 57"/>
                  <a:gd name="T40" fmla="*/ 193 w 204"/>
                  <a:gd name="T41" fmla="*/ 13 h 57"/>
                  <a:gd name="T42" fmla="*/ 192 w 204"/>
                  <a:gd name="T43" fmla="*/ 13 h 57"/>
                  <a:gd name="T44" fmla="*/ 191 w 204"/>
                  <a:gd name="T45" fmla="*/ 13 h 57"/>
                  <a:gd name="T46" fmla="*/ 191 w 204"/>
                  <a:gd name="T47" fmla="*/ 13 h 57"/>
                  <a:gd name="T48" fmla="*/ 186 w 204"/>
                  <a:gd name="T49" fmla="*/ 13 h 57"/>
                  <a:gd name="T50" fmla="*/ 180 w 204"/>
                  <a:gd name="T51" fmla="*/ 13 h 57"/>
                  <a:gd name="T52" fmla="*/ 174 w 204"/>
                  <a:gd name="T53" fmla="*/ 13 h 57"/>
                  <a:gd name="T54" fmla="*/ 166 w 204"/>
                  <a:gd name="T55" fmla="*/ 13 h 57"/>
                  <a:gd name="T56" fmla="*/ 164 w 204"/>
                  <a:gd name="T57" fmla="*/ 13 h 57"/>
                  <a:gd name="T58" fmla="*/ 164 w 204"/>
                  <a:gd name="T59" fmla="*/ 13 h 57"/>
                  <a:gd name="T60" fmla="*/ 162 w 204"/>
                  <a:gd name="T61" fmla="*/ 13 h 57"/>
                  <a:gd name="T62" fmla="*/ 162 w 204"/>
                  <a:gd name="T63" fmla="*/ 13 h 57"/>
                  <a:gd name="T64" fmla="*/ 162 w 204"/>
                  <a:gd name="T65" fmla="*/ 17 h 57"/>
                  <a:gd name="T66" fmla="*/ 162 w 204"/>
                  <a:gd name="T67" fmla="*/ 20 h 57"/>
                  <a:gd name="T68" fmla="*/ 163 w 204"/>
                  <a:gd name="T69" fmla="*/ 25 h 57"/>
                  <a:gd name="T70" fmla="*/ 163 w 204"/>
                  <a:gd name="T71" fmla="*/ 29 h 57"/>
                  <a:gd name="T72" fmla="*/ 163 w 204"/>
                  <a:gd name="T73" fmla="*/ 33 h 57"/>
                  <a:gd name="T74" fmla="*/ 163 w 204"/>
                  <a:gd name="T75" fmla="*/ 38 h 57"/>
                  <a:gd name="T76" fmla="*/ 162 w 204"/>
                  <a:gd name="T77" fmla="*/ 43 h 57"/>
                  <a:gd name="T78" fmla="*/ 162 w 204"/>
                  <a:gd name="T79" fmla="*/ 44 h 57"/>
                  <a:gd name="T80" fmla="*/ 157 w 204"/>
                  <a:gd name="T81" fmla="*/ 48 h 57"/>
                  <a:gd name="T82" fmla="*/ 145 w 204"/>
                  <a:gd name="T83" fmla="*/ 51 h 57"/>
                  <a:gd name="T84" fmla="*/ 129 w 204"/>
                  <a:gd name="T85" fmla="*/ 55 h 57"/>
                  <a:gd name="T86" fmla="*/ 117 w 204"/>
                  <a:gd name="T87" fmla="*/ 56 h 57"/>
                  <a:gd name="T88" fmla="*/ 112 w 204"/>
                  <a:gd name="T89" fmla="*/ 56 h 57"/>
                  <a:gd name="T90" fmla="*/ 110 w 204"/>
                  <a:gd name="T91" fmla="*/ 56 h 57"/>
                  <a:gd name="T92" fmla="*/ 106 w 204"/>
                  <a:gd name="T93" fmla="*/ 56 h 57"/>
                  <a:gd name="T94" fmla="*/ 102 w 204"/>
                  <a:gd name="T95" fmla="*/ 56 h 57"/>
                  <a:gd name="T96" fmla="*/ 97 w 204"/>
                  <a:gd name="T97" fmla="*/ 56 h 57"/>
                  <a:gd name="T98" fmla="*/ 92 w 204"/>
                  <a:gd name="T99" fmla="*/ 54 h 57"/>
                  <a:gd name="T100" fmla="*/ 86 w 204"/>
                  <a:gd name="T101" fmla="*/ 51 h 57"/>
                  <a:gd name="T102" fmla="*/ 83 w 204"/>
                  <a:gd name="T103" fmla="*/ 48 h 57"/>
                  <a:gd name="T104" fmla="*/ 66 w 204"/>
                  <a:gd name="T105" fmla="*/ 45 h 57"/>
                  <a:gd name="T106" fmla="*/ 39 w 204"/>
                  <a:gd name="T107" fmla="*/ 44 h 57"/>
                  <a:gd name="T108" fmla="*/ 15 w 204"/>
                  <a:gd name="T109" fmla="*/ 44 h 57"/>
                  <a:gd name="T110" fmla="*/ 2 w 204"/>
                  <a:gd name="T111" fmla="*/ 44 h 57"/>
                  <a:gd name="T112" fmla="*/ 0 w 204"/>
                  <a:gd name="T113" fmla="*/ 39 h 57"/>
                  <a:gd name="T114" fmla="*/ 0 w 204"/>
                  <a:gd name="T115" fmla="*/ 29 h 57"/>
                  <a:gd name="T116" fmla="*/ 3 w 204"/>
                  <a:gd name="T117" fmla="*/ 18 h 57"/>
                  <a:gd name="T118" fmla="*/ 9 w 204"/>
                  <a:gd name="T11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57">
                    <a:moveTo>
                      <a:pt x="12" y="7"/>
                    </a:moveTo>
                    <a:lnTo>
                      <a:pt x="12" y="8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9"/>
                    </a:lnTo>
                    <a:lnTo>
                      <a:pt x="26" y="11"/>
                    </a:lnTo>
                    <a:lnTo>
                      <a:pt x="32" y="11"/>
                    </a:lnTo>
                    <a:lnTo>
                      <a:pt x="39" y="13"/>
                    </a:lnTo>
                    <a:lnTo>
                      <a:pt x="46" y="13"/>
                    </a:lnTo>
                    <a:lnTo>
                      <a:pt x="54" y="15"/>
                    </a:lnTo>
                    <a:lnTo>
                      <a:pt x="61" y="15"/>
                    </a:lnTo>
                    <a:lnTo>
                      <a:pt x="68" y="17"/>
                    </a:lnTo>
                    <a:lnTo>
                      <a:pt x="75" y="17"/>
                    </a:lnTo>
                    <a:lnTo>
                      <a:pt x="82" y="18"/>
                    </a:lnTo>
                    <a:lnTo>
                      <a:pt x="89" y="18"/>
                    </a:lnTo>
                    <a:lnTo>
                      <a:pt x="94" y="18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103" y="16"/>
                    </a:lnTo>
                    <a:lnTo>
                      <a:pt x="105" y="16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5" y="13"/>
                    </a:lnTo>
                    <a:lnTo>
                      <a:pt x="118" y="11"/>
                    </a:lnTo>
                    <a:lnTo>
                      <a:pt x="122" y="9"/>
                    </a:lnTo>
                    <a:lnTo>
                      <a:pt x="125" y="9"/>
                    </a:lnTo>
                    <a:lnTo>
                      <a:pt x="129" y="7"/>
                    </a:lnTo>
                    <a:lnTo>
                      <a:pt x="132" y="5"/>
                    </a:lnTo>
                    <a:lnTo>
                      <a:pt x="136" y="4"/>
                    </a:lnTo>
                    <a:lnTo>
                      <a:pt x="137" y="4"/>
                    </a:lnTo>
                    <a:lnTo>
                      <a:pt x="141" y="2"/>
                    </a:lnTo>
                    <a:lnTo>
                      <a:pt x="143" y="2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60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5" y="0"/>
                    </a:lnTo>
                    <a:lnTo>
                      <a:pt x="169" y="0"/>
                    </a:lnTo>
                    <a:lnTo>
                      <a:pt x="170" y="0"/>
                    </a:lnTo>
                    <a:lnTo>
                      <a:pt x="172" y="0"/>
                    </a:lnTo>
                    <a:lnTo>
                      <a:pt x="174" y="0"/>
                    </a:lnTo>
                    <a:lnTo>
                      <a:pt x="178" y="0"/>
                    </a:lnTo>
                    <a:lnTo>
                      <a:pt x="178" y="2"/>
                    </a:lnTo>
                    <a:lnTo>
                      <a:pt x="180" y="2"/>
                    </a:lnTo>
                    <a:lnTo>
                      <a:pt x="182" y="2"/>
                    </a:lnTo>
                    <a:lnTo>
                      <a:pt x="184" y="2"/>
                    </a:lnTo>
                    <a:lnTo>
                      <a:pt x="186" y="4"/>
                    </a:lnTo>
                    <a:lnTo>
                      <a:pt x="188" y="4"/>
                    </a:lnTo>
                    <a:lnTo>
                      <a:pt x="190" y="4"/>
                    </a:lnTo>
                    <a:lnTo>
                      <a:pt x="192" y="4"/>
                    </a:lnTo>
                    <a:lnTo>
                      <a:pt x="193" y="5"/>
                    </a:lnTo>
                    <a:lnTo>
                      <a:pt x="195" y="5"/>
                    </a:lnTo>
                    <a:lnTo>
                      <a:pt x="197" y="7"/>
                    </a:lnTo>
                    <a:lnTo>
                      <a:pt x="199" y="7"/>
                    </a:lnTo>
                    <a:lnTo>
                      <a:pt x="200" y="9"/>
                    </a:lnTo>
                    <a:lnTo>
                      <a:pt x="202" y="9"/>
                    </a:lnTo>
                    <a:lnTo>
                      <a:pt x="202" y="10"/>
                    </a:lnTo>
                    <a:lnTo>
                      <a:pt x="203" y="10"/>
                    </a:lnTo>
                    <a:lnTo>
                      <a:pt x="202" y="11"/>
                    </a:lnTo>
                    <a:lnTo>
                      <a:pt x="202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199" y="12"/>
                    </a:lnTo>
                    <a:lnTo>
                      <a:pt x="199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7" y="13"/>
                    </a:lnTo>
                    <a:lnTo>
                      <a:pt x="197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3" y="13"/>
                    </a:lnTo>
                    <a:lnTo>
                      <a:pt x="193" y="13"/>
                    </a:lnTo>
                    <a:lnTo>
                      <a:pt x="193" y="13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2" y="13"/>
                    </a:lnTo>
                    <a:lnTo>
                      <a:pt x="192" y="13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6" y="13"/>
                    </a:lnTo>
                    <a:lnTo>
                      <a:pt x="185" y="13"/>
                    </a:lnTo>
                    <a:lnTo>
                      <a:pt x="183" y="13"/>
                    </a:lnTo>
                    <a:lnTo>
                      <a:pt x="181" y="13"/>
                    </a:lnTo>
                    <a:lnTo>
                      <a:pt x="180" y="13"/>
                    </a:lnTo>
                    <a:lnTo>
                      <a:pt x="179" y="13"/>
                    </a:lnTo>
                    <a:lnTo>
                      <a:pt x="177" y="13"/>
                    </a:lnTo>
                    <a:lnTo>
                      <a:pt x="176" y="13"/>
                    </a:lnTo>
                    <a:lnTo>
                      <a:pt x="174" y="13"/>
                    </a:lnTo>
                    <a:lnTo>
                      <a:pt x="172" y="13"/>
                    </a:lnTo>
                    <a:lnTo>
                      <a:pt x="170" y="13"/>
                    </a:lnTo>
                    <a:lnTo>
                      <a:pt x="168" y="13"/>
                    </a:lnTo>
                    <a:lnTo>
                      <a:pt x="166" y="13"/>
                    </a:lnTo>
                    <a:lnTo>
                      <a:pt x="166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5"/>
                    </a:lnTo>
                    <a:lnTo>
                      <a:pt x="162" y="15"/>
                    </a:lnTo>
                    <a:lnTo>
                      <a:pt x="162" y="17"/>
                    </a:lnTo>
                    <a:lnTo>
                      <a:pt x="162" y="17"/>
                    </a:lnTo>
                    <a:lnTo>
                      <a:pt x="162" y="19"/>
                    </a:lnTo>
                    <a:lnTo>
                      <a:pt x="162" y="19"/>
                    </a:lnTo>
                    <a:lnTo>
                      <a:pt x="162" y="20"/>
                    </a:lnTo>
                    <a:lnTo>
                      <a:pt x="163" y="20"/>
                    </a:lnTo>
                    <a:lnTo>
                      <a:pt x="163" y="22"/>
                    </a:lnTo>
                    <a:lnTo>
                      <a:pt x="163" y="23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3" y="29"/>
                    </a:lnTo>
                    <a:lnTo>
                      <a:pt x="165" y="29"/>
                    </a:lnTo>
                    <a:lnTo>
                      <a:pt x="163" y="30"/>
                    </a:lnTo>
                    <a:lnTo>
                      <a:pt x="163" y="32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3" y="35"/>
                    </a:lnTo>
                    <a:lnTo>
                      <a:pt x="163" y="36"/>
                    </a:lnTo>
                    <a:lnTo>
                      <a:pt x="163" y="38"/>
                    </a:lnTo>
                    <a:lnTo>
                      <a:pt x="163" y="38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62" y="43"/>
                    </a:lnTo>
                    <a:lnTo>
                      <a:pt x="162" y="43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1" y="46"/>
                    </a:lnTo>
                    <a:lnTo>
                      <a:pt x="160" y="46"/>
                    </a:lnTo>
                    <a:lnTo>
                      <a:pt x="157" y="48"/>
                    </a:lnTo>
                    <a:lnTo>
                      <a:pt x="155" y="48"/>
                    </a:lnTo>
                    <a:lnTo>
                      <a:pt x="152" y="50"/>
                    </a:lnTo>
                    <a:lnTo>
                      <a:pt x="149" y="50"/>
                    </a:lnTo>
                    <a:lnTo>
                      <a:pt x="145" y="51"/>
                    </a:lnTo>
                    <a:lnTo>
                      <a:pt x="141" y="51"/>
                    </a:lnTo>
                    <a:lnTo>
                      <a:pt x="136" y="53"/>
                    </a:lnTo>
                    <a:lnTo>
                      <a:pt x="132" y="53"/>
                    </a:lnTo>
                    <a:lnTo>
                      <a:pt x="129" y="55"/>
                    </a:lnTo>
                    <a:lnTo>
                      <a:pt x="125" y="55"/>
                    </a:lnTo>
                    <a:lnTo>
                      <a:pt x="122" y="56"/>
                    </a:lnTo>
                    <a:lnTo>
                      <a:pt x="119" y="56"/>
                    </a:lnTo>
                    <a:lnTo>
                      <a:pt x="117" y="56"/>
                    </a:lnTo>
                    <a:lnTo>
                      <a:pt x="116" y="55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1" y="56"/>
                    </a:lnTo>
                    <a:lnTo>
                      <a:pt x="111" y="56"/>
                    </a:lnTo>
                    <a:lnTo>
                      <a:pt x="110" y="56"/>
                    </a:lnTo>
                    <a:lnTo>
                      <a:pt x="110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4" y="56"/>
                    </a:lnTo>
                    <a:lnTo>
                      <a:pt x="104" y="56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6"/>
                    </a:lnTo>
                    <a:lnTo>
                      <a:pt x="97" y="55"/>
                    </a:lnTo>
                    <a:lnTo>
                      <a:pt x="96" y="55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1"/>
                    </a:lnTo>
                    <a:lnTo>
                      <a:pt x="86" y="51"/>
                    </a:lnTo>
                    <a:lnTo>
                      <a:pt x="86" y="49"/>
                    </a:lnTo>
                    <a:lnTo>
                      <a:pt x="85" y="49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3" y="46"/>
                    </a:lnTo>
                    <a:lnTo>
                      <a:pt x="77" y="46"/>
                    </a:lnTo>
                    <a:lnTo>
                      <a:pt x="72" y="45"/>
                    </a:lnTo>
                    <a:lnTo>
                      <a:pt x="66" y="45"/>
                    </a:lnTo>
                    <a:lnTo>
                      <a:pt x="60" y="44"/>
                    </a:lnTo>
                    <a:lnTo>
                      <a:pt x="53" y="44"/>
                    </a:lnTo>
                    <a:lnTo>
                      <a:pt x="46" y="44"/>
                    </a:lnTo>
                    <a:lnTo>
                      <a:pt x="39" y="44"/>
                    </a:lnTo>
                    <a:lnTo>
                      <a:pt x="34" y="44"/>
                    </a:lnTo>
                    <a:lnTo>
                      <a:pt x="26" y="44"/>
                    </a:lnTo>
                    <a:lnTo>
                      <a:pt x="20" y="44"/>
                    </a:lnTo>
                    <a:lnTo>
                      <a:pt x="15" y="44"/>
                    </a:lnTo>
                    <a:lnTo>
                      <a:pt x="10" y="44"/>
                    </a:lnTo>
                    <a:lnTo>
                      <a:pt x="6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2" y="7"/>
                    </a:lnTo>
                    <a:lnTo>
                      <a:pt x="12" y="7"/>
                    </a:lnTo>
                  </a:path>
                </a:pathLst>
              </a:custGeom>
              <a:solidFill>
                <a:srgbClr val="FFE1B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1" name="Freeform 59"/>
              <p:cNvSpPr>
                <a:spLocks/>
              </p:cNvSpPr>
              <p:nvPr/>
            </p:nvSpPr>
            <p:spPr bwMode="gray">
              <a:xfrm>
                <a:off x="4705" y="1503"/>
                <a:ext cx="175" cy="25"/>
              </a:xfrm>
              <a:custGeom>
                <a:avLst/>
                <a:gdLst>
                  <a:gd name="T0" fmla="*/ 0 w 175"/>
                  <a:gd name="T1" fmla="*/ 0 h 25"/>
                  <a:gd name="T2" fmla="*/ 27 w 175"/>
                  <a:gd name="T3" fmla="*/ 6 h 25"/>
                  <a:gd name="T4" fmla="*/ 45 w 175"/>
                  <a:gd name="T5" fmla="*/ 7 h 25"/>
                  <a:gd name="T6" fmla="*/ 82 w 175"/>
                  <a:gd name="T7" fmla="*/ 15 h 25"/>
                  <a:gd name="T8" fmla="*/ 127 w 175"/>
                  <a:gd name="T9" fmla="*/ 20 h 25"/>
                  <a:gd name="T10" fmla="*/ 159 w 175"/>
                  <a:gd name="T11" fmla="*/ 24 h 25"/>
                  <a:gd name="T12" fmla="*/ 174 w 175"/>
                  <a:gd name="T1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5">
                    <a:moveTo>
                      <a:pt x="0" y="0"/>
                    </a:moveTo>
                    <a:lnTo>
                      <a:pt x="27" y="6"/>
                    </a:lnTo>
                    <a:lnTo>
                      <a:pt x="45" y="7"/>
                    </a:lnTo>
                    <a:lnTo>
                      <a:pt x="82" y="15"/>
                    </a:lnTo>
                    <a:lnTo>
                      <a:pt x="127" y="20"/>
                    </a:lnTo>
                    <a:lnTo>
                      <a:pt x="159" y="24"/>
                    </a:lnTo>
                    <a:lnTo>
                      <a:pt x="174" y="24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2" name="Freeform 60"/>
              <p:cNvSpPr>
                <a:spLocks/>
              </p:cNvSpPr>
              <p:nvPr/>
            </p:nvSpPr>
            <p:spPr bwMode="gray">
              <a:xfrm>
                <a:off x="4679" y="1606"/>
                <a:ext cx="51" cy="68"/>
              </a:xfrm>
              <a:custGeom>
                <a:avLst/>
                <a:gdLst>
                  <a:gd name="T0" fmla="*/ 12 w 51"/>
                  <a:gd name="T1" fmla="*/ 0 h 68"/>
                  <a:gd name="T2" fmla="*/ 34 w 51"/>
                  <a:gd name="T3" fmla="*/ 28 h 68"/>
                  <a:gd name="T4" fmla="*/ 48 w 51"/>
                  <a:gd name="T5" fmla="*/ 42 h 68"/>
                  <a:gd name="T6" fmla="*/ 50 w 51"/>
                  <a:gd name="T7" fmla="*/ 59 h 68"/>
                  <a:gd name="T8" fmla="*/ 32 w 51"/>
                  <a:gd name="T9" fmla="*/ 67 h 68"/>
                  <a:gd name="T10" fmla="*/ 0 w 51"/>
                  <a:gd name="T11" fmla="*/ 16 h 68"/>
                  <a:gd name="T12" fmla="*/ 12 w 51"/>
                  <a:gd name="T13" fmla="*/ 0 h 68"/>
                  <a:gd name="T14" fmla="*/ 12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2" y="0"/>
                    </a:moveTo>
                    <a:lnTo>
                      <a:pt x="34" y="28"/>
                    </a:lnTo>
                    <a:lnTo>
                      <a:pt x="48" y="42"/>
                    </a:lnTo>
                    <a:lnTo>
                      <a:pt x="50" y="59"/>
                    </a:lnTo>
                    <a:lnTo>
                      <a:pt x="32" y="67"/>
                    </a:lnTo>
                    <a:lnTo>
                      <a:pt x="0" y="16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3" name="Freeform 61"/>
              <p:cNvSpPr>
                <a:spLocks/>
              </p:cNvSpPr>
              <p:nvPr/>
            </p:nvSpPr>
            <p:spPr bwMode="gray">
              <a:xfrm>
                <a:off x="4657" y="1604"/>
                <a:ext cx="33" cy="36"/>
              </a:xfrm>
              <a:custGeom>
                <a:avLst/>
                <a:gdLst>
                  <a:gd name="T0" fmla="*/ 7 w 33"/>
                  <a:gd name="T1" fmla="*/ 7 h 36"/>
                  <a:gd name="T2" fmla="*/ 5 w 33"/>
                  <a:gd name="T3" fmla="*/ 20 h 36"/>
                  <a:gd name="T4" fmla="*/ 0 w 33"/>
                  <a:gd name="T5" fmla="*/ 24 h 36"/>
                  <a:gd name="T6" fmla="*/ 2 w 33"/>
                  <a:gd name="T7" fmla="*/ 29 h 36"/>
                  <a:gd name="T8" fmla="*/ 10 w 33"/>
                  <a:gd name="T9" fmla="*/ 35 h 36"/>
                  <a:gd name="T10" fmla="*/ 32 w 33"/>
                  <a:gd name="T11" fmla="*/ 20 h 36"/>
                  <a:gd name="T12" fmla="*/ 32 w 33"/>
                  <a:gd name="T13" fmla="*/ 2 h 36"/>
                  <a:gd name="T14" fmla="*/ 24 w 33"/>
                  <a:gd name="T15" fmla="*/ 0 h 36"/>
                  <a:gd name="T16" fmla="*/ 10 w 33"/>
                  <a:gd name="T17" fmla="*/ 2 h 36"/>
                  <a:gd name="T18" fmla="*/ 7 w 33"/>
                  <a:gd name="T19" fmla="*/ 7 h 36"/>
                  <a:gd name="T20" fmla="*/ 7 w 33"/>
                  <a:gd name="T21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6">
                    <a:moveTo>
                      <a:pt x="7" y="7"/>
                    </a:moveTo>
                    <a:lnTo>
                      <a:pt x="5" y="20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10" y="35"/>
                    </a:lnTo>
                    <a:lnTo>
                      <a:pt x="32" y="20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0" y="2"/>
                    </a:lnTo>
                    <a:lnTo>
                      <a:pt x="7" y="7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C0007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4" name="Freeform 62"/>
              <p:cNvSpPr>
                <a:spLocks/>
              </p:cNvSpPr>
              <p:nvPr/>
            </p:nvSpPr>
            <p:spPr bwMode="gray">
              <a:xfrm>
                <a:off x="4667" y="1625"/>
                <a:ext cx="48" cy="49"/>
              </a:xfrm>
              <a:custGeom>
                <a:avLst/>
                <a:gdLst>
                  <a:gd name="T0" fmla="*/ 21 w 48"/>
                  <a:gd name="T1" fmla="*/ 0 h 49"/>
                  <a:gd name="T2" fmla="*/ 34 w 48"/>
                  <a:gd name="T3" fmla="*/ 23 h 49"/>
                  <a:gd name="T4" fmla="*/ 47 w 48"/>
                  <a:gd name="T5" fmla="*/ 48 h 49"/>
                  <a:gd name="T6" fmla="*/ 22 w 48"/>
                  <a:gd name="T7" fmla="*/ 33 h 49"/>
                  <a:gd name="T8" fmla="*/ 0 w 48"/>
                  <a:gd name="T9" fmla="*/ 33 h 49"/>
                  <a:gd name="T10" fmla="*/ 0 w 48"/>
                  <a:gd name="T11" fmla="*/ 10 h 49"/>
                  <a:gd name="T12" fmla="*/ 21 w 48"/>
                  <a:gd name="T13" fmla="*/ 0 h 49"/>
                  <a:gd name="T14" fmla="*/ 21 w 48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1" y="0"/>
                    </a:moveTo>
                    <a:lnTo>
                      <a:pt x="34" y="23"/>
                    </a:lnTo>
                    <a:lnTo>
                      <a:pt x="47" y="48"/>
                    </a:lnTo>
                    <a:lnTo>
                      <a:pt x="22" y="33"/>
                    </a:lnTo>
                    <a:lnTo>
                      <a:pt x="0" y="33"/>
                    </a:lnTo>
                    <a:lnTo>
                      <a:pt x="0" y="1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C0007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5" name="Freeform 63"/>
              <p:cNvSpPr>
                <a:spLocks/>
              </p:cNvSpPr>
              <p:nvPr/>
            </p:nvSpPr>
            <p:spPr bwMode="gray">
              <a:xfrm>
                <a:off x="4806" y="1544"/>
                <a:ext cx="47" cy="38"/>
              </a:xfrm>
              <a:custGeom>
                <a:avLst/>
                <a:gdLst>
                  <a:gd name="T0" fmla="*/ 25 w 47"/>
                  <a:gd name="T1" fmla="*/ 0 h 38"/>
                  <a:gd name="T2" fmla="*/ 29 w 47"/>
                  <a:gd name="T3" fmla="*/ 0 h 38"/>
                  <a:gd name="T4" fmla="*/ 42 w 47"/>
                  <a:gd name="T5" fmla="*/ 3 h 38"/>
                  <a:gd name="T6" fmla="*/ 46 w 47"/>
                  <a:gd name="T7" fmla="*/ 13 h 38"/>
                  <a:gd name="T8" fmla="*/ 44 w 47"/>
                  <a:gd name="T9" fmla="*/ 21 h 38"/>
                  <a:gd name="T10" fmla="*/ 28 w 47"/>
                  <a:gd name="T11" fmla="*/ 37 h 38"/>
                  <a:gd name="T12" fmla="*/ 3 w 47"/>
                  <a:gd name="T13" fmla="*/ 37 h 38"/>
                  <a:gd name="T14" fmla="*/ 0 w 47"/>
                  <a:gd name="T15" fmla="*/ 13 h 38"/>
                  <a:gd name="T16" fmla="*/ 25 w 47"/>
                  <a:gd name="T17" fmla="*/ 0 h 38"/>
                  <a:gd name="T18" fmla="*/ 25 w 47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38">
                    <a:moveTo>
                      <a:pt x="25" y="0"/>
                    </a:moveTo>
                    <a:lnTo>
                      <a:pt x="29" y="0"/>
                    </a:lnTo>
                    <a:lnTo>
                      <a:pt x="42" y="3"/>
                    </a:lnTo>
                    <a:lnTo>
                      <a:pt x="46" y="13"/>
                    </a:lnTo>
                    <a:lnTo>
                      <a:pt x="44" y="21"/>
                    </a:lnTo>
                    <a:lnTo>
                      <a:pt x="28" y="37"/>
                    </a:lnTo>
                    <a:lnTo>
                      <a:pt x="3" y="37"/>
                    </a:lnTo>
                    <a:lnTo>
                      <a:pt x="0" y="13"/>
                    </a:lnTo>
                    <a:lnTo>
                      <a:pt x="25" y="0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6" name="Freeform 64"/>
              <p:cNvSpPr>
                <a:spLocks/>
              </p:cNvSpPr>
              <p:nvPr/>
            </p:nvSpPr>
            <p:spPr bwMode="gray">
              <a:xfrm>
                <a:off x="4810" y="1549"/>
                <a:ext cx="43" cy="44"/>
              </a:xfrm>
              <a:custGeom>
                <a:avLst/>
                <a:gdLst>
                  <a:gd name="T0" fmla="*/ 41 w 43"/>
                  <a:gd name="T1" fmla="*/ 0 h 44"/>
                  <a:gd name="T2" fmla="*/ 42 w 43"/>
                  <a:gd name="T3" fmla="*/ 10 h 44"/>
                  <a:gd name="T4" fmla="*/ 42 w 43"/>
                  <a:gd name="T5" fmla="*/ 23 h 44"/>
                  <a:gd name="T6" fmla="*/ 35 w 43"/>
                  <a:gd name="T7" fmla="*/ 33 h 44"/>
                  <a:gd name="T8" fmla="*/ 21 w 43"/>
                  <a:gd name="T9" fmla="*/ 43 h 44"/>
                  <a:gd name="T10" fmla="*/ 0 w 43"/>
                  <a:gd name="T11" fmla="*/ 32 h 44"/>
                  <a:gd name="T12" fmla="*/ 41 w 43"/>
                  <a:gd name="T13" fmla="*/ 0 h 44"/>
                  <a:gd name="T14" fmla="*/ 41 w 43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4">
                    <a:moveTo>
                      <a:pt x="41" y="0"/>
                    </a:moveTo>
                    <a:lnTo>
                      <a:pt x="42" y="10"/>
                    </a:lnTo>
                    <a:lnTo>
                      <a:pt x="42" y="23"/>
                    </a:lnTo>
                    <a:lnTo>
                      <a:pt x="35" y="33"/>
                    </a:lnTo>
                    <a:lnTo>
                      <a:pt x="21" y="43"/>
                    </a:lnTo>
                    <a:lnTo>
                      <a:pt x="0" y="32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7" name="Freeform 65"/>
              <p:cNvSpPr>
                <a:spLocks/>
              </p:cNvSpPr>
              <p:nvPr/>
            </p:nvSpPr>
            <p:spPr bwMode="gray">
              <a:xfrm>
                <a:off x="4730" y="1553"/>
                <a:ext cx="116" cy="61"/>
              </a:xfrm>
              <a:custGeom>
                <a:avLst/>
                <a:gdLst>
                  <a:gd name="T0" fmla="*/ 0 w 116"/>
                  <a:gd name="T1" fmla="*/ 25 h 61"/>
                  <a:gd name="T2" fmla="*/ 53 w 116"/>
                  <a:gd name="T3" fmla="*/ 19 h 61"/>
                  <a:gd name="T4" fmla="*/ 76 w 116"/>
                  <a:gd name="T5" fmla="*/ 0 h 61"/>
                  <a:gd name="T6" fmla="*/ 99 w 116"/>
                  <a:gd name="T7" fmla="*/ 0 h 61"/>
                  <a:gd name="T8" fmla="*/ 92 w 116"/>
                  <a:gd name="T9" fmla="*/ 8 h 61"/>
                  <a:gd name="T10" fmla="*/ 110 w 116"/>
                  <a:gd name="T11" fmla="*/ 4 h 61"/>
                  <a:gd name="T12" fmla="*/ 115 w 116"/>
                  <a:gd name="T13" fmla="*/ 6 h 61"/>
                  <a:gd name="T14" fmla="*/ 99 w 116"/>
                  <a:gd name="T15" fmla="*/ 17 h 61"/>
                  <a:gd name="T16" fmla="*/ 84 w 116"/>
                  <a:gd name="T17" fmla="*/ 29 h 61"/>
                  <a:gd name="T18" fmla="*/ 104 w 116"/>
                  <a:gd name="T19" fmla="*/ 25 h 61"/>
                  <a:gd name="T20" fmla="*/ 102 w 116"/>
                  <a:gd name="T21" fmla="*/ 32 h 61"/>
                  <a:gd name="T22" fmla="*/ 83 w 116"/>
                  <a:gd name="T23" fmla="*/ 45 h 61"/>
                  <a:gd name="T24" fmla="*/ 61 w 116"/>
                  <a:gd name="T25" fmla="*/ 48 h 61"/>
                  <a:gd name="T26" fmla="*/ 4 w 116"/>
                  <a:gd name="T27" fmla="*/ 60 h 61"/>
                  <a:gd name="T28" fmla="*/ 0 w 116"/>
                  <a:gd name="T29" fmla="*/ 25 h 61"/>
                  <a:gd name="T30" fmla="*/ 0 w 116"/>
                  <a:gd name="T31" fmla="*/ 2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6" h="61">
                    <a:moveTo>
                      <a:pt x="0" y="25"/>
                    </a:moveTo>
                    <a:lnTo>
                      <a:pt x="53" y="19"/>
                    </a:lnTo>
                    <a:lnTo>
                      <a:pt x="76" y="0"/>
                    </a:lnTo>
                    <a:lnTo>
                      <a:pt x="99" y="0"/>
                    </a:lnTo>
                    <a:lnTo>
                      <a:pt x="92" y="8"/>
                    </a:lnTo>
                    <a:lnTo>
                      <a:pt x="110" y="4"/>
                    </a:lnTo>
                    <a:lnTo>
                      <a:pt x="115" y="6"/>
                    </a:lnTo>
                    <a:lnTo>
                      <a:pt x="99" y="17"/>
                    </a:lnTo>
                    <a:lnTo>
                      <a:pt x="84" y="29"/>
                    </a:lnTo>
                    <a:lnTo>
                      <a:pt x="104" y="25"/>
                    </a:lnTo>
                    <a:lnTo>
                      <a:pt x="102" y="32"/>
                    </a:lnTo>
                    <a:lnTo>
                      <a:pt x="83" y="45"/>
                    </a:lnTo>
                    <a:lnTo>
                      <a:pt x="61" y="48"/>
                    </a:lnTo>
                    <a:lnTo>
                      <a:pt x="4" y="6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E1B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8" name="Freeform 66"/>
              <p:cNvSpPr>
                <a:spLocks/>
              </p:cNvSpPr>
              <p:nvPr/>
            </p:nvSpPr>
            <p:spPr bwMode="gray">
              <a:xfrm>
                <a:off x="4769" y="1625"/>
                <a:ext cx="393" cy="65"/>
              </a:xfrm>
              <a:custGeom>
                <a:avLst/>
                <a:gdLst>
                  <a:gd name="T0" fmla="*/ 0 w 393"/>
                  <a:gd name="T1" fmla="*/ 50 h 65"/>
                  <a:gd name="T2" fmla="*/ 7 w 393"/>
                  <a:gd name="T3" fmla="*/ 46 h 65"/>
                  <a:gd name="T4" fmla="*/ 16 w 393"/>
                  <a:gd name="T5" fmla="*/ 36 h 65"/>
                  <a:gd name="T6" fmla="*/ 24 w 393"/>
                  <a:gd name="T7" fmla="*/ 31 h 65"/>
                  <a:gd name="T8" fmla="*/ 27 w 393"/>
                  <a:gd name="T9" fmla="*/ 22 h 65"/>
                  <a:gd name="T10" fmla="*/ 41 w 393"/>
                  <a:gd name="T11" fmla="*/ 20 h 65"/>
                  <a:gd name="T12" fmla="*/ 41 w 393"/>
                  <a:gd name="T13" fmla="*/ 16 h 65"/>
                  <a:gd name="T14" fmla="*/ 57 w 393"/>
                  <a:gd name="T15" fmla="*/ 13 h 65"/>
                  <a:gd name="T16" fmla="*/ 58 w 393"/>
                  <a:gd name="T17" fmla="*/ 7 h 65"/>
                  <a:gd name="T18" fmla="*/ 69 w 393"/>
                  <a:gd name="T19" fmla="*/ 0 h 65"/>
                  <a:gd name="T20" fmla="*/ 82 w 393"/>
                  <a:gd name="T21" fmla="*/ 0 h 65"/>
                  <a:gd name="T22" fmla="*/ 86 w 393"/>
                  <a:gd name="T23" fmla="*/ 5 h 65"/>
                  <a:gd name="T24" fmla="*/ 100 w 393"/>
                  <a:gd name="T25" fmla="*/ 5 h 65"/>
                  <a:gd name="T26" fmla="*/ 110 w 393"/>
                  <a:gd name="T27" fmla="*/ 10 h 65"/>
                  <a:gd name="T28" fmla="*/ 126 w 393"/>
                  <a:gd name="T29" fmla="*/ 13 h 65"/>
                  <a:gd name="T30" fmla="*/ 143 w 393"/>
                  <a:gd name="T31" fmla="*/ 16 h 65"/>
                  <a:gd name="T32" fmla="*/ 145 w 393"/>
                  <a:gd name="T33" fmla="*/ 16 h 65"/>
                  <a:gd name="T34" fmla="*/ 163 w 393"/>
                  <a:gd name="T35" fmla="*/ 20 h 65"/>
                  <a:gd name="T36" fmla="*/ 167 w 393"/>
                  <a:gd name="T37" fmla="*/ 20 h 65"/>
                  <a:gd name="T38" fmla="*/ 392 w 393"/>
                  <a:gd name="T39" fmla="*/ 64 h 65"/>
                  <a:gd name="T40" fmla="*/ 201 w 393"/>
                  <a:gd name="T41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3" h="65">
                    <a:moveTo>
                      <a:pt x="0" y="50"/>
                    </a:moveTo>
                    <a:lnTo>
                      <a:pt x="7" y="46"/>
                    </a:lnTo>
                    <a:lnTo>
                      <a:pt x="16" y="36"/>
                    </a:lnTo>
                    <a:lnTo>
                      <a:pt x="24" y="31"/>
                    </a:lnTo>
                    <a:lnTo>
                      <a:pt x="27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57" y="13"/>
                    </a:lnTo>
                    <a:lnTo>
                      <a:pt x="58" y="7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86" y="5"/>
                    </a:lnTo>
                    <a:lnTo>
                      <a:pt x="100" y="5"/>
                    </a:lnTo>
                    <a:lnTo>
                      <a:pt x="110" y="10"/>
                    </a:lnTo>
                    <a:lnTo>
                      <a:pt x="126" y="13"/>
                    </a:lnTo>
                    <a:lnTo>
                      <a:pt x="143" y="16"/>
                    </a:lnTo>
                    <a:lnTo>
                      <a:pt x="145" y="16"/>
                    </a:lnTo>
                    <a:lnTo>
                      <a:pt x="163" y="20"/>
                    </a:lnTo>
                    <a:lnTo>
                      <a:pt x="167" y="20"/>
                    </a:lnTo>
                    <a:lnTo>
                      <a:pt x="392" y="64"/>
                    </a:lnTo>
                    <a:lnTo>
                      <a:pt x="201" y="27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9" name="Freeform 67"/>
              <p:cNvSpPr>
                <a:spLocks/>
              </p:cNvSpPr>
              <p:nvPr/>
            </p:nvSpPr>
            <p:spPr bwMode="gray">
              <a:xfrm>
                <a:off x="4855" y="1724"/>
                <a:ext cx="224" cy="70"/>
              </a:xfrm>
              <a:custGeom>
                <a:avLst/>
                <a:gdLst>
                  <a:gd name="T0" fmla="*/ 0 w 224"/>
                  <a:gd name="T1" fmla="*/ 0 h 70"/>
                  <a:gd name="T2" fmla="*/ 10 w 224"/>
                  <a:gd name="T3" fmla="*/ 7 h 70"/>
                  <a:gd name="T4" fmla="*/ 14 w 224"/>
                  <a:gd name="T5" fmla="*/ 9 h 70"/>
                  <a:gd name="T6" fmla="*/ 32 w 224"/>
                  <a:gd name="T7" fmla="*/ 15 h 70"/>
                  <a:gd name="T8" fmla="*/ 38 w 224"/>
                  <a:gd name="T9" fmla="*/ 15 h 70"/>
                  <a:gd name="T10" fmla="*/ 49 w 224"/>
                  <a:gd name="T11" fmla="*/ 19 h 70"/>
                  <a:gd name="T12" fmla="*/ 55 w 224"/>
                  <a:gd name="T13" fmla="*/ 19 h 70"/>
                  <a:gd name="T14" fmla="*/ 63 w 224"/>
                  <a:gd name="T15" fmla="*/ 22 h 70"/>
                  <a:gd name="T16" fmla="*/ 75 w 224"/>
                  <a:gd name="T17" fmla="*/ 22 h 70"/>
                  <a:gd name="T18" fmla="*/ 86 w 224"/>
                  <a:gd name="T19" fmla="*/ 28 h 70"/>
                  <a:gd name="T20" fmla="*/ 94 w 224"/>
                  <a:gd name="T21" fmla="*/ 29 h 70"/>
                  <a:gd name="T22" fmla="*/ 101 w 224"/>
                  <a:gd name="T23" fmla="*/ 33 h 70"/>
                  <a:gd name="T24" fmla="*/ 223 w 224"/>
                  <a:gd name="T2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70">
                    <a:moveTo>
                      <a:pt x="0" y="0"/>
                    </a:moveTo>
                    <a:lnTo>
                      <a:pt x="10" y="7"/>
                    </a:lnTo>
                    <a:lnTo>
                      <a:pt x="14" y="9"/>
                    </a:lnTo>
                    <a:lnTo>
                      <a:pt x="32" y="15"/>
                    </a:lnTo>
                    <a:lnTo>
                      <a:pt x="38" y="15"/>
                    </a:lnTo>
                    <a:lnTo>
                      <a:pt x="49" y="19"/>
                    </a:lnTo>
                    <a:lnTo>
                      <a:pt x="55" y="19"/>
                    </a:lnTo>
                    <a:lnTo>
                      <a:pt x="63" y="22"/>
                    </a:lnTo>
                    <a:lnTo>
                      <a:pt x="75" y="22"/>
                    </a:lnTo>
                    <a:lnTo>
                      <a:pt x="86" y="28"/>
                    </a:lnTo>
                    <a:lnTo>
                      <a:pt x="94" y="29"/>
                    </a:lnTo>
                    <a:lnTo>
                      <a:pt x="101" y="33"/>
                    </a:lnTo>
                    <a:lnTo>
                      <a:pt x="223" y="69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0" name="Freeform 68"/>
              <p:cNvSpPr>
                <a:spLocks/>
              </p:cNvSpPr>
              <p:nvPr/>
            </p:nvSpPr>
            <p:spPr bwMode="gray">
              <a:xfrm>
                <a:off x="4842" y="1579"/>
                <a:ext cx="45" cy="11"/>
              </a:xfrm>
              <a:custGeom>
                <a:avLst/>
                <a:gdLst>
                  <a:gd name="T0" fmla="*/ 44 w 45"/>
                  <a:gd name="T1" fmla="*/ 0 h 11"/>
                  <a:gd name="T2" fmla="*/ 31 w 45"/>
                  <a:gd name="T3" fmla="*/ 0 h 11"/>
                  <a:gd name="T4" fmla="*/ 17 w 45"/>
                  <a:gd name="T5" fmla="*/ 6 h 11"/>
                  <a:gd name="T6" fmla="*/ 0 w 45"/>
                  <a:gd name="T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1">
                    <a:moveTo>
                      <a:pt x="44" y="0"/>
                    </a:moveTo>
                    <a:lnTo>
                      <a:pt x="31" y="0"/>
                    </a:lnTo>
                    <a:lnTo>
                      <a:pt x="17" y="6"/>
                    </a:lnTo>
                    <a:lnTo>
                      <a:pt x="0" y="1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1" name="Freeform 69"/>
              <p:cNvSpPr>
                <a:spLocks/>
              </p:cNvSpPr>
              <p:nvPr/>
            </p:nvSpPr>
            <p:spPr bwMode="gray">
              <a:xfrm>
                <a:off x="4584" y="1120"/>
                <a:ext cx="252" cy="419"/>
              </a:xfrm>
              <a:custGeom>
                <a:avLst/>
                <a:gdLst>
                  <a:gd name="T0" fmla="*/ 5 w 252"/>
                  <a:gd name="T1" fmla="*/ 0 h 419"/>
                  <a:gd name="T2" fmla="*/ 36 w 252"/>
                  <a:gd name="T3" fmla="*/ 6 h 419"/>
                  <a:gd name="T4" fmla="*/ 77 w 252"/>
                  <a:gd name="T5" fmla="*/ 16 h 419"/>
                  <a:gd name="T6" fmla="*/ 125 w 252"/>
                  <a:gd name="T7" fmla="*/ 16 h 419"/>
                  <a:gd name="T8" fmla="*/ 174 w 252"/>
                  <a:gd name="T9" fmla="*/ 30 h 419"/>
                  <a:gd name="T10" fmla="*/ 192 w 252"/>
                  <a:gd name="T11" fmla="*/ 45 h 419"/>
                  <a:gd name="T12" fmla="*/ 236 w 252"/>
                  <a:gd name="T13" fmla="*/ 93 h 419"/>
                  <a:gd name="T14" fmla="*/ 247 w 252"/>
                  <a:gd name="T15" fmla="*/ 127 h 419"/>
                  <a:gd name="T16" fmla="*/ 247 w 252"/>
                  <a:gd name="T17" fmla="*/ 147 h 419"/>
                  <a:gd name="T18" fmla="*/ 236 w 252"/>
                  <a:gd name="T19" fmla="*/ 173 h 419"/>
                  <a:gd name="T20" fmla="*/ 227 w 252"/>
                  <a:gd name="T21" fmla="*/ 187 h 419"/>
                  <a:gd name="T22" fmla="*/ 227 w 252"/>
                  <a:gd name="T23" fmla="*/ 196 h 419"/>
                  <a:gd name="T24" fmla="*/ 236 w 252"/>
                  <a:gd name="T25" fmla="*/ 214 h 419"/>
                  <a:gd name="T26" fmla="*/ 236 w 252"/>
                  <a:gd name="T27" fmla="*/ 235 h 419"/>
                  <a:gd name="T28" fmla="*/ 242 w 252"/>
                  <a:gd name="T29" fmla="*/ 253 h 419"/>
                  <a:gd name="T30" fmla="*/ 247 w 252"/>
                  <a:gd name="T31" fmla="*/ 278 h 419"/>
                  <a:gd name="T32" fmla="*/ 245 w 252"/>
                  <a:gd name="T33" fmla="*/ 301 h 419"/>
                  <a:gd name="T34" fmla="*/ 231 w 252"/>
                  <a:gd name="T35" fmla="*/ 329 h 419"/>
                  <a:gd name="T36" fmla="*/ 228 w 252"/>
                  <a:gd name="T37" fmla="*/ 343 h 419"/>
                  <a:gd name="T38" fmla="*/ 236 w 252"/>
                  <a:gd name="T39" fmla="*/ 358 h 419"/>
                  <a:gd name="T40" fmla="*/ 247 w 252"/>
                  <a:gd name="T41" fmla="*/ 370 h 419"/>
                  <a:gd name="T42" fmla="*/ 251 w 252"/>
                  <a:gd name="T43" fmla="*/ 401 h 419"/>
                  <a:gd name="T44" fmla="*/ 251 w 252"/>
                  <a:gd name="T45" fmla="*/ 417 h 419"/>
                  <a:gd name="T46" fmla="*/ 247 w 252"/>
                  <a:gd name="T47" fmla="*/ 418 h 419"/>
                  <a:gd name="T48" fmla="*/ 247 w 252"/>
                  <a:gd name="T49" fmla="*/ 406 h 419"/>
                  <a:gd name="T50" fmla="*/ 242 w 252"/>
                  <a:gd name="T51" fmla="*/ 377 h 419"/>
                  <a:gd name="T52" fmla="*/ 228 w 252"/>
                  <a:gd name="T53" fmla="*/ 364 h 419"/>
                  <a:gd name="T54" fmla="*/ 225 w 252"/>
                  <a:gd name="T55" fmla="*/ 350 h 419"/>
                  <a:gd name="T56" fmla="*/ 226 w 252"/>
                  <a:gd name="T57" fmla="*/ 326 h 419"/>
                  <a:gd name="T58" fmla="*/ 238 w 252"/>
                  <a:gd name="T59" fmla="*/ 297 h 419"/>
                  <a:gd name="T60" fmla="*/ 240 w 252"/>
                  <a:gd name="T61" fmla="*/ 282 h 419"/>
                  <a:gd name="T62" fmla="*/ 235 w 252"/>
                  <a:gd name="T63" fmla="*/ 260 h 419"/>
                  <a:gd name="T64" fmla="*/ 228 w 252"/>
                  <a:gd name="T65" fmla="*/ 239 h 419"/>
                  <a:gd name="T66" fmla="*/ 228 w 252"/>
                  <a:gd name="T67" fmla="*/ 219 h 419"/>
                  <a:gd name="T68" fmla="*/ 222 w 252"/>
                  <a:gd name="T69" fmla="*/ 201 h 419"/>
                  <a:gd name="T70" fmla="*/ 222 w 252"/>
                  <a:gd name="T71" fmla="*/ 184 h 419"/>
                  <a:gd name="T72" fmla="*/ 228 w 252"/>
                  <a:gd name="T73" fmla="*/ 168 h 419"/>
                  <a:gd name="T74" fmla="*/ 242 w 252"/>
                  <a:gd name="T75" fmla="*/ 148 h 419"/>
                  <a:gd name="T76" fmla="*/ 242 w 252"/>
                  <a:gd name="T77" fmla="*/ 133 h 419"/>
                  <a:gd name="T78" fmla="*/ 228 w 252"/>
                  <a:gd name="T79" fmla="*/ 102 h 419"/>
                  <a:gd name="T80" fmla="*/ 186 w 252"/>
                  <a:gd name="T81" fmla="*/ 52 h 419"/>
                  <a:gd name="T82" fmla="*/ 167 w 252"/>
                  <a:gd name="T83" fmla="*/ 39 h 419"/>
                  <a:gd name="T84" fmla="*/ 123 w 252"/>
                  <a:gd name="T85" fmla="*/ 23 h 419"/>
                  <a:gd name="T86" fmla="*/ 73 w 252"/>
                  <a:gd name="T87" fmla="*/ 27 h 419"/>
                  <a:gd name="T88" fmla="*/ 29 w 252"/>
                  <a:gd name="T89" fmla="*/ 19 h 419"/>
                  <a:gd name="T90" fmla="*/ 0 w 252"/>
                  <a:gd name="T91" fmla="*/ 8 h 419"/>
                  <a:gd name="T92" fmla="*/ 5 w 252"/>
                  <a:gd name="T93" fmla="*/ 0 h 419"/>
                  <a:gd name="T94" fmla="*/ 5 w 252"/>
                  <a:gd name="T9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2" h="419">
                    <a:moveTo>
                      <a:pt x="5" y="0"/>
                    </a:moveTo>
                    <a:lnTo>
                      <a:pt x="36" y="6"/>
                    </a:lnTo>
                    <a:lnTo>
                      <a:pt x="77" y="16"/>
                    </a:lnTo>
                    <a:lnTo>
                      <a:pt x="125" y="16"/>
                    </a:lnTo>
                    <a:lnTo>
                      <a:pt x="174" y="30"/>
                    </a:lnTo>
                    <a:lnTo>
                      <a:pt x="192" y="45"/>
                    </a:lnTo>
                    <a:lnTo>
                      <a:pt x="236" y="93"/>
                    </a:lnTo>
                    <a:lnTo>
                      <a:pt x="247" y="127"/>
                    </a:lnTo>
                    <a:lnTo>
                      <a:pt x="247" y="147"/>
                    </a:lnTo>
                    <a:lnTo>
                      <a:pt x="236" y="173"/>
                    </a:lnTo>
                    <a:lnTo>
                      <a:pt x="227" y="187"/>
                    </a:lnTo>
                    <a:lnTo>
                      <a:pt x="227" y="196"/>
                    </a:lnTo>
                    <a:lnTo>
                      <a:pt x="236" y="214"/>
                    </a:lnTo>
                    <a:lnTo>
                      <a:pt x="236" y="235"/>
                    </a:lnTo>
                    <a:lnTo>
                      <a:pt x="242" y="253"/>
                    </a:lnTo>
                    <a:lnTo>
                      <a:pt x="247" y="278"/>
                    </a:lnTo>
                    <a:lnTo>
                      <a:pt x="245" y="301"/>
                    </a:lnTo>
                    <a:lnTo>
                      <a:pt x="231" y="329"/>
                    </a:lnTo>
                    <a:lnTo>
                      <a:pt x="228" y="343"/>
                    </a:lnTo>
                    <a:lnTo>
                      <a:pt x="236" y="358"/>
                    </a:lnTo>
                    <a:lnTo>
                      <a:pt x="247" y="370"/>
                    </a:lnTo>
                    <a:lnTo>
                      <a:pt x="251" y="401"/>
                    </a:lnTo>
                    <a:lnTo>
                      <a:pt x="251" y="417"/>
                    </a:lnTo>
                    <a:lnTo>
                      <a:pt x="247" y="418"/>
                    </a:lnTo>
                    <a:lnTo>
                      <a:pt x="247" y="406"/>
                    </a:lnTo>
                    <a:lnTo>
                      <a:pt x="242" y="377"/>
                    </a:lnTo>
                    <a:lnTo>
                      <a:pt x="228" y="364"/>
                    </a:lnTo>
                    <a:lnTo>
                      <a:pt x="225" y="350"/>
                    </a:lnTo>
                    <a:lnTo>
                      <a:pt x="226" y="326"/>
                    </a:lnTo>
                    <a:lnTo>
                      <a:pt x="238" y="297"/>
                    </a:lnTo>
                    <a:lnTo>
                      <a:pt x="240" y="282"/>
                    </a:lnTo>
                    <a:lnTo>
                      <a:pt x="235" y="260"/>
                    </a:lnTo>
                    <a:lnTo>
                      <a:pt x="228" y="239"/>
                    </a:lnTo>
                    <a:lnTo>
                      <a:pt x="228" y="219"/>
                    </a:lnTo>
                    <a:lnTo>
                      <a:pt x="222" y="201"/>
                    </a:lnTo>
                    <a:lnTo>
                      <a:pt x="222" y="184"/>
                    </a:lnTo>
                    <a:lnTo>
                      <a:pt x="228" y="168"/>
                    </a:lnTo>
                    <a:lnTo>
                      <a:pt x="242" y="148"/>
                    </a:lnTo>
                    <a:lnTo>
                      <a:pt x="242" y="133"/>
                    </a:lnTo>
                    <a:lnTo>
                      <a:pt x="228" y="102"/>
                    </a:lnTo>
                    <a:lnTo>
                      <a:pt x="186" y="52"/>
                    </a:lnTo>
                    <a:lnTo>
                      <a:pt x="167" y="39"/>
                    </a:lnTo>
                    <a:lnTo>
                      <a:pt x="123" y="23"/>
                    </a:lnTo>
                    <a:lnTo>
                      <a:pt x="73" y="27"/>
                    </a:lnTo>
                    <a:lnTo>
                      <a:pt x="29" y="19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2" name="Freeform 70"/>
              <p:cNvSpPr>
                <a:spLocks/>
              </p:cNvSpPr>
              <p:nvPr/>
            </p:nvSpPr>
            <p:spPr bwMode="gray">
              <a:xfrm>
                <a:off x="3935" y="908"/>
                <a:ext cx="707" cy="130"/>
              </a:xfrm>
              <a:custGeom>
                <a:avLst/>
                <a:gdLst>
                  <a:gd name="T0" fmla="*/ 0 w 707"/>
                  <a:gd name="T1" fmla="*/ 27 h 130"/>
                  <a:gd name="T2" fmla="*/ 0 w 707"/>
                  <a:gd name="T3" fmla="*/ 21 h 130"/>
                  <a:gd name="T4" fmla="*/ 12 w 707"/>
                  <a:gd name="T5" fmla="*/ 21 h 130"/>
                  <a:gd name="T6" fmla="*/ 26 w 707"/>
                  <a:gd name="T7" fmla="*/ 21 h 130"/>
                  <a:gd name="T8" fmla="*/ 52 w 707"/>
                  <a:gd name="T9" fmla="*/ 27 h 130"/>
                  <a:gd name="T10" fmla="*/ 134 w 707"/>
                  <a:gd name="T11" fmla="*/ 52 h 130"/>
                  <a:gd name="T12" fmla="*/ 168 w 707"/>
                  <a:gd name="T13" fmla="*/ 52 h 130"/>
                  <a:gd name="T14" fmla="*/ 227 w 707"/>
                  <a:gd name="T15" fmla="*/ 72 h 130"/>
                  <a:gd name="T16" fmla="*/ 318 w 707"/>
                  <a:gd name="T17" fmla="*/ 72 h 130"/>
                  <a:gd name="T18" fmla="*/ 375 w 707"/>
                  <a:gd name="T19" fmla="*/ 100 h 130"/>
                  <a:gd name="T20" fmla="*/ 485 w 707"/>
                  <a:gd name="T21" fmla="*/ 100 h 130"/>
                  <a:gd name="T22" fmla="*/ 499 w 707"/>
                  <a:gd name="T23" fmla="*/ 93 h 130"/>
                  <a:gd name="T24" fmla="*/ 563 w 707"/>
                  <a:gd name="T25" fmla="*/ 93 h 130"/>
                  <a:gd name="T26" fmla="*/ 628 w 707"/>
                  <a:gd name="T27" fmla="*/ 113 h 130"/>
                  <a:gd name="T28" fmla="*/ 680 w 707"/>
                  <a:gd name="T29" fmla="*/ 113 h 130"/>
                  <a:gd name="T30" fmla="*/ 706 w 707"/>
                  <a:gd name="T31" fmla="*/ 129 h 130"/>
                  <a:gd name="T32" fmla="*/ 706 w 707"/>
                  <a:gd name="T33" fmla="*/ 107 h 130"/>
                  <a:gd name="T34" fmla="*/ 680 w 707"/>
                  <a:gd name="T35" fmla="*/ 92 h 130"/>
                  <a:gd name="T36" fmla="*/ 628 w 707"/>
                  <a:gd name="T37" fmla="*/ 92 h 130"/>
                  <a:gd name="T38" fmla="*/ 563 w 707"/>
                  <a:gd name="T39" fmla="*/ 72 h 130"/>
                  <a:gd name="T40" fmla="*/ 499 w 707"/>
                  <a:gd name="T41" fmla="*/ 72 h 130"/>
                  <a:gd name="T42" fmla="*/ 485 w 707"/>
                  <a:gd name="T43" fmla="*/ 79 h 130"/>
                  <a:gd name="T44" fmla="*/ 375 w 707"/>
                  <a:gd name="T45" fmla="*/ 79 h 130"/>
                  <a:gd name="T46" fmla="*/ 318 w 707"/>
                  <a:gd name="T47" fmla="*/ 52 h 130"/>
                  <a:gd name="T48" fmla="*/ 227 w 707"/>
                  <a:gd name="T49" fmla="*/ 52 h 130"/>
                  <a:gd name="T50" fmla="*/ 168 w 707"/>
                  <a:gd name="T51" fmla="*/ 32 h 130"/>
                  <a:gd name="T52" fmla="*/ 134 w 707"/>
                  <a:gd name="T53" fmla="*/ 32 h 130"/>
                  <a:gd name="T54" fmla="*/ 52 w 707"/>
                  <a:gd name="T55" fmla="*/ 6 h 130"/>
                  <a:gd name="T56" fmla="*/ 26 w 707"/>
                  <a:gd name="T57" fmla="*/ 0 h 130"/>
                  <a:gd name="T58" fmla="*/ 12 w 707"/>
                  <a:gd name="T59" fmla="*/ 0 h 130"/>
                  <a:gd name="T60" fmla="*/ 0 w 707"/>
                  <a:gd name="T61" fmla="*/ 0 h 130"/>
                  <a:gd name="T62" fmla="*/ 0 w 707"/>
                  <a:gd name="T63" fmla="*/ 6 h 130"/>
                  <a:gd name="T64" fmla="*/ 0 w 707"/>
                  <a:gd name="T65" fmla="*/ 27 h 130"/>
                  <a:gd name="T66" fmla="*/ 0 w 707"/>
                  <a:gd name="T67" fmla="*/ 2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7" h="130">
                    <a:moveTo>
                      <a:pt x="0" y="27"/>
                    </a:moveTo>
                    <a:lnTo>
                      <a:pt x="0" y="21"/>
                    </a:lnTo>
                    <a:lnTo>
                      <a:pt x="12" y="21"/>
                    </a:lnTo>
                    <a:lnTo>
                      <a:pt x="26" y="21"/>
                    </a:lnTo>
                    <a:lnTo>
                      <a:pt x="52" y="27"/>
                    </a:lnTo>
                    <a:lnTo>
                      <a:pt x="134" y="52"/>
                    </a:lnTo>
                    <a:lnTo>
                      <a:pt x="168" y="52"/>
                    </a:lnTo>
                    <a:lnTo>
                      <a:pt x="227" y="72"/>
                    </a:lnTo>
                    <a:lnTo>
                      <a:pt x="318" y="72"/>
                    </a:lnTo>
                    <a:lnTo>
                      <a:pt x="375" y="100"/>
                    </a:lnTo>
                    <a:lnTo>
                      <a:pt x="485" y="100"/>
                    </a:lnTo>
                    <a:lnTo>
                      <a:pt x="499" y="93"/>
                    </a:lnTo>
                    <a:lnTo>
                      <a:pt x="563" y="93"/>
                    </a:lnTo>
                    <a:lnTo>
                      <a:pt x="628" y="113"/>
                    </a:lnTo>
                    <a:lnTo>
                      <a:pt x="680" y="113"/>
                    </a:lnTo>
                    <a:lnTo>
                      <a:pt x="706" y="129"/>
                    </a:lnTo>
                    <a:lnTo>
                      <a:pt x="706" y="107"/>
                    </a:lnTo>
                    <a:lnTo>
                      <a:pt x="680" y="92"/>
                    </a:lnTo>
                    <a:lnTo>
                      <a:pt x="628" y="92"/>
                    </a:lnTo>
                    <a:lnTo>
                      <a:pt x="563" y="72"/>
                    </a:lnTo>
                    <a:lnTo>
                      <a:pt x="499" y="72"/>
                    </a:lnTo>
                    <a:lnTo>
                      <a:pt x="485" y="79"/>
                    </a:lnTo>
                    <a:lnTo>
                      <a:pt x="375" y="79"/>
                    </a:lnTo>
                    <a:lnTo>
                      <a:pt x="318" y="52"/>
                    </a:lnTo>
                    <a:lnTo>
                      <a:pt x="227" y="52"/>
                    </a:lnTo>
                    <a:lnTo>
                      <a:pt x="168" y="32"/>
                    </a:lnTo>
                    <a:lnTo>
                      <a:pt x="134" y="32"/>
                    </a:lnTo>
                    <a:lnTo>
                      <a:pt x="52" y="6"/>
                    </a:lnTo>
                    <a:lnTo>
                      <a:pt x="26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3" name="Freeform 71"/>
              <p:cNvSpPr>
                <a:spLocks/>
              </p:cNvSpPr>
              <p:nvPr/>
            </p:nvSpPr>
            <p:spPr bwMode="gray">
              <a:xfrm>
                <a:off x="3950" y="803"/>
                <a:ext cx="703" cy="115"/>
              </a:xfrm>
              <a:custGeom>
                <a:avLst/>
                <a:gdLst>
                  <a:gd name="T0" fmla="*/ 702 w 703"/>
                  <a:gd name="T1" fmla="*/ 88 h 115"/>
                  <a:gd name="T2" fmla="*/ 702 w 703"/>
                  <a:gd name="T3" fmla="*/ 92 h 115"/>
                  <a:gd name="T4" fmla="*/ 689 w 703"/>
                  <a:gd name="T5" fmla="*/ 92 h 115"/>
                  <a:gd name="T6" fmla="*/ 676 w 703"/>
                  <a:gd name="T7" fmla="*/ 92 h 115"/>
                  <a:gd name="T8" fmla="*/ 650 w 703"/>
                  <a:gd name="T9" fmla="*/ 88 h 115"/>
                  <a:gd name="T10" fmla="*/ 562 w 703"/>
                  <a:gd name="T11" fmla="*/ 58 h 115"/>
                  <a:gd name="T12" fmla="*/ 528 w 703"/>
                  <a:gd name="T13" fmla="*/ 58 h 115"/>
                  <a:gd name="T14" fmla="*/ 468 w 703"/>
                  <a:gd name="T15" fmla="*/ 39 h 115"/>
                  <a:gd name="T16" fmla="*/ 375 w 703"/>
                  <a:gd name="T17" fmla="*/ 39 h 115"/>
                  <a:gd name="T18" fmla="*/ 314 w 703"/>
                  <a:gd name="T19" fmla="*/ 12 h 115"/>
                  <a:gd name="T20" fmla="*/ 201 w 703"/>
                  <a:gd name="T21" fmla="*/ 12 h 115"/>
                  <a:gd name="T22" fmla="*/ 187 w 703"/>
                  <a:gd name="T23" fmla="*/ 20 h 115"/>
                  <a:gd name="T24" fmla="*/ 119 w 703"/>
                  <a:gd name="T25" fmla="*/ 20 h 115"/>
                  <a:gd name="T26" fmla="*/ 53 w 703"/>
                  <a:gd name="T27" fmla="*/ 0 h 115"/>
                  <a:gd name="T28" fmla="*/ 0 w 703"/>
                  <a:gd name="T29" fmla="*/ 0 h 115"/>
                  <a:gd name="T30" fmla="*/ 0 w 703"/>
                  <a:gd name="T31" fmla="*/ 22 h 115"/>
                  <a:gd name="T32" fmla="*/ 53 w 703"/>
                  <a:gd name="T33" fmla="*/ 22 h 115"/>
                  <a:gd name="T34" fmla="*/ 119 w 703"/>
                  <a:gd name="T35" fmla="*/ 40 h 115"/>
                  <a:gd name="T36" fmla="*/ 187 w 703"/>
                  <a:gd name="T37" fmla="*/ 40 h 115"/>
                  <a:gd name="T38" fmla="*/ 201 w 703"/>
                  <a:gd name="T39" fmla="*/ 32 h 115"/>
                  <a:gd name="T40" fmla="*/ 314 w 703"/>
                  <a:gd name="T41" fmla="*/ 32 h 115"/>
                  <a:gd name="T42" fmla="*/ 375 w 703"/>
                  <a:gd name="T43" fmla="*/ 61 h 115"/>
                  <a:gd name="T44" fmla="*/ 468 w 703"/>
                  <a:gd name="T45" fmla="*/ 61 h 115"/>
                  <a:gd name="T46" fmla="*/ 528 w 703"/>
                  <a:gd name="T47" fmla="*/ 79 h 115"/>
                  <a:gd name="T48" fmla="*/ 562 w 703"/>
                  <a:gd name="T49" fmla="*/ 79 h 115"/>
                  <a:gd name="T50" fmla="*/ 650 w 703"/>
                  <a:gd name="T51" fmla="*/ 108 h 115"/>
                  <a:gd name="T52" fmla="*/ 676 w 703"/>
                  <a:gd name="T53" fmla="*/ 114 h 115"/>
                  <a:gd name="T54" fmla="*/ 689 w 703"/>
                  <a:gd name="T55" fmla="*/ 114 h 115"/>
                  <a:gd name="T56" fmla="*/ 702 w 703"/>
                  <a:gd name="T57" fmla="*/ 114 h 115"/>
                  <a:gd name="T58" fmla="*/ 702 w 703"/>
                  <a:gd name="T59" fmla="*/ 108 h 115"/>
                  <a:gd name="T60" fmla="*/ 702 w 703"/>
                  <a:gd name="T61" fmla="*/ 88 h 115"/>
                  <a:gd name="T62" fmla="*/ 702 w 703"/>
                  <a:gd name="T63" fmla="*/ 8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3" h="115">
                    <a:moveTo>
                      <a:pt x="702" y="88"/>
                    </a:moveTo>
                    <a:lnTo>
                      <a:pt x="702" y="92"/>
                    </a:lnTo>
                    <a:lnTo>
                      <a:pt x="689" y="92"/>
                    </a:lnTo>
                    <a:lnTo>
                      <a:pt x="676" y="92"/>
                    </a:lnTo>
                    <a:lnTo>
                      <a:pt x="650" y="88"/>
                    </a:lnTo>
                    <a:lnTo>
                      <a:pt x="562" y="58"/>
                    </a:lnTo>
                    <a:lnTo>
                      <a:pt x="528" y="58"/>
                    </a:lnTo>
                    <a:lnTo>
                      <a:pt x="468" y="39"/>
                    </a:lnTo>
                    <a:lnTo>
                      <a:pt x="375" y="39"/>
                    </a:lnTo>
                    <a:lnTo>
                      <a:pt x="314" y="12"/>
                    </a:lnTo>
                    <a:lnTo>
                      <a:pt x="201" y="12"/>
                    </a:lnTo>
                    <a:lnTo>
                      <a:pt x="187" y="20"/>
                    </a:lnTo>
                    <a:lnTo>
                      <a:pt x="119" y="20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3" y="22"/>
                    </a:lnTo>
                    <a:lnTo>
                      <a:pt x="119" y="40"/>
                    </a:lnTo>
                    <a:lnTo>
                      <a:pt x="187" y="40"/>
                    </a:lnTo>
                    <a:lnTo>
                      <a:pt x="201" y="32"/>
                    </a:lnTo>
                    <a:lnTo>
                      <a:pt x="314" y="32"/>
                    </a:lnTo>
                    <a:lnTo>
                      <a:pt x="375" y="61"/>
                    </a:lnTo>
                    <a:lnTo>
                      <a:pt x="468" y="61"/>
                    </a:lnTo>
                    <a:lnTo>
                      <a:pt x="528" y="79"/>
                    </a:lnTo>
                    <a:lnTo>
                      <a:pt x="562" y="79"/>
                    </a:lnTo>
                    <a:lnTo>
                      <a:pt x="650" y="108"/>
                    </a:lnTo>
                    <a:lnTo>
                      <a:pt x="676" y="114"/>
                    </a:lnTo>
                    <a:lnTo>
                      <a:pt x="689" y="114"/>
                    </a:lnTo>
                    <a:lnTo>
                      <a:pt x="702" y="114"/>
                    </a:lnTo>
                    <a:lnTo>
                      <a:pt x="702" y="108"/>
                    </a:lnTo>
                    <a:lnTo>
                      <a:pt x="702" y="88"/>
                    </a:lnTo>
                    <a:lnTo>
                      <a:pt x="702" y="88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4" name="Freeform 72"/>
              <p:cNvSpPr>
                <a:spLocks/>
              </p:cNvSpPr>
              <p:nvPr/>
            </p:nvSpPr>
            <p:spPr bwMode="gray">
              <a:xfrm>
                <a:off x="4848" y="1632"/>
                <a:ext cx="236" cy="66"/>
              </a:xfrm>
              <a:custGeom>
                <a:avLst/>
                <a:gdLst>
                  <a:gd name="T0" fmla="*/ 0 w 236"/>
                  <a:gd name="T1" fmla="*/ 0 h 66"/>
                  <a:gd name="T2" fmla="*/ 20 w 236"/>
                  <a:gd name="T3" fmla="*/ 4 h 66"/>
                  <a:gd name="T4" fmla="*/ 43 w 236"/>
                  <a:gd name="T5" fmla="*/ 9 h 66"/>
                  <a:gd name="T6" fmla="*/ 70 w 236"/>
                  <a:gd name="T7" fmla="*/ 17 h 66"/>
                  <a:gd name="T8" fmla="*/ 92 w 236"/>
                  <a:gd name="T9" fmla="*/ 22 h 66"/>
                  <a:gd name="T10" fmla="*/ 125 w 236"/>
                  <a:gd name="T11" fmla="*/ 29 h 66"/>
                  <a:gd name="T12" fmla="*/ 170 w 236"/>
                  <a:gd name="T13" fmla="*/ 37 h 66"/>
                  <a:gd name="T14" fmla="*/ 210 w 236"/>
                  <a:gd name="T15" fmla="*/ 50 h 66"/>
                  <a:gd name="T16" fmla="*/ 235 w 236"/>
                  <a:gd name="T17" fmla="*/ 51 h 66"/>
                  <a:gd name="T18" fmla="*/ 229 w 236"/>
                  <a:gd name="T19" fmla="*/ 58 h 66"/>
                  <a:gd name="T20" fmla="*/ 227 w 236"/>
                  <a:gd name="T21" fmla="*/ 65 h 66"/>
                  <a:gd name="T22" fmla="*/ 184 w 236"/>
                  <a:gd name="T23" fmla="*/ 51 h 66"/>
                  <a:gd name="T24" fmla="*/ 139 w 236"/>
                  <a:gd name="T25" fmla="*/ 42 h 66"/>
                  <a:gd name="T26" fmla="*/ 108 w 236"/>
                  <a:gd name="T27" fmla="*/ 34 h 66"/>
                  <a:gd name="T28" fmla="*/ 63 w 236"/>
                  <a:gd name="T29" fmla="*/ 27 h 66"/>
                  <a:gd name="T30" fmla="*/ 49 w 236"/>
                  <a:gd name="T31" fmla="*/ 24 h 66"/>
                  <a:gd name="T32" fmla="*/ 4 w 236"/>
                  <a:gd name="T33" fmla="*/ 8 h 66"/>
                  <a:gd name="T34" fmla="*/ 0 w 236"/>
                  <a:gd name="T35" fmla="*/ 0 h 66"/>
                  <a:gd name="T36" fmla="*/ 0 w 236"/>
                  <a:gd name="T3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6" h="66">
                    <a:moveTo>
                      <a:pt x="0" y="0"/>
                    </a:moveTo>
                    <a:lnTo>
                      <a:pt x="20" y="4"/>
                    </a:lnTo>
                    <a:lnTo>
                      <a:pt x="43" y="9"/>
                    </a:lnTo>
                    <a:lnTo>
                      <a:pt x="70" y="17"/>
                    </a:lnTo>
                    <a:lnTo>
                      <a:pt x="92" y="22"/>
                    </a:lnTo>
                    <a:lnTo>
                      <a:pt x="125" y="29"/>
                    </a:lnTo>
                    <a:lnTo>
                      <a:pt x="170" y="37"/>
                    </a:lnTo>
                    <a:lnTo>
                      <a:pt x="210" y="50"/>
                    </a:lnTo>
                    <a:lnTo>
                      <a:pt x="235" y="51"/>
                    </a:lnTo>
                    <a:lnTo>
                      <a:pt x="229" y="58"/>
                    </a:lnTo>
                    <a:lnTo>
                      <a:pt x="227" y="65"/>
                    </a:lnTo>
                    <a:lnTo>
                      <a:pt x="184" y="51"/>
                    </a:lnTo>
                    <a:lnTo>
                      <a:pt x="139" y="42"/>
                    </a:lnTo>
                    <a:lnTo>
                      <a:pt x="108" y="34"/>
                    </a:lnTo>
                    <a:lnTo>
                      <a:pt x="63" y="27"/>
                    </a:lnTo>
                    <a:lnTo>
                      <a:pt x="49" y="24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5" name="Freeform 73"/>
              <p:cNvSpPr>
                <a:spLocks/>
              </p:cNvSpPr>
              <p:nvPr/>
            </p:nvSpPr>
            <p:spPr bwMode="gray">
              <a:xfrm>
                <a:off x="5075" y="1694"/>
                <a:ext cx="86" cy="102"/>
              </a:xfrm>
              <a:custGeom>
                <a:avLst/>
                <a:gdLst>
                  <a:gd name="T0" fmla="*/ 85 w 86"/>
                  <a:gd name="T1" fmla="*/ 0 h 102"/>
                  <a:gd name="T2" fmla="*/ 85 w 86"/>
                  <a:gd name="T3" fmla="*/ 19 h 102"/>
                  <a:gd name="T4" fmla="*/ 81 w 86"/>
                  <a:gd name="T5" fmla="*/ 34 h 102"/>
                  <a:gd name="T6" fmla="*/ 81 w 86"/>
                  <a:gd name="T7" fmla="*/ 39 h 102"/>
                  <a:gd name="T8" fmla="*/ 64 w 86"/>
                  <a:gd name="T9" fmla="*/ 54 h 102"/>
                  <a:gd name="T10" fmla="*/ 39 w 86"/>
                  <a:gd name="T11" fmla="*/ 64 h 102"/>
                  <a:gd name="T12" fmla="*/ 32 w 86"/>
                  <a:gd name="T13" fmla="*/ 79 h 102"/>
                  <a:gd name="T14" fmla="*/ 20 w 86"/>
                  <a:gd name="T15" fmla="*/ 86 h 102"/>
                  <a:gd name="T16" fmla="*/ 9 w 86"/>
                  <a:gd name="T17" fmla="*/ 99 h 102"/>
                  <a:gd name="T18" fmla="*/ 2 w 86"/>
                  <a:gd name="T19" fmla="*/ 101 h 102"/>
                  <a:gd name="T20" fmla="*/ 2 w 86"/>
                  <a:gd name="T21" fmla="*/ 97 h 102"/>
                  <a:gd name="T22" fmla="*/ 0 w 86"/>
                  <a:gd name="T23" fmla="*/ 70 h 102"/>
                  <a:gd name="T24" fmla="*/ 59 w 86"/>
                  <a:gd name="T25" fmla="*/ 4 h 102"/>
                  <a:gd name="T26" fmla="*/ 85 w 86"/>
                  <a:gd name="T27" fmla="*/ 0 h 102"/>
                  <a:gd name="T28" fmla="*/ 85 w 86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" h="102">
                    <a:moveTo>
                      <a:pt x="85" y="0"/>
                    </a:moveTo>
                    <a:lnTo>
                      <a:pt x="85" y="19"/>
                    </a:lnTo>
                    <a:lnTo>
                      <a:pt x="81" y="34"/>
                    </a:lnTo>
                    <a:lnTo>
                      <a:pt x="81" y="39"/>
                    </a:lnTo>
                    <a:lnTo>
                      <a:pt x="64" y="54"/>
                    </a:lnTo>
                    <a:lnTo>
                      <a:pt x="39" y="64"/>
                    </a:lnTo>
                    <a:lnTo>
                      <a:pt x="32" y="79"/>
                    </a:lnTo>
                    <a:lnTo>
                      <a:pt x="20" y="86"/>
                    </a:lnTo>
                    <a:lnTo>
                      <a:pt x="9" y="99"/>
                    </a:lnTo>
                    <a:lnTo>
                      <a:pt x="2" y="101"/>
                    </a:lnTo>
                    <a:lnTo>
                      <a:pt x="2" y="97"/>
                    </a:lnTo>
                    <a:lnTo>
                      <a:pt x="0" y="70"/>
                    </a:lnTo>
                    <a:lnTo>
                      <a:pt x="59" y="4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6" name="Line 74"/>
              <p:cNvSpPr>
                <a:spLocks noChangeShapeType="1"/>
              </p:cNvSpPr>
              <p:nvPr/>
            </p:nvSpPr>
            <p:spPr bwMode="gray">
              <a:xfrm>
                <a:off x="4749" y="1718"/>
                <a:ext cx="391" cy="104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27" name="Line 75"/>
              <p:cNvSpPr>
                <a:spLocks noChangeShapeType="1"/>
              </p:cNvSpPr>
              <p:nvPr/>
            </p:nvSpPr>
            <p:spPr bwMode="gray">
              <a:xfrm>
                <a:off x="4758" y="1744"/>
                <a:ext cx="306" cy="82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28" name="Freeform 76"/>
              <p:cNvSpPr>
                <a:spLocks/>
              </p:cNvSpPr>
              <p:nvPr/>
            </p:nvSpPr>
            <p:spPr bwMode="gray">
              <a:xfrm>
                <a:off x="4940" y="1411"/>
                <a:ext cx="161" cy="16"/>
              </a:xfrm>
              <a:custGeom>
                <a:avLst/>
                <a:gdLst>
                  <a:gd name="T0" fmla="*/ 0 w 161"/>
                  <a:gd name="T1" fmla="*/ 0 h 16"/>
                  <a:gd name="T2" fmla="*/ 29 w 161"/>
                  <a:gd name="T3" fmla="*/ 0 h 16"/>
                  <a:gd name="T4" fmla="*/ 77 w 161"/>
                  <a:gd name="T5" fmla="*/ 7 h 16"/>
                  <a:gd name="T6" fmla="*/ 124 w 161"/>
                  <a:gd name="T7" fmla="*/ 2 h 16"/>
                  <a:gd name="T8" fmla="*/ 160 w 161"/>
                  <a:gd name="T9" fmla="*/ 7 h 16"/>
                  <a:gd name="T10" fmla="*/ 157 w 161"/>
                  <a:gd name="T11" fmla="*/ 15 h 16"/>
                  <a:gd name="T12" fmla="*/ 102 w 161"/>
                  <a:gd name="T13" fmla="*/ 10 h 16"/>
                  <a:gd name="T14" fmla="*/ 55 w 161"/>
                  <a:gd name="T15" fmla="*/ 10 h 16"/>
                  <a:gd name="T16" fmla="*/ 0 w 161"/>
                  <a:gd name="T17" fmla="*/ 10 h 16"/>
                  <a:gd name="T18" fmla="*/ 0 w 161"/>
                  <a:gd name="T19" fmla="*/ 0 h 16"/>
                  <a:gd name="T20" fmla="*/ 0 w 161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16">
                    <a:moveTo>
                      <a:pt x="0" y="0"/>
                    </a:moveTo>
                    <a:lnTo>
                      <a:pt x="29" y="0"/>
                    </a:lnTo>
                    <a:lnTo>
                      <a:pt x="77" y="7"/>
                    </a:lnTo>
                    <a:lnTo>
                      <a:pt x="124" y="2"/>
                    </a:lnTo>
                    <a:lnTo>
                      <a:pt x="160" y="7"/>
                    </a:lnTo>
                    <a:lnTo>
                      <a:pt x="157" y="15"/>
                    </a:lnTo>
                    <a:lnTo>
                      <a:pt x="102" y="10"/>
                    </a:lnTo>
                    <a:lnTo>
                      <a:pt x="5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9" name="Freeform 77"/>
              <p:cNvSpPr>
                <a:spLocks/>
              </p:cNvSpPr>
              <p:nvPr/>
            </p:nvSpPr>
            <p:spPr bwMode="gray">
              <a:xfrm>
                <a:off x="4940" y="1441"/>
                <a:ext cx="126" cy="18"/>
              </a:xfrm>
              <a:custGeom>
                <a:avLst/>
                <a:gdLst>
                  <a:gd name="T0" fmla="*/ 0 w 126"/>
                  <a:gd name="T1" fmla="*/ 0 h 18"/>
                  <a:gd name="T2" fmla="*/ 20 w 126"/>
                  <a:gd name="T3" fmla="*/ 0 h 18"/>
                  <a:gd name="T4" fmla="*/ 59 w 126"/>
                  <a:gd name="T5" fmla="*/ 9 h 18"/>
                  <a:gd name="T6" fmla="*/ 98 w 126"/>
                  <a:gd name="T7" fmla="*/ 4 h 18"/>
                  <a:gd name="T8" fmla="*/ 125 w 126"/>
                  <a:gd name="T9" fmla="*/ 9 h 18"/>
                  <a:gd name="T10" fmla="*/ 121 w 126"/>
                  <a:gd name="T11" fmla="*/ 17 h 18"/>
                  <a:gd name="T12" fmla="*/ 80 w 126"/>
                  <a:gd name="T13" fmla="*/ 13 h 18"/>
                  <a:gd name="T14" fmla="*/ 41 w 126"/>
                  <a:gd name="T15" fmla="*/ 13 h 18"/>
                  <a:gd name="T16" fmla="*/ 0 w 126"/>
                  <a:gd name="T17" fmla="*/ 13 h 18"/>
                  <a:gd name="T18" fmla="*/ 0 w 126"/>
                  <a:gd name="T19" fmla="*/ 0 h 18"/>
                  <a:gd name="T20" fmla="*/ 0 w 126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8">
                    <a:moveTo>
                      <a:pt x="0" y="0"/>
                    </a:moveTo>
                    <a:lnTo>
                      <a:pt x="20" y="0"/>
                    </a:lnTo>
                    <a:lnTo>
                      <a:pt x="59" y="9"/>
                    </a:lnTo>
                    <a:lnTo>
                      <a:pt x="98" y="4"/>
                    </a:lnTo>
                    <a:lnTo>
                      <a:pt x="125" y="9"/>
                    </a:lnTo>
                    <a:lnTo>
                      <a:pt x="121" y="17"/>
                    </a:lnTo>
                    <a:lnTo>
                      <a:pt x="80" y="13"/>
                    </a:lnTo>
                    <a:lnTo>
                      <a:pt x="41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0" name="Freeform 78"/>
              <p:cNvSpPr>
                <a:spLocks/>
              </p:cNvSpPr>
              <p:nvPr/>
            </p:nvSpPr>
            <p:spPr bwMode="gray">
              <a:xfrm>
                <a:off x="4940" y="1474"/>
                <a:ext cx="126" cy="17"/>
              </a:xfrm>
              <a:custGeom>
                <a:avLst/>
                <a:gdLst>
                  <a:gd name="T0" fmla="*/ 0 w 126"/>
                  <a:gd name="T1" fmla="*/ 0 h 17"/>
                  <a:gd name="T2" fmla="*/ 20 w 126"/>
                  <a:gd name="T3" fmla="*/ 0 h 17"/>
                  <a:gd name="T4" fmla="*/ 59 w 126"/>
                  <a:gd name="T5" fmla="*/ 7 h 17"/>
                  <a:gd name="T6" fmla="*/ 98 w 126"/>
                  <a:gd name="T7" fmla="*/ 3 h 17"/>
                  <a:gd name="T8" fmla="*/ 125 w 126"/>
                  <a:gd name="T9" fmla="*/ 7 h 17"/>
                  <a:gd name="T10" fmla="*/ 121 w 126"/>
                  <a:gd name="T11" fmla="*/ 16 h 17"/>
                  <a:gd name="T12" fmla="*/ 80 w 126"/>
                  <a:gd name="T13" fmla="*/ 11 h 17"/>
                  <a:gd name="T14" fmla="*/ 41 w 126"/>
                  <a:gd name="T15" fmla="*/ 11 h 17"/>
                  <a:gd name="T16" fmla="*/ 0 w 126"/>
                  <a:gd name="T17" fmla="*/ 11 h 17"/>
                  <a:gd name="T18" fmla="*/ 0 w 126"/>
                  <a:gd name="T19" fmla="*/ 0 h 17"/>
                  <a:gd name="T20" fmla="*/ 0 w 126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7">
                    <a:moveTo>
                      <a:pt x="0" y="0"/>
                    </a:moveTo>
                    <a:lnTo>
                      <a:pt x="20" y="0"/>
                    </a:lnTo>
                    <a:lnTo>
                      <a:pt x="59" y="7"/>
                    </a:lnTo>
                    <a:lnTo>
                      <a:pt x="98" y="3"/>
                    </a:lnTo>
                    <a:lnTo>
                      <a:pt x="125" y="7"/>
                    </a:lnTo>
                    <a:lnTo>
                      <a:pt x="121" y="16"/>
                    </a:lnTo>
                    <a:lnTo>
                      <a:pt x="80" y="11"/>
                    </a:lnTo>
                    <a:lnTo>
                      <a:pt x="4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1" name="Freeform 79"/>
              <p:cNvSpPr>
                <a:spLocks/>
              </p:cNvSpPr>
              <p:nvPr/>
            </p:nvSpPr>
            <p:spPr bwMode="gray">
              <a:xfrm>
                <a:off x="4940" y="1512"/>
                <a:ext cx="126" cy="18"/>
              </a:xfrm>
              <a:custGeom>
                <a:avLst/>
                <a:gdLst>
                  <a:gd name="T0" fmla="*/ 0 w 126"/>
                  <a:gd name="T1" fmla="*/ 0 h 18"/>
                  <a:gd name="T2" fmla="*/ 20 w 126"/>
                  <a:gd name="T3" fmla="*/ 0 h 18"/>
                  <a:gd name="T4" fmla="*/ 59 w 126"/>
                  <a:gd name="T5" fmla="*/ 8 h 18"/>
                  <a:gd name="T6" fmla="*/ 98 w 126"/>
                  <a:gd name="T7" fmla="*/ 4 h 18"/>
                  <a:gd name="T8" fmla="*/ 125 w 126"/>
                  <a:gd name="T9" fmla="*/ 8 h 18"/>
                  <a:gd name="T10" fmla="*/ 121 w 126"/>
                  <a:gd name="T11" fmla="*/ 17 h 18"/>
                  <a:gd name="T12" fmla="*/ 80 w 126"/>
                  <a:gd name="T13" fmla="*/ 12 h 18"/>
                  <a:gd name="T14" fmla="*/ 41 w 126"/>
                  <a:gd name="T15" fmla="*/ 12 h 18"/>
                  <a:gd name="T16" fmla="*/ 0 w 126"/>
                  <a:gd name="T17" fmla="*/ 12 h 18"/>
                  <a:gd name="T18" fmla="*/ 0 w 126"/>
                  <a:gd name="T19" fmla="*/ 0 h 18"/>
                  <a:gd name="T20" fmla="*/ 0 w 126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8">
                    <a:moveTo>
                      <a:pt x="0" y="0"/>
                    </a:moveTo>
                    <a:lnTo>
                      <a:pt x="20" y="0"/>
                    </a:lnTo>
                    <a:lnTo>
                      <a:pt x="59" y="8"/>
                    </a:lnTo>
                    <a:lnTo>
                      <a:pt x="98" y="4"/>
                    </a:lnTo>
                    <a:lnTo>
                      <a:pt x="125" y="8"/>
                    </a:lnTo>
                    <a:lnTo>
                      <a:pt x="121" y="17"/>
                    </a:lnTo>
                    <a:lnTo>
                      <a:pt x="80" y="12"/>
                    </a:lnTo>
                    <a:lnTo>
                      <a:pt x="41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502032" name="Group 80"/>
            <p:cNvGrpSpPr>
              <a:grpSpLocks/>
            </p:cNvGrpSpPr>
            <p:nvPr/>
          </p:nvGrpSpPr>
          <p:grpSpPr bwMode="auto">
            <a:xfrm>
              <a:off x="3799" y="513"/>
              <a:ext cx="356" cy="318"/>
              <a:chOff x="3799" y="513"/>
              <a:chExt cx="356" cy="318"/>
            </a:xfrm>
          </p:grpSpPr>
          <p:sp>
            <p:nvSpPr>
              <p:cNvPr id="5502033" name="Freeform 81"/>
              <p:cNvSpPr>
                <a:spLocks/>
              </p:cNvSpPr>
              <p:nvPr/>
            </p:nvSpPr>
            <p:spPr bwMode="gray">
              <a:xfrm>
                <a:off x="4015" y="768"/>
                <a:ext cx="27" cy="51"/>
              </a:xfrm>
              <a:custGeom>
                <a:avLst/>
                <a:gdLst>
                  <a:gd name="T0" fmla="*/ 0 w 27"/>
                  <a:gd name="T1" fmla="*/ 17 h 51"/>
                  <a:gd name="T2" fmla="*/ 0 w 27"/>
                  <a:gd name="T3" fmla="*/ 27 h 51"/>
                  <a:gd name="T4" fmla="*/ 13 w 27"/>
                  <a:gd name="T5" fmla="*/ 43 h 51"/>
                  <a:gd name="T6" fmla="*/ 19 w 27"/>
                  <a:gd name="T7" fmla="*/ 50 h 51"/>
                  <a:gd name="T8" fmla="*/ 26 w 27"/>
                  <a:gd name="T9" fmla="*/ 36 h 51"/>
                  <a:gd name="T10" fmla="*/ 19 w 27"/>
                  <a:gd name="T11" fmla="*/ 17 h 51"/>
                  <a:gd name="T12" fmla="*/ 19 w 27"/>
                  <a:gd name="T13" fmla="*/ 8 h 51"/>
                  <a:gd name="T14" fmla="*/ 26 w 27"/>
                  <a:gd name="T15" fmla="*/ 2 h 51"/>
                  <a:gd name="T16" fmla="*/ 26 w 27"/>
                  <a:gd name="T17" fmla="*/ 0 h 51"/>
                  <a:gd name="T18" fmla="*/ 19 w 27"/>
                  <a:gd name="T19" fmla="*/ 0 h 51"/>
                  <a:gd name="T20" fmla="*/ 13 w 27"/>
                  <a:gd name="T21" fmla="*/ 5 h 51"/>
                  <a:gd name="T22" fmla="*/ 6 w 27"/>
                  <a:gd name="T23" fmla="*/ 20 h 51"/>
                  <a:gd name="T24" fmla="*/ 0 w 27"/>
                  <a:gd name="T25" fmla="*/ 17 h 51"/>
                  <a:gd name="T26" fmla="*/ 0 w 27"/>
                  <a:gd name="T27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51">
                    <a:moveTo>
                      <a:pt x="0" y="17"/>
                    </a:moveTo>
                    <a:lnTo>
                      <a:pt x="0" y="27"/>
                    </a:lnTo>
                    <a:lnTo>
                      <a:pt x="13" y="43"/>
                    </a:lnTo>
                    <a:lnTo>
                      <a:pt x="19" y="50"/>
                    </a:lnTo>
                    <a:lnTo>
                      <a:pt x="26" y="36"/>
                    </a:lnTo>
                    <a:lnTo>
                      <a:pt x="19" y="17"/>
                    </a:lnTo>
                    <a:lnTo>
                      <a:pt x="19" y="8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3" y="5"/>
                    </a:lnTo>
                    <a:lnTo>
                      <a:pt x="6" y="20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8181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4" name="Freeform 82"/>
              <p:cNvSpPr>
                <a:spLocks/>
              </p:cNvSpPr>
              <p:nvPr/>
            </p:nvSpPr>
            <p:spPr bwMode="gray">
              <a:xfrm>
                <a:off x="4024" y="762"/>
                <a:ext cx="124" cy="67"/>
              </a:xfrm>
              <a:custGeom>
                <a:avLst/>
                <a:gdLst>
                  <a:gd name="T0" fmla="*/ 107 w 124"/>
                  <a:gd name="T1" fmla="*/ 8 h 67"/>
                  <a:gd name="T2" fmla="*/ 107 w 124"/>
                  <a:gd name="T3" fmla="*/ 11 h 67"/>
                  <a:gd name="T4" fmla="*/ 110 w 124"/>
                  <a:gd name="T5" fmla="*/ 43 h 67"/>
                  <a:gd name="T6" fmla="*/ 114 w 124"/>
                  <a:gd name="T7" fmla="*/ 63 h 67"/>
                  <a:gd name="T8" fmla="*/ 86 w 124"/>
                  <a:gd name="T9" fmla="*/ 63 h 67"/>
                  <a:gd name="T10" fmla="*/ 14 w 124"/>
                  <a:gd name="T11" fmla="*/ 63 h 67"/>
                  <a:gd name="T12" fmla="*/ 3 w 124"/>
                  <a:gd name="T13" fmla="*/ 66 h 67"/>
                  <a:gd name="T14" fmla="*/ 0 w 124"/>
                  <a:gd name="T15" fmla="*/ 4 h 67"/>
                  <a:gd name="T16" fmla="*/ 123 w 124"/>
                  <a:gd name="T17" fmla="*/ 0 h 67"/>
                  <a:gd name="T18" fmla="*/ 107 w 124"/>
                  <a:gd name="T19" fmla="*/ 8 h 67"/>
                  <a:gd name="T20" fmla="*/ 107 w 124"/>
                  <a:gd name="T21" fmla="*/ 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67">
                    <a:moveTo>
                      <a:pt x="107" y="8"/>
                    </a:moveTo>
                    <a:lnTo>
                      <a:pt x="107" y="11"/>
                    </a:lnTo>
                    <a:lnTo>
                      <a:pt x="110" y="43"/>
                    </a:lnTo>
                    <a:lnTo>
                      <a:pt x="114" y="63"/>
                    </a:lnTo>
                    <a:lnTo>
                      <a:pt x="86" y="63"/>
                    </a:lnTo>
                    <a:lnTo>
                      <a:pt x="14" y="63"/>
                    </a:lnTo>
                    <a:lnTo>
                      <a:pt x="3" y="66"/>
                    </a:lnTo>
                    <a:lnTo>
                      <a:pt x="0" y="4"/>
                    </a:lnTo>
                    <a:lnTo>
                      <a:pt x="123" y="0"/>
                    </a:lnTo>
                    <a:lnTo>
                      <a:pt x="107" y="8"/>
                    </a:lnTo>
                    <a:lnTo>
                      <a:pt x="107" y="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5" name="Freeform 83"/>
              <p:cNvSpPr>
                <a:spLocks/>
              </p:cNvSpPr>
              <p:nvPr/>
            </p:nvSpPr>
            <p:spPr bwMode="gray">
              <a:xfrm>
                <a:off x="4111" y="756"/>
                <a:ext cx="37" cy="55"/>
              </a:xfrm>
              <a:custGeom>
                <a:avLst/>
                <a:gdLst>
                  <a:gd name="T0" fmla="*/ 36 w 37"/>
                  <a:gd name="T1" fmla="*/ 17 h 55"/>
                  <a:gd name="T2" fmla="*/ 29 w 37"/>
                  <a:gd name="T3" fmla="*/ 32 h 55"/>
                  <a:gd name="T4" fmla="*/ 16 w 37"/>
                  <a:gd name="T5" fmla="*/ 43 h 55"/>
                  <a:gd name="T6" fmla="*/ 9 w 37"/>
                  <a:gd name="T7" fmla="*/ 54 h 55"/>
                  <a:gd name="T8" fmla="*/ 0 w 37"/>
                  <a:gd name="T9" fmla="*/ 36 h 55"/>
                  <a:gd name="T10" fmla="*/ 9 w 37"/>
                  <a:gd name="T11" fmla="*/ 17 h 55"/>
                  <a:gd name="T12" fmla="*/ 9 w 37"/>
                  <a:gd name="T13" fmla="*/ 12 h 55"/>
                  <a:gd name="T14" fmla="*/ 0 w 37"/>
                  <a:gd name="T15" fmla="*/ 6 h 55"/>
                  <a:gd name="T16" fmla="*/ 0 w 37"/>
                  <a:gd name="T17" fmla="*/ 0 h 55"/>
                  <a:gd name="T18" fmla="*/ 9 w 37"/>
                  <a:gd name="T19" fmla="*/ 0 h 55"/>
                  <a:gd name="T20" fmla="*/ 16 w 37"/>
                  <a:gd name="T21" fmla="*/ 9 h 55"/>
                  <a:gd name="T22" fmla="*/ 21 w 37"/>
                  <a:gd name="T23" fmla="*/ 20 h 55"/>
                  <a:gd name="T24" fmla="*/ 36 w 37"/>
                  <a:gd name="T25" fmla="*/ 17 h 55"/>
                  <a:gd name="T26" fmla="*/ 36 w 37"/>
                  <a:gd name="T27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55">
                    <a:moveTo>
                      <a:pt x="36" y="17"/>
                    </a:moveTo>
                    <a:lnTo>
                      <a:pt x="29" y="32"/>
                    </a:lnTo>
                    <a:lnTo>
                      <a:pt x="16" y="43"/>
                    </a:lnTo>
                    <a:lnTo>
                      <a:pt x="9" y="54"/>
                    </a:lnTo>
                    <a:lnTo>
                      <a:pt x="0" y="36"/>
                    </a:lnTo>
                    <a:lnTo>
                      <a:pt x="9" y="17"/>
                    </a:lnTo>
                    <a:lnTo>
                      <a:pt x="9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6" y="9"/>
                    </a:lnTo>
                    <a:lnTo>
                      <a:pt x="21" y="20"/>
                    </a:lnTo>
                    <a:lnTo>
                      <a:pt x="36" y="17"/>
                    </a:lnTo>
                    <a:lnTo>
                      <a:pt x="36" y="17"/>
                    </a:lnTo>
                  </a:path>
                </a:pathLst>
              </a:custGeom>
              <a:solidFill>
                <a:srgbClr val="8181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6" name="Freeform 84"/>
              <p:cNvSpPr>
                <a:spLocks/>
              </p:cNvSpPr>
              <p:nvPr/>
            </p:nvSpPr>
            <p:spPr bwMode="gray">
              <a:xfrm>
                <a:off x="3846" y="582"/>
                <a:ext cx="57" cy="22"/>
              </a:xfrm>
              <a:custGeom>
                <a:avLst/>
                <a:gdLst>
                  <a:gd name="T0" fmla="*/ 0 w 57"/>
                  <a:gd name="T1" fmla="*/ 0 h 22"/>
                  <a:gd name="T2" fmla="*/ 14 w 57"/>
                  <a:gd name="T3" fmla="*/ 0 h 22"/>
                  <a:gd name="T4" fmla="*/ 22 w 57"/>
                  <a:gd name="T5" fmla="*/ 0 h 22"/>
                  <a:gd name="T6" fmla="*/ 29 w 57"/>
                  <a:gd name="T7" fmla="*/ 0 h 22"/>
                  <a:gd name="T8" fmla="*/ 35 w 57"/>
                  <a:gd name="T9" fmla="*/ 0 h 22"/>
                  <a:gd name="T10" fmla="*/ 56 w 57"/>
                  <a:gd name="T11" fmla="*/ 14 h 22"/>
                  <a:gd name="T12" fmla="*/ 20 w 57"/>
                  <a:gd name="T13" fmla="*/ 21 h 22"/>
                  <a:gd name="T14" fmla="*/ 0 w 57"/>
                  <a:gd name="T15" fmla="*/ 0 h 22"/>
                  <a:gd name="T16" fmla="*/ 0 w 57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22">
                    <a:moveTo>
                      <a:pt x="0" y="0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56" y="14"/>
                    </a:lnTo>
                    <a:lnTo>
                      <a:pt x="20" y="2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7" name="Freeform 85"/>
              <p:cNvSpPr>
                <a:spLocks/>
              </p:cNvSpPr>
              <p:nvPr/>
            </p:nvSpPr>
            <p:spPr bwMode="gray">
              <a:xfrm>
                <a:off x="3818" y="668"/>
                <a:ext cx="86" cy="81"/>
              </a:xfrm>
              <a:custGeom>
                <a:avLst/>
                <a:gdLst>
                  <a:gd name="T0" fmla="*/ 67 w 86"/>
                  <a:gd name="T1" fmla="*/ 80 h 81"/>
                  <a:gd name="T2" fmla="*/ 59 w 86"/>
                  <a:gd name="T3" fmla="*/ 73 h 81"/>
                  <a:gd name="T4" fmla="*/ 53 w 86"/>
                  <a:gd name="T5" fmla="*/ 68 h 81"/>
                  <a:gd name="T6" fmla="*/ 44 w 86"/>
                  <a:gd name="T7" fmla="*/ 61 h 81"/>
                  <a:gd name="T8" fmla="*/ 43 w 86"/>
                  <a:gd name="T9" fmla="*/ 60 h 81"/>
                  <a:gd name="T10" fmla="*/ 35 w 86"/>
                  <a:gd name="T11" fmla="*/ 58 h 81"/>
                  <a:gd name="T12" fmla="*/ 32 w 86"/>
                  <a:gd name="T13" fmla="*/ 54 h 81"/>
                  <a:gd name="T14" fmla="*/ 26 w 86"/>
                  <a:gd name="T15" fmla="*/ 51 h 81"/>
                  <a:gd name="T16" fmla="*/ 21 w 86"/>
                  <a:gd name="T17" fmla="*/ 45 h 81"/>
                  <a:gd name="T18" fmla="*/ 19 w 86"/>
                  <a:gd name="T19" fmla="*/ 42 h 81"/>
                  <a:gd name="T20" fmla="*/ 16 w 86"/>
                  <a:gd name="T21" fmla="*/ 41 h 81"/>
                  <a:gd name="T22" fmla="*/ 14 w 86"/>
                  <a:gd name="T23" fmla="*/ 39 h 81"/>
                  <a:gd name="T24" fmla="*/ 7 w 86"/>
                  <a:gd name="T25" fmla="*/ 35 h 81"/>
                  <a:gd name="T26" fmla="*/ 3 w 86"/>
                  <a:gd name="T27" fmla="*/ 30 h 81"/>
                  <a:gd name="T28" fmla="*/ 1 w 86"/>
                  <a:gd name="T29" fmla="*/ 26 h 81"/>
                  <a:gd name="T30" fmla="*/ 1 w 86"/>
                  <a:gd name="T31" fmla="*/ 19 h 81"/>
                  <a:gd name="T32" fmla="*/ 1 w 86"/>
                  <a:gd name="T33" fmla="*/ 18 h 81"/>
                  <a:gd name="T34" fmla="*/ 0 w 86"/>
                  <a:gd name="T35" fmla="*/ 13 h 81"/>
                  <a:gd name="T36" fmla="*/ 2 w 86"/>
                  <a:gd name="T37" fmla="*/ 5 h 81"/>
                  <a:gd name="T38" fmla="*/ 2 w 86"/>
                  <a:gd name="T39" fmla="*/ 0 h 81"/>
                  <a:gd name="T40" fmla="*/ 22 w 86"/>
                  <a:gd name="T41" fmla="*/ 0 h 81"/>
                  <a:gd name="T42" fmla="*/ 85 w 86"/>
                  <a:gd name="T43" fmla="*/ 53 h 81"/>
                  <a:gd name="T44" fmla="*/ 67 w 86"/>
                  <a:gd name="T45" fmla="*/ 80 h 81"/>
                  <a:gd name="T46" fmla="*/ 67 w 86"/>
                  <a:gd name="T47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81">
                    <a:moveTo>
                      <a:pt x="67" y="80"/>
                    </a:moveTo>
                    <a:lnTo>
                      <a:pt x="59" y="73"/>
                    </a:lnTo>
                    <a:lnTo>
                      <a:pt x="53" y="68"/>
                    </a:lnTo>
                    <a:lnTo>
                      <a:pt x="44" y="61"/>
                    </a:lnTo>
                    <a:lnTo>
                      <a:pt x="43" y="60"/>
                    </a:lnTo>
                    <a:lnTo>
                      <a:pt x="35" y="58"/>
                    </a:lnTo>
                    <a:lnTo>
                      <a:pt x="32" y="54"/>
                    </a:lnTo>
                    <a:lnTo>
                      <a:pt x="26" y="51"/>
                    </a:lnTo>
                    <a:lnTo>
                      <a:pt x="21" y="45"/>
                    </a:lnTo>
                    <a:lnTo>
                      <a:pt x="19" y="42"/>
                    </a:lnTo>
                    <a:lnTo>
                      <a:pt x="16" y="41"/>
                    </a:lnTo>
                    <a:lnTo>
                      <a:pt x="14" y="39"/>
                    </a:lnTo>
                    <a:lnTo>
                      <a:pt x="7" y="35"/>
                    </a:lnTo>
                    <a:lnTo>
                      <a:pt x="3" y="30"/>
                    </a:lnTo>
                    <a:lnTo>
                      <a:pt x="1" y="26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22" y="0"/>
                    </a:lnTo>
                    <a:lnTo>
                      <a:pt x="85" y="53"/>
                    </a:lnTo>
                    <a:lnTo>
                      <a:pt x="67" y="80"/>
                    </a:lnTo>
                    <a:lnTo>
                      <a:pt x="67" y="8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8" name="Freeform 86"/>
              <p:cNvSpPr>
                <a:spLocks/>
              </p:cNvSpPr>
              <p:nvPr/>
            </p:nvSpPr>
            <p:spPr bwMode="gray">
              <a:xfrm>
                <a:off x="3820" y="665"/>
                <a:ext cx="206" cy="55"/>
              </a:xfrm>
              <a:custGeom>
                <a:avLst/>
                <a:gdLst>
                  <a:gd name="T0" fmla="*/ 205 w 206"/>
                  <a:gd name="T1" fmla="*/ 19 h 55"/>
                  <a:gd name="T2" fmla="*/ 205 w 206"/>
                  <a:gd name="T3" fmla="*/ 20 h 55"/>
                  <a:gd name="T4" fmla="*/ 193 w 206"/>
                  <a:gd name="T5" fmla="*/ 17 h 55"/>
                  <a:gd name="T6" fmla="*/ 187 w 206"/>
                  <a:gd name="T7" fmla="*/ 17 h 55"/>
                  <a:gd name="T8" fmla="*/ 178 w 206"/>
                  <a:gd name="T9" fmla="*/ 15 h 55"/>
                  <a:gd name="T10" fmla="*/ 28 w 206"/>
                  <a:gd name="T11" fmla="*/ 0 h 55"/>
                  <a:gd name="T12" fmla="*/ 18 w 206"/>
                  <a:gd name="T13" fmla="*/ 0 h 55"/>
                  <a:gd name="T14" fmla="*/ 12 w 206"/>
                  <a:gd name="T15" fmla="*/ 1 h 55"/>
                  <a:gd name="T16" fmla="*/ 0 w 206"/>
                  <a:gd name="T17" fmla="*/ 3 h 55"/>
                  <a:gd name="T18" fmla="*/ 15 w 206"/>
                  <a:gd name="T19" fmla="*/ 14 h 55"/>
                  <a:gd name="T20" fmla="*/ 19 w 206"/>
                  <a:gd name="T21" fmla="*/ 18 h 55"/>
                  <a:gd name="T22" fmla="*/ 31 w 206"/>
                  <a:gd name="T23" fmla="*/ 21 h 55"/>
                  <a:gd name="T24" fmla="*/ 36 w 206"/>
                  <a:gd name="T25" fmla="*/ 24 h 55"/>
                  <a:gd name="T26" fmla="*/ 43 w 206"/>
                  <a:gd name="T27" fmla="*/ 29 h 55"/>
                  <a:gd name="T28" fmla="*/ 51 w 206"/>
                  <a:gd name="T29" fmla="*/ 35 h 55"/>
                  <a:gd name="T30" fmla="*/ 57 w 206"/>
                  <a:gd name="T31" fmla="*/ 38 h 55"/>
                  <a:gd name="T32" fmla="*/ 61 w 206"/>
                  <a:gd name="T33" fmla="*/ 42 h 55"/>
                  <a:gd name="T34" fmla="*/ 64 w 206"/>
                  <a:gd name="T35" fmla="*/ 46 h 55"/>
                  <a:gd name="T36" fmla="*/ 65 w 206"/>
                  <a:gd name="T37" fmla="*/ 46 h 55"/>
                  <a:gd name="T38" fmla="*/ 89 w 206"/>
                  <a:gd name="T39" fmla="*/ 54 h 55"/>
                  <a:gd name="T40" fmla="*/ 197 w 206"/>
                  <a:gd name="T41" fmla="*/ 38 h 55"/>
                  <a:gd name="T42" fmla="*/ 205 w 206"/>
                  <a:gd name="T43" fmla="*/ 19 h 55"/>
                  <a:gd name="T44" fmla="*/ 205 w 206"/>
                  <a:gd name="T45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6" h="55">
                    <a:moveTo>
                      <a:pt x="205" y="19"/>
                    </a:moveTo>
                    <a:lnTo>
                      <a:pt x="205" y="20"/>
                    </a:lnTo>
                    <a:lnTo>
                      <a:pt x="193" y="17"/>
                    </a:lnTo>
                    <a:lnTo>
                      <a:pt x="187" y="17"/>
                    </a:lnTo>
                    <a:lnTo>
                      <a:pt x="178" y="15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0" y="3"/>
                    </a:lnTo>
                    <a:lnTo>
                      <a:pt x="15" y="14"/>
                    </a:lnTo>
                    <a:lnTo>
                      <a:pt x="19" y="18"/>
                    </a:lnTo>
                    <a:lnTo>
                      <a:pt x="31" y="21"/>
                    </a:lnTo>
                    <a:lnTo>
                      <a:pt x="36" y="24"/>
                    </a:lnTo>
                    <a:lnTo>
                      <a:pt x="43" y="29"/>
                    </a:lnTo>
                    <a:lnTo>
                      <a:pt x="51" y="35"/>
                    </a:lnTo>
                    <a:lnTo>
                      <a:pt x="57" y="38"/>
                    </a:lnTo>
                    <a:lnTo>
                      <a:pt x="61" y="42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89" y="54"/>
                    </a:lnTo>
                    <a:lnTo>
                      <a:pt x="197" y="38"/>
                    </a:lnTo>
                    <a:lnTo>
                      <a:pt x="205" y="19"/>
                    </a:lnTo>
                    <a:lnTo>
                      <a:pt x="205" y="19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9" name="Freeform 87"/>
              <p:cNvSpPr>
                <a:spLocks/>
              </p:cNvSpPr>
              <p:nvPr/>
            </p:nvSpPr>
            <p:spPr bwMode="gray">
              <a:xfrm>
                <a:off x="3884" y="685"/>
                <a:ext cx="144" cy="64"/>
              </a:xfrm>
              <a:custGeom>
                <a:avLst/>
                <a:gdLst>
                  <a:gd name="T0" fmla="*/ 136 w 144"/>
                  <a:gd name="T1" fmla="*/ 1 h 64"/>
                  <a:gd name="T2" fmla="*/ 130 w 144"/>
                  <a:gd name="T3" fmla="*/ 2 h 64"/>
                  <a:gd name="T4" fmla="*/ 122 w 144"/>
                  <a:gd name="T5" fmla="*/ 4 h 64"/>
                  <a:gd name="T6" fmla="*/ 112 w 144"/>
                  <a:gd name="T7" fmla="*/ 4 h 64"/>
                  <a:gd name="T8" fmla="*/ 106 w 144"/>
                  <a:gd name="T9" fmla="*/ 8 h 64"/>
                  <a:gd name="T10" fmla="*/ 93 w 144"/>
                  <a:gd name="T11" fmla="*/ 9 h 64"/>
                  <a:gd name="T12" fmla="*/ 81 w 144"/>
                  <a:gd name="T13" fmla="*/ 13 h 64"/>
                  <a:gd name="T14" fmla="*/ 75 w 144"/>
                  <a:gd name="T15" fmla="*/ 13 h 64"/>
                  <a:gd name="T16" fmla="*/ 63 w 144"/>
                  <a:gd name="T17" fmla="*/ 17 h 64"/>
                  <a:gd name="T18" fmla="*/ 56 w 144"/>
                  <a:gd name="T19" fmla="*/ 18 h 64"/>
                  <a:gd name="T20" fmla="*/ 41 w 144"/>
                  <a:gd name="T21" fmla="*/ 22 h 64"/>
                  <a:gd name="T22" fmla="*/ 30 w 144"/>
                  <a:gd name="T23" fmla="*/ 22 h 64"/>
                  <a:gd name="T24" fmla="*/ 20 w 144"/>
                  <a:gd name="T25" fmla="*/ 23 h 64"/>
                  <a:gd name="T26" fmla="*/ 10 w 144"/>
                  <a:gd name="T27" fmla="*/ 24 h 64"/>
                  <a:gd name="T28" fmla="*/ 5 w 144"/>
                  <a:gd name="T29" fmla="*/ 26 h 64"/>
                  <a:gd name="T30" fmla="*/ 0 w 144"/>
                  <a:gd name="T31" fmla="*/ 26 h 64"/>
                  <a:gd name="T32" fmla="*/ 1 w 144"/>
                  <a:gd name="T33" fmla="*/ 38 h 64"/>
                  <a:gd name="T34" fmla="*/ 2 w 144"/>
                  <a:gd name="T35" fmla="*/ 42 h 64"/>
                  <a:gd name="T36" fmla="*/ 0 w 144"/>
                  <a:gd name="T37" fmla="*/ 45 h 64"/>
                  <a:gd name="T38" fmla="*/ 0 w 144"/>
                  <a:gd name="T39" fmla="*/ 54 h 64"/>
                  <a:gd name="T40" fmla="*/ 2 w 144"/>
                  <a:gd name="T41" fmla="*/ 59 h 64"/>
                  <a:gd name="T42" fmla="*/ 0 w 144"/>
                  <a:gd name="T43" fmla="*/ 63 h 64"/>
                  <a:gd name="T44" fmla="*/ 26 w 144"/>
                  <a:gd name="T45" fmla="*/ 57 h 64"/>
                  <a:gd name="T46" fmla="*/ 29 w 144"/>
                  <a:gd name="T47" fmla="*/ 57 h 64"/>
                  <a:gd name="T48" fmla="*/ 36 w 144"/>
                  <a:gd name="T49" fmla="*/ 51 h 64"/>
                  <a:gd name="T50" fmla="*/ 48 w 144"/>
                  <a:gd name="T51" fmla="*/ 49 h 64"/>
                  <a:gd name="T52" fmla="*/ 59 w 144"/>
                  <a:gd name="T53" fmla="*/ 49 h 64"/>
                  <a:gd name="T54" fmla="*/ 63 w 144"/>
                  <a:gd name="T55" fmla="*/ 46 h 64"/>
                  <a:gd name="T56" fmla="*/ 75 w 144"/>
                  <a:gd name="T57" fmla="*/ 45 h 64"/>
                  <a:gd name="T58" fmla="*/ 81 w 144"/>
                  <a:gd name="T59" fmla="*/ 42 h 64"/>
                  <a:gd name="T60" fmla="*/ 87 w 144"/>
                  <a:gd name="T61" fmla="*/ 43 h 64"/>
                  <a:gd name="T62" fmla="*/ 92 w 144"/>
                  <a:gd name="T63" fmla="*/ 41 h 64"/>
                  <a:gd name="T64" fmla="*/ 95 w 144"/>
                  <a:gd name="T65" fmla="*/ 41 h 64"/>
                  <a:gd name="T66" fmla="*/ 119 w 144"/>
                  <a:gd name="T67" fmla="*/ 34 h 64"/>
                  <a:gd name="T68" fmla="*/ 122 w 144"/>
                  <a:gd name="T69" fmla="*/ 32 h 64"/>
                  <a:gd name="T70" fmla="*/ 128 w 144"/>
                  <a:gd name="T71" fmla="*/ 32 h 64"/>
                  <a:gd name="T72" fmla="*/ 133 w 144"/>
                  <a:gd name="T73" fmla="*/ 28 h 64"/>
                  <a:gd name="T74" fmla="*/ 138 w 144"/>
                  <a:gd name="T75" fmla="*/ 28 h 64"/>
                  <a:gd name="T76" fmla="*/ 140 w 144"/>
                  <a:gd name="T77" fmla="*/ 27 h 64"/>
                  <a:gd name="T78" fmla="*/ 142 w 144"/>
                  <a:gd name="T79" fmla="*/ 26 h 64"/>
                  <a:gd name="T80" fmla="*/ 143 w 144"/>
                  <a:gd name="T81" fmla="*/ 18 h 64"/>
                  <a:gd name="T82" fmla="*/ 141 w 144"/>
                  <a:gd name="T83" fmla="*/ 9 h 64"/>
                  <a:gd name="T84" fmla="*/ 142 w 144"/>
                  <a:gd name="T85" fmla="*/ 6 h 64"/>
                  <a:gd name="T86" fmla="*/ 141 w 144"/>
                  <a:gd name="T87" fmla="*/ 1 h 64"/>
                  <a:gd name="T88" fmla="*/ 141 w 144"/>
                  <a:gd name="T89" fmla="*/ 0 h 64"/>
                  <a:gd name="T90" fmla="*/ 136 w 144"/>
                  <a:gd name="T91" fmla="*/ 1 h 64"/>
                  <a:gd name="T92" fmla="*/ 136 w 144"/>
                  <a:gd name="T93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4" h="64">
                    <a:moveTo>
                      <a:pt x="136" y="1"/>
                    </a:moveTo>
                    <a:lnTo>
                      <a:pt x="130" y="2"/>
                    </a:lnTo>
                    <a:lnTo>
                      <a:pt x="122" y="4"/>
                    </a:lnTo>
                    <a:lnTo>
                      <a:pt x="112" y="4"/>
                    </a:lnTo>
                    <a:lnTo>
                      <a:pt x="106" y="8"/>
                    </a:lnTo>
                    <a:lnTo>
                      <a:pt x="93" y="9"/>
                    </a:lnTo>
                    <a:lnTo>
                      <a:pt x="81" y="13"/>
                    </a:lnTo>
                    <a:lnTo>
                      <a:pt x="75" y="13"/>
                    </a:lnTo>
                    <a:lnTo>
                      <a:pt x="63" y="17"/>
                    </a:lnTo>
                    <a:lnTo>
                      <a:pt x="56" y="18"/>
                    </a:lnTo>
                    <a:lnTo>
                      <a:pt x="41" y="22"/>
                    </a:lnTo>
                    <a:lnTo>
                      <a:pt x="30" y="22"/>
                    </a:lnTo>
                    <a:lnTo>
                      <a:pt x="20" y="23"/>
                    </a:lnTo>
                    <a:lnTo>
                      <a:pt x="10" y="24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0" y="45"/>
                    </a:lnTo>
                    <a:lnTo>
                      <a:pt x="0" y="54"/>
                    </a:lnTo>
                    <a:lnTo>
                      <a:pt x="2" y="59"/>
                    </a:lnTo>
                    <a:lnTo>
                      <a:pt x="0" y="63"/>
                    </a:lnTo>
                    <a:lnTo>
                      <a:pt x="26" y="57"/>
                    </a:lnTo>
                    <a:lnTo>
                      <a:pt x="29" y="57"/>
                    </a:lnTo>
                    <a:lnTo>
                      <a:pt x="36" y="51"/>
                    </a:lnTo>
                    <a:lnTo>
                      <a:pt x="48" y="49"/>
                    </a:lnTo>
                    <a:lnTo>
                      <a:pt x="59" y="49"/>
                    </a:lnTo>
                    <a:lnTo>
                      <a:pt x="63" y="46"/>
                    </a:lnTo>
                    <a:lnTo>
                      <a:pt x="75" y="45"/>
                    </a:lnTo>
                    <a:lnTo>
                      <a:pt x="81" y="42"/>
                    </a:lnTo>
                    <a:lnTo>
                      <a:pt x="87" y="43"/>
                    </a:lnTo>
                    <a:lnTo>
                      <a:pt x="92" y="41"/>
                    </a:lnTo>
                    <a:lnTo>
                      <a:pt x="95" y="41"/>
                    </a:lnTo>
                    <a:lnTo>
                      <a:pt x="119" y="34"/>
                    </a:lnTo>
                    <a:lnTo>
                      <a:pt x="122" y="32"/>
                    </a:lnTo>
                    <a:lnTo>
                      <a:pt x="128" y="32"/>
                    </a:lnTo>
                    <a:lnTo>
                      <a:pt x="133" y="28"/>
                    </a:lnTo>
                    <a:lnTo>
                      <a:pt x="138" y="28"/>
                    </a:lnTo>
                    <a:lnTo>
                      <a:pt x="140" y="27"/>
                    </a:lnTo>
                    <a:lnTo>
                      <a:pt x="142" y="26"/>
                    </a:lnTo>
                    <a:lnTo>
                      <a:pt x="143" y="18"/>
                    </a:lnTo>
                    <a:lnTo>
                      <a:pt x="141" y="9"/>
                    </a:lnTo>
                    <a:lnTo>
                      <a:pt x="142" y="6"/>
                    </a:lnTo>
                    <a:lnTo>
                      <a:pt x="141" y="1"/>
                    </a:lnTo>
                    <a:lnTo>
                      <a:pt x="141" y="0"/>
                    </a:lnTo>
                    <a:lnTo>
                      <a:pt x="136" y="1"/>
                    </a:lnTo>
                    <a:lnTo>
                      <a:pt x="136" y="1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0" name="Freeform 88"/>
              <p:cNvSpPr>
                <a:spLocks/>
              </p:cNvSpPr>
              <p:nvPr/>
            </p:nvSpPr>
            <p:spPr bwMode="gray">
              <a:xfrm>
                <a:off x="3844" y="583"/>
                <a:ext cx="38" cy="104"/>
              </a:xfrm>
              <a:custGeom>
                <a:avLst/>
                <a:gdLst>
                  <a:gd name="T0" fmla="*/ 37 w 38"/>
                  <a:gd name="T1" fmla="*/ 5 h 104"/>
                  <a:gd name="T2" fmla="*/ 29 w 38"/>
                  <a:gd name="T3" fmla="*/ 5 h 104"/>
                  <a:gd name="T4" fmla="*/ 18 w 38"/>
                  <a:gd name="T5" fmla="*/ 2 h 104"/>
                  <a:gd name="T6" fmla="*/ 15 w 38"/>
                  <a:gd name="T7" fmla="*/ 1 h 104"/>
                  <a:gd name="T8" fmla="*/ 9 w 38"/>
                  <a:gd name="T9" fmla="*/ 2 h 104"/>
                  <a:gd name="T10" fmla="*/ 3 w 38"/>
                  <a:gd name="T11" fmla="*/ 0 h 104"/>
                  <a:gd name="T12" fmla="*/ 2 w 38"/>
                  <a:gd name="T13" fmla="*/ 14 h 104"/>
                  <a:gd name="T14" fmla="*/ 3 w 38"/>
                  <a:gd name="T15" fmla="*/ 19 h 104"/>
                  <a:gd name="T16" fmla="*/ 1 w 38"/>
                  <a:gd name="T17" fmla="*/ 26 h 104"/>
                  <a:gd name="T18" fmla="*/ 2 w 38"/>
                  <a:gd name="T19" fmla="*/ 35 h 104"/>
                  <a:gd name="T20" fmla="*/ 2 w 38"/>
                  <a:gd name="T21" fmla="*/ 43 h 104"/>
                  <a:gd name="T22" fmla="*/ 2 w 38"/>
                  <a:gd name="T23" fmla="*/ 52 h 104"/>
                  <a:gd name="T24" fmla="*/ 0 w 38"/>
                  <a:gd name="T25" fmla="*/ 61 h 104"/>
                  <a:gd name="T26" fmla="*/ 2 w 38"/>
                  <a:gd name="T27" fmla="*/ 66 h 104"/>
                  <a:gd name="T28" fmla="*/ 0 w 38"/>
                  <a:gd name="T29" fmla="*/ 75 h 104"/>
                  <a:gd name="T30" fmla="*/ 2 w 38"/>
                  <a:gd name="T31" fmla="*/ 81 h 104"/>
                  <a:gd name="T32" fmla="*/ 0 w 38"/>
                  <a:gd name="T33" fmla="*/ 84 h 104"/>
                  <a:gd name="T34" fmla="*/ 11 w 38"/>
                  <a:gd name="T35" fmla="*/ 88 h 104"/>
                  <a:gd name="T36" fmla="*/ 13 w 38"/>
                  <a:gd name="T37" fmla="*/ 88 h 104"/>
                  <a:gd name="T38" fmla="*/ 17 w 38"/>
                  <a:gd name="T39" fmla="*/ 96 h 104"/>
                  <a:gd name="T40" fmla="*/ 27 w 38"/>
                  <a:gd name="T41" fmla="*/ 97 h 104"/>
                  <a:gd name="T42" fmla="*/ 30 w 38"/>
                  <a:gd name="T43" fmla="*/ 100 h 104"/>
                  <a:gd name="T44" fmla="*/ 33 w 38"/>
                  <a:gd name="T45" fmla="*/ 100 h 104"/>
                  <a:gd name="T46" fmla="*/ 36 w 38"/>
                  <a:gd name="T47" fmla="*/ 103 h 104"/>
                  <a:gd name="T48" fmla="*/ 37 w 38"/>
                  <a:gd name="T49" fmla="*/ 5 h 104"/>
                  <a:gd name="T50" fmla="*/ 37 w 38"/>
                  <a:gd name="T51" fmla="*/ 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104">
                    <a:moveTo>
                      <a:pt x="37" y="5"/>
                    </a:moveTo>
                    <a:lnTo>
                      <a:pt x="29" y="5"/>
                    </a:lnTo>
                    <a:lnTo>
                      <a:pt x="18" y="2"/>
                    </a:lnTo>
                    <a:lnTo>
                      <a:pt x="15" y="1"/>
                    </a:lnTo>
                    <a:lnTo>
                      <a:pt x="9" y="2"/>
                    </a:lnTo>
                    <a:lnTo>
                      <a:pt x="3" y="0"/>
                    </a:lnTo>
                    <a:lnTo>
                      <a:pt x="2" y="14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2" y="35"/>
                    </a:lnTo>
                    <a:lnTo>
                      <a:pt x="2" y="43"/>
                    </a:lnTo>
                    <a:lnTo>
                      <a:pt x="2" y="52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0" y="75"/>
                    </a:lnTo>
                    <a:lnTo>
                      <a:pt x="2" y="81"/>
                    </a:lnTo>
                    <a:lnTo>
                      <a:pt x="0" y="84"/>
                    </a:lnTo>
                    <a:lnTo>
                      <a:pt x="11" y="88"/>
                    </a:lnTo>
                    <a:lnTo>
                      <a:pt x="13" y="88"/>
                    </a:lnTo>
                    <a:lnTo>
                      <a:pt x="17" y="96"/>
                    </a:lnTo>
                    <a:lnTo>
                      <a:pt x="27" y="97"/>
                    </a:lnTo>
                    <a:lnTo>
                      <a:pt x="30" y="100"/>
                    </a:lnTo>
                    <a:lnTo>
                      <a:pt x="33" y="100"/>
                    </a:lnTo>
                    <a:lnTo>
                      <a:pt x="36" y="103"/>
                    </a:lnTo>
                    <a:lnTo>
                      <a:pt x="37" y="5"/>
                    </a:lnTo>
                    <a:lnTo>
                      <a:pt x="37" y="5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1" name="Freeform 89"/>
              <p:cNvSpPr>
                <a:spLocks/>
              </p:cNvSpPr>
              <p:nvPr/>
            </p:nvSpPr>
            <p:spPr bwMode="gray">
              <a:xfrm>
                <a:off x="3881" y="579"/>
                <a:ext cx="127" cy="30"/>
              </a:xfrm>
              <a:custGeom>
                <a:avLst/>
                <a:gdLst>
                  <a:gd name="T0" fmla="*/ 126 w 127"/>
                  <a:gd name="T1" fmla="*/ 3 h 30"/>
                  <a:gd name="T2" fmla="*/ 100 w 127"/>
                  <a:gd name="T3" fmla="*/ 0 h 30"/>
                  <a:gd name="T4" fmla="*/ 97 w 127"/>
                  <a:gd name="T5" fmla="*/ 0 h 30"/>
                  <a:gd name="T6" fmla="*/ 87 w 127"/>
                  <a:gd name="T7" fmla="*/ 0 h 30"/>
                  <a:gd name="T8" fmla="*/ 81 w 127"/>
                  <a:gd name="T9" fmla="*/ 0 h 30"/>
                  <a:gd name="T10" fmla="*/ 66 w 127"/>
                  <a:gd name="T11" fmla="*/ 1 h 30"/>
                  <a:gd name="T12" fmla="*/ 55 w 127"/>
                  <a:gd name="T13" fmla="*/ 1 h 30"/>
                  <a:gd name="T14" fmla="*/ 48 w 127"/>
                  <a:gd name="T15" fmla="*/ 1 h 30"/>
                  <a:gd name="T16" fmla="*/ 36 w 127"/>
                  <a:gd name="T17" fmla="*/ 2 h 30"/>
                  <a:gd name="T18" fmla="*/ 30 w 127"/>
                  <a:gd name="T19" fmla="*/ 2 h 30"/>
                  <a:gd name="T20" fmla="*/ 15 w 127"/>
                  <a:gd name="T21" fmla="*/ 3 h 30"/>
                  <a:gd name="T22" fmla="*/ 7 w 127"/>
                  <a:gd name="T23" fmla="*/ 3 h 30"/>
                  <a:gd name="T24" fmla="*/ 0 w 127"/>
                  <a:gd name="T25" fmla="*/ 3 h 30"/>
                  <a:gd name="T26" fmla="*/ 7 w 127"/>
                  <a:gd name="T27" fmla="*/ 29 h 30"/>
                  <a:gd name="T28" fmla="*/ 121 w 127"/>
                  <a:gd name="T29" fmla="*/ 11 h 30"/>
                  <a:gd name="T30" fmla="*/ 126 w 127"/>
                  <a:gd name="T31" fmla="*/ 3 h 30"/>
                  <a:gd name="T32" fmla="*/ 126 w 127"/>
                  <a:gd name="T33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30">
                    <a:moveTo>
                      <a:pt x="126" y="3"/>
                    </a:moveTo>
                    <a:lnTo>
                      <a:pt x="100" y="0"/>
                    </a:lnTo>
                    <a:lnTo>
                      <a:pt x="97" y="0"/>
                    </a:lnTo>
                    <a:lnTo>
                      <a:pt x="87" y="0"/>
                    </a:lnTo>
                    <a:lnTo>
                      <a:pt x="81" y="0"/>
                    </a:lnTo>
                    <a:lnTo>
                      <a:pt x="66" y="1"/>
                    </a:lnTo>
                    <a:lnTo>
                      <a:pt x="55" y="1"/>
                    </a:lnTo>
                    <a:lnTo>
                      <a:pt x="48" y="1"/>
                    </a:lnTo>
                    <a:lnTo>
                      <a:pt x="36" y="2"/>
                    </a:lnTo>
                    <a:lnTo>
                      <a:pt x="30" y="2"/>
                    </a:lnTo>
                    <a:lnTo>
                      <a:pt x="15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29"/>
                    </a:lnTo>
                    <a:lnTo>
                      <a:pt x="121" y="11"/>
                    </a:lnTo>
                    <a:lnTo>
                      <a:pt x="126" y="3"/>
                    </a:lnTo>
                    <a:lnTo>
                      <a:pt x="126" y="3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2" name="Freeform 90"/>
              <p:cNvSpPr>
                <a:spLocks/>
              </p:cNvSpPr>
              <p:nvPr/>
            </p:nvSpPr>
            <p:spPr bwMode="gray">
              <a:xfrm>
                <a:off x="3877" y="583"/>
                <a:ext cx="27" cy="118"/>
              </a:xfrm>
              <a:custGeom>
                <a:avLst/>
                <a:gdLst>
                  <a:gd name="T0" fmla="*/ 17 w 27"/>
                  <a:gd name="T1" fmla="*/ 4 h 118"/>
                  <a:gd name="T2" fmla="*/ 6 w 27"/>
                  <a:gd name="T3" fmla="*/ 1 h 118"/>
                  <a:gd name="T4" fmla="*/ 4 w 27"/>
                  <a:gd name="T5" fmla="*/ 0 h 118"/>
                  <a:gd name="T6" fmla="*/ 3 w 27"/>
                  <a:gd name="T7" fmla="*/ 15 h 118"/>
                  <a:gd name="T8" fmla="*/ 4 w 27"/>
                  <a:gd name="T9" fmla="*/ 19 h 118"/>
                  <a:gd name="T10" fmla="*/ 2 w 27"/>
                  <a:gd name="T11" fmla="*/ 33 h 118"/>
                  <a:gd name="T12" fmla="*/ 3 w 27"/>
                  <a:gd name="T13" fmla="*/ 37 h 118"/>
                  <a:gd name="T14" fmla="*/ 1 w 27"/>
                  <a:gd name="T15" fmla="*/ 45 h 118"/>
                  <a:gd name="T16" fmla="*/ 1 w 27"/>
                  <a:gd name="T17" fmla="*/ 49 h 118"/>
                  <a:gd name="T18" fmla="*/ 1 w 27"/>
                  <a:gd name="T19" fmla="*/ 63 h 118"/>
                  <a:gd name="T20" fmla="*/ 3 w 27"/>
                  <a:gd name="T21" fmla="*/ 69 h 118"/>
                  <a:gd name="T22" fmla="*/ 0 w 27"/>
                  <a:gd name="T23" fmla="*/ 82 h 118"/>
                  <a:gd name="T24" fmla="*/ 1 w 27"/>
                  <a:gd name="T25" fmla="*/ 90 h 118"/>
                  <a:gd name="T26" fmla="*/ 0 w 27"/>
                  <a:gd name="T27" fmla="*/ 103 h 118"/>
                  <a:gd name="T28" fmla="*/ 0 w 27"/>
                  <a:gd name="T29" fmla="*/ 104 h 118"/>
                  <a:gd name="T30" fmla="*/ 0 w 27"/>
                  <a:gd name="T31" fmla="*/ 106 h 118"/>
                  <a:gd name="T32" fmla="*/ 12 w 27"/>
                  <a:gd name="T33" fmla="*/ 114 h 118"/>
                  <a:gd name="T34" fmla="*/ 15 w 27"/>
                  <a:gd name="T35" fmla="*/ 115 h 118"/>
                  <a:gd name="T36" fmla="*/ 17 w 27"/>
                  <a:gd name="T37" fmla="*/ 117 h 118"/>
                  <a:gd name="T38" fmla="*/ 26 w 27"/>
                  <a:gd name="T39" fmla="*/ 64 h 118"/>
                  <a:gd name="T40" fmla="*/ 21 w 27"/>
                  <a:gd name="T41" fmla="*/ 14 h 118"/>
                  <a:gd name="T42" fmla="*/ 17 w 27"/>
                  <a:gd name="T43" fmla="*/ 4 h 118"/>
                  <a:gd name="T44" fmla="*/ 17 w 27"/>
                  <a:gd name="T45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118">
                    <a:moveTo>
                      <a:pt x="17" y="4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3" y="15"/>
                    </a:lnTo>
                    <a:lnTo>
                      <a:pt x="4" y="19"/>
                    </a:lnTo>
                    <a:lnTo>
                      <a:pt x="2" y="33"/>
                    </a:lnTo>
                    <a:lnTo>
                      <a:pt x="3" y="37"/>
                    </a:lnTo>
                    <a:lnTo>
                      <a:pt x="1" y="45"/>
                    </a:lnTo>
                    <a:lnTo>
                      <a:pt x="1" y="49"/>
                    </a:lnTo>
                    <a:lnTo>
                      <a:pt x="1" y="63"/>
                    </a:lnTo>
                    <a:lnTo>
                      <a:pt x="3" y="69"/>
                    </a:lnTo>
                    <a:lnTo>
                      <a:pt x="0" y="82"/>
                    </a:lnTo>
                    <a:lnTo>
                      <a:pt x="1" y="90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2" y="114"/>
                    </a:lnTo>
                    <a:lnTo>
                      <a:pt x="15" y="115"/>
                    </a:lnTo>
                    <a:lnTo>
                      <a:pt x="17" y="117"/>
                    </a:lnTo>
                    <a:lnTo>
                      <a:pt x="26" y="64"/>
                    </a:lnTo>
                    <a:lnTo>
                      <a:pt x="21" y="14"/>
                    </a:lnTo>
                    <a:lnTo>
                      <a:pt x="17" y="4"/>
                    </a:lnTo>
                    <a:lnTo>
                      <a:pt x="17" y="4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3" name="Freeform 91"/>
              <p:cNvSpPr>
                <a:spLocks/>
              </p:cNvSpPr>
              <p:nvPr/>
            </p:nvSpPr>
            <p:spPr bwMode="gray">
              <a:xfrm>
                <a:off x="3894" y="582"/>
                <a:ext cx="114" cy="119"/>
              </a:xfrm>
              <a:custGeom>
                <a:avLst/>
                <a:gdLst>
                  <a:gd name="T0" fmla="*/ 112 w 114"/>
                  <a:gd name="T1" fmla="*/ 0 h 119"/>
                  <a:gd name="T2" fmla="*/ 105 w 114"/>
                  <a:gd name="T3" fmla="*/ 1 h 119"/>
                  <a:gd name="T4" fmla="*/ 97 w 114"/>
                  <a:gd name="T5" fmla="*/ 0 h 119"/>
                  <a:gd name="T6" fmla="*/ 93 w 114"/>
                  <a:gd name="T7" fmla="*/ 1 h 119"/>
                  <a:gd name="T8" fmla="*/ 89 w 114"/>
                  <a:gd name="T9" fmla="*/ 1 h 119"/>
                  <a:gd name="T10" fmla="*/ 84 w 114"/>
                  <a:gd name="T11" fmla="*/ 1 h 119"/>
                  <a:gd name="T12" fmla="*/ 83 w 114"/>
                  <a:gd name="T13" fmla="*/ 1 h 119"/>
                  <a:gd name="T14" fmla="*/ 71 w 114"/>
                  <a:gd name="T15" fmla="*/ 1 h 119"/>
                  <a:gd name="T16" fmla="*/ 58 w 114"/>
                  <a:gd name="T17" fmla="*/ 1 h 119"/>
                  <a:gd name="T18" fmla="*/ 49 w 114"/>
                  <a:gd name="T19" fmla="*/ 1 h 119"/>
                  <a:gd name="T20" fmla="*/ 42 w 114"/>
                  <a:gd name="T21" fmla="*/ 2 h 119"/>
                  <a:gd name="T22" fmla="*/ 30 w 114"/>
                  <a:gd name="T23" fmla="*/ 2 h 119"/>
                  <a:gd name="T24" fmla="*/ 22 w 114"/>
                  <a:gd name="T25" fmla="*/ 4 h 119"/>
                  <a:gd name="T26" fmla="*/ 11 w 114"/>
                  <a:gd name="T27" fmla="*/ 3 h 119"/>
                  <a:gd name="T28" fmla="*/ 4 w 114"/>
                  <a:gd name="T29" fmla="*/ 4 h 119"/>
                  <a:gd name="T30" fmla="*/ 0 w 114"/>
                  <a:gd name="T31" fmla="*/ 5 h 119"/>
                  <a:gd name="T32" fmla="*/ 0 w 114"/>
                  <a:gd name="T33" fmla="*/ 20 h 119"/>
                  <a:gd name="T34" fmla="*/ 0 w 114"/>
                  <a:gd name="T35" fmla="*/ 21 h 119"/>
                  <a:gd name="T36" fmla="*/ 1 w 114"/>
                  <a:gd name="T37" fmla="*/ 27 h 119"/>
                  <a:gd name="T38" fmla="*/ 1 w 114"/>
                  <a:gd name="T39" fmla="*/ 34 h 119"/>
                  <a:gd name="T40" fmla="*/ 0 w 114"/>
                  <a:gd name="T41" fmla="*/ 42 h 119"/>
                  <a:gd name="T42" fmla="*/ 1 w 114"/>
                  <a:gd name="T43" fmla="*/ 49 h 119"/>
                  <a:gd name="T44" fmla="*/ 1 w 114"/>
                  <a:gd name="T45" fmla="*/ 60 h 119"/>
                  <a:gd name="T46" fmla="*/ 0 w 114"/>
                  <a:gd name="T47" fmla="*/ 65 h 119"/>
                  <a:gd name="T48" fmla="*/ 0 w 114"/>
                  <a:gd name="T49" fmla="*/ 77 h 119"/>
                  <a:gd name="T50" fmla="*/ 2 w 114"/>
                  <a:gd name="T51" fmla="*/ 91 h 119"/>
                  <a:gd name="T52" fmla="*/ 0 w 114"/>
                  <a:gd name="T53" fmla="*/ 104 h 119"/>
                  <a:gd name="T54" fmla="*/ 0 w 114"/>
                  <a:gd name="T55" fmla="*/ 111 h 119"/>
                  <a:gd name="T56" fmla="*/ 0 w 114"/>
                  <a:gd name="T57" fmla="*/ 118 h 119"/>
                  <a:gd name="T58" fmla="*/ 9 w 114"/>
                  <a:gd name="T59" fmla="*/ 118 h 119"/>
                  <a:gd name="T60" fmla="*/ 16 w 114"/>
                  <a:gd name="T61" fmla="*/ 118 h 119"/>
                  <a:gd name="T62" fmla="*/ 28 w 114"/>
                  <a:gd name="T63" fmla="*/ 112 h 119"/>
                  <a:gd name="T64" fmla="*/ 31 w 114"/>
                  <a:gd name="T65" fmla="*/ 112 h 119"/>
                  <a:gd name="T66" fmla="*/ 39 w 114"/>
                  <a:gd name="T67" fmla="*/ 111 h 119"/>
                  <a:gd name="T68" fmla="*/ 43 w 114"/>
                  <a:gd name="T69" fmla="*/ 111 h 119"/>
                  <a:gd name="T70" fmla="*/ 49 w 114"/>
                  <a:gd name="T71" fmla="*/ 111 h 119"/>
                  <a:gd name="T72" fmla="*/ 57 w 114"/>
                  <a:gd name="T73" fmla="*/ 106 h 119"/>
                  <a:gd name="T74" fmla="*/ 66 w 114"/>
                  <a:gd name="T75" fmla="*/ 106 h 119"/>
                  <a:gd name="T76" fmla="*/ 69 w 114"/>
                  <a:gd name="T77" fmla="*/ 105 h 119"/>
                  <a:gd name="T78" fmla="*/ 77 w 114"/>
                  <a:gd name="T79" fmla="*/ 105 h 119"/>
                  <a:gd name="T80" fmla="*/ 83 w 114"/>
                  <a:gd name="T81" fmla="*/ 104 h 119"/>
                  <a:gd name="T82" fmla="*/ 89 w 114"/>
                  <a:gd name="T83" fmla="*/ 104 h 119"/>
                  <a:gd name="T84" fmla="*/ 99 w 114"/>
                  <a:gd name="T85" fmla="*/ 103 h 119"/>
                  <a:gd name="T86" fmla="*/ 105 w 114"/>
                  <a:gd name="T87" fmla="*/ 101 h 119"/>
                  <a:gd name="T88" fmla="*/ 112 w 114"/>
                  <a:gd name="T89" fmla="*/ 101 h 119"/>
                  <a:gd name="T90" fmla="*/ 111 w 114"/>
                  <a:gd name="T91" fmla="*/ 89 h 119"/>
                  <a:gd name="T92" fmla="*/ 112 w 114"/>
                  <a:gd name="T93" fmla="*/ 82 h 119"/>
                  <a:gd name="T94" fmla="*/ 112 w 114"/>
                  <a:gd name="T95" fmla="*/ 72 h 119"/>
                  <a:gd name="T96" fmla="*/ 111 w 114"/>
                  <a:gd name="T97" fmla="*/ 63 h 119"/>
                  <a:gd name="T98" fmla="*/ 111 w 114"/>
                  <a:gd name="T99" fmla="*/ 60 h 119"/>
                  <a:gd name="T100" fmla="*/ 111 w 114"/>
                  <a:gd name="T101" fmla="*/ 54 h 119"/>
                  <a:gd name="T102" fmla="*/ 111 w 114"/>
                  <a:gd name="T103" fmla="*/ 46 h 119"/>
                  <a:gd name="T104" fmla="*/ 112 w 114"/>
                  <a:gd name="T105" fmla="*/ 41 h 119"/>
                  <a:gd name="T106" fmla="*/ 112 w 114"/>
                  <a:gd name="T107" fmla="*/ 31 h 119"/>
                  <a:gd name="T108" fmla="*/ 112 w 114"/>
                  <a:gd name="T109" fmla="*/ 21 h 119"/>
                  <a:gd name="T110" fmla="*/ 112 w 114"/>
                  <a:gd name="T111" fmla="*/ 17 h 119"/>
                  <a:gd name="T112" fmla="*/ 113 w 114"/>
                  <a:gd name="T113" fmla="*/ 6 h 119"/>
                  <a:gd name="T114" fmla="*/ 113 w 114"/>
                  <a:gd name="T115" fmla="*/ 1 h 119"/>
                  <a:gd name="T116" fmla="*/ 112 w 114"/>
                  <a:gd name="T117" fmla="*/ 0 h 119"/>
                  <a:gd name="T118" fmla="*/ 112 w 114"/>
                  <a:gd name="T11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4" h="119">
                    <a:moveTo>
                      <a:pt x="112" y="0"/>
                    </a:moveTo>
                    <a:lnTo>
                      <a:pt x="105" y="1"/>
                    </a:lnTo>
                    <a:lnTo>
                      <a:pt x="97" y="0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4" y="1"/>
                    </a:lnTo>
                    <a:lnTo>
                      <a:pt x="83" y="1"/>
                    </a:lnTo>
                    <a:lnTo>
                      <a:pt x="71" y="1"/>
                    </a:lnTo>
                    <a:lnTo>
                      <a:pt x="58" y="1"/>
                    </a:lnTo>
                    <a:lnTo>
                      <a:pt x="49" y="1"/>
                    </a:lnTo>
                    <a:lnTo>
                      <a:pt x="42" y="2"/>
                    </a:lnTo>
                    <a:lnTo>
                      <a:pt x="30" y="2"/>
                    </a:lnTo>
                    <a:lnTo>
                      <a:pt x="22" y="4"/>
                    </a:lnTo>
                    <a:lnTo>
                      <a:pt x="11" y="3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7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1" y="60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2" y="91"/>
                    </a:lnTo>
                    <a:lnTo>
                      <a:pt x="0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9" y="118"/>
                    </a:lnTo>
                    <a:lnTo>
                      <a:pt x="16" y="118"/>
                    </a:lnTo>
                    <a:lnTo>
                      <a:pt x="28" y="112"/>
                    </a:lnTo>
                    <a:lnTo>
                      <a:pt x="31" y="112"/>
                    </a:lnTo>
                    <a:lnTo>
                      <a:pt x="39" y="111"/>
                    </a:lnTo>
                    <a:lnTo>
                      <a:pt x="43" y="111"/>
                    </a:lnTo>
                    <a:lnTo>
                      <a:pt x="49" y="111"/>
                    </a:lnTo>
                    <a:lnTo>
                      <a:pt x="57" y="106"/>
                    </a:lnTo>
                    <a:lnTo>
                      <a:pt x="66" y="106"/>
                    </a:lnTo>
                    <a:lnTo>
                      <a:pt x="69" y="105"/>
                    </a:lnTo>
                    <a:lnTo>
                      <a:pt x="77" y="105"/>
                    </a:lnTo>
                    <a:lnTo>
                      <a:pt x="83" y="104"/>
                    </a:lnTo>
                    <a:lnTo>
                      <a:pt x="89" y="104"/>
                    </a:lnTo>
                    <a:lnTo>
                      <a:pt x="99" y="103"/>
                    </a:lnTo>
                    <a:lnTo>
                      <a:pt x="105" y="101"/>
                    </a:lnTo>
                    <a:lnTo>
                      <a:pt x="112" y="101"/>
                    </a:lnTo>
                    <a:lnTo>
                      <a:pt x="111" y="89"/>
                    </a:lnTo>
                    <a:lnTo>
                      <a:pt x="112" y="82"/>
                    </a:lnTo>
                    <a:lnTo>
                      <a:pt x="112" y="72"/>
                    </a:lnTo>
                    <a:lnTo>
                      <a:pt x="111" y="63"/>
                    </a:lnTo>
                    <a:lnTo>
                      <a:pt x="111" y="60"/>
                    </a:lnTo>
                    <a:lnTo>
                      <a:pt x="111" y="54"/>
                    </a:lnTo>
                    <a:lnTo>
                      <a:pt x="111" y="46"/>
                    </a:lnTo>
                    <a:lnTo>
                      <a:pt x="112" y="41"/>
                    </a:lnTo>
                    <a:lnTo>
                      <a:pt x="112" y="31"/>
                    </a:lnTo>
                    <a:lnTo>
                      <a:pt x="112" y="21"/>
                    </a:lnTo>
                    <a:lnTo>
                      <a:pt x="112" y="17"/>
                    </a:lnTo>
                    <a:lnTo>
                      <a:pt x="113" y="6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4" name="Freeform 92"/>
              <p:cNvSpPr>
                <a:spLocks/>
              </p:cNvSpPr>
              <p:nvPr/>
            </p:nvSpPr>
            <p:spPr bwMode="gray">
              <a:xfrm>
                <a:off x="3907" y="594"/>
                <a:ext cx="89" cy="86"/>
              </a:xfrm>
              <a:custGeom>
                <a:avLst/>
                <a:gdLst>
                  <a:gd name="T0" fmla="*/ 87 w 89"/>
                  <a:gd name="T1" fmla="*/ 0 h 86"/>
                  <a:gd name="T2" fmla="*/ 74 w 89"/>
                  <a:gd name="T3" fmla="*/ 1 h 86"/>
                  <a:gd name="T4" fmla="*/ 70 w 89"/>
                  <a:gd name="T5" fmla="*/ 3 h 86"/>
                  <a:gd name="T6" fmla="*/ 58 w 89"/>
                  <a:gd name="T7" fmla="*/ 3 h 86"/>
                  <a:gd name="T8" fmla="*/ 49 w 89"/>
                  <a:gd name="T9" fmla="*/ 3 h 86"/>
                  <a:gd name="T10" fmla="*/ 36 w 89"/>
                  <a:gd name="T11" fmla="*/ 5 h 86"/>
                  <a:gd name="T12" fmla="*/ 24 w 89"/>
                  <a:gd name="T13" fmla="*/ 5 h 86"/>
                  <a:gd name="T14" fmla="*/ 12 w 89"/>
                  <a:gd name="T15" fmla="*/ 8 h 86"/>
                  <a:gd name="T16" fmla="*/ 5 w 89"/>
                  <a:gd name="T17" fmla="*/ 6 h 86"/>
                  <a:gd name="T18" fmla="*/ 1 w 89"/>
                  <a:gd name="T19" fmla="*/ 8 h 86"/>
                  <a:gd name="T20" fmla="*/ 1 w 89"/>
                  <a:gd name="T21" fmla="*/ 15 h 86"/>
                  <a:gd name="T22" fmla="*/ 1 w 89"/>
                  <a:gd name="T23" fmla="*/ 27 h 86"/>
                  <a:gd name="T24" fmla="*/ 2 w 89"/>
                  <a:gd name="T25" fmla="*/ 31 h 86"/>
                  <a:gd name="T26" fmla="*/ 2 w 89"/>
                  <a:gd name="T27" fmla="*/ 38 h 86"/>
                  <a:gd name="T28" fmla="*/ 0 w 89"/>
                  <a:gd name="T29" fmla="*/ 44 h 86"/>
                  <a:gd name="T30" fmla="*/ 3 w 89"/>
                  <a:gd name="T31" fmla="*/ 57 h 86"/>
                  <a:gd name="T32" fmla="*/ 3 w 89"/>
                  <a:gd name="T33" fmla="*/ 72 h 86"/>
                  <a:gd name="T34" fmla="*/ 2 w 89"/>
                  <a:gd name="T35" fmla="*/ 79 h 86"/>
                  <a:gd name="T36" fmla="*/ 2 w 89"/>
                  <a:gd name="T37" fmla="*/ 85 h 86"/>
                  <a:gd name="T38" fmla="*/ 12 w 89"/>
                  <a:gd name="T39" fmla="*/ 84 h 86"/>
                  <a:gd name="T40" fmla="*/ 18 w 89"/>
                  <a:gd name="T41" fmla="*/ 84 h 86"/>
                  <a:gd name="T42" fmla="*/ 33 w 89"/>
                  <a:gd name="T43" fmla="*/ 79 h 86"/>
                  <a:gd name="T44" fmla="*/ 36 w 89"/>
                  <a:gd name="T45" fmla="*/ 79 h 86"/>
                  <a:gd name="T46" fmla="*/ 46 w 89"/>
                  <a:gd name="T47" fmla="*/ 77 h 86"/>
                  <a:gd name="T48" fmla="*/ 53 w 89"/>
                  <a:gd name="T49" fmla="*/ 77 h 86"/>
                  <a:gd name="T50" fmla="*/ 58 w 89"/>
                  <a:gd name="T51" fmla="*/ 76 h 86"/>
                  <a:gd name="T52" fmla="*/ 69 w 89"/>
                  <a:gd name="T53" fmla="*/ 76 h 86"/>
                  <a:gd name="T54" fmla="*/ 71 w 89"/>
                  <a:gd name="T55" fmla="*/ 76 h 86"/>
                  <a:gd name="T56" fmla="*/ 80 w 89"/>
                  <a:gd name="T57" fmla="*/ 73 h 86"/>
                  <a:gd name="T58" fmla="*/ 86 w 89"/>
                  <a:gd name="T59" fmla="*/ 73 h 86"/>
                  <a:gd name="T60" fmla="*/ 87 w 89"/>
                  <a:gd name="T61" fmla="*/ 67 h 86"/>
                  <a:gd name="T62" fmla="*/ 86 w 89"/>
                  <a:gd name="T63" fmla="*/ 55 h 86"/>
                  <a:gd name="T64" fmla="*/ 87 w 89"/>
                  <a:gd name="T65" fmla="*/ 48 h 86"/>
                  <a:gd name="T66" fmla="*/ 87 w 89"/>
                  <a:gd name="T67" fmla="*/ 31 h 86"/>
                  <a:gd name="T68" fmla="*/ 87 w 89"/>
                  <a:gd name="T69" fmla="*/ 26 h 86"/>
                  <a:gd name="T70" fmla="*/ 86 w 89"/>
                  <a:gd name="T71" fmla="*/ 11 h 86"/>
                  <a:gd name="T72" fmla="*/ 88 w 89"/>
                  <a:gd name="T73" fmla="*/ 0 h 86"/>
                  <a:gd name="T74" fmla="*/ 87 w 89"/>
                  <a:gd name="T75" fmla="*/ 0 h 86"/>
                  <a:gd name="T76" fmla="*/ 87 w 89"/>
                  <a:gd name="T7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9" h="86">
                    <a:moveTo>
                      <a:pt x="87" y="0"/>
                    </a:moveTo>
                    <a:lnTo>
                      <a:pt x="74" y="1"/>
                    </a:lnTo>
                    <a:lnTo>
                      <a:pt x="70" y="3"/>
                    </a:lnTo>
                    <a:lnTo>
                      <a:pt x="58" y="3"/>
                    </a:lnTo>
                    <a:lnTo>
                      <a:pt x="49" y="3"/>
                    </a:lnTo>
                    <a:lnTo>
                      <a:pt x="36" y="5"/>
                    </a:lnTo>
                    <a:lnTo>
                      <a:pt x="24" y="5"/>
                    </a:lnTo>
                    <a:lnTo>
                      <a:pt x="12" y="8"/>
                    </a:lnTo>
                    <a:lnTo>
                      <a:pt x="5" y="6"/>
                    </a:lnTo>
                    <a:lnTo>
                      <a:pt x="1" y="8"/>
                    </a:lnTo>
                    <a:lnTo>
                      <a:pt x="1" y="15"/>
                    </a:lnTo>
                    <a:lnTo>
                      <a:pt x="1" y="27"/>
                    </a:lnTo>
                    <a:lnTo>
                      <a:pt x="2" y="31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3" y="57"/>
                    </a:lnTo>
                    <a:lnTo>
                      <a:pt x="3" y="72"/>
                    </a:lnTo>
                    <a:lnTo>
                      <a:pt x="2" y="79"/>
                    </a:lnTo>
                    <a:lnTo>
                      <a:pt x="2" y="85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33" y="79"/>
                    </a:lnTo>
                    <a:lnTo>
                      <a:pt x="36" y="79"/>
                    </a:lnTo>
                    <a:lnTo>
                      <a:pt x="46" y="77"/>
                    </a:lnTo>
                    <a:lnTo>
                      <a:pt x="53" y="77"/>
                    </a:lnTo>
                    <a:lnTo>
                      <a:pt x="58" y="76"/>
                    </a:lnTo>
                    <a:lnTo>
                      <a:pt x="69" y="76"/>
                    </a:lnTo>
                    <a:lnTo>
                      <a:pt x="71" y="76"/>
                    </a:lnTo>
                    <a:lnTo>
                      <a:pt x="80" y="73"/>
                    </a:lnTo>
                    <a:lnTo>
                      <a:pt x="86" y="73"/>
                    </a:lnTo>
                    <a:lnTo>
                      <a:pt x="87" y="67"/>
                    </a:lnTo>
                    <a:lnTo>
                      <a:pt x="86" y="55"/>
                    </a:lnTo>
                    <a:lnTo>
                      <a:pt x="87" y="48"/>
                    </a:lnTo>
                    <a:lnTo>
                      <a:pt x="87" y="31"/>
                    </a:lnTo>
                    <a:lnTo>
                      <a:pt x="87" y="26"/>
                    </a:lnTo>
                    <a:lnTo>
                      <a:pt x="86" y="11"/>
                    </a:lnTo>
                    <a:lnTo>
                      <a:pt x="88" y="0"/>
                    </a:lnTo>
                    <a:lnTo>
                      <a:pt x="87" y="0"/>
                    </a:lnTo>
                    <a:lnTo>
                      <a:pt x="87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5" name="Freeform 93"/>
              <p:cNvSpPr>
                <a:spLocks/>
              </p:cNvSpPr>
              <p:nvPr/>
            </p:nvSpPr>
            <p:spPr bwMode="gray">
              <a:xfrm>
                <a:off x="3888" y="698"/>
                <a:ext cx="173" cy="76"/>
              </a:xfrm>
              <a:custGeom>
                <a:avLst/>
                <a:gdLst>
                  <a:gd name="T0" fmla="*/ 138 w 173"/>
                  <a:gd name="T1" fmla="*/ 2 h 76"/>
                  <a:gd name="T2" fmla="*/ 146 w 173"/>
                  <a:gd name="T3" fmla="*/ 8 h 76"/>
                  <a:gd name="T4" fmla="*/ 154 w 173"/>
                  <a:gd name="T5" fmla="*/ 11 h 76"/>
                  <a:gd name="T6" fmla="*/ 157 w 173"/>
                  <a:gd name="T7" fmla="*/ 15 h 76"/>
                  <a:gd name="T8" fmla="*/ 161 w 173"/>
                  <a:gd name="T9" fmla="*/ 19 h 76"/>
                  <a:gd name="T10" fmla="*/ 167 w 173"/>
                  <a:gd name="T11" fmla="*/ 24 h 76"/>
                  <a:gd name="T12" fmla="*/ 172 w 173"/>
                  <a:gd name="T13" fmla="*/ 28 h 76"/>
                  <a:gd name="T14" fmla="*/ 155 w 173"/>
                  <a:gd name="T15" fmla="*/ 32 h 76"/>
                  <a:gd name="T16" fmla="*/ 150 w 173"/>
                  <a:gd name="T17" fmla="*/ 38 h 76"/>
                  <a:gd name="T18" fmla="*/ 135 w 173"/>
                  <a:gd name="T19" fmla="*/ 47 h 76"/>
                  <a:gd name="T20" fmla="*/ 127 w 173"/>
                  <a:gd name="T21" fmla="*/ 50 h 76"/>
                  <a:gd name="T22" fmla="*/ 114 w 173"/>
                  <a:gd name="T23" fmla="*/ 52 h 76"/>
                  <a:gd name="T24" fmla="*/ 90 w 173"/>
                  <a:gd name="T25" fmla="*/ 58 h 76"/>
                  <a:gd name="T26" fmla="*/ 85 w 173"/>
                  <a:gd name="T27" fmla="*/ 64 h 76"/>
                  <a:gd name="T28" fmla="*/ 73 w 173"/>
                  <a:gd name="T29" fmla="*/ 67 h 76"/>
                  <a:gd name="T30" fmla="*/ 49 w 173"/>
                  <a:gd name="T31" fmla="*/ 70 h 76"/>
                  <a:gd name="T32" fmla="*/ 41 w 173"/>
                  <a:gd name="T33" fmla="*/ 73 h 76"/>
                  <a:gd name="T34" fmla="*/ 36 w 173"/>
                  <a:gd name="T35" fmla="*/ 75 h 76"/>
                  <a:gd name="T36" fmla="*/ 29 w 173"/>
                  <a:gd name="T37" fmla="*/ 66 h 76"/>
                  <a:gd name="T38" fmla="*/ 24 w 173"/>
                  <a:gd name="T39" fmla="*/ 58 h 76"/>
                  <a:gd name="T40" fmla="*/ 24 w 173"/>
                  <a:gd name="T41" fmla="*/ 51 h 76"/>
                  <a:gd name="T42" fmla="*/ 12 w 173"/>
                  <a:gd name="T43" fmla="*/ 45 h 76"/>
                  <a:gd name="T44" fmla="*/ 7 w 173"/>
                  <a:gd name="T45" fmla="*/ 37 h 76"/>
                  <a:gd name="T46" fmla="*/ 1 w 173"/>
                  <a:gd name="T47" fmla="*/ 33 h 76"/>
                  <a:gd name="T48" fmla="*/ 0 w 173"/>
                  <a:gd name="T49" fmla="*/ 31 h 76"/>
                  <a:gd name="T50" fmla="*/ 22 w 173"/>
                  <a:gd name="T51" fmla="*/ 28 h 76"/>
                  <a:gd name="T52" fmla="*/ 33 w 173"/>
                  <a:gd name="T53" fmla="*/ 25 h 76"/>
                  <a:gd name="T54" fmla="*/ 40 w 173"/>
                  <a:gd name="T55" fmla="*/ 25 h 76"/>
                  <a:gd name="T56" fmla="*/ 53 w 173"/>
                  <a:gd name="T57" fmla="*/ 19 h 76"/>
                  <a:gd name="T58" fmla="*/ 57 w 173"/>
                  <a:gd name="T59" fmla="*/ 19 h 76"/>
                  <a:gd name="T60" fmla="*/ 71 w 173"/>
                  <a:gd name="T61" fmla="*/ 15 h 76"/>
                  <a:gd name="T62" fmla="*/ 78 w 173"/>
                  <a:gd name="T63" fmla="*/ 15 h 76"/>
                  <a:gd name="T64" fmla="*/ 88 w 173"/>
                  <a:gd name="T65" fmla="*/ 12 h 76"/>
                  <a:gd name="T66" fmla="*/ 98 w 173"/>
                  <a:gd name="T67" fmla="*/ 10 h 76"/>
                  <a:gd name="T68" fmla="*/ 104 w 173"/>
                  <a:gd name="T69" fmla="*/ 10 h 76"/>
                  <a:gd name="T70" fmla="*/ 111 w 173"/>
                  <a:gd name="T71" fmla="*/ 8 h 76"/>
                  <a:gd name="T72" fmla="*/ 117 w 173"/>
                  <a:gd name="T73" fmla="*/ 8 h 76"/>
                  <a:gd name="T74" fmla="*/ 121 w 173"/>
                  <a:gd name="T75" fmla="*/ 5 h 76"/>
                  <a:gd name="T76" fmla="*/ 131 w 173"/>
                  <a:gd name="T77" fmla="*/ 5 h 76"/>
                  <a:gd name="T78" fmla="*/ 139 w 173"/>
                  <a:gd name="T79" fmla="*/ 0 h 76"/>
                  <a:gd name="T80" fmla="*/ 138 w 173"/>
                  <a:gd name="T81" fmla="*/ 2 h 76"/>
                  <a:gd name="T82" fmla="*/ 138 w 173"/>
                  <a:gd name="T83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3" h="76">
                    <a:moveTo>
                      <a:pt x="138" y="2"/>
                    </a:moveTo>
                    <a:lnTo>
                      <a:pt x="146" y="8"/>
                    </a:lnTo>
                    <a:lnTo>
                      <a:pt x="154" y="11"/>
                    </a:lnTo>
                    <a:lnTo>
                      <a:pt x="157" y="15"/>
                    </a:lnTo>
                    <a:lnTo>
                      <a:pt x="161" y="19"/>
                    </a:lnTo>
                    <a:lnTo>
                      <a:pt x="167" y="24"/>
                    </a:lnTo>
                    <a:lnTo>
                      <a:pt x="172" y="28"/>
                    </a:lnTo>
                    <a:lnTo>
                      <a:pt x="155" y="32"/>
                    </a:lnTo>
                    <a:lnTo>
                      <a:pt x="150" y="38"/>
                    </a:lnTo>
                    <a:lnTo>
                      <a:pt x="135" y="47"/>
                    </a:lnTo>
                    <a:lnTo>
                      <a:pt x="127" y="50"/>
                    </a:lnTo>
                    <a:lnTo>
                      <a:pt x="114" y="52"/>
                    </a:lnTo>
                    <a:lnTo>
                      <a:pt x="90" y="58"/>
                    </a:lnTo>
                    <a:lnTo>
                      <a:pt x="85" y="64"/>
                    </a:lnTo>
                    <a:lnTo>
                      <a:pt x="73" y="67"/>
                    </a:lnTo>
                    <a:lnTo>
                      <a:pt x="49" y="70"/>
                    </a:lnTo>
                    <a:lnTo>
                      <a:pt x="41" y="73"/>
                    </a:lnTo>
                    <a:lnTo>
                      <a:pt x="36" y="75"/>
                    </a:lnTo>
                    <a:lnTo>
                      <a:pt x="29" y="66"/>
                    </a:lnTo>
                    <a:lnTo>
                      <a:pt x="24" y="58"/>
                    </a:lnTo>
                    <a:lnTo>
                      <a:pt x="24" y="51"/>
                    </a:lnTo>
                    <a:lnTo>
                      <a:pt x="12" y="45"/>
                    </a:lnTo>
                    <a:lnTo>
                      <a:pt x="7" y="37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22" y="28"/>
                    </a:lnTo>
                    <a:lnTo>
                      <a:pt x="33" y="25"/>
                    </a:lnTo>
                    <a:lnTo>
                      <a:pt x="40" y="25"/>
                    </a:lnTo>
                    <a:lnTo>
                      <a:pt x="53" y="19"/>
                    </a:lnTo>
                    <a:lnTo>
                      <a:pt x="57" y="19"/>
                    </a:lnTo>
                    <a:lnTo>
                      <a:pt x="71" y="15"/>
                    </a:lnTo>
                    <a:lnTo>
                      <a:pt x="78" y="15"/>
                    </a:lnTo>
                    <a:lnTo>
                      <a:pt x="88" y="12"/>
                    </a:lnTo>
                    <a:lnTo>
                      <a:pt x="98" y="10"/>
                    </a:lnTo>
                    <a:lnTo>
                      <a:pt x="104" y="10"/>
                    </a:lnTo>
                    <a:lnTo>
                      <a:pt x="111" y="8"/>
                    </a:lnTo>
                    <a:lnTo>
                      <a:pt x="117" y="8"/>
                    </a:lnTo>
                    <a:lnTo>
                      <a:pt x="121" y="5"/>
                    </a:lnTo>
                    <a:lnTo>
                      <a:pt x="131" y="5"/>
                    </a:lnTo>
                    <a:lnTo>
                      <a:pt x="139" y="0"/>
                    </a:lnTo>
                    <a:lnTo>
                      <a:pt x="138" y="2"/>
                    </a:lnTo>
                    <a:lnTo>
                      <a:pt x="138" y="2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6" name="Freeform 94"/>
              <p:cNvSpPr>
                <a:spLocks/>
              </p:cNvSpPr>
              <p:nvPr/>
            </p:nvSpPr>
            <p:spPr bwMode="gray">
              <a:xfrm>
                <a:off x="3921" y="703"/>
                <a:ext cx="105" cy="28"/>
              </a:xfrm>
              <a:custGeom>
                <a:avLst/>
                <a:gdLst>
                  <a:gd name="T0" fmla="*/ 104 w 105"/>
                  <a:gd name="T1" fmla="*/ 0 h 28"/>
                  <a:gd name="T2" fmla="*/ 95 w 105"/>
                  <a:gd name="T3" fmla="*/ 3 h 28"/>
                  <a:gd name="T4" fmla="*/ 85 w 105"/>
                  <a:gd name="T5" fmla="*/ 4 h 28"/>
                  <a:gd name="T6" fmla="*/ 72 w 105"/>
                  <a:gd name="T7" fmla="*/ 7 h 28"/>
                  <a:gd name="T8" fmla="*/ 62 w 105"/>
                  <a:gd name="T9" fmla="*/ 9 h 28"/>
                  <a:gd name="T10" fmla="*/ 48 w 105"/>
                  <a:gd name="T11" fmla="*/ 12 h 28"/>
                  <a:gd name="T12" fmla="*/ 28 w 105"/>
                  <a:gd name="T13" fmla="*/ 17 h 28"/>
                  <a:gd name="T14" fmla="*/ 11 w 105"/>
                  <a:gd name="T15" fmla="*/ 23 h 28"/>
                  <a:gd name="T16" fmla="*/ 0 w 105"/>
                  <a:gd name="T17" fmla="*/ 24 h 28"/>
                  <a:gd name="T18" fmla="*/ 3 w 105"/>
                  <a:gd name="T19" fmla="*/ 26 h 28"/>
                  <a:gd name="T20" fmla="*/ 3 w 105"/>
                  <a:gd name="T21" fmla="*/ 27 h 28"/>
                  <a:gd name="T22" fmla="*/ 22 w 105"/>
                  <a:gd name="T23" fmla="*/ 24 h 28"/>
                  <a:gd name="T24" fmla="*/ 42 w 105"/>
                  <a:gd name="T25" fmla="*/ 20 h 28"/>
                  <a:gd name="T26" fmla="*/ 56 w 105"/>
                  <a:gd name="T27" fmla="*/ 16 h 28"/>
                  <a:gd name="T28" fmla="*/ 76 w 105"/>
                  <a:gd name="T29" fmla="*/ 10 h 28"/>
                  <a:gd name="T30" fmla="*/ 82 w 105"/>
                  <a:gd name="T31" fmla="*/ 10 h 28"/>
                  <a:gd name="T32" fmla="*/ 101 w 105"/>
                  <a:gd name="T33" fmla="*/ 4 h 28"/>
                  <a:gd name="T34" fmla="*/ 104 w 105"/>
                  <a:gd name="T35" fmla="*/ 0 h 28"/>
                  <a:gd name="T36" fmla="*/ 104 w 105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" h="28">
                    <a:moveTo>
                      <a:pt x="104" y="0"/>
                    </a:moveTo>
                    <a:lnTo>
                      <a:pt x="95" y="3"/>
                    </a:lnTo>
                    <a:lnTo>
                      <a:pt x="85" y="4"/>
                    </a:lnTo>
                    <a:lnTo>
                      <a:pt x="72" y="7"/>
                    </a:lnTo>
                    <a:lnTo>
                      <a:pt x="62" y="9"/>
                    </a:lnTo>
                    <a:lnTo>
                      <a:pt x="48" y="12"/>
                    </a:lnTo>
                    <a:lnTo>
                      <a:pt x="28" y="17"/>
                    </a:lnTo>
                    <a:lnTo>
                      <a:pt x="11" y="23"/>
                    </a:lnTo>
                    <a:lnTo>
                      <a:pt x="0" y="24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22" y="24"/>
                    </a:lnTo>
                    <a:lnTo>
                      <a:pt x="42" y="20"/>
                    </a:lnTo>
                    <a:lnTo>
                      <a:pt x="56" y="16"/>
                    </a:lnTo>
                    <a:lnTo>
                      <a:pt x="76" y="10"/>
                    </a:lnTo>
                    <a:lnTo>
                      <a:pt x="82" y="10"/>
                    </a:lnTo>
                    <a:lnTo>
                      <a:pt x="101" y="4"/>
                    </a:lnTo>
                    <a:lnTo>
                      <a:pt x="104" y="0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7" name="Freeform 95"/>
              <p:cNvSpPr>
                <a:spLocks/>
              </p:cNvSpPr>
              <p:nvPr/>
            </p:nvSpPr>
            <p:spPr bwMode="gray">
              <a:xfrm>
                <a:off x="3921" y="715"/>
                <a:ext cx="108" cy="52"/>
              </a:xfrm>
              <a:custGeom>
                <a:avLst/>
                <a:gdLst>
                  <a:gd name="T0" fmla="*/ 87 w 108"/>
                  <a:gd name="T1" fmla="*/ 0 h 52"/>
                  <a:gd name="T2" fmla="*/ 95 w 108"/>
                  <a:gd name="T3" fmla="*/ 7 h 52"/>
                  <a:gd name="T4" fmla="*/ 99 w 108"/>
                  <a:gd name="T5" fmla="*/ 11 h 52"/>
                  <a:gd name="T6" fmla="*/ 107 w 108"/>
                  <a:gd name="T7" fmla="*/ 14 h 52"/>
                  <a:gd name="T8" fmla="*/ 62 w 108"/>
                  <a:gd name="T9" fmla="*/ 35 h 52"/>
                  <a:gd name="T10" fmla="*/ 44 w 108"/>
                  <a:gd name="T11" fmla="*/ 40 h 52"/>
                  <a:gd name="T12" fmla="*/ 29 w 108"/>
                  <a:gd name="T13" fmla="*/ 46 h 52"/>
                  <a:gd name="T14" fmla="*/ 18 w 108"/>
                  <a:gd name="T15" fmla="*/ 51 h 52"/>
                  <a:gd name="T16" fmla="*/ 16 w 108"/>
                  <a:gd name="T17" fmla="*/ 51 h 52"/>
                  <a:gd name="T18" fmla="*/ 12 w 108"/>
                  <a:gd name="T19" fmla="*/ 41 h 52"/>
                  <a:gd name="T20" fmla="*/ 3 w 108"/>
                  <a:gd name="T21" fmla="*/ 34 h 52"/>
                  <a:gd name="T22" fmla="*/ 0 w 108"/>
                  <a:gd name="T23" fmla="*/ 31 h 52"/>
                  <a:gd name="T24" fmla="*/ 0 w 108"/>
                  <a:gd name="T25" fmla="*/ 26 h 52"/>
                  <a:gd name="T26" fmla="*/ 22 w 108"/>
                  <a:gd name="T27" fmla="*/ 21 h 52"/>
                  <a:gd name="T28" fmla="*/ 41 w 108"/>
                  <a:gd name="T29" fmla="*/ 15 h 52"/>
                  <a:gd name="T30" fmla="*/ 64 w 108"/>
                  <a:gd name="T31" fmla="*/ 13 h 52"/>
                  <a:gd name="T32" fmla="*/ 73 w 108"/>
                  <a:gd name="T33" fmla="*/ 10 h 52"/>
                  <a:gd name="T34" fmla="*/ 77 w 108"/>
                  <a:gd name="T35" fmla="*/ 9 h 52"/>
                  <a:gd name="T36" fmla="*/ 85 w 108"/>
                  <a:gd name="T37" fmla="*/ 5 h 52"/>
                  <a:gd name="T38" fmla="*/ 90 w 108"/>
                  <a:gd name="T39" fmla="*/ 2 h 52"/>
                  <a:gd name="T40" fmla="*/ 87 w 108"/>
                  <a:gd name="T41" fmla="*/ 0 h 52"/>
                  <a:gd name="T42" fmla="*/ 87 w 108"/>
                  <a:gd name="T4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52">
                    <a:moveTo>
                      <a:pt x="87" y="0"/>
                    </a:moveTo>
                    <a:lnTo>
                      <a:pt x="95" y="7"/>
                    </a:lnTo>
                    <a:lnTo>
                      <a:pt x="99" y="11"/>
                    </a:lnTo>
                    <a:lnTo>
                      <a:pt x="107" y="14"/>
                    </a:lnTo>
                    <a:lnTo>
                      <a:pt x="62" y="35"/>
                    </a:lnTo>
                    <a:lnTo>
                      <a:pt x="44" y="40"/>
                    </a:lnTo>
                    <a:lnTo>
                      <a:pt x="29" y="46"/>
                    </a:lnTo>
                    <a:lnTo>
                      <a:pt x="18" y="51"/>
                    </a:lnTo>
                    <a:lnTo>
                      <a:pt x="16" y="51"/>
                    </a:lnTo>
                    <a:lnTo>
                      <a:pt x="12" y="41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22" y="21"/>
                    </a:lnTo>
                    <a:lnTo>
                      <a:pt x="41" y="15"/>
                    </a:lnTo>
                    <a:lnTo>
                      <a:pt x="64" y="13"/>
                    </a:lnTo>
                    <a:lnTo>
                      <a:pt x="73" y="10"/>
                    </a:lnTo>
                    <a:lnTo>
                      <a:pt x="77" y="9"/>
                    </a:lnTo>
                    <a:lnTo>
                      <a:pt x="85" y="5"/>
                    </a:lnTo>
                    <a:lnTo>
                      <a:pt x="90" y="2"/>
                    </a:lnTo>
                    <a:lnTo>
                      <a:pt x="87" y="0"/>
                    </a:lnTo>
                    <a:lnTo>
                      <a:pt x="87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8" name="Freeform 96"/>
              <p:cNvSpPr>
                <a:spLocks/>
              </p:cNvSpPr>
              <p:nvPr/>
            </p:nvSpPr>
            <p:spPr bwMode="gray">
              <a:xfrm>
                <a:off x="3799" y="685"/>
                <a:ext cx="19" cy="3"/>
              </a:xfrm>
              <a:custGeom>
                <a:avLst/>
                <a:gdLst>
                  <a:gd name="T0" fmla="*/ 18 w 19"/>
                  <a:gd name="T1" fmla="*/ 0 h 3"/>
                  <a:gd name="T2" fmla="*/ 12 w 19"/>
                  <a:gd name="T3" fmla="*/ 0 h 3"/>
                  <a:gd name="T4" fmla="*/ 4 w 19"/>
                  <a:gd name="T5" fmla="*/ 2 h 3"/>
                  <a:gd name="T6" fmla="*/ 0 w 19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">
                    <a:moveTo>
                      <a:pt x="18" y="0"/>
                    </a:moveTo>
                    <a:lnTo>
                      <a:pt x="12" y="0"/>
                    </a:lnTo>
                    <a:lnTo>
                      <a:pt x="4" y="2"/>
                    </a:lnTo>
                    <a:lnTo>
                      <a:pt x="0" y="1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9" name="Freeform 97"/>
              <p:cNvSpPr>
                <a:spLocks/>
              </p:cNvSpPr>
              <p:nvPr/>
            </p:nvSpPr>
            <p:spPr bwMode="gray">
              <a:xfrm>
                <a:off x="4020" y="665"/>
                <a:ext cx="34" cy="23"/>
              </a:xfrm>
              <a:custGeom>
                <a:avLst/>
                <a:gdLst>
                  <a:gd name="T0" fmla="*/ 8 w 34"/>
                  <a:gd name="T1" fmla="*/ 0 h 23"/>
                  <a:gd name="T2" fmla="*/ 7 w 34"/>
                  <a:gd name="T3" fmla="*/ 0 h 23"/>
                  <a:gd name="T4" fmla="*/ 2 w 34"/>
                  <a:gd name="T5" fmla="*/ 1 h 23"/>
                  <a:gd name="T6" fmla="*/ 0 w 34"/>
                  <a:gd name="T7" fmla="*/ 3 h 23"/>
                  <a:gd name="T8" fmla="*/ 1 w 34"/>
                  <a:gd name="T9" fmla="*/ 7 h 23"/>
                  <a:gd name="T10" fmla="*/ 7 w 34"/>
                  <a:gd name="T11" fmla="*/ 16 h 23"/>
                  <a:gd name="T12" fmla="*/ 29 w 34"/>
                  <a:gd name="T13" fmla="*/ 22 h 23"/>
                  <a:gd name="T14" fmla="*/ 33 w 34"/>
                  <a:gd name="T15" fmla="*/ 17 h 23"/>
                  <a:gd name="T16" fmla="*/ 8 w 34"/>
                  <a:gd name="T17" fmla="*/ 0 h 23"/>
                  <a:gd name="T18" fmla="*/ 8 w 34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3">
                    <a:moveTo>
                      <a:pt x="8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7" y="16"/>
                    </a:lnTo>
                    <a:lnTo>
                      <a:pt x="29" y="22"/>
                    </a:lnTo>
                    <a:lnTo>
                      <a:pt x="33" y="17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0" name="Freeform 98"/>
              <p:cNvSpPr>
                <a:spLocks/>
              </p:cNvSpPr>
              <p:nvPr/>
            </p:nvSpPr>
            <p:spPr bwMode="gray">
              <a:xfrm>
                <a:off x="4019" y="670"/>
                <a:ext cx="31" cy="23"/>
              </a:xfrm>
              <a:custGeom>
                <a:avLst/>
                <a:gdLst>
                  <a:gd name="T0" fmla="*/ 5 w 31"/>
                  <a:gd name="T1" fmla="*/ 2 h 23"/>
                  <a:gd name="T2" fmla="*/ 0 w 31"/>
                  <a:gd name="T3" fmla="*/ 0 h 23"/>
                  <a:gd name="T4" fmla="*/ 0 w 31"/>
                  <a:gd name="T5" fmla="*/ 8 h 23"/>
                  <a:gd name="T6" fmla="*/ 4 w 31"/>
                  <a:gd name="T7" fmla="*/ 12 h 23"/>
                  <a:gd name="T8" fmla="*/ 24 w 31"/>
                  <a:gd name="T9" fmla="*/ 22 h 23"/>
                  <a:gd name="T10" fmla="*/ 30 w 31"/>
                  <a:gd name="T11" fmla="*/ 17 h 23"/>
                  <a:gd name="T12" fmla="*/ 15 w 31"/>
                  <a:gd name="T13" fmla="*/ 13 h 23"/>
                  <a:gd name="T14" fmla="*/ 5 w 31"/>
                  <a:gd name="T15" fmla="*/ 2 h 23"/>
                  <a:gd name="T16" fmla="*/ 5 w 31"/>
                  <a:gd name="T17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3">
                    <a:moveTo>
                      <a:pt x="5" y="2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24" y="22"/>
                    </a:lnTo>
                    <a:lnTo>
                      <a:pt x="30" y="17"/>
                    </a:lnTo>
                    <a:lnTo>
                      <a:pt x="15" y="13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1" name="Freeform 99"/>
              <p:cNvSpPr>
                <a:spLocks/>
              </p:cNvSpPr>
              <p:nvPr/>
            </p:nvSpPr>
            <p:spPr bwMode="gray">
              <a:xfrm>
                <a:off x="4005" y="659"/>
                <a:ext cx="18" cy="7"/>
              </a:xfrm>
              <a:custGeom>
                <a:avLst/>
                <a:gdLst>
                  <a:gd name="T0" fmla="*/ 16 w 18"/>
                  <a:gd name="T1" fmla="*/ 6 h 7"/>
                  <a:gd name="T2" fmla="*/ 16 w 18"/>
                  <a:gd name="T3" fmla="*/ 6 h 7"/>
                  <a:gd name="T4" fmla="*/ 15 w 18"/>
                  <a:gd name="T5" fmla="*/ 6 h 7"/>
                  <a:gd name="T6" fmla="*/ 15 w 18"/>
                  <a:gd name="T7" fmla="*/ 6 h 7"/>
                  <a:gd name="T8" fmla="*/ 14 w 18"/>
                  <a:gd name="T9" fmla="*/ 5 h 7"/>
                  <a:gd name="T10" fmla="*/ 14 w 18"/>
                  <a:gd name="T11" fmla="*/ 5 h 7"/>
                  <a:gd name="T12" fmla="*/ 14 w 18"/>
                  <a:gd name="T13" fmla="*/ 4 h 7"/>
                  <a:gd name="T14" fmla="*/ 14 w 18"/>
                  <a:gd name="T15" fmla="*/ 4 h 7"/>
                  <a:gd name="T16" fmla="*/ 13 w 18"/>
                  <a:gd name="T17" fmla="*/ 3 h 7"/>
                  <a:gd name="T18" fmla="*/ 13 w 18"/>
                  <a:gd name="T19" fmla="*/ 3 h 7"/>
                  <a:gd name="T20" fmla="*/ 12 w 18"/>
                  <a:gd name="T21" fmla="*/ 3 h 7"/>
                  <a:gd name="T22" fmla="*/ 12 w 18"/>
                  <a:gd name="T23" fmla="*/ 3 h 7"/>
                  <a:gd name="T24" fmla="*/ 11 w 18"/>
                  <a:gd name="T25" fmla="*/ 3 h 7"/>
                  <a:gd name="T26" fmla="*/ 11 w 18"/>
                  <a:gd name="T27" fmla="*/ 3 h 7"/>
                  <a:gd name="T28" fmla="*/ 11 w 18"/>
                  <a:gd name="T29" fmla="*/ 3 h 7"/>
                  <a:gd name="T30" fmla="*/ 11 w 18"/>
                  <a:gd name="T31" fmla="*/ 3 h 7"/>
                  <a:gd name="T32" fmla="*/ 10 w 18"/>
                  <a:gd name="T33" fmla="*/ 2 h 7"/>
                  <a:gd name="T34" fmla="*/ 10 w 18"/>
                  <a:gd name="T35" fmla="*/ 2 h 7"/>
                  <a:gd name="T36" fmla="*/ 9 w 18"/>
                  <a:gd name="T37" fmla="*/ 2 h 7"/>
                  <a:gd name="T38" fmla="*/ 9 w 18"/>
                  <a:gd name="T39" fmla="*/ 2 h 7"/>
                  <a:gd name="T40" fmla="*/ 8 w 18"/>
                  <a:gd name="T41" fmla="*/ 2 h 7"/>
                  <a:gd name="T42" fmla="*/ 8 w 18"/>
                  <a:gd name="T43" fmla="*/ 2 h 7"/>
                  <a:gd name="T44" fmla="*/ 8 w 18"/>
                  <a:gd name="T45" fmla="*/ 2 h 7"/>
                  <a:gd name="T46" fmla="*/ 8 w 18"/>
                  <a:gd name="T47" fmla="*/ 2 h 7"/>
                  <a:gd name="T48" fmla="*/ 6 w 18"/>
                  <a:gd name="T49" fmla="*/ 1 h 7"/>
                  <a:gd name="T50" fmla="*/ 6 w 18"/>
                  <a:gd name="T51" fmla="*/ 1 h 7"/>
                  <a:gd name="T52" fmla="*/ 5 w 18"/>
                  <a:gd name="T53" fmla="*/ 1 h 7"/>
                  <a:gd name="T54" fmla="*/ 5 w 18"/>
                  <a:gd name="T55" fmla="*/ 1 h 7"/>
                  <a:gd name="T56" fmla="*/ 3 w 18"/>
                  <a:gd name="T57" fmla="*/ 1 h 7"/>
                  <a:gd name="T58" fmla="*/ 3 w 18"/>
                  <a:gd name="T59" fmla="*/ 1 h 7"/>
                  <a:gd name="T60" fmla="*/ 3 w 18"/>
                  <a:gd name="T61" fmla="*/ 1 h 7"/>
                  <a:gd name="T62" fmla="*/ 3 w 18"/>
                  <a:gd name="T63" fmla="*/ 1 h 7"/>
                  <a:gd name="T64" fmla="*/ 2 w 18"/>
                  <a:gd name="T65" fmla="*/ 0 h 7"/>
                  <a:gd name="T66" fmla="*/ 2 w 18"/>
                  <a:gd name="T67" fmla="*/ 0 h 7"/>
                  <a:gd name="T68" fmla="*/ 2 w 18"/>
                  <a:gd name="T69" fmla="*/ 0 h 7"/>
                  <a:gd name="T70" fmla="*/ 2 w 18"/>
                  <a:gd name="T71" fmla="*/ 0 h 7"/>
                  <a:gd name="T72" fmla="*/ 1 w 18"/>
                  <a:gd name="T73" fmla="*/ 0 h 7"/>
                  <a:gd name="T74" fmla="*/ 1 w 18"/>
                  <a:gd name="T75" fmla="*/ 0 h 7"/>
                  <a:gd name="T76" fmla="*/ 1 w 18"/>
                  <a:gd name="T77" fmla="*/ 0 h 7"/>
                  <a:gd name="T78" fmla="*/ 1 w 18"/>
                  <a:gd name="T79" fmla="*/ 0 h 7"/>
                  <a:gd name="T80" fmla="*/ 0 w 18"/>
                  <a:gd name="T81" fmla="*/ 0 h 7"/>
                  <a:gd name="T82" fmla="*/ 0 w 18"/>
                  <a:gd name="T83" fmla="*/ 0 h 7"/>
                  <a:gd name="T84" fmla="*/ 0 w 18"/>
                  <a:gd name="T85" fmla="*/ 0 h 7"/>
                  <a:gd name="T86" fmla="*/ 0 w 18"/>
                  <a:gd name="T87" fmla="*/ 0 h 7"/>
                  <a:gd name="T88" fmla="*/ 0 w 18"/>
                  <a:gd name="T89" fmla="*/ 0 h 7"/>
                  <a:gd name="T90" fmla="*/ 0 w 18"/>
                  <a:gd name="T91" fmla="*/ 0 h 7"/>
                  <a:gd name="T92" fmla="*/ 0 w 18"/>
                  <a:gd name="T93" fmla="*/ 0 h 7"/>
                  <a:gd name="T94" fmla="*/ 0 w 18"/>
                  <a:gd name="T9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" h="7">
                    <a:moveTo>
                      <a:pt x="17" y="6"/>
                    </a:move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2" name="Freeform 100"/>
              <p:cNvSpPr>
                <a:spLocks/>
              </p:cNvSpPr>
              <p:nvPr/>
            </p:nvSpPr>
            <p:spPr bwMode="gray">
              <a:xfrm>
                <a:off x="4043" y="543"/>
                <a:ext cx="66" cy="129"/>
              </a:xfrm>
              <a:custGeom>
                <a:avLst/>
                <a:gdLst>
                  <a:gd name="T0" fmla="*/ 34 w 66"/>
                  <a:gd name="T1" fmla="*/ 0 h 129"/>
                  <a:gd name="T2" fmla="*/ 26 w 66"/>
                  <a:gd name="T3" fmla="*/ 0 h 129"/>
                  <a:gd name="T4" fmla="*/ 19 w 66"/>
                  <a:gd name="T5" fmla="*/ 7 h 129"/>
                  <a:gd name="T6" fmla="*/ 13 w 66"/>
                  <a:gd name="T7" fmla="*/ 13 h 129"/>
                  <a:gd name="T8" fmla="*/ 8 w 66"/>
                  <a:gd name="T9" fmla="*/ 18 h 129"/>
                  <a:gd name="T10" fmla="*/ 4 w 66"/>
                  <a:gd name="T11" fmla="*/ 23 h 129"/>
                  <a:gd name="T12" fmla="*/ 2 w 66"/>
                  <a:gd name="T13" fmla="*/ 30 h 129"/>
                  <a:gd name="T14" fmla="*/ 0 w 66"/>
                  <a:gd name="T15" fmla="*/ 36 h 129"/>
                  <a:gd name="T16" fmla="*/ 0 w 66"/>
                  <a:gd name="T17" fmla="*/ 40 h 129"/>
                  <a:gd name="T18" fmla="*/ 2 w 66"/>
                  <a:gd name="T19" fmla="*/ 45 h 129"/>
                  <a:gd name="T20" fmla="*/ 3 w 66"/>
                  <a:gd name="T21" fmla="*/ 52 h 129"/>
                  <a:gd name="T22" fmla="*/ 3 w 66"/>
                  <a:gd name="T23" fmla="*/ 59 h 129"/>
                  <a:gd name="T24" fmla="*/ 6 w 66"/>
                  <a:gd name="T25" fmla="*/ 60 h 129"/>
                  <a:gd name="T26" fmla="*/ 10 w 66"/>
                  <a:gd name="T27" fmla="*/ 60 h 129"/>
                  <a:gd name="T28" fmla="*/ 11 w 66"/>
                  <a:gd name="T29" fmla="*/ 63 h 129"/>
                  <a:gd name="T30" fmla="*/ 11 w 66"/>
                  <a:gd name="T31" fmla="*/ 65 h 129"/>
                  <a:gd name="T32" fmla="*/ 11 w 66"/>
                  <a:gd name="T33" fmla="*/ 71 h 129"/>
                  <a:gd name="T34" fmla="*/ 13 w 66"/>
                  <a:gd name="T35" fmla="*/ 75 h 129"/>
                  <a:gd name="T36" fmla="*/ 14 w 66"/>
                  <a:gd name="T37" fmla="*/ 77 h 129"/>
                  <a:gd name="T38" fmla="*/ 14 w 66"/>
                  <a:gd name="T39" fmla="*/ 78 h 129"/>
                  <a:gd name="T40" fmla="*/ 16 w 66"/>
                  <a:gd name="T41" fmla="*/ 82 h 129"/>
                  <a:gd name="T42" fmla="*/ 19 w 66"/>
                  <a:gd name="T43" fmla="*/ 83 h 129"/>
                  <a:gd name="T44" fmla="*/ 21 w 66"/>
                  <a:gd name="T45" fmla="*/ 84 h 129"/>
                  <a:gd name="T46" fmla="*/ 24 w 66"/>
                  <a:gd name="T47" fmla="*/ 84 h 129"/>
                  <a:gd name="T48" fmla="*/ 26 w 66"/>
                  <a:gd name="T49" fmla="*/ 87 h 129"/>
                  <a:gd name="T50" fmla="*/ 26 w 66"/>
                  <a:gd name="T51" fmla="*/ 89 h 129"/>
                  <a:gd name="T52" fmla="*/ 26 w 66"/>
                  <a:gd name="T53" fmla="*/ 93 h 129"/>
                  <a:gd name="T54" fmla="*/ 26 w 66"/>
                  <a:gd name="T55" fmla="*/ 96 h 129"/>
                  <a:gd name="T56" fmla="*/ 28 w 66"/>
                  <a:gd name="T57" fmla="*/ 100 h 129"/>
                  <a:gd name="T58" fmla="*/ 27 w 66"/>
                  <a:gd name="T59" fmla="*/ 103 h 129"/>
                  <a:gd name="T60" fmla="*/ 26 w 66"/>
                  <a:gd name="T61" fmla="*/ 114 h 129"/>
                  <a:gd name="T62" fmla="*/ 26 w 66"/>
                  <a:gd name="T63" fmla="*/ 127 h 129"/>
                  <a:gd name="T64" fmla="*/ 33 w 66"/>
                  <a:gd name="T65" fmla="*/ 122 h 129"/>
                  <a:gd name="T66" fmla="*/ 39 w 66"/>
                  <a:gd name="T67" fmla="*/ 111 h 129"/>
                  <a:gd name="T68" fmla="*/ 42 w 66"/>
                  <a:gd name="T69" fmla="*/ 108 h 129"/>
                  <a:gd name="T70" fmla="*/ 45 w 66"/>
                  <a:gd name="T71" fmla="*/ 103 h 129"/>
                  <a:gd name="T72" fmla="*/ 46 w 66"/>
                  <a:gd name="T73" fmla="*/ 95 h 129"/>
                  <a:gd name="T74" fmla="*/ 46 w 66"/>
                  <a:gd name="T75" fmla="*/ 85 h 129"/>
                  <a:gd name="T76" fmla="*/ 48 w 66"/>
                  <a:gd name="T77" fmla="*/ 83 h 129"/>
                  <a:gd name="T78" fmla="*/ 54 w 66"/>
                  <a:gd name="T79" fmla="*/ 82 h 129"/>
                  <a:gd name="T80" fmla="*/ 55 w 66"/>
                  <a:gd name="T81" fmla="*/ 80 h 129"/>
                  <a:gd name="T82" fmla="*/ 58 w 66"/>
                  <a:gd name="T83" fmla="*/ 77 h 129"/>
                  <a:gd name="T84" fmla="*/ 61 w 66"/>
                  <a:gd name="T85" fmla="*/ 67 h 129"/>
                  <a:gd name="T86" fmla="*/ 64 w 66"/>
                  <a:gd name="T87" fmla="*/ 56 h 129"/>
                  <a:gd name="T88" fmla="*/ 64 w 66"/>
                  <a:gd name="T89" fmla="*/ 53 h 129"/>
                  <a:gd name="T90" fmla="*/ 62 w 66"/>
                  <a:gd name="T91" fmla="*/ 48 h 129"/>
                  <a:gd name="T92" fmla="*/ 59 w 66"/>
                  <a:gd name="T93" fmla="*/ 45 h 129"/>
                  <a:gd name="T94" fmla="*/ 57 w 66"/>
                  <a:gd name="T95" fmla="*/ 42 h 129"/>
                  <a:gd name="T96" fmla="*/ 56 w 66"/>
                  <a:gd name="T97" fmla="*/ 37 h 129"/>
                  <a:gd name="T98" fmla="*/ 57 w 66"/>
                  <a:gd name="T99" fmla="*/ 28 h 129"/>
                  <a:gd name="T100" fmla="*/ 57 w 66"/>
                  <a:gd name="T101" fmla="*/ 23 h 129"/>
                  <a:gd name="T102" fmla="*/ 57 w 66"/>
                  <a:gd name="T103" fmla="*/ 19 h 129"/>
                  <a:gd name="T104" fmla="*/ 55 w 66"/>
                  <a:gd name="T105" fmla="*/ 17 h 129"/>
                  <a:gd name="T106" fmla="*/ 54 w 66"/>
                  <a:gd name="T107" fmla="*/ 14 h 129"/>
                  <a:gd name="T108" fmla="*/ 50 w 66"/>
                  <a:gd name="T109" fmla="*/ 11 h 129"/>
                  <a:gd name="T110" fmla="*/ 46 w 66"/>
                  <a:gd name="T111" fmla="*/ 6 h 129"/>
                  <a:gd name="T112" fmla="*/ 43 w 66"/>
                  <a:gd name="T113" fmla="*/ 4 h 129"/>
                  <a:gd name="T114" fmla="*/ 41 w 66"/>
                  <a:gd name="T115" fmla="*/ 1 h 129"/>
                  <a:gd name="T116" fmla="*/ 39 w 66"/>
                  <a:gd name="T117" fmla="*/ 0 h 129"/>
                  <a:gd name="T118" fmla="*/ 39 w 66"/>
                  <a:gd name="T11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" h="129">
                    <a:moveTo>
                      <a:pt x="39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1" y="67"/>
                    </a:lnTo>
                    <a:lnTo>
                      <a:pt x="11" y="68"/>
                    </a:lnTo>
                    <a:lnTo>
                      <a:pt x="11" y="68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1" y="71"/>
                    </a:lnTo>
                    <a:lnTo>
                      <a:pt x="13" y="71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3" y="74"/>
                    </a:lnTo>
                    <a:lnTo>
                      <a:pt x="13" y="74"/>
                    </a:lnTo>
                    <a:lnTo>
                      <a:pt x="13" y="75"/>
                    </a:lnTo>
                    <a:lnTo>
                      <a:pt x="13" y="75"/>
                    </a:lnTo>
                    <a:lnTo>
                      <a:pt x="13" y="75"/>
                    </a:lnTo>
                    <a:lnTo>
                      <a:pt x="14" y="75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6" y="80"/>
                    </a:lnTo>
                    <a:lnTo>
                      <a:pt x="16" y="82"/>
                    </a:lnTo>
                    <a:lnTo>
                      <a:pt x="16" y="82"/>
                    </a:lnTo>
                    <a:lnTo>
                      <a:pt x="16" y="82"/>
                    </a:lnTo>
                    <a:lnTo>
                      <a:pt x="18" y="82"/>
                    </a:lnTo>
                    <a:lnTo>
                      <a:pt x="18" y="83"/>
                    </a:lnTo>
                    <a:lnTo>
                      <a:pt x="18" y="83"/>
                    </a:lnTo>
                    <a:lnTo>
                      <a:pt x="18" y="83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21" y="83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91"/>
                    </a:lnTo>
                    <a:lnTo>
                      <a:pt x="26" y="91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6" y="98"/>
                    </a:lnTo>
                    <a:lnTo>
                      <a:pt x="28" y="98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6" y="104"/>
                    </a:lnTo>
                    <a:lnTo>
                      <a:pt x="26" y="105"/>
                    </a:lnTo>
                    <a:lnTo>
                      <a:pt x="26" y="107"/>
                    </a:lnTo>
                    <a:lnTo>
                      <a:pt x="26" y="108"/>
                    </a:lnTo>
                    <a:lnTo>
                      <a:pt x="26" y="110"/>
                    </a:lnTo>
                    <a:lnTo>
                      <a:pt x="26" y="112"/>
                    </a:lnTo>
                    <a:lnTo>
                      <a:pt x="26" y="114"/>
                    </a:lnTo>
                    <a:lnTo>
                      <a:pt x="26" y="115"/>
                    </a:lnTo>
                    <a:lnTo>
                      <a:pt x="26" y="118"/>
                    </a:lnTo>
                    <a:lnTo>
                      <a:pt x="26" y="120"/>
                    </a:lnTo>
                    <a:lnTo>
                      <a:pt x="26" y="122"/>
                    </a:lnTo>
                    <a:lnTo>
                      <a:pt x="26" y="124"/>
                    </a:lnTo>
                    <a:lnTo>
                      <a:pt x="26" y="126"/>
                    </a:lnTo>
                    <a:lnTo>
                      <a:pt x="26" y="127"/>
                    </a:lnTo>
                    <a:lnTo>
                      <a:pt x="26" y="127"/>
                    </a:lnTo>
                    <a:lnTo>
                      <a:pt x="28" y="127"/>
                    </a:lnTo>
                    <a:lnTo>
                      <a:pt x="28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6"/>
                    </a:lnTo>
                    <a:lnTo>
                      <a:pt x="31" y="125"/>
                    </a:lnTo>
                    <a:lnTo>
                      <a:pt x="33" y="123"/>
                    </a:lnTo>
                    <a:lnTo>
                      <a:pt x="33" y="122"/>
                    </a:lnTo>
                    <a:lnTo>
                      <a:pt x="35" y="120"/>
                    </a:lnTo>
                    <a:lnTo>
                      <a:pt x="35" y="119"/>
                    </a:lnTo>
                    <a:lnTo>
                      <a:pt x="36" y="117"/>
                    </a:lnTo>
                    <a:lnTo>
                      <a:pt x="36" y="115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39" y="112"/>
                    </a:lnTo>
                    <a:lnTo>
                      <a:pt x="39" y="111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5" y="103"/>
                    </a:lnTo>
                    <a:lnTo>
                      <a:pt x="46" y="102"/>
                    </a:lnTo>
                    <a:lnTo>
                      <a:pt x="46" y="102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7"/>
                    </a:lnTo>
                    <a:lnTo>
                      <a:pt x="46" y="95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87"/>
                    </a:lnTo>
                    <a:lnTo>
                      <a:pt x="46" y="85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51" y="82"/>
                    </a:lnTo>
                    <a:lnTo>
                      <a:pt x="51" y="82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4"/>
                    </a:lnTo>
                    <a:lnTo>
                      <a:pt x="60" y="73"/>
                    </a:lnTo>
                    <a:lnTo>
                      <a:pt x="61" y="71"/>
                    </a:lnTo>
                    <a:lnTo>
                      <a:pt x="61" y="71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3" y="65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3" y="62"/>
                    </a:lnTo>
                    <a:lnTo>
                      <a:pt x="64" y="60"/>
                    </a:lnTo>
                    <a:lnTo>
                      <a:pt x="64" y="59"/>
                    </a:lnTo>
                    <a:lnTo>
                      <a:pt x="64" y="57"/>
                    </a:lnTo>
                    <a:lnTo>
                      <a:pt x="64" y="56"/>
                    </a:lnTo>
                    <a:lnTo>
                      <a:pt x="65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4" y="51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7" y="30"/>
                    </a:lnTo>
                    <a:lnTo>
                      <a:pt x="57" y="28"/>
                    </a:lnTo>
                    <a:lnTo>
                      <a:pt x="59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A1A1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3" name="Freeform 101"/>
              <p:cNvSpPr>
                <a:spLocks/>
              </p:cNvSpPr>
              <p:nvPr/>
            </p:nvSpPr>
            <p:spPr bwMode="gray">
              <a:xfrm>
                <a:off x="4011" y="643"/>
                <a:ext cx="144" cy="147"/>
              </a:xfrm>
              <a:custGeom>
                <a:avLst/>
                <a:gdLst>
                  <a:gd name="T0" fmla="*/ 40 w 144"/>
                  <a:gd name="T1" fmla="*/ 3 h 147"/>
                  <a:gd name="T2" fmla="*/ 35 w 144"/>
                  <a:gd name="T3" fmla="*/ 3 h 147"/>
                  <a:gd name="T4" fmla="*/ 33 w 144"/>
                  <a:gd name="T5" fmla="*/ 5 h 147"/>
                  <a:gd name="T6" fmla="*/ 30 w 144"/>
                  <a:gd name="T7" fmla="*/ 7 h 147"/>
                  <a:gd name="T8" fmla="*/ 26 w 144"/>
                  <a:gd name="T9" fmla="*/ 8 h 147"/>
                  <a:gd name="T10" fmla="*/ 23 w 144"/>
                  <a:gd name="T11" fmla="*/ 8 h 147"/>
                  <a:gd name="T12" fmla="*/ 22 w 144"/>
                  <a:gd name="T13" fmla="*/ 8 h 147"/>
                  <a:gd name="T14" fmla="*/ 19 w 144"/>
                  <a:gd name="T15" fmla="*/ 9 h 147"/>
                  <a:gd name="T16" fmla="*/ 17 w 144"/>
                  <a:gd name="T17" fmla="*/ 10 h 147"/>
                  <a:gd name="T18" fmla="*/ 12 w 144"/>
                  <a:gd name="T19" fmla="*/ 14 h 147"/>
                  <a:gd name="T20" fmla="*/ 9 w 144"/>
                  <a:gd name="T21" fmla="*/ 18 h 147"/>
                  <a:gd name="T22" fmla="*/ 7 w 144"/>
                  <a:gd name="T23" fmla="*/ 23 h 147"/>
                  <a:gd name="T24" fmla="*/ 6 w 144"/>
                  <a:gd name="T25" fmla="*/ 34 h 147"/>
                  <a:gd name="T26" fmla="*/ 5 w 144"/>
                  <a:gd name="T27" fmla="*/ 42 h 147"/>
                  <a:gd name="T28" fmla="*/ 5 w 144"/>
                  <a:gd name="T29" fmla="*/ 54 h 147"/>
                  <a:gd name="T30" fmla="*/ 5 w 144"/>
                  <a:gd name="T31" fmla="*/ 66 h 147"/>
                  <a:gd name="T32" fmla="*/ 3 w 144"/>
                  <a:gd name="T33" fmla="*/ 77 h 147"/>
                  <a:gd name="T34" fmla="*/ 2 w 144"/>
                  <a:gd name="T35" fmla="*/ 94 h 147"/>
                  <a:gd name="T36" fmla="*/ 2 w 144"/>
                  <a:gd name="T37" fmla="*/ 106 h 147"/>
                  <a:gd name="T38" fmla="*/ 0 w 144"/>
                  <a:gd name="T39" fmla="*/ 130 h 147"/>
                  <a:gd name="T40" fmla="*/ 0 w 144"/>
                  <a:gd name="T41" fmla="*/ 142 h 147"/>
                  <a:gd name="T42" fmla="*/ 7 w 144"/>
                  <a:gd name="T43" fmla="*/ 142 h 147"/>
                  <a:gd name="T44" fmla="*/ 16 w 144"/>
                  <a:gd name="T45" fmla="*/ 143 h 147"/>
                  <a:gd name="T46" fmla="*/ 16 w 144"/>
                  <a:gd name="T47" fmla="*/ 140 h 147"/>
                  <a:gd name="T48" fmla="*/ 19 w 144"/>
                  <a:gd name="T49" fmla="*/ 133 h 147"/>
                  <a:gd name="T50" fmla="*/ 39 w 144"/>
                  <a:gd name="T51" fmla="*/ 140 h 147"/>
                  <a:gd name="T52" fmla="*/ 76 w 144"/>
                  <a:gd name="T53" fmla="*/ 136 h 147"/>
                  <a:gd name="T54" fmla="*/ 99 w 144"/>
                  <a:gd name="T55" fmla="*/ 138 h 147"/>
                  <a:gd name="T56" fmla="*/ 118 w 144"/>
                  <a:gd name="T57" fmla="*/ 142 h 147"/>
                  <a:gd name="T58" fmla="*/ 132 w 144"/>
                  <a:gd name="T59" fmla="*/ 146 h 147"/>
                  <a:gd name="T60" fmla="*/ 131 w 144"/>
                  <a:gd name="T61" fmla="*/ 139 h 147"/>
                  <a:gd name="T62" fmla="*/ 126 w 144"/>
                  <a:gd name="T63" fmla="*/ 135 h 147"/>
                  <a:gd name="T64" fmla="*/ 134 w 144"/>
                  <a:gd name="T65" fmla="*/ 126 h 147"/>
                  <a:gd name="T66" fmla="*/ 140 w 144"/>
                  <a:gd name="T67" fmla="*/ 102 h 147"/>
                  <a:gd name="T68" fmla="*/ 143 w 144"/>
                  <a:gd name="T69" fmla="*/ 86 h 147"/>
                  <a:gd name="T70" fmla="*/ 141 w 144"/>
                  <a:gd name="T71" fmla="*/ 77 h 147"/>
                  <a:gd name="T72" fmla="*/ 141 w 144"/>
                  <a:gd name="T73" fmla="*/ 66 h 147"/>
                  <a:gd name="T74" fmla="*/ 141 w 144"/>
                  <a:gd name="T75" fmla="*/ 54 h 147"/>
                  <a:gd name="T76" fmla="*/ 140 w 144"/>
                  <a:gd name="T77" fmla="*/ 44 h 147"/>
                  <a:gd name="T78" fmla="*/ 139 w 144"/>
                  <a:gd name="T79" fmla="*/ 36 h 147"/>
                  <a:gd name="T80" fmla="*/ 138 w 144"/>
                  <a:gd name="T81" fmla="*/ 25 h 147"/>
                  <a:gd name="T82" fmla="*/ 134 w 144"/>
                  <a:gd name="T83" fmla="*/ 18 h 147"/>
                  <a:gd name="T84" fmla="*/ 131 w 144"/>
                  <a:gd name="T85" fmla="*/ 8 h 147"/>
                  <a:gd name="T86" fmla="*/ 122 w 144"/>
                  <a:gd name="T87" fmla="*/ 3 h 147"/>
                  <a:gd name="T88" fmla="*/ 106 w 144"/>
                  <a:gd name="T89" fmla="*/ 2 h 147"/>
                  <a:gd name="T90" fmla="*/ 98 w 144"/>
                  <a:gd name="T91" fmla="*/ 1 h 147"/>
                  <a:gd name="T92" fmla="*/ 97 w 144"/>
                  <a:gd name="T93" fmla="*/ 1 h 147"/>
                  <a:gd name="T94" fmla="*/ 94 w 144"/>
                  <a:gd name="T95" fmla="*/ 1 h 147"/>
                  <a:gd name="T96" fmla="*/ 92 w 144"/>
                  <a:gd name="T97" fmla="*/ 6 h 147"/>
                  <a:gd name="T98" fmla="*/ 87 w 144"/>
                  <a:gd name="T99" fmla="*/ 15 h 147"/>
                  <a:gd name="T100" fmla="*/ 82 w 144"/>
                  <a:gd name="T101" fmla="*/ 22 h 147"/>
                  <a:gd name="T102" fmla="*/ 71 w 144"/>
                  <a:gd name="T103" fmla="*/ 32 h 147"/>
                  <a:gd name="T104" fmla="*/ 62 w 144"/>
                  <a:gd name="T105" fmla="*/ 34 h 147"/>
                  <a:gd name="T106" fmla="*/ 51 w 144"/>
                  <a:gd name="T107" fmla="*/ 27 h 147"/>
                  <a:gd name="T108" fmla="*/ 47 w 144"/>
                  <a:gd name="T109" fmla="*/ 16 h 147"/>
                  <a:gd name="T110" fmla="*/ 45 w 144"/>
                  <a:gd name="T111" fmla="*/ 10 h 147"/>
                  <a:gd name="T112" fmla="*/ 45 w 144"/>
                  <a:gd name="T113" fmla="*/ 2 h 147"/>
                  <a:gd name="T114" fmla="*/ 45 w 144"/>
                  <a:gd name="T115" fmla="*/ 2 h 147"/>
                  <a:gd name="T116" fmla="*/ 44 w 144"/>
                  <a:gd name="T117" fmla="*/ 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4" h="147">
                    <a:moveTo>
                      <a:pt x="44" y="3"/>
                    </a:moveTo>
                    <a:lnTo>
                      <a:pt x="43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4"/>
                    </a:lnTo>
                    <a:lnTo>
                      <a:pt x="5" y="57"/>
                    </a:lnTo>
                    <a:lnTo>
                      <a:pt x="5" y="58"/>
                    </a:lnTo>
                    <a:lnTo>
                      <a:pt x="5" y="60"/>
                    </a:lnTo>
                    <a:lnTo>
                      <a:pt x="5" y="62"/>
                    </a:lnTo>
                    <a:lnTo>
                      <a:pt x="5" y="64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3" y="68"/>
                    </a:lnTo>
                    <a:lnTo>
                      <a:pt x="3" y="69"/>
                    </a:lnTo>
                    <a:lnTo>
                      <a:pt x="3" y="70"/>
                    </a:lnTo>
                    <a:lnTo>
                      <a:pt x="3" y="72"/>
                    </a:lnTo>
                    <a:lnTo>
                      <a:pt x="3" y="76"/>
                    </a:lnTo>
                    <a:lnTo>
                      <a:pt x="3" y="77"/>
                    </a:lnTo>
                    <a:lnTo>
                      <a:pt x="3" y="80"/>
                    </a:lnTo>
                    <a:lnTo>
                      <a:pt x="3" y="81"/>
                    </a:lnTo>
                    <a:lnTo>
                      <a:pt x="2" y="85"/>
                    </a:lnTo>
                    <a:lnTo>
                      <a:pt x="2" y="87"/>
                    </a:lnTo>
                    <a:lnTo>
                      <a:pt x="2" y="90"/>
                    </a:lnTo>
                    <a:lnTo>
                      <a:pt x="2" y="92"/>
                    </a:lnTo>
                    <a:lnTo>
                      <a:pt x="2" y="94"/>
                    </a:lnTo>
                    <a:lnTo>
                      <a:pt x="2" y="95"/>
                    </a:lnTo>
                    <a:lnTo>
                      <a:pt x="2" y="97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1"/>
                    </a:lnTo>
                    <a:lnTo>
                      <a:pt x="2" y="104"/>
                    </a:lnTo>
                    <a:lnTo>
                      <a:pt x="2" y="106"/>
                    </a:lnTo>
                    <a:lnTo>
                      <a:pt x="1" y="109"/>
                    </a:lnTo>
                    <a:lnTo>
                      <a:pt x="1" y="112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7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2" y="143"/>
                    </a:lnTo>
                    <a:lnTo>
                      <a:pt x="2" y="143"/>
                    </a:lnTo>
                    <a:lnTo>
                      <a:pt x="4" y="143"/>
                    </a:lnTo>
                    <a:lnTo>
                      <a:pt x="6" y="143"/>
                    </a:lnTo>
                    <a:lnTo>
                      <a:pt x="7" y="142"/>
                    </a:lnTo>
                    <a:lnTo>
                      <a:pt x="7" y="142"/>
                    </a:lnTo>
                    <a:lnTo>
                      <a:pt x="9" y="142"/>
                    </a:lnTo>
                    <a:lnTo>
                      <a:pt x="11" y="142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5" y="142"/>
                    </a:lnTo>
                    <a:lnTo>
                      <a:pt x="15" y="143"/>
                    </a:lnTo>
                    <a:lnTo>
                      <a:pt x="16" y="143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6" y="143"/>
                    </a:lnTo>
                    <a:lnTo>
                      <a:pt x="16" y="143"/>
                    </a:lnTo>
                    <a:lnTo>
                      <a:pt x="16" y="141"/>
                    </a:lnTo>
                    <a:lnTo>
                      <a:pt x="16" y="140"/>
                    </a:lnTo>
                    <a:lnTo>
                      <a:pt x="16" y="138"/>
                    </a:lnTo>
                    <a:lnTo>
                      <a:pt x="16" y="138"/>
                    </a:lnTo>
                    <a:lnTo>
                      <a:pt x="16" y="136"/>
                    </a:lnTo>
                    <a:lnTo>
                      <a:pt x="16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20" y="133"/>
                    </a:lnTo>
                    <a:lnTo>
                      <a:pt x="23" y="135"/>
                    </a:lnTo>
                    <a:lnTo>
                      <a:pt x="26" y="137"/>
                    </a:lnTo>
                    <a:lnTo>
                      <a:pt x="30" y="139"/>
                    </a:lnTo>
                    <a:lnTo>
                      <a:pt x="35" y="139"/>
                    </a:lnTo>
                    <a:lnTo>
                      <a:pt x="39" y="140"/>
                    </a:lnTo>
                    <a:lnTo>
                      <a:pt x="45" y="140"/>
                    </a:lnTo>
                    <a:lnTo>
                      <a:pt x="50" y="140"/>
                    </a:lnTo>
                    <a:lnTo>
                      <a:pt x="56" y="138"/>
                    </a:lnTo>
                    <a:lnTo>
                      <a:pt x="60" y="138"/>
                    </a:lnTo>
                    <a:lnTo>
                      <a:pt x="65" y="138"/>
                    </a:lnTo>
                    <a:lnTo>
                      <a:pt x="71" y="138"/>
                    </a:lnTo>
                    <a:lnTo>
                      <a:pt x="76" y="136"/>
                    </a:lnTo>
                    <a:lnTo>
                      <a:pt x="80" y="136"/>
                    </a:lnTo>
                    <a:lnTo>
                      <a:pt x="86" y="136"/>
                    </a:lnTo>
                    <a:lnTo>
                      <a:pt x="90" y="136"/>
                    </a:lnTo>
                    <a:lnTo>
                      <a:pt x="96" y="136"/>
                    </a:lnTo>
                    <a:lnTo>
                      <a:pt x="96" y="138"/>
                    </a:lnTo>
                    <a:lnTo>
                      <a:pt x="97" y="138"/>
                    </a:lnTo>
                    <a:lnTo>
                      <a:pt x="99" y="138"/>
                    </a:lnTo>
                    <a:lnTo>
                      <a:pt x="101" y="138"/>
                    </a:lnTo>
                    <a:lnTo>
                      <a:pt x="103" y="140"/>
                    </a:lnTo>
                    <a:lnTo>
                      <a:pt x="106" y="140"/>
                    </a:lnTo>
                    <a:lnTo>
                      <a:pt x="109" y="140"/>
                    </a:lnTo>
                    <a:lnTo>
                      <a:pt x="112" y="140"/>
                    </a:lnTo>
                    <a:lnTo>
                      <a:pt x="114" y="142"/>
                    </a:lnTo>
                    <a:lnTo>
                      <a:pt x="118" y="142"/>
                    </a:lnTo>
                    <a:lnTo>
                      <a:pt x="120" y="144"/>
                    </a:lnTo>
                    <a:lnTo>
                      <a:pt x="123" y="144"/>
                    </a:lnTo>
                    <a:lnTo>
                      <a:pt x="125" y="146"/>
                    </a:lnTo>
                    <a:lnTo>
                      <a:pt x="127" y="146"/>
                    </a:lnTo>
                    <a:lnTo>
                      <a:pt x="129" y="146"/>
                    </a:lnTo>
                    <a:lnTo>
                      <a:pt x="132" y="146"/>
                    </a:lnTo>
                    <a:lnTo>
                      <a:pt x="132" y="146"/>
                    </a:lnTo>
                    <a:lnTo>
                      <a:pt x="132" y="145"/>
                    </a:lnTo>
                    <a:lnTo>
                      <a:pt x="132" y="145"/>
                    </a:lnTo>
                    <a:lnTo>
                      <a:pt x="132" y="144"/>
                    </a:lnTo>
                    <a:lnTo>
                      <a:pt x="131" y="144"/>
                    </a:lnTo>
                    <a:lnTo>
                      <a:pt x="131" y="142"/>
                    </a:lnTo>
                    <a:lnTo>
                      <a:pt x="131" y="141"/>
                    </a:lnTo>
                    <a:lnTo>
                      <a:pt x="131" y="139"/>
                    </a:lnTo>
                    <a:lnTo>
                      <a:pt x="129" y="139"/>
                    </a:lnTo>
                    <a:lnTo>
                      <a:pt x="129" y="138"/>
                    </a:lnTo>
                    <a:lnTo>
                      <a:pt x="127" y="138"/>
                    </a:lnTo>
                    <a:lnTo>
                      <a:pt x="127" y="136"/>
                    </a:lnTo>
                    <a:lnTo>
                      <a:pt x="126" y="136"/>
                    </a:lnTo>
                    <a:lnTo>
                      <a:pt x="126" y="135"/>
                    </a:lnTo>
                    <a:lnTo>
                      <a:pt x="126" y="135"/>
                    </a:lnTo>
                    <a:lnTo>
                      <a:pt x="127" y="134"/>
                    </a:lnTo>
                    <a:lnTo>
                      <a:pt x="127" y="134"/>
                    </a:lnTo>
                    <a:lnTo>
                      <a:pt x="129" y="133"/>
                    </a:lnTo>
                    <a:lnTo>
                      <a:pt x="130" y="132"/>
                    </a:lnTo>
                    <a:lnTo>
                      <a:pt x="132" y="130"/>
                    </a:lnTo>
                    <a:lnTo>
                      <a:pt x="132" y="128"/>
                    </a:lnTo>
                    <a:lnTo>
                      <a:pt x="134" y="126"/>
                    </a:lnTo>
                    <a:lnTo>
                      <a:pt x="135" y="123"/>
                    </a:lnTo>
                    <a:lnTo>
                      <a:pt x="137" y="120"/>
                    </a:lnTo>
                    <a:lnTo>
                      <a:pt x="137" y="117"/>
                    </a:lnTo>
                    <a:lnTo>
                      <a:pt x="138" y="113"/>
                    </a:lnTo>
                    <a:lnTo>
                      <a:pt x="138" y="109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41" y="98"/>
                    </a:lnTo>
                    <a:lnTo>
                      <a:pt x="141" y="95"/>
                    </a:lnTo>
                    <a:lnTo>
                      <a:pt x="143" y="90"/>
                    </a:lnTo>
                    <a:lnTo>
                      <a:pt x="143" y="90"/>
                    </a:lnTo>
                    <a:lnTo>
                      <a:pt x="143" y="88"/>
                    </a:lnTo>
                    <a:lnTo>
                      <a:pt x="143" y="88"/>
                    </a:lnTo>
                    <a:lnTo>
                      <a:pt x="143" y="86"/>
                    </a:lnTo>
                    <a:lnTo>
                      <a:pt x="143" y="86"/>
                    </a:lnTo>
                    <a:lnTo>
                      <a:pt x="143" y="84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1" y="81"/>
                    </a:lnTo>
                    <a:lnTo>
                      <a:pt x="141" y="79"/>
                    </a:lnTo>
                    <a:lnTo>
                      <a:pt x="141" y="77"/>
                    </a:lnTo>
                    <a:lnTo>
                      <a:pt x="141" y="76"/>
                    </a:lnTo>
                    <a:lnTo>
                      <a:pt x="141" y="74"/>
                    </a:lnTo>
                    <a:lnTo>
                      <a:pt x="141" y="72"/>
                    </a:lnTo>
                    <a:lnTo>
                      <a:pt x="141" y="70"/>
                    </a:lnTo>
                    <a:lnTo>
                      <a:pt x="141" y="68"/>
                    </a:lnTo>
                    <a:lnTo>
                      <a:pt x="141" y="68"/>
                    </a:lnTo>
                    <a:lnTo>
                      <a:pt x="141" y="66"/>
                    </a:lnTo>
                    <a:lnTo>
                      <a:pt x="141" y="65"/>
                    </a:lnTo>
                    <a:lnTo>
                      <a:pt x="141" y="64"/>
                    </a:lnTo>
                    <a:lnTo>
                      <a:pt x="141" y="62"/>
                    </a:lnTo>
                    <a:lnTo>
                      <a:pt x="141" y="60"/>
                    </a:lnTo>
                    <a:lnTo>
                      <a:pt x="141" y="58"/>
                    </a:lnTo>
                    <a:lnTo>
                      <a:pt x="141" y="55"/>
                    </a:lnTo>
                    <a:lnTo>
                      <a:pt x="141" y="54"/>
                    </a:lnTo>
                    <a:lnTo>
                      <a:pt x="141" y="53"/>
                    </a:lnTo>
                    <a:lnTo>
                      <a:pt x="141" y="51"/>
                    </a:lnTo>
                    <a:lnTo>
                      <a:pt x="141" y="49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40" y="44"/>
                    </a:lnTo>
                    <a:lnTo>
                      <a:pt x="139" y="44"/>
                    </a:lnTo>
                    <a:lnTo>
                      <a:pt x="139" y="43"/>
                    </a:lnTo>
                    <a:lnTo>
                      <a:pt x="139" y="43"/>
                    </a:lnTo>
                    <a:lnTo>
                      <a:pt x="139" y="41"/>
                    </a:lnTo>
                    <a:lnTo>
                      <a:pt x="139" y="39"/>
                    </a:lnTo>
                    <a:lnTo>
                      <a:pt x="139" y="37"/>
                    </a:lnTo>
                    <a:lnTo>
                      <a:pt x="139" y="36"/>
                    </a:lnTo>
                    <a:lnTo>
                      <a:pt x="139" y="34"/>
                    </a:lnTo>
                    <a:lnTo>
                      <a:pt x="138" y="32"/>
                    </a:lnTo>
                    <a:lnTo>
                      <a:pt x="138" y="30"/>
                    </a:lnTo>
                    <a:lnTo>
                      <a:pt x="138" y="29"/>
                    </a:lnTo>
                    <a:lnTo>
                      <a:pt x="138" y="27"/>
                    </a:lnTo>
                    <a:lnTo>
                      <a:pt x="138" y="27"/>
                    </a:lnTo>
                    <a:lnTo>
                      <a:pt x="138" y="25"/>
                    </a:lnTo>
                    <a:lnTo>
                      <a:pt x="138" y="25"/>
                    </a:lnTo>
                    <a:lnTo>
                      <a:pt x="138" y="23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6" y="20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4" y="17"/>
                    </a:lnTo>
                    <a:lnTo>
                      <a:pt x="134" y="15"/>
                    </a:lnTo>
                    <a:lnTo>
                      <a:pt x="134" y="13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1" y="10"/>
                    </a:lnTo>
                    <a:lnTo>
                      <a:pt x="131" y="8"/>
                    </a:lnTo>
                    <a:lnTo>
                      <a:pt x="129" y="8"/>
                    </a:lnTo>
                    <a:lnTo>
                      <a:pt x="129" y="6"/>
                    </a:lnTo>
                    <a:lnTo>
                      <a:pt x="127" y="5"/>
                    </a:lnTo>
                    <a:lnTo>
                      <a:pt x="127" y="3"/>
                    </a:lnTo>
                    <a:lnTo>
                      <a:pt x="125" y="3"/>
                    </a:lnTo>
                    <a:lnTo>
                      <a:pt x="123" y="3"/>
                    </a:lnTo>
                    <a:lnTo>
                      <a:pt x="122" y="3"/>
                    </a:lnTo>
                    <a:lnTo>
                      <a:pt x="120" y="3"/>
                    </a:lnTo>
                    <a:lnTo>
                      <a:pt x="116" y="3"/>
                    </a:lnTo>
                    <a:lnTo>
                      <a:pt x="114" y="3"/>
                    </a:lnTo>
                    <a:lnTo>
                      <a:pt x="112" y="3"/>
                    </a:lnTo>
                    <a:lnTo>
                      <a:pt x="111" y="2"/>
                    </a:lnTo>
                    <a:lnTo>
                      <a:pt x="108" y="2"/>
                    </a:lnTo>
                    <a:lnTo>
                      <a:pt x="106" y="2"/>
                    </a:lnTo>
                    <a:lnTo>
                      <a:pt x="104" y="2"/>
                    </a:lnTo>
                    <a:lnTo>
                      <a:pt x="103" y="2"/>
                    </a:lnTo>
                    <a:lnTo>
                      <a:pt x="101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90" y="10"/>
                    </a:lnTo>
                    <a:lnTo>
                      <a:pt x="90" y="11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85" y="18"/>
                    </a:lnTo>
                    <a:lnTo>
                      <a:pt x="83" y="19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80" y="23"/>
                    </a:lnTo>
                    <a:lnTo>
                      <a:pt x="78" y="25"/>
                    </a:lnTo>
                    <a:lnTo>
                      <a:pt x="76" y="27"/>
                    </a:lnTo>
                    <a:lnTo>
                      <a:pt x="76" y="27"/>
                    </a:lnTo>
                    <a:lnTo>
                      <a:pt x="74" y="29"/>
                    </a:lnTo>
                    <a:lnTo>
                      <a:pt x="72" y="30"/>
                    </a:lnTo>
                    <a:lnTo>
                      <a:pt x="71" y="32"/>
                    </a:lnTo>
                    <a:lnTo>
                      <a:pt x="71" y="32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2" y="34"/>
                    </a:lnTo>
                    <a:lnTo>
                      <a:pt x="60" y="34"/>
                    </a:lnTo>
                    <a:lnTo>
                      <a:pt x="58" y="32"/>
                    </a:lnTo>
                    <a:lnTo>
                      <a:pt x="57" y="32"/>
                    </a:lnTo>
                    <a:lnTo>
                      <a:pt x="55" y="30"/>
                    </a:lnTo>
                    <a:lnTo>
                      <a:pt x="53" y="29"/>
                    </a:lnTo>
                    <a:lnTo>
                      <a:pt x="52" y="27"/>
                    </a:lnTo>
                    <a:lnTo>
                      <a:pt x="51" y="27"/>
                    </a:lnTo>
                    <a:lnTo>
                      <a:pt x="49" y="25"/>
                    </a:lnTo>
                    <a:lnTo>
                      <a:pt x="47" y="23"/>
                    </a:lnTo>
                    <a:lnTo>
                      <a:pt x="47" y="21"/>
                    </a:lnTo>
                    <a:lnTo>
                      <a:pt x="46" y="21"/>
                    </a:lnTo>
                    <a:lnTo>
                      <a:pt x="46" y="19"/>
                    </a:lnTo>
                    <a:lnTo>
                      <a:pt x="46" y="18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10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0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</a:path>
                </a:pathLst>
              </a:custGeom>
              <a:solidFill>
                <a:srgbClr val="A1E2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4" name="Freeform 102"/>
              <p:cNvSpPr>
                <a:spLocks/>
              </p:cNvSpPr>
              <p:nvPr/>
            </p:nvSpPr>
            <p:spPr bwMode="gray">
              <a:xfrm>
                <a:off x="4018" y="513"/>
                <a:ext cx="123" cy="117"/>
              </a:xfrm>
              <a:custGeom>
                <a:avLst/>
                <a:gdLst>
                  <a:gd name="T0" fmla="*/ 33 w 123"/>
                  <a:gd name="T1" fmla="*/ 115 h 117"/>
                  <a:gd name="T2" fmla="*/ 26 w 123"/>
                  <a:gd name="T3" fmla="*/ 115 h 117"/>
                  <a:gd name="T4" fmla="*/ 19 w 123"/>
                  <a:gd name="T5" fmla="*/ 116 h 117"/>
                  <a:gd name="T6" fmla="*/ 8 w 123"/>
                  <a:gd name="T7" fmla="*/ 112 h 117"/>
                  <a:gd name="T8" fmla="*/ 4 w 123"/>
                  <a:gd name="T9" fmla="*/ 96 h 117"/>
                  <a:gd name="T10" fmla="*/ 0 w 123"/>
                  <a:gd name="T11" fmla="*/ 86 h 117"/>
                  <a:gd name="T12" fmla="*/ 1 w 123"/>
                  <a:gd name="T13" fmla="*/ 77 h 117"/>
                  <a:gd name="T14" fmla="*/ 4 w 123"/>
                  <a:gd name="T15" fmla="*/ 74 h 117"/>
                  <a:gd name="T16" fmla="*/ 9 w 123"/>
                  <a:gd name="T17" fmla="*/ 75 h 117"/>
                  <a:gd name="T18" fmla="*/ 9 w 123"/>
                  <a:gd name="T19" fmla="*/ 72 h 117"/>
                  <a:gd name="T20" fmla="*/ 9 w 123"/>
                  <a:gd name="T21" fmla="*/ 68 h 117"/>
                  <a:gd name="T22" fmla="*/ 9 w 123"/>
                  <a:gd name="T23" fmla="*/ 65 h 117"/>
                  <a:gd name="T24" fmla="*/ 11 w 123"/>
                  <a:gd name="T25" fmla="*/ 57 h 117"/>
                  <a:gd name="T26" fmla="*/ 14 w 123"/>
                  <a:gd name="T27" fmla="*/ 48 h 117"/>
                  <a:gd name="T28" fmla="*/ 17 w 123"/>
                  <a:gd name="T29" fmla="*/ 39 h 117"/>
                  <a:gd name="T30" fmla="*/ 25 w 123"/>
                  <a:gd name="T31" fmla="*/ 28 h 117"/>
                  <a:gd name="T32" fmla="*/ 30 w 123"/>
                  <a:gd name="T33" fmla="*/ 26 h 117"/>
                  <a:gd name="T34" fmla="*/ 38 w 123"/>
                  <a:gd name="T35" fmla="*/ 11 h 117"/>
                  <a:gd name="T36" fmla="*/ 43 w 123"/>
                  <a:gd name="T37" fmla="*/ 8 h 117"/>
                  <a:gd name="T38" fmla="*/ 47 w 123"/>
                  <a:gd name="T39" fmla="*/ 4 h 117"/>
                  <a:gd name="T40" fmla="*/ 54 w 123"/>
                  <a:gd name="T41" fmla="*/ 0 h 117"/>
                  <a:gd name="T42" fmla="*/ 62 w 123"/>
                  <a:gd name="T43" fmla="*/ 2 h 117"/>
                  <a:gd name="T44" fmla="*/ 64 w 123"/>
                  <a:gd name="T45" fmla="*/ 6 h 117"/>
                  <a:gd name="T46" fmla="*/ 66 w 123"/>
                  <a:gd name="T47" fmla="*/ 9 h 117"/>
                  <a:gd name="T48" fmla="*/ 72 w 123"/>
                  <a:gd name="T49" fmla="*/ 14 h 117"/>
                  <a:gd name="T50" fmla="*/ 76 w 123"/>
                  <a:gd name="T51" fmla="*/ 19 h 117"/>
                  <a:gd name="T52" fmla="*/ 79 w 123"/>
                  <a:gd name="T53" fmla="*/ 16 h 117"/>
                  <a:gd name="T54" fmla="*/ 88 w 123"/>
                  <a:gd name="T55" fmla="*/ 12 h 117"/>
                  <a:gd name="T56" fmla="*/ 92 w 123"/>
                  <a:gd name="T57" fmla="*/ 12 h 117"/>
                  <a:gd name="T58" fmla="*/ 94 w 123"/>
                  <a:gd name="T59" fmla="*/ 13 h 117"/>
                  <a:gd name="T60" fmla="*/ 101 w 123"/>
                  <a:gd name="T61" fmla="*/ 12 h 117"/>
                  <a:gd name="T62" fmla="*/ 100 w 123"/>
                  <a:gd name="T63" fmla="*/ 29 h 117"/>
                  <a:gd name="T64" fmla="*/ 97 w 123"/>
                  <a:gd name="T65" fmla="*/ 39 h 117"/>
                  <a:gd name="T66" fmla="*/ 100 w 123"/>
                  <a:gd name="T67" fmla="*/ 41 h 117"/>
                  <a:gd name="T68" fmla="*/ 105 w 123"/>
                  <a:gd name="T69" fmla="*/ 46 h 117"/>
                  <a:gd name="T70" fmla="*/ 111 w 123"/>
                  <a:gd name="T71" fmla="*/ 57 h 117"/>
                  <a:gd name="T72" fmla="*/ 122 w 123"/>
                  <a:gd name="T73" fmla="*/ 71 h 117"/>
                  <a:gd name="T74" fmla="*/ 112 w 123"/>
                  <a:gd name="T75" fmla="*/ 89 h 117"/>
                  <a:gd name="T76" fmla="*/ 100 w 123"/>
                  <a:gd name="T77" fmla="*/ 100 h 117"/>
                  <a:gd name="T78" fmla="*/ 93 w 123"/>
                  <a:gd name="T79" fmla="*/ 106 h 117"/>
                  <a:gd name="T80" fmla="*/ 90 w 123"/>
                  <a:gd name="T81" fmla="*/ 108 h 117"/>
                  <a:gd name="T82" fmla="*/ 82 w 123"/>
                  <a:gd name="T83" fmla="*/ 105 h 117"/>
                  <a:gd name="T84" fmla="*/ 84 w 123"/>
                  <a:gd name="T85" fmla="*/ 97 h 117"/>
                  <a:gd name="T86" fmla="*/ 87 w 123"/>
                  <a:gd name="T87" fmla="*/ 91 h 117"/>
                  <a:gd name="T88" fmla="*/ 87 w 123"/>
                  <a:gd name="T89" fmla="*/ 81 h 117"/>
                  <a:gd name="T90" fmla="*/ 82 w 123"/>
                  <a:gd name="T91" fmla="*/ 75 h 117"/>
                  <a:gd name="T92" fmla="*/ 79 w 123"/>
                  <a:gd name="T93" fmla="*/ 70 h 117"/>
                  <a:gd name="T94" fmla="*/ 81 w 123"/>
                  <a:gd name="T95" fmla="*/ 63 h 117"/>
                  <a:gd name="T96" fmla="*/ 73 w 123"/>
                  <a:gd name="T97" fmla="*/ 42 h 117"/>
                  <a:gd name="T98" fmla="*/ 59 w 123"/>
                  <a:gd name="T99" fmla="*/ 33 h 117"/>
                  <a:gd name="T100" fmla="*/ 45 w 123"/>
                  <a:gd name="T101" fmla="*/ 37 h 117"/>
                  <a:gd name="T102" fmla="*/ 33 w 123"/>
                  <a:gd name="T103" fmla="*/ 49 h 117"/>
                  <a:gd name="T104" fmla="*/ 28 w 123"/>
                  <a:gd name="T105" fmla="*/ 61 h 117"/>
                  <a:gd name="T106" fmla="*/ 25 w 123"/>
                  <a:gd name="T107" fmla="*/ 66 h 117"/>
                  <a:gd name="T108" fmla="*/ 27 w 123"/>
                  <a:gd name="T109" fmla="*/ 72 h 117"/>
                  <a:gd name="T110" fmla="*/ 28 w 123"/>
                  <a:gd name="T111" fmla="*/ 81 h 117"/>
                  <a:gd name="T112" fmla="*/ 30 w 123"/>
                  <a:gd name="T113" fmla="*/ 88 h 117"/>
                  <a:gd name="T114" fmla="*/ 37 w 123"/>
                  <a:gd name="T115" fmla="*/ 94 h 117"/>
                  <a:gd name="T116" fmla="*/ 38 w 123"/>
                  <a:gd name="T117" fmla="*/ 105 h 117"/>
                  <a:gd name="T118" fmla="*/ 39 w 123"/>
                  <a:gd name="T11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117">
                    <a:moveTo>
                      <a:pt x="39" y="108"/>
                    </a:move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1"/>
                    </a:lnTo>
                    <a:lnTo>
                      <a:pt x="37" y="111"/>
                    </a:lnTo>
                    <a:lnTo>
                      <a:pt x="36" y="113"/>
                    </a:lnTo>
                    <a:lnTo>
                      <a:pt x="36" y="113"/>
                    </a:lnTo>
                    <a:lnTo>
                      <a:pt x="36" y="113"/>
                    </a:lnTo>
                    <a:lnTo>
                      <a:pt x="36" y="113"/>
                    </a:lnTo>
                    <a:lnTo>
                      <a:pt x="34" y="115"/>
                    </a:lnTo>
                    <a:lnTo>
                      <a:pt x="34" y="115"/>
                    </a:lnTo>
                    <a:lnTo>
                      <a:pt x="33" y="115"/>
                    </a:lnTo>
                    <a:lnTo>
                      <a:pt x="33" y="115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30" y="115"/>
                    </a:lnTo>
                    <a:lnTo>
                      <a:pt x="30" y="115"/>
                    </a:lnTo>
                    <a:lnTo>
                      <a:pt x="30" y="115"/>
                    </a:lnTo>
                    <a:lnTo>
                      <a:pt x="30" y="115"/>
                    </a:lnTo>
                    <a:lnTo>
                      <a:pt x="28" y="115"/>
                    </a:lnTo>
                    <a:lnTo>
                      <a:pt x="28" y="115"/>
                    </a:lnTo>
                    <a:lnTo>
                      <a:pt x="28" y="115"/>
                    </a:lnTo>
                    <a:lnTo>
                      <a:pt x="28" y="115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5"/>
                    </a:lnTo>
                    <a:lnTo>
                      <a:pt x="25" y="115"/>
                    </a:lnTo>
                    <a:lnTo>
                      <a:pt x="25" y="115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1" y="116"/>
                    </a:lnTo>
                    <a:lnTo>
                      <a:pt x="21" y="116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7" y="116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4" y="115"/>
                    </a:lnTo>
                    <a:lnTo>
                      <a:pt x="12" y="115"/>
                    </a:lnTo>
                    <a:lnTo>
                      <a:pt x="12" y="114"/>
                    </a:lnTo>
                    <a:lnTo>
                      <a:pt x="10" y="114"/>
                    </a:lnTo>
                    <a:lnTo>
                      <a:pt x="10" y="114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8" y="112"/>
                    </a:lnTo>
                    <a:lnTo>
                      <a:pt x="8" y="110"/>
                    </a:lnTo>
                    <a:lnTo>
                      <a:pt x="6" y="110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6" y="105"/>
                    </a:lnTo>
                    <a:lnTo>
                      <a:pt x="4" y="105"/>
                    </a:lnTo>
                    <a:lnTo>
                      <a:pt x="4" y="103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0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2" y="75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6" y="74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0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6" y="14"/>
                    </a:lnTo>
                    <a:lnTo>
                      <a:pt x="36" y="13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3" y="16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6" y="18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2" y="9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5" y="13"/>
                    </a:lnTo>
                    <a:lnTo>
                      <a:pt x="95" y="13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100" y="12"/>
                    </a:lnTo>
                    <a:lnTo>
                      <a:pt x="100" y="12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2" y="11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6"/>
                    </a:lnTo>
                    <a:lnTo>
                      <a:pt x="101" y="18"/>
                    </a:lnTo>
                    <a:lnTo>
                      <a:pt x="101" y="19"/>
                    </a:lnTo>
                    <a:lnTo>
                      <a:pt x="101" y="20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27"/>
                    </a:lnTo>
                    <a:lnTo>
                      <a:pt x="100" y="28"/>
                    </a:lnTo>
                    <a:lnTo>
                      <a:pt x="100" y="28"/>
                    </a:lnTo>
                    <a:lnTo>
                      <a:pt x="100" y="29"/>
                    </a:lnTo>
                    <a:lnTo>
                      <a:pt x="100" y="29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2"/>
                    </a:lnTo>
                    <a:lnTo>
                      <a:pt x="99" y="32"/>
                    </a:lnTo>
                    <a:lnTo>
                      <a:pt x="98" y="33"/>
                    </a:lnTo>
                    <a:lnTo>
                      <a:pt x="98" y="33"/>
                    </a:lnTo>
                    <a:lnTo>
                      <a:pt x="98" y="35"/>
                    </a:lnTo>
                    <a:lnTo>
                      <a:pt x="98" y="35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7" y="39"/>
                    </a:lnTo>
                    <a:lnTo>
                      <a:pt x="97" y="39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8" y="40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04" y="39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42"/>
                    </a:lnTo>
                    <a:lnTo>
                      <a:pt x="105" y="42"/>
                    </a:lnTo>
                    <a:lnTo>
                      <a:pt x="105" y="44"/>
                    </a:lnTo>
                    <a:lnTo>
                      <a:pt x="105" y="46"/>
                    </a:lnTo>
                    <a:lnTo>
                      <a:pt x="105" y="47"/>
                    </a:lnTo>
                    <a:lnTo>
                      <a:pt x="107" y="47"/>
                    </a:lnTo>
                    <a:lnTo>
                      <a:pt x="107" y="49"/>
                    </a:lnTo>
                    <a:lnTo>
                      <a:pt x="107" y="51"/>
                    </a:lnTo>
                    <a:lnTo>
                      <a:pt x="107" y="52"/>
                    </a:lnTo>
                    <a:lnTo>
                      <a:pt x="109" y="52"/>
                    </a:lnTo>
                    <a:lnTo>
                      <a:pt x="109" y="53"/>
                    </a:lnTo>
                    <a:lnTo>
                      <a:pt x="110" y="53"/>
                    </a:lnTo>
                    <a:lnTo>
                      <a:pt x="110" y="53"/>
                    </a:lnTo>
                    <a:lnTo>
                      <a:pt x="112" y="53"/>
                    </a:lnTo>
                    <a:lnTo>
                      <a:pt x="111" y="55"/>
                    </a:lnTo>
                    <a:lnTo>
                      <a:pt x="111" y="55"/>
                    </a:lnTo>
                    <a:lnTo>
                      <a:pt x="111" y="57"/>
                    </a:lnTo>
                    <a:lnTo>
                      <a:pt x="113" y="57"/>
                    </a:lnTo>
                    <a:lnTo>
                      <a:pt x="113" y="59"/>
                    </a:lnTo>
                    <a:lnTo>
                      <a:pt x="115" y="60"/>
                    </a:lnTo>
                    <a:lnTo>
                      <a:pt x="115" y="62"/>
                    </a:lnTo>
                    <a:lnTo>
                      <a:pt x="116" y="62"/>
                    </a:lnTo>
                    <a:lnTo>
                      <a:pt x="116" y="64"/>
                    </a:lnTo>
                    <a:lnTo>
                      <a:pt x="118" y="66"/>
                    </a:lnTo>
                    <a:lnTo>
                      <a:pt x="118" y="67"/>
                    </a:lnTo>
                    <a:lnTo>
                      <a:pt x="119" y="67"/>
                    </a:lnTo>
                    <a:lnTo>
                      <a:pt x="119" y="69"/>
                    </a:lnTo>
                    <a:lnTo>
                      <a:pt x="120" y="70"/>
                    </a:lnTo>
                    <a:lnTo>
                      <a:pt x="120" y="71"/>
                    </a:lnTo>
                    <a:lnTo>
                      <a:pt x="122" y="71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0" y="75"/>
                    </a:lnTo>
                    <a:lnTo>
                      <a:pt x="120" y="75"/>
                    </a:lnTo>
                    <a:lnTo>
                      <a:pt x="119" y="77"/>
                    </a:lnTo>
                    <a:lnTo>
                      <a:pt x="119" y="78"/>
                    </a:lnTo>
                    <a:lnTo>
                      <a:pt x="118" y="80"/>
                    </a:lnTo>
                    <a:lnTo>
                      <a:pt x="118" y="81"/>
                    </a:lnTo>
                    <a:lnTo>
                      <a:pt x="116" y="82"/>
                    </a:lnTo>
                    <a:lnTo>
                      <a:pt x="116" y="84"/>
                    </a:lnTo>
                    <a:lnTo>
                      <a:pt x="114" y="86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09" y="92"/>
                    </a:lnTo>
                    <a:lnTo>
                      <a:pt x="109" y="92"/>
                    </a:lnTo>
                    <a:lnTo>
                      <a:pt x="107" y="93"/>
                    </a:lnTo>
                    <a:lnTo>
                      <a:pt x="105" y="94"/>
                    </a:lnTo>
                    <a:lnTo>
                      <a:pt x="104" y="96"/>
                    </a:lnTo>
                    <a:lnTo>
                      <a:pt x="104" y="96"/>
                    </a:lnTo>
                    <a:lnTo>
                      <a:pt x="102" y="98"/>
                    </a:lnTo>
                    <a:lnTo>
                      <a:pt x="100" y="100"/>
                    </a:lnTo>
                    <a:lnTo>
                      <a:pt x="98" y="101"/>
                    </a:lnTo>
                    <a:lnTo>
                      <a:pt x="97" y="101"/>
                    </a:lnTo>
                    <a:lnTo>
                      <a:pt x="95" y="103"/>
                    </a:lnTo>
                    <a:lnTo>
                      <a:pt x="94" y="103"/>
                    </a:lnTo>
                    <a:lnTo>
                      <a:pt x="93" y="103"/>
                    </a:lnTo>
                    <a:lnTo>
                      <a:pt x="93" y="103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1" y="108"/>
                    </a:lnTo>
                    <a:lnTo>
                      <a:pt x="91" y="108"/>
                    </a:lnTo>
                    <a:lnTo>
                      <a:pt x="90" y="108"/>
                    </a:lnTo>
                    <a:lnTo>
                      <a:pt x="90" y="108"/>
                    </a:lnTo>
                    <a:lnTo>
                      <a:pt x="89" y="108"/>
                    </a:lnTo>
                    <a:lnTo>
                      <a:pt x="89" y="108"/>
                    </a:lnTo>
                    <a:lnTo>
                      <a:pt x="87" y="108"/>
                    </a:lnTo>
                    <a:lnTo>
                      <a:pt x="87" y="107"/>
                    </a:lnTo>
                    <a:lnTo>
                      <a:pt x="85" y="107"/>
                    </a:lnTo>
                    <a:lnTo>
                      <a:pt x="85" y="107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82" y="107"/>
                    </a:lnTo>
                    <a:lnTo>
                      <a:pt x="82" y="107"/>
                    </a:lnTo>
                    <a:lnTo>
                      <a:pt x="82" y="107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2" y="103"/>
                    </a:lnTo>
                    <a:lnTo>
                      <a:pt x="82" y="103"/>
                    </a:lnTo>
                    <a:lnTo>
                      <a:pt x="84" y="101"/>
                    </a:lnTo>
                    <a:lnTo>
                      <a:pt x="84" y="101"/>
                    </a:lnTo>
                    <a:lnTo>
                      <a:pt x="84" y="100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84" y="97"/>
                    </a:lnTo>
                    <a:lnTo>
                      <a:pt x="84" y="97"/>
                    </a:lnTo>
                    <a:lnTo>
                      <a:pt x="85" y="95"/>
                    </a:lnTo>
                    <a:lnTo>
                      <a:pt x="85" y="95"/>
                    </a:lnTo>
                    <a:lnTo>
                      <a:pt x="85" y="95"/>
                    </a:lnTo>
                    <a:lnTo>
                      <a:pt x="85" y="95"/>
                    </a:lnTo>
                    <a:lnTo>
                      <a:pt x="85" y="93"/>
                    </a:lnTo>
                    <a:lnTo>
                      <a:pt x="85" y="93"/>
                    </a:lnTo>
                    <a:lnTo>
                      <a:pt x="85" y="93"/>
                    </a:lnTo>
                    <a:lnTo>
                      <a:pt x="85" y="93"/>
                    </a:lnTo>
                    <a:lnTo>
                      <a:pt x="87" y="91"/>
                    </a:lnTo>
                    <a:lnTo>
                      <a:pt x="87" y="91"/>
                    </a:lnTo>
                    <a:lnTo>
                      <a:pt x="87" y="91"/>
                    </a:lnTo>
                    <a:lnTo>
                      <a:pt x="87" y="91"/>
                    </a:lnTo>
                    <a:lnTo>
                      <a:pt x="87" y="89"/>
                    </a:lnTo>
                    <a:lnTo>
                      <a:pt x="87" y="89"/>
                    </a:lnTo>
                    <a:lnTo>
                      <a:pt x="87" y="88"/>
                    </a:lnTo>
                    <a:lnTo>
                      <a:pt x="87" y="88"/>
                    </a:lnTo>
                    <a:lnTo>
                      <a:pt x="89" y="86"/>
                    </a:lnTo>
                    <a:lnTo>
                      <a:pt x="87" y="86"/>
                    </a:lnTo>
                    <a:lnTo>
                      <a:pt x="87" y="86"/>
                    </a:lnTo>
                    <a:lnTo>
                      <a:pt x="87" y="86"/>
                    </a:lnTo>
                    <a:lnTo>
                      <a:pt x="87" y="85"/>
                    </a:lnTo>
                    <a:lnTo>
                      <a:pt x="87" y="85"/>
                    </a:lnTo>
                    <a:lnTo>
                      <a:pt x="87" y="83"/>
                    </a:lnTo>
                    <a:lnTo>
                      <a:pt x="87" y="83"/>
                    </a:lnTo>
                    <a:lnTo>
                      <a:pt x="87" y="81"/>
                    </a:lnTo>
                    <a:lnTo>
                      <a:pt x="86" y="81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6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4" y="76"/>
                    </a:lnTo>
                    <a:lnTo>
                      <a:pt x="84" y="75"/>
                    </a:lnTo>
                    <a:lnTo>
                      <a:pt x="82" y="75"/>
                    </a:lnTo>
                    <a:lnTo>
                      <a:pt x="82" y="75"/>
                    </a:lnTo>
                    <a:lnTo>
                      <a:pt x="82" y="75"/>
                    </a:lnTo>
                    <a:lnTo>
                      <a:pt x="82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0"/>
                    </a:lnTo>
                    <a:lnTo>
                      <a:pt x="79" y="70"/>
                    </a:lnTo>
                    <a:lnTo>
                      <a:pt x="79" y="70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79" y="67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1" y="64"/>
                    </a:lnTo>
                    <a:lnTo>
                      <a:pt x="81" y="64"/>
                    </a:lnTo>
                    <a:lnTo>
                      <a:pt x="81" y="63"/>
                    </a:lnTo>
                    <a:lnTo>
                      <a:pt x="81" y="63"/>
                    </a:lnTo>
                    <a:lnTo>
                      <a:pt x="82" y="61"/>
                    </a:lnTo>
                    <a:lnTo>
                      <a:pt x="81" y="61"/>
                    </a:lnTo>
                    <a:lnTo>
                      <a:pt x="81" y="60"/>
                    </a:lnTo>
                    <a:lnTo>
                      <a:pt x="80" y="58"/>
                    </a:lnTo>
                    <a:lnTo>
                      <a:pt x="80" y="56"/>
                    </a:lnTo>
                    <a:lnTo>
                      <a:pt x="79" y="54"/>
                    </a:lnTo>
                    <a:lnTo>
                      <a:pt x="79" y="53"/>
                    </a:lnTo>
                    <a:lnTo>
                      <a:pt x="77" y="51"/>
                    </a:lnTo>
                    <a:lnTo>
                      <a:pt x="77" y="49"/>
                    </a:lnTo>
                    <a:lnTo>
                      <a:pt x="75" y="47"/>
                    </a:lnTo>
                    <a:lnTo>
                      <a:pt x="75" y="46"/>
                    </a:lnTo>
                    <a:lnTo>
                      <a:pt x="73" y="44"/>
                    </a:lnTo>
                    <a:lnTo>
                      <a:pt x="73" y="42"/>
                    </a:lnTo>
                    <a:lnTo>
                      <a:pt x="72" y="42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8" y="38"/>
                    </a:lnTo>
                    <a:lnTo>
                      <a:pt x="67" y="37"/>
                    </a:lnTo>
                    <a:lnTo>
                      <a:pt x="65" y="37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5" y="33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46" y="35"/>
                    </a:lnTo>
                    <a:lnTo>
                      <a:pt x="45" y="37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1" y="40"/>
                    </a:lnTo>
                    <a:lnTo>
                      <a:pt x="40" y="41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5" y="70"/>
                    </a:lnTo>
                    <a:lnTo>
                      <a:pt x="25" y="70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7" y="73"/>
                    </a:lnTo>
                    <a:lnTo>
                      <a:pt x="28" y="73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30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79"/>
                    </a:lnTo>
                    <a:lnTo>
                      <a:pt x="28" y="79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8" y="87"/>
                    </a:lnTo>
                    <a:lnTo>
                      <a:pt x="28" y="87"/>
                    </a:lnTo>
                    <a:lnTo>
                      <a:pt x="28" y="87"/>
                    </a:lnTo>
                    <a:lnTo>
                      <a:pt x="30" y="87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1" y="88"/>
                    </a:lnTo>
                    <a:lnTo>
                      <a:pt x="31" y="88"/>
                    </a:lnTo>
                    <a:lnTo>
                      <a:pt x="33" y="88"/>
                    </a:lnTo>
                    <a:lnTo>
                      <a:pt x="33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36" y="89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3"/>
                    </a:lnTo>
                    <a:lnTo>
                      <a:pt x="37" y="93"/>
                    </a:lnTo>
                    <a:lnTo>
                      <a:pt x="37" y="94"/>
                    </a:lnTo>
                    <a:lnTo>
                      <a:pt x="37" y="94"/>
                    </a:lnTo>
                    <a:lnTo>
                      <a:pt x="37" y="96"/>
                    </a:lnTo>
                    <a:lnTo>
                      <a:pt x="37" y="96"/>
                    </a:lnTo>
                    <a:lnTo>
                      <a:pt x="37" y="98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8" y="100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5"/>
                    </a:lnTo>
                    <a:lnTo>
                      <a:pt x="38" y="105"/>
                    </a:lnTo>
                    <a:lnTo>
                      <a:pt x="38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</a:path>
                </a:pathLst>
              </a:custGeom>
              <a:solidFill>
                <a:srgbClr val="0000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5" name="Freeform 103"/>
              <p:cNvSpPr>
                <a:spLocks/>
              </p:cNvSpPr>
              <p:nvPr/>
            </p:nvSpPr>
            <p:spPr bwMode="gray">
              <a:xfrm>
                <a:off x="4054" y="639"/>
                <a:ext cx="52" cy="41"/>
              </a:xfrm>
              <a:custGeom>
                <a:avLst/>
                <a:gdLst>
                  <a:gd name="T0" fmla="*/ 15 w 52"/>
                  <a:gd name="T1" fmla="*/ 4 h 41"/>
                  <a:gd name="T2" fmla="*/ 13 w 52"/>
                  <a:gd name="T3" fmla="*/ 4 h 41"/>
                  <a:gd name="T4" fmla="*/ 13 w 52"/>
                  <a:gd name="T5" fmla="*/ 4 h 41"/>
                  <a:gd name="T6" fmla="*/ 11 w 52"/>
                  <a:gd name="T7" fmla="*/ 4 h 41"/>
                  <a:gd name="T8" fmla="*/ 10 w 52"/>
                  <a:gd name="T9" fmla="*/ 4 h 41"/>
                  <a:gd name="T10" fmla="*/ 8 w 52"/>
                  <a:gd name="T11" fmla="*/ 4 h 41"/>
                  <a:gd name="T12" fmla="*/ 6 w 52"/>
                  <a:gd name="T13" fmla="*/ 4 h 41"/>
                  <a:gd name="T14" fmla="*/ 4 w 52"/>
                  <a:gd name="T15" fmla="*/ 4 h 41"/>
                  <a:gd name="T16" fmla="*/ 2 w 52"/>
                  <a:gd name="T17" fmla="*/ 5 h 41"/>
                  <a:gd name="T18" fmla="*/ 0 w 52"/>
                  <a:gd name="T19" fmla="*/ 7 h 41"/>
                  <a:gd name="T20" fmla="*/ 0 w 52"/>
                  <a:gd name="T21" fmla="*/ 8 h 41"/>
                  <a:gd name="T22" fmla="*/ 0 w 52"/>
                  <a:gd name="T23" fmla="*/ 10 h 41"/>
                  <a:gd name="T24" fmla="*/ 1 w 52"/>
                  <a:gd name="T25" fmla="*/ 10 h 41"/>
                  <a:gd name="T26" fmla="*/ 1 w 52"/>
                  <a:gd name="T27" fmla="*/ 15 h 41"/>
                  <a:gd name="T28" fmla="*/ 2 w 52"/>
                  <a:gd name="T29" fmla="*/ 18 h 41"/>
                  <a:gd name="T30" fmla="*/ 2 w 52"/>
                  <a:gd name="T31" fmla="*/ 22 h 41"/>
                  <a:gd name="T32" fmla="*/ 4 w 52"/>
                  <a:gd name="T33" fmla="*/ 25 h 41"/>
                  <a:gd name="T34" fmla="*/ 6 w 52"/>
                  <a:gd name="T35" fmla="*/ 29 h 41"/>
                  <a:gd name="T36" fmla="*/ 8 w 52"/>
                  <a:gd name="T37" fmla="*/ 30 h 41"/>
                  <a:gd name="T38" fmla="*/ 9 w 52"/>
                  <a:gd name="T39" fmla="*/ 32 h 41"/>
                  <a:gd name="T40" fmla="*/ 13 w 52"/>
                  <a:gd name="T41" fmla="*/ 35 h 41"/>
                  <a:gd name="T42" fmla="*/ 15 w 52"/>
                  <a:gd name="T43" fmla="*/ 40 h 41"/>
                  <a:gd name="T44" fmla="*/ 20 w 52"/>
                  <a:gd name="T45" fmla="*/ 40 h 41"/>
                  <a:gd name="T46" fmla="*/ 28 w 52"/>
                  <a:gd name="T47" fmla="*/ 36 h 41"/>
                  <a:gd name="T48" fmla="*/ 35 w 52"/>
                  <a:gd name="T49" fmla="*/ 30 h 41"/>
                  <a:gd name="T50" fmla="*/ 40 w 52"/>
                  <a:gd name="T51" fmla="*/ 26 h 41"/>
                  <a:gd name="T52" fmla="*/ 43 w 52"/>
                  <a:gd name="T53" fmla="*/ 21 h 41"/>
                  <a:gd name="T54" fmla="*/ 46 w 52"/>
                  <a:gd name="T55" fmla="*/ 14 h 41"/>
                  <a:gd name="T56" fmla="*/ 51 w 52"/>
                  <a:gd name="T57" fmla="*/ 8 h 41"/>
                  <a:gd name="T58" fmla="*/ 51 w 52"/>
                  <a:gd name="T59" fmla="*/ 8 h 41"/>
                  <a:gd name="T60" fmla="*/ 51 w 52"/>
                  <a:gd name="T61" fmla="*/ 6 h 41"/>
                  <a:gd name="T62" fmla="*/ 51 w 52"/>
                  <a:gd name="T63" fmla="*/ 6 h 41"/>
                  <a:gd name="T64" fmla="*/ 50 w 52"/>
                  <a:gd name="T65" fmla="*/ 4 h 41"/>
                  <a:gd name="T66" fmla="*/ 46 w 52"/>
                  <a:gd name="T67" fmla="*/ 2 h 41"/>
                  <a:gd name="T68" fmla="*/ 45 w 52"/>
                  <a:gd name="T69" fmla="*/ 1 h 41"/>
                  <a:gd name="T70" fmla="*/ 42 w 52"/>
                  <a:gd name="T71" fmla="*/ 0 h 41"/>
                  <a:gd name="T72" fmla="*/ 40 w 52"/>
                  <a:gd name="T73" fmla="*/ 0 h 41"/>
                  <a:gd name="T74" fmla="*/ 35 w 52"/>
                  <a:gd name="T75" fmla="*/ 2 h 41"/>
                  <a:gd name="T76" fmla="*/ 34 w 52"/>
                  <a:gd name="T77" fmla="*/ 4 h 41"/>
                  <a:gd name="T78" fmla="*/ 34 w 52"/>
                  <a:gd name="T79" fmla="*/ 7 h 41"/>
                  <a:gd name="T80" fmla="*/ 32 w 52"/>
                  <a:gd name="T81" fmla="*/ 8 h 41"/>
                  <a:gd name="T82" fmla="*/ 30 w 52"/>
                  <a:gd name="T83" fmla="*/ 12 h 41"/>
                  <a:gd name="T84" fmla="*/ 27 w 52"/>
                  <a:gd name="T85" fmla="*/ 21 h 41"/>
                  <a:gd name="T86" fmla="*/ 22 w 52"/>
                  <a:gd name="T87" fmla="*/ 28 h 41"/>
                  <a:gd name="T88" fmla="*/ 18 w 52"/>
                  <a:gd name="T89" fmla="*/ 29 h 41"/>
                  <a:gd name="T90" fmla="*/ 15 w 52"/>
                  <a:gd name="T91" fmla="*/ 26 h 41"/>
                  <a:gd name="T92" fmla="*/ 15 w 52"/>
                  <a:gd name="T93" fmla="*/ 18 h 41"/>
                  <a:gd name="T94" fmla="*/ 15 w 52"/>
                  <a:gd name="T95" fmla="*/ 11 h 41"/>
                  <a:gd name="T96" fmla="*/ 15 w 52"/>
                  <a:gd name="T97" fmla="*/ 8 h 41"/>
                  <a:gd name="T98" fmla="*/ 15 w 52"/>
                  <a:gd name="T99" fmla="*/ 7 h 41"/>
                  <a:gd name="T100" fmla="*/ 15 w 52"/>
                  <a:gd name="T10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" h="41">
                    <a:moveTo>
                      <a:pt x="16" y="4"/>
                    </a:move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2" y="33"/>
                    </a:lnTo>
                    <a:lnTo>
                      <a:pt x="33" y="32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7" y="28"/>
                    </a:lnTo>
                    <a:lnTo>
                      <a:pt x="38" y="27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3" y="21"/>
                    </a:lnTo>
                    <a:lnTo>
                      <a:pt x="43" y="19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6" y="22"/>
                    </a:lnTo>
                    <a:lnTo>
                      <a:pt x="26" y="23"/>
                    </a:lnTo>
                    <a:lnTo>
                      <a:pt x="24" y="25"/>
                    </a:lnTo>
                    <a:lnTo>
                      <a:pt x="24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6" y="29"/>
                    </a:lnTo>
                    <a:lnTo>
                      <a:pt x="16" y="27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4"/>
                    </a:lnTo>
                    <a:lnTo>
                      <a:pt x="16" y="4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6" name="Freeform 104"/>
              <p:cNvSpPr>
                <a:spLocks/>
              </p:cNvSpPr>
              <p:nvPr/>
            </p:nvSpPr>
            <p:spPr bwMode="gray">
              <a:xfrm>
                <a:off x="4058" y="566"/>
                <a:ext cx="24" cy="30"/>
              </a:xfrm>
              <a:custGeom>
                <a:avLst/>
                <a:gdLst>
                  <a:gd name="T0" fmla="*/ 10 w 24"/>
                  <a:gd name="T1" fmla="*/ 1 h 30"/>
                  <a:gd name="T2" fmla="*/ 10 w 24"/>
                  <a:gd name="T3" fmla="*/ 3 h 30"/>
                  <a:gd name="T4" fmla="*/ 10 w 24"/>
                  <a:gd name="T5" fmla="*/ 3 h 30"/>
                  <a:gd name="T6" fmla="*/ 10 w 24"/>
                  <a:gd name="T7" fmla="*/ 5 h 30"/>
                  <a:gd name="T8" fmla="*/ 10 w 24"/>
                  <a:gd name="T9" fmla="*/ 7 h 30"/>
                  <a:gd name="T10" fmla="*/ 9 w 24"/>
                  <a:gd name="T11" fmla="*/ 9 h 30"/>
                  <a:gd name="T12" fmla="*/ 9 w 24"/>
                  <a:gd name="T13" fmla="*/ 9 h 30"/>
                  <a:gd name="T14" fmla="*/ 9 w 24"/>
                  <a:gd name="T15" fmla="*/ 11 h 30"/>
                  <a:gd name="T16" fmla="*/ 9 w 24"/>
                  <a:gd name="T17" fmla="*/ 13 h 30"/>
                  <a:gd name="T18" fmla="*/ 9 w 24"/>
                  <a:gd name="T19" fmla="*/ 13 h 30"/>
                  <a:gd name="T20" fmla="*/ 9 w 24"/>
                  <a:gd name="T21" fmla="*/ 13 h 30"/>
                  <a:gd name="T22" fmla="*/ 7 w 24"/>
                  <a:gd name="T23" fmla="*/ 15 h 30"/>
                  <a:gd name="T24" fmla="*/ 6 w 24"/>
                  <a:gd name="T25" fmla="*/ 16 h 30"/>
                  <a:gd name="T26" fmla="*/ 4 w 24"/>
                  <a:gd name="T27" fmla="*/ 17 h 30"/>
                  <a:gd name="T28" fmla="*/ 4 w 24"/>
                  <a:gd name="T29" fmla="*/ 17 h 30"/>
                  <a:gd name="T30" fmla="*/ 4 w 24"/>
                  <a:gd name="T31" fmla="*/ 17 h 30"/>
                  <a:gd name="T32" fmla="*/ 2 w 24"/>
                  <a:gd name="T33" fmla="*/ 19 h 30"/>
                  <a:gd name="T34" fmla="*/ 2 w 24"/>
                  <a:gd name="T35" fmla="*/ 19 h 30"/>
                  <a:gd name="T36" fmla="*/ 2 w 24"/>
                  <a:gd name="T37" fmla="*/ 19 h 30"/>
                  <a:gd name="T38" fmla="*/ 1 w 24"/>
                  <a:gd name="T39" fmla="*/ 21 h 30"/>
                  <a:gd name="T40" fmla="*/ 1 w 24"/>
                  <a:gd name="T41" fmla="*/ 21 h 30"/>
                  <a:gd name="T42" fmla="*/ 0 w 24"/>
                  <a:gd name="T43" fmla="*/ 23 h 30"/>
                  <a:gd name="T44" fmla="*/ 0 w 24"/>
                  <a:gd name="T45" fmla="*/ 23 h 30"/>
                  <a:gd name="T46" fmla="*/ 0 w 24"/>
                  <a:gd name="T47" fmla="*/ 24 h 30"/>
                  <a:gd name="T48" fmla="*/ 0 w 24"/>
                  <a:gd name="T49" fmla="*/ 26 h 30"/>
                  <a:gd name="T50" fmla="*/ 0 w 24"/>
                  <a:gd name="T51" fmla="*/ 28 h 30"/>
                  <a:gd name="T52" fmla="*/ 2 w 24"/>
                  <a:gd name="T53" fmla="*/ 28 h 30"/>
                  <a:gd name="T54" fmla="*/ 2 w 24"/>
                  <a:gd name="T55" fmla="*/ 29 h 30"/>
                  <a:gd name="T56" fmla="*/ 2 w 24"/>
                  <a:gd name="T57" fmla="*/ 29 h 30"/>
                  <a:gd name="T58" fmla="*/ 4 w 24"/>
                  <a:gd name="T59" fmla="*/ 29 h 30"/>
                  <a:gd name="T60" fmla="*/ 5 w 24"/>
                  <a:gd name="T61" fmla="*/ 29 h 30"/>
                  <a:gd name="T62" fmla="*/ 5 w 24"/>
                  <a:gd name="T63" fmla="*/ 29 h 30"/>
                  <a:gd name="T64" fmla="*/ 7 w 24"/>
                  <a:gd name="T65" fmla="*/ 29 h 30"/>
                  <a:gd name="T66" fmla="*/ 8 w 24"/>
                  <a:gd name="T67" fmla="*/ 28 h 30"/>
                  <a:gd name="T68" fmla="*/ 10 w 24"/>
                  <a:gd name="T69" fmla="*/ 26 h 30"/>
                  <a:gd name="T70" fmla="*/ 10 w 24"/>
                  <a:gd name="T71" fmla="*/ 26 h 30"/>
                  <a:gd name="T72" fmla="*/ 10 w 24"/>
                  <a:gd name="T73" fmla="*/ 24 h 30"/>
                  <a:gd name="T74" fmla="*/ 12 w 24"/>
                  <a:gd name="T75" fmla="*/ 22 h 30"/>
                  <a:gd name="T76" fmla="*/ 12 w 24"/>
                  <a:gd name="T77" fmla="*/ 22 h 30"/>
                  <a:gd name="T78" fmla="*/ 12 w 24"/>
                  <a:gd name="T79" fmla="*/ 22 h 30"/>
                  <a:gd name="T80" fmla="*/ 14 w 24"/>
                  <a:gd name="T81" fmla="*/ 22 h 30"/>
                  <a:gd name="T82" fmla="*/ 15 w 24"/>
                  <a:gd name="T83" fmla="*/ 22 h 30"/>
                  <a:gd name="T84" fmla="*/ 17 w 24"/>
                  <a:gd name="T85" fmla="*/ 22 h 30"/>
                  <a:gd name="T86" fmla="*/ 17 w 24"/>
                  <a:gd name="T87" fmla="*/ 22 h 30"/>
                  <a:gd name="T88" fmla="*/ 18 w 24"/>
                  <a:gd name="T89" fmla="*/ 22 h 30"/>
                  <a:gd name="T90" fmla="*/ 19 w 24"/>
                  <a:gd name="T91" fmla="*/ 20 h 30"/>
                  <a:gd name="T92" fmla="*/ 21 w 24"/>
                  <a:gd name="T93" fmla="*/ 19 h 30"/>
                  <a:gd name="T94" fmla="*/ 21 w 24"/>
                  <a:gd name="T95" fmla="*/ 19 h 30"/>
                  <a:gd name="T96" fmla="*/ 23 w 24"/>
                  <a:gd name="T97" fmla="*/ 17 h 30"/>
                  <a:gd name="T98" fmla="*/ 23 w 24"/>
                  <a:gd name="T99" fmla="*/ 17 h 30"/>
                  <a:gd name="T100" fmla="*/ 23 w 24"/>
                  <a:gd name="T101" fmla="*/ 17 h 30"/>
                  <a:gd name="T102" fmla="*/ 23 w 24"/>
                  <a:gd name="T103" fmla="*/ 17 h 30"/>
                  <a:gd name="T104" fmla="*/ 23 w 24"/>
                  <a:gd name="T105" fmla="*/ 1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30">
                    <a:moveTo>
                      <a:pt x="11" y="0"/>
                    </a:move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5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7" name="Oval 105"/>
              <p:cNvSpPr>
                <a:spLocks noChangeArrowheads="1"/>
              </p:cNvSpPr>
              <p:nvPr/>
            </p:nvSpPr>
            <p:spPr bwMode="gray">
              <a:xfrm>
                <a:off x="4059" y="562"/>
                <a:ext cx="5" cy="7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58" name="Oval 106"/>
              <p:cNvSpPr>
                <a:spLocks noChangeArrowheads="1"/>
              </p:cNvSpPr>
              <p:nvPr/>
            </p:nvSpPr>
            <p:spPr bwMode="gray">
              <a:xfrm>
                <a:off x="4077" y="562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59" name="Freeform 107"/>
              <p:cNvSpPr>
                <a:spLocks/>
              </p:cNvSpPr>
              <p:nvPr/>
            </p:nvSpPr>
            <p:spPr bwMode="gray">
              <a:xfrm>
                <a:off x="4079" y="594"/>
                <a:ext cx="10" cy="9"/>
              </a:xfrm>
              <a:custGeom>
                <a:avLst/>
                <a:gdLst>
                  <a:gd name="T0" fmla="*/ 9 w 10"/>
                  <a:gd name="T1" fmla="*/ 0 h 9"/>
                  <a:gd name="T2" fmla="*/ 7 w 10"/>
                  <a:gd name="T3" fmla="*/ 1 h 9"/>
                  <a:gd name="T4" fmla="*/ 7 w 10"/>
                  <a:gd name="T5" fmla="*/ 1 h 9"/>
                  <a:gd name="T6" fmla="*/ 7 w 10"/>
                  <a:gd name="T7" fmla="*/ 2 h 9"/>
                  <a:gd name="T8" fmla="*/ 7 w 10"/>
                  <a:gd name="T9" fmla="*/ 2 h 9"/>
                  <a:gd name="T10" fmla="*/ 6 w 10"/>
                  <a:gd name="T11" fmla="*/ 4 h 9"/>
                  <a:gd name="T12" fmla="*/ 6 w 10"/>
                  <a:gd name="T13" fmla="*/ 4 h 9"/>
                  <a:gd name="T14" fmla="*/ 6 w 10"/>
                  <a:gd name="T15" fmla="*/ 4 h 9"/>
                  <a:gd name="T16" fmla="*/ 6 w 10"/>
                  <a:gd name="T17" fmla="*/ 4 h 9"/>
                  <a:gd name="T18" fmla="*/ 4 w 10"/>
                  <a:gd name="T19" fmla="*/ 6 h 9"/>
                  <a:gd name="T20" fmla="*/ 4 w 10"/>
                  <a:gd name="T21" fmla="*/ 6 h 9"/>
                  <a:gd name="T22" fmla="*/ 4 w 10"/>
                  <a:gd name="T23" fmla="*/ 6 h 9"/>
                  <a:gd name="T24" fmla="*/ 4 w 10"/>
                  <a:gd name="T25" fmla="*/ 6 h 9"/>
                  <a:gd name="T26" fmla="*/ 4 w 10"/>
                  <a:gd name="T27" fmla="*/ 7 h 9"/>
                  <a:gd name="T28" fmla="*/ 4 w 10"/>
                  <a:gd name="T29" fmla="*/ 7 h 9"/>
                  <a:gd name="T30" fmla="*/ 4 w 10"/>
                  <a:gd name="T31" fmla="*/ 7 h 9"/>
                  <a:gd name="T32" fmla="*/ 4 w 10"/>
                  <a:gd name="T33" fmla="*/ 7 h 9"/>
                  <a:gd name="T34" fmla="*/ 3 w 10"/>
                  <a:gd name="T35" fmla="*/ 8 h 9"/>
                  <a:gd name="T36" fmla="*/ 3 w 10"/>
                  <a:gd name="T37" fmla="*/ 8 h 9"/>
                  <a:gd name="T38" fmla="*/ 3 w 10"/>
                  <a:gd name="T39" fmla="*/ 8 h 9"/>
                  <a:gd name="T40" fmla="*/ 3 w 10"/>
                  <a:gd name="T41" fmla="*/ 8 h 9"/>
                  <a:gd name="T42" fmla="*/ 2 w 10"/>
                  <a:gd name="T43" fmla="*/ 8 h 9"/>
                  <a:gd name="T44" fmla="*/ 2 w 10"/>
                  <a:gd name="T45" fmla="*/ 8 h 9"/>
                  <a:gd name="T46" fmla="*/ 2 w 10"/>
                  <a:gd name="T47" fmla="*/ 8 h 9"/>
                  <a:gd name="T48" fmla="*/ 2 w 10"/>
                  <a:gd name="T49" fmla="*/ 8 h 9"/>
                  <a:gd name="T50" fmla="*/ 0 w 10"/>
                  <a:gd name="T51" fmla="*/ 8 h 9"/>
                  <a:gd name="T52" fmla="*/ 0 w 10"/>
                  <a:gd name="T53" fmla="*/ 8 h 9"/>
                  <a:gd name="T54" fmla="*/ 0 w 10"/>
                  <a:gd name="T55" fmla="*/ 8 h 9"/>
                  <a:gd name="T56" fmla="*/ 0 w 10"/>
                  <a:gd name="T57" fmla="*/ 8 h 9"/>
                  <a:gd name="T58" fmla="*/ 0 w 10"/>
                  <a:gd name="T59" fmla="*/ 8 h 9"/>
                  <a:gd name="T60" fmla="*/ 0 w 10"/>
                  <a:gd name="T61" fmla="*/ 8 h 9"/>
                  <a:gd name="T62" fmla="*/ 0 w 10"/>
                  <a:gd name="T63" fmla="*/ 8 h 9"/>
                  <a:gd name="T64" fmla="*/ 0 w 10"/>
                  <a:gd name="T6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0" name="Freeform 108"/>
              <p:cNvSpPr>
                <a:spLocks/>
              </p:cNvSpPr>
              <p:nvPr/>
            </p:nvSpPr>
            <p:spPr bwMode="gray">
              <a:xfrm>
                <a:off x="4086" y="587"/>
                <a:ext cx="5" cy="13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1 h 13"/>
                  <a:gd name="T4" fmla="*/ 0 w 5"/>
                  <a:gd name="T5" fmla="*/ 1 h 13"/>
                  <a:gd name="T6" fmla="*/ 0 w 5"/>
                  <a:gd name="T7" fmla="*/ 1 h 13"/>
                  <a:gd name="T8" fmla="*/ 0 w 5"/>
                  <a:gd name="T9" fmla="*/ 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3 h 13"/>
                  <a:gd name="T16" fmla="*/ 0 w 5"/>
                  <a:gd name="T17" fmla="*/ 3 h 13"/>
                  <a:gd name="T18" fmla="*/ 0 w 5"/>
                  <a:gd name="T19" fmla="*/ 5 h 13"/>
                  <a:gd name="T20" fmla="*/ 0 w 5"/>
                  <a:gd name="T21" fmla="*/ 5 h 13"/>
                  <a:gd name="T22" fmla="*/ 0 w 5"/>
                  <a:gd name="T23" fmla="*/ 5 h 13"/>
                  <a:gd name="T24" fmla="*/ 0 w 5"/>
                  <a:gd name="T25" fmla="*/ 5 h 13"/>
                  <a:gd name="T26" fmla="*/ 0 w 5"/>
                  <a:gd name="T27" fmla="*/ 7 h 13"/>
                  <a:gd name="T28" fmla="*/ 0 w 5"/>
                  <a:gd name="T29" fmla="*/ 7 h 13"/>
                  <a:gd name="T30" fmla="*/ 0 w 5"/>
                  <a:gd name="T31" fmla="*/ 7 h 13"/>
                  <a:gd name="T32" fmla="*/ 2 w 5"/>
                  <a:gd name="T33" fmla="*/ 7 h 13"/>
                  <a:gd name="T34" fmla="*/ 2 w 5"/>
                  <a:gd name="T35" fmla="*/ 9 h 13"/>
                  <a:gd name="T36" fmla="*/ 2 w 5"/>
                  <a:gd name="T37" fmla="*/ 9 h 13"/>
                  <a:gd name="T38" fmla="*/ 2 w 5"/>
                  <a:gd name="T39" fmla="*/ 9 h 13"/>
                  <a:gd name="T40" fmla="*/ 2 w 5"/>
                  <a:gd name="T41" fmla="*/ 9 h 13"/>
                  <a:gd name="T42" fmla="*/ 2 w 5"/>
                  <a:gd name="T43" fmla="*/ 10 h 13"/>
                  <a:gd name="T44" fmla="*/ 2 w 5"/>
                  <a:gd name="T45" fmla="*/ 10 h 13"/>
                  <a:gd name="T46" fmla="*/ 2 w 5"/>
                  <a:gd name="T47" fmla="*/ 10 h 13"/>
                  <a:gd name="T48" fmla="*/ 3 w 5"/>
                  <a:gd name="T49" fmla="*/ 10 h 13"/>
                  <a:gd name="T50" fmla="*/ 3 w 5"/>
                  <a:gd name="T51" fmla="*/ 12 h 13"/>
                  <a:gd name="T52" fmla="*/ 3 w 5"/>
                  <a:gd name="T53" fmla="*/ 12 h 13"/>
                  <a:gd name="T54" fmla="*/ 3 w 5"/>
                  <a:gd name="T55" fmla="*/ 12 h 13"/>
                  <a:gd name="T56" fmla="*/ 3 w 5"/>
                  <a:gd name="T57" fmla="*/ 12 h 13"/>
                  <a:gd name="T58" fmla="*/ 3 w 5"/>
                  <a:gd name="T59" fmla="*/ 12 h 13"/>
                  <a:gd name="T60" fmla="*/ 3 w 5"/>
                  <a:gd name="T61" fmla="*/ 12 h 13"/>
                  <a:gd name="T62" fmla="*/ 3 w 5"/>
                  <a:gd name="T63" fmla="*/ 12 h 13"/>
                  <a:gd name="T64" fmla="*/ 4 w 5"/>
                  <a:gd name="T6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1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1" name="Freeform 109"/>
              <p:cNvSpPr>
                <a:spLocks/>
              </p:cNvSpPr>
              <p:nvPr/>
            </p:nvSpPr>
            <p:spPr bwMode="gray">
              <a:xfrm>
                <a:off x="4077" y="540"/>
                <a:ext cx="48" cy="66"/>
              </a:xfrm>
              <a:custGeom>
                <a:avLst/>
                <a:gdLst>
                  <a:gd name="T0" fmla="*/ 0 w 48"/>
                  <a:gd name="T1" fmla="*/ 1 h 66"/>
                  <a:gd name="T2" fmla="*/ 14 w 48"/>
                  <a:gd name="T3" fmla="*/ 0 h 66"/>
                  <a:gd name="T4" fmla="*/ 23 w 48"/>
                  <a:gd name="T5" fmla="*/ 2 h 66"/>
                  <a:gd name="T6" fmla="*/ 34 w 48"/>
                  <a:gd name="T7" fmla="*/ 21 h 66"/>
                  <a:gd name="T8" fmla="*/ 34 w 48"/>
                  <a:gd name="T9" fmla="*/ 23 h 66"/>
                  <a:gd name="T10" fmla="*/ 34 w 48"/>
                  <a:gd name="T11" fmla="*/ 32 h 66"/>
                  <a:gd name="T12" fmla="*/ 40 w 48"/>
                  <a:gd name="T13" fmla="*/ 37 h 66"/>
                  <a:gd name="T14" fmla="*/ 46 w 48"/>
                  <a:gd name="T15" fmla="*/ 42 h 66"/>
                  <a:gd name="T16" fmla="*/ 47 w 48"/>
                  <a:gd name="T17" fmla="*/ 48 h 66"/>
                  <a:gd name="T18" fmla="*/ 46 w 48"/>
                  <a:gd name="T19" fmla="*/ 62 h 66"/>
                  <a:gd name="T20" fmla="*/ 43 w 48"/>
                  <a:gd name="T21" fmla="*/ 65 h 66"/>
                  <a:gd name="T22" fmla="*/ 42 w 48"/>
                  <a:gd name="T23" fmla="*/ 63 h 66"/>
                  <a:gd name="T24" fmla="*/ 44 w 48"/>
                  <a:gd name="T25" fmla="*/ 45 h 66"/>
                  <a:gd name="T26" fmla="*/ 43 w 48"/>
                  <a:gd name="T27" fmla="*/ 43 h 66"/>
                  <a:gd name="T28" fmla="*/ 32 w 48"/>
                  <a:gd name="T29" fmla="*/ 34 h 66"/>
                  <a:gd name="T30" fmla="*/ 31 w 48"/>
                  <a:gd name="T31" fmla="*/ 26 h 66"/>
                  <a:gd name="T32" fmla="*/ 30 w 48"/>
                  <a:gd name="T33" fmla="*/ 20 h 66"/>
                  <a:gd name="T34" fmla="*/ 23 w 48"/>
                  <a:gd name="T35" fmla="*/ 8 h 66"/>
                  <a:gd name="T36" fmla="*/ 14 w 48"/>
                  <a:gd name="T37" fmla="*/ 2 h 66"/>
                  <a:gd name="T38" fmla="*/ 4 w 48"/>
                  <a:gd name="T39" fmla="*/ 1 h 66"/>
                  <a:gd name="T40" fmla="*/ 2 w 48"/>
                  <a:gd name="T41" fmla="*/ 1 h 66"/>
                  <a:gd name="T42" fmla="*/ 0 w 48"/>
                  <a:gd name="T43" fmla="*/ 1 h 66"/>
                  <a:gd name="T44" fmla="*/ 0 w 48"/>
                  <a:gd name="T45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66">
                    <a:moveTo>
                      <a:pt x="0" y="1"/>
                    </a:moveTo>
                    <a:lnTo>
                      <a:pt x="14" y="0"/>
                    </a:lnTo>
                    <a:lnTo>
                      <a:pt x="23" y="2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4" y="32"/>
                    </a:lnTo>
                    <a:lnTo>
                      <a:pt x="40" y="37"/>
                    </a:lnTo>
                    <a:lnTo>
                      <a:pt x="46" y="42"/>
                    </a:lnTo>
                    <a:lnTo>
                      <a:pt x="47" y="48"/>
                    </a:lnTo>
                    <a:lnTo>
                      <a:pt x="46" y="62"/>
                    </a:lnTo>
                    <a:lnTo>
                      <a:pt x="43" y="65"/>
                    </a:lnTo>
                    <a:lnTo>
                      <a:pt x="42" y="63"/>
                    </a:lnTo>
                    <a:lnTo>
                      <a:pt x="44" y="45"/>
                    </a:lnTo>
                    <a:lnTo>
                      <a:pt x="43" y="43"/>
                    </a:lnTo>
                    <a:lnTo>
                      <a:pt x="32" y="34"/>
                    </a:lnTo>
                    <a:lnTo>
                      <a:pt x="31" y="26"/>
                    </a:lnTo>
                    <a:lnTo>
                      <a:pt x="30" y="20"/>
                    </a:lnTo>
                    <a:lnTo>
                      <a:pt x="23" y="8"/>
                    </a:lnTo>
                    <a:lnTo>
                      <a:pt x="14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A2A2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2" name="Freeform 110"/>
              <p:cNvSpPr>
                <a:spLocks/>
              </p:cNvSpPr>
              <p:nvPr/>
            </p:nvSpPr>
            <p:spPr bwMode="gray">
              <a:xfrm>
                <a:off x="4112" y="689"/>
                <a:ext cx="17" cy="94"/>
              </a:xfrm>
              <a:custGeom>
                <a:avLst/>
                <a:gdLst>
                  <a:gd name="T0" fmla="*/ 0 w 17"/>
                  <a:gd name="T1" fmla="*/ 93 h 94"/>
                  <a:gd name="T2" fmla="*/ 0 w 17"/>
                  <a:gd name="T3" fmla="*/ 91 h 94"/>
                  <a:gd name="T4" fmla="*/ 2 w 17"/>
                  <a:gd name="T5" fmla="*/ 87 h 94"/>
                  <a:gd name="T6" fmla="*/ 2 w 17"/>
                  <a:gd name="T7" fmla="*/ 82 h 94"/>
                  <a:gd name="T8" fmla="*/ 4 w 17"/>
                  <a:gd name="T9" fmla="*/ 78 h 94"/>
                  <a:gd name="T10" fmla="*/ 6 w 17"/>
                  <a:gd name="T11" fmla="*/ 75 h 94"/>
                  <a:gd name="T12" fmla="*/ 6 w 17"/>
                  <a:gd name="T13" fmla="*/ 74 h 94"/>
                  <a:gd name="T14" fmla="*/ 6 w 17"/>
                  <a:gd name="T15" fmla="*/ 74 h 94"/>
                  <a:gd name="T16" fmla="*/ 7 w 17"/>
                  <a:gd name="T17" fmla="*/ 73 h 94"/>
                  <a:gd name="T18" fmla="*/ 7 w 17"/>
                  <a:gd name="T19" fmla="*/ 71 h 94"/>
                  <a:gd name="T20" fmla="*/ 9 w 17"/>
                  <a:gd name="T21" fmla="*/ 68 h 94"/>
                  <a:gd name="T22" fmla="*/ 8 w 17"/>
                  <a:gd name="T23" fmla="*/ 67 h 94"/>
                  <a:gd name="T24" fmla="*/ 8 w 17"/>
                  <a:gd name="T25" fmla="*/ 63 h 94"/>
                  <a:gd name="T26" fmla="*/ 9 w 17"/>
                  <a:gd name="T27" fmla="*/ 62 h 94"/>
                  <a:gd name="T28" fmla="*/ 9 w 17"/>
                  <a:gd name="T29" fmla="*/ 59 h 94"/>
                  <a:gd name="T30" fmla="*/ 9 w 17"/>
                  <a:gd name="T31" fmla="*/ 57 h 94"/>
                  <a:gd name="T32" fmla="*/ 9 w 17"/>
                  <a:gd name="T33" fmla="*/ 55 h 94"/>
                  <a:gd name="T34" fmla="*/ 10 w 17"/>
                  <a:gd name="T35" fmla="*/ 53 h 94"/>
                  <a:gd name="T36" fmla="*/ 12 w 17"/>
                  <a:gd name="T37" fmla="*/ 49 h 94"/>
                  <a:gd name="T38" fmla="*/ 12 w 17"/>
                  <a:gd name="T39" fmla="*/ 47 h 94"/>
                  <a:gd name="T40" fmla="*/ 13 w 17"/>
                  <a:gd name="T41" fmla="*/ 44 h 94"/>
                  <a:gd name="T42" fmla="*/ 13 w 17"/>
                  <a:gd name="T43" fmla="*/ 41 h 94"/>
                  <a:gd name="T44" fmla="*/ 13 w 17"/>
                  <a:gd name="T45" fmla="*/ 41 h 94"/>
                  <a:gd name="T46" fmla="*/ 13 w 17"/>
                  <a:gd name="T47" fmla="*/ 41 h 94"/>
                  <a:gd name="T48" fmla="*/ 13 w 17"/>
                  <a:gd name="T49" fmla="*/ 39 h 94"/>
                  <a:gd name="T50" fmla="*/ 13 w 17"/>
                  <a:gd name="T51" fmla="*/ 38 h 94"/>
                  <a:gd name="T52" fmla="*/ 13 w 17"/>
                  <a:gd name="T53" fmla="*/ 36 h 94"/>
                  <a:gd name="T54" fmla="*/ 13 w 17"/>
                  <a:gd name="T55" fmla="*/ 35 h 94"/>
                  <a:gd name="T56" fmla="*/ 13 w 17"/>
                  <a:gd name="T57" fmla="*/ 32 h 94"/>
                  <a:gd name="T58" fmla="*/ 14 w 17"/>
                  <a:gd name="T59" fmla="*/ 30 h 94"/>
                  <a:gd name="T60" fmla="*/ 14 w 17"/>
                  <a:gd name="T61" fmla="*/ 26 h 94"/>
                  <a:gd name="T62" fmla="*/ 14 w 17"/>
                  <a:gd name="T63" fmla="*/ 25 h 94"/>
                  <a:gd name="T64" fmla="*/ 15 w 17"/>
                  <a:gd name="T65" fmla="*/ 23 h 94"/>
                  <a:gd name="T66" fmla="*/ 15 w 17"/>
                  <a:gd name="T67" fmla="*/ 22 h 94"/>
                  <a:gd name="T68" fmla="*/ 16 w 17"/>
                  <a:gd name="T69" fmla="*/ 20 h 94"/>
                  <a:gd name="T70" fmla="*/ 16 w 17"/>
                  <a:gd name="T71" fmla="*/ 20 h 94"/>
                  <a:gd name="T72" fmla="*/ 16 w 17"/>
                  <a:gd name="T73" fmla="*/ 18 h 94"/>
                  <a:gd name="T74" fmla="*/ 16 w 17"/>
                  <a:gd name="T75" fmla="*/ 16 h 94"/>
                  <a:gd name="T76" fmla="*/ 16 w 17"/>
                  <a:gd name="T77" fmla="*/ 12 h 94"/>
                  <a:gd name="T78" fmla="*/ 16 w 17"/>
                  <a:gd name="T79" fmla="*/ 9 h 94"/>
                  <a:gd name="T80" fmla="*/ 14 w 17"/>
                  <a:gd name="T81" fmla="*/ 5 h 94"/>
                  <a:gd name="T82" fmla="*/ 14 w 17"/>
                  <a:gd name="T83" fmla="*/ 2 h 94"/>
                  <a:gd name="T84" fmla="*/ 14 w 17"/>
                  <a:gd name="T8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" h="94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9" y="68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3" y="43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3" name="Freeform 111"/>
              <p:cNvSpPr>
                <a:spLocks/>
              </p:cNvSpPr>
              <p:nvPr/>
            </p:nvSpPr>
            <p:spPr bwMode="gray">
              <a:xfrm>
                <a:off x="4028" y="681"/>
                <a:ext cx="8" cy="96"/>
              </a:xfrm>
              <a:custGeom>
                <a:avLst/>
                <a:gdLst>
                  <a:gd name="T0" fmla="*/ 0 w 8"/>
                  <a:gd name="T1" fmla="*/ 95 h 96"/>
                  <a:gd name="T2" fmla="*/ 0 w 8"/>
                  <a:gd name="T3" fmla="*/ 95 h 96"/>
                  <a:gd name="T4" fmla="*/ 0 w 8"/>
                  <a:gd name="T5" fmla="*/ 94 h 96"/>
                  <a:gd name="T6" fmla="*/ 0 w 8"/>
                  <a:gd name="T7" fmla="*/ 92 h 96"/>
                  <a:gd name="T8" fmla="*/ 2 w 8"/>
                  <a:gd name="T9" fmla="*/ 90 h 96"/>
                  <a:gd name="T10" fmla="*/ 2 w 8"/>
                  <a:gd name="T11" fmla="*/ 88 h 96"/>
                  <a:gd name="T12" fmla="*/ 0 w 8"/>
                  <a:gd name="T13" fmla="*/ 86 h 96"/>
                  <a:gd name="T14" fmla="*/ 0 w 8"/>
                  <a:gd name="T15" fmla="*/ 85 h 96"/>
                  <a:gd name="T16" fmla="*/ 0 w 8"/>
                  <a:gd name="T17" fmla="*/ 83 h 96"/>
                  <a:gd name="T18" fmla="*/ 1 w 8"/>
                  <a:gd name="T19" fmla="*/ 82 h 96"/>
                  <a:gd name="T20" fmla="*/ 2 w 8"/>
                  <a:gd name="T21" fmla="*/ 81 h 96"/>
                  <a:gd name="T22" fmla="*/ 2 w 8"/>
                  <a:gd name="T23" fmla="*/ 77 h 96"/>
                  <a:gd name="T24" fmla="*/ 3 w 8"/>
                  <a:gd name="T25" fmla="*/ 75 h 96"/>
                  <a:gd name="T26" fmla="*/ 3 w 8"/>
                  <a:gd name="T27" fmla="*/ 71 h 96"/>
                  <a:gd name="T28" fmla="*/ 3 w 8"/>
                  <a:gd name="T29" fmla="*/ 70 h 96"/>
                  <a:gd name="T30" fmla="*/ 3 w 8"/>
                  <a:gd name="T31" fmla="*/ 68 h 96"/>
                  <a:gd name="T32" fmla="*/ 2 w 8"/>
                  <a:gd name="T33" fmla="*/ 66 h 96"/>
                  <a:gd name="T34" fmla="*/ 2 w 8"/>
                  <a:gd name="T35" fmla="*/ 64 h 96"/>
                  <a:gd name="T36" fmla="*/ 2 w 8"/>
                  <a:gd name="T37" fmla="*/ 61 h 96"/>
                  <a:gd name="T38" fmla="*/ 2 w 8"/>
                  <a:gd name="T39" fmla="*/ 57 h 96"/>
                  <a:gd name="T40" fmla="*/ 0 w 8"/>
                  <a:gd name="T41" fmla="*/ 56 h 96"/>
                  <a:gd name="T42" fmla="*/ 0 w 8"/>
                  <a:gd name="T43" fmla="*/ 52 h 96"/>
                  <a:gd name="T44" fmla="*/ 0 w 8"/>
                  <a:gd name="T45" fmla="*/ 50 h 96"/>
                  <a:gd name="T46" fmla="*/ 0 w 8"/>
                  <a:gd name="T47" fmla="*/ 47 h 96"/>
                  <a:gd name="T48" fmla="*/ 0 w 8"/>
                  <a:gd name="T49" fmla="*/ 45 h 96"/>
                  <a:gd name="T50" fmla="*/ 0 w 8"/>
                  <a:gd name="T51" fmla="*/ 43 h 96"/>
                  <a:gd name="T52" fmla="*/ 1 w 8"/>
                  <a:gd name="T53" fmla="*/ 41 h 96"/>
                  <a:gd name="T54" fmla="*/ 1 w 8"/>
                  <a:gd name="T55" fmla="*/ 37 h 96"/>
                  <a:gd name="T56" fmla="*/ 3 w 8"/>
                  <a:gd name="T57" fmla="*/ 35 h 96"/>
                  <a:gd name="T58" fmla="*/ 3 w 8"/>
                  <a:gd name="T59" fmla="*/ 31 h 96"/>
                  <a:gd name="T60" fmla="*/ 4 w 8"/>
                  <a:gd name="T61" fmla="*/ 30 h 96"/>
                  <a:gd name="T62" fmla="*/ 5 w 8"/>
                  <a:gd name="T63" fmla="*/ 27 h 96"/>
                  <a:gd name="T64" fmla="*/ 6 w 8"/>
                  <a:gd name="T65" fmla="*/ 25 h 96"/>
                  <a:gd name="T66" fmla="*/ 6 w 8"/>
                  <a:gd name="T67" fmla="*/ 24 h 96"/>
                  <a:gd name="T68" fmla="*/ 6 w 8"/>
                  <a:gd name="T69" fmla="*/ 22 h 96"/>
                  <a:gd name="T70" fmla="*/ 6 w 8"/>
                  <a:gd name="T71" fmla="*/ 20 h 96"/>
                  <a:gd name="T72" fmla="*/ 5 w 8"/>
                  <a:gd name="T73" fmla="*/ 19 h 96"/>
                  <a:gd name="T74" fmla="*/ 5 w 8"/>
                  <a:gd name="T75" fmla="*/ 17 h 96"/>
                  <a:gd name="T76" fmla="*/ 5 w 8"/>
                  <a:gd name="T77" fmla="*/ 15 h 96"/>
                  <a:gd name="T78" fmla="*/ 5 w 8"/>
                  <a:gd name="T79" fmla="*/ 14 h 96"/>
                  <a:gd name="T80" fmla="*/ 5 w 8"/>
                  <a:gd name="T81" fmla="*/ 12 h 96"/>
                  <a:gd name="T82" fmla="*/ 5 w 8"/>
                  <a:gd name="T83" fmla="*/ 11 h 96"/>
                  <a:gd name="T84" fmla="*/ 5 w 8"/>
                  <a:gd name="T85" fmla="*/ 9 h 96"/>
                  <a:gd name="T86" fmla="*/ 5 w 8"/>
                  <a:gd name="T87" fmla="*/ 6 h 96"/>
                  <a:gd name="T88" fmla="*/ 6 w 8"/>
                  <a:gd name="T89" fmla="*/ 5 h 96"/>
                  <a:gd name="T90" fmla="*/ 6 w 8"/>
                  <a:gd name="T91" fmla="*/ 4 h 96"/>
                  <a:gd name="T92" fmla="*/ 6 w 8"/>
                  <a:gd name="T93" fmla="*/ 2 h 96"/>
                  <a:gd name="T94" fmla="*/ 6 w 8"/>
                  <a:gd name="T95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" h="96">
                    <a:moveTo>
                      <a:pt x="0" y="95"/>
                    </a:move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70"/>
                    </a:lnTo>
                    <a:lnTo>
                      <a:pt x="3" y="68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4" name="Freeform 112"/>
              <p:cNvSpPr>
                <a:spLocks/>
              </p:cNvSpPr>
              <p:nvPr/>
            </p:nvSpPr>
            <p:spPr bwMode="gray">
              <a:xfrm>
                <a:off x="3891" y="732"/>
                <a:ext cx="41" cy="42"/>
              </a:xfrm>
              <a:custGeom>
                <a:avLst/>
                <a:gdLst>
                  <a:gd name="T0" fmla="*/ 0 w 41"/>
                  <a:gd name="T1" fmla="*/ 0 h 42"/>
                  <a:gd name="T2" fmla="*/ 0 w 41"/>
                  <a:gd name="T3" fmla="*/ 13 h 42"/>
                  <a:gd name="T4" fmla="*/ 1 w 41"/>
                  <a:gd name="T5" fmla="*/ 18 h 42"/>
                  <a:gd name="T6" fmla="*/ 1 w 41"/>
                  <a:gd name="T7" fmla="*/ 20 h 42"/>
                  <a:gd name="T8" fmla="*/ 10 w 41"/>
                  <a:gd name="T9" fmla="*/ 30 h 42"/>
                  <a:gd name="T10" fmla="*/ 23 w 41"/>
                  <a:gd name="T11" fmla="*/ 36 h 42"/>
                  <a:gd name="T12" fmla="*/ 40 w 41"/>
                  <a:gd name="T13" fmla="*/ 41 h 42"/>
                  <a:gd name="T14" fmla="*/ 12 w 41"/>
                  <a:gd name="T15" fmla="*/ 2 h 42"/>
                  <a:gd name="T16" fmla="*/ 0 w 41"/>
                  <a:gd name="T17" fmla="*/ 0 h 42"/>
                  <a:gd name="T18" fmla="*/ 0 w 41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2">
                    <a:moveTo>
                      <a:pt x="0" y="0"/>
                    </a:moveTo>
                    <a:lnTo>
                      <a:pt x="0" y="13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0" y="30"/>
                    </a:lnTo>
                    <a:lnTo>
                      <a:pt x="23" y="36"/>
                    </a:lnTo>
                    <a:lnTo>
                      <a:pt x="40" y="41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5" name="Line 113"/>
              <p:cNvSpPr>
                <a:spLocks noChangeShapeType="1"/>
              </p:cNvSpPr>
              <p:nvPr/>
            </p:nvSpPr>
            <p:spPr bwMode="gray">
              <a:xfrm>
                <a:off x="4120" y="808"/>
                <a:ext cx="6" cy="12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66" name="Line 114"/>
              <p:cNvSpPr>
                <a:spLocks noChangeShapeType="1"/>
              </p:cNvSpPr>
              <p:nvPr/>
            </p:nvSpPr>
            <p:spPr bwMode="gray">
              <a:xfrm>
                <a:off x="4131" y="793"/>
                <a:ext cx="0" cy="30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67" name="Line 115"/>
              <p:cNvSpPr>
                <a:spLocks noChangeShapeType="1"/>
              </p:cNvSpPr>
              <p:nvPr/>
            </p:nvSpPr>
            <p:spPr bwMode="gray">
              <a:xfrm>
                <a:off x="4024" y="782"/>
                <a:ext cx="0" cy="49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68" name="Freeform 116"/>
              <p:cNvSpPr>
                <a:spLocks/>
              </p:cNvSpPr>
              <p:nvPr/>
            </p:nvSpPr>
            <p:spPr bwMode="gray">
              <a:xfrm>
                <a:off x="3919" y="607"/>
                <a:ext cx="63" cy="8"/>
              </a:xfrm>
              <a:custGeom>
                <a:avLst/>
                <a:gdLst>
                  <a:gd name="T0" fmla="*/ 0 w 63"/>
                  <a:gd name="T1" fmla="*/ 7 h 8"/>
                  <a:gd name="T2" fmla="*/ 26 w 63"/>
                  <a:gd name="T3" fmla="*/ 0 h 8"/>
                  <a:gd name="T4" fmla="*/ 44 w 63"/>
                  <a:gd name="T5" fmla="*/ 7 h 8"/>
                  <a:gd name="T6" fmla="*/ 62 w 6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">
                    <a:moveTo>
                      <a:pt x="0" y="7"/>
                    </a:moveTo>
                    <a:lnTo>
                      <a:pt x="26" y="0"/>
                    </a:lnTo>
                    <a:lnTo>
                      <a:pt x="44" y="7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9" name="Freeform 117"/>
              <p:cNvSpPr>
                <a:spLocks/>
              </p:cNvSpPr>
              <p:nvPr/>
            </p:nvSpPr>
            <p:spPr bwMode="gray">
              <a:xfrm>
                <a:off x="3919" y="626"/>
                <a:ext cx="63" cy="6"/>
              </a:xfrm>
              <a:custGeom>
                <a:avLst/>
                <a:gdLst>
                  <a:gd name="T0" fmla="*/ 0 w 63"/>
                  <a:gd name="T1" fmla="*/ 5 h 6"/>
                  <a:gd name="T2" fmla="*/ 26 w 63"/>
                  <a:gd name="T3" fmla="*/ 0 h 6"/>
                  <a:gd name="T4" fmla="*/ 44 w 63"/>
                  <a:gd name="T5" fmla="*/ 5 h 6"/>
                  <a:gd name="T6" fmla="*/ 62 w 6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">
                    <a:moveTo>
                      <a:pt x="0" y="5"/>
                    </a:moveTo>
                    <a:lnTo>
                      <a:pt x="26" y="0"/>
                    </a:lnTo>
                    <a:lnTo>
                      <a:pt x="44" y="5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0" name="Freeform 118"/>
              <p:cNvSpPr>
                <a:spLocks/>
              </p:cNvSpPr>
              <p:nvPr/>
            </p:nvSpPr>
            <p:spPr bwMode="gray">
              <a:xfrm>
                <a:off x="3919" y="642"/>
                <a:ext cx="63" cy="4"/>
              </a:xfrm>
              <a:custGeom>
                <a:avLst/>
                <a:gdLst>
                  <a:gd name="T0" fmla="*/ 0 w 63"/>
                  <a:gd name="T1" fmla="*/ 3 h 4"/>
                  <a:gd name="T2" fmla="*/ 26 w 63"/>
                  <a:gd name="T3" fmla="*/ 0 h 4"/>
                  <a:gd name="T4" fmla="*/ 44 w 63"/>
                  <a:gd name="T5" fmla="*/ 3 h 4"/>
                  <a:gd name="T6" fmla="*/ 62 w 6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">
                    <a:moveTo>
                      <a:pt x="0" y="3"/>
                    </a:moveTo>
                    <a:lnTo>
                      <a:pt x="26" y="0"/>
                    </a:lnTo>
                    <a:lnTo>
                      <a:pt x="44" y="3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1" name="Freeform 119"/>
              <p:cNvSpPr>
                <a:spLocks/>
              </p:cNvSpPr>
              <p:nvPr/>
            </p:nvSpPr>
            <p:spPr bwMode="gray">
              <a:xfrm>
                <a:off x="3919" y="654"/>
                <a:ext cx="63" cy="6"/>
              </a:xfrm>
              <a:custGeom>
                <a:avLst/>
                <a:gdLst>
                  <a:gd name="T0" fmla="*/ 0 w 63"/>
                  <a:gd name="T1" fmla="*/ 5 h 6"/>
                  <a:gd name="T2" fmla="*/ 26 w 63"/>
                  <a:gd name="T3" fmla="*/ 0 h 6"/>
                  <a:gd name="T4" fmla="*/ 44 w 63"/>
                  <a:gd name="T5" fmla="*/ 5 h 6"/>
                  <a:gd name="T6" fmla="*/ 62 w 6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">
                    <a:moveTo>
                      <a:pt x="0" y="5"/>
                    </a:moveTo>
                    <a:lnTo>
                      <a:pt x="26" y="0"/>
                    </a:lnTo>
                    <a:lnTo>
                      <a:pt x="44" y="5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502072" name="Group 120"/>
            <p:cNvGrpSpPr>
              <a:grpSpLocks/>
            </p:cNvGrpSpPr>
            <p:nvPr/>
          </p:nvGrpSpPr>
          <p:grpSpPr bwMode="auto">
            <a:xfrm>
              <a:off x="4430" y="536"/>
              <a:ext cx="359" cy="293"/>
              <a:chOff x="4430" y="536"/>
              <a:chExt cx="359" cy="293"/>
            </a:xfrm>
          </p:grpSpPr>
          <p:sp>
            <p:nvSpPr>
              <p:cNvPr id="5502073" name="Freeform 121"/>
              <p:cNvSpPr>
                <a:spLocks/>
              </p:cNvSpPr>
              <p:nvPr/>
            </p:nvSpPr>
            <p:spPr bwMode="gray">
              <a:xfrm>
                <a:off x="4478" y="631"/>
                <a:ext cx="59" cy="24"/>
              </a:xfrm>
              <a:custGeom>
                <a:avLst/>
                <a:gdLst>
                  <a:gd name="T0" fmla="*/ 0 w 59"/>
                  <a:gd name="T1" fmla="*/ 1 h 24"/>
                  <a:gd name="T2" fmla="*/ 15 w 59"/>
                  <a:gd name="T3" fmla="*/ 1 h 24"/>
                  <a:gd name="T4" fmla="*/ 22 w 59"/>
                  <a:gd name="T5" fmla="*/ 0 h 24"/>
                  <a:gd name="T6" fmla="*/ 27 w 59"/>
                  <a:gd name="T7" fmla="*/ 1 h 24"/>
                  <a:gd name="T8" fmla="*/ 36 w 59"/>
                  <a:gd name="T9" fmla="*/ 0 h 24"/>
                  <a:gd name="T10" fmla="*/ 58 w 59"/>
                  <a:gd name="T11" fmla="*/ 14 h 24"/>
                  <a:gd name="T12" fmla="*/ 21 w 59"/>
                  <a:gd name="T13" fmla="*/ 23 h 24"/>
                  <a:gd name="T14" fmla="*/ 0 w 59"/>
                  <a:gd name="T15" fmla="*/ 1 h 24"/>
                  <a:gd name="T16" fmla="*/ 0 w 59"/>
                  <a:gd name="T1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4">
                    <a:moveTo>
                      <a:pt x="0" y="1"/>
                    </a:moveTo>
                    <a:lnTo>
                      <a:pt x="15" y="1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6" y="0"/>
                    </a:lnTo>
                    <a:lnTo>
                      <a:pt x="58" y="14"/>
                    </a:lnTo>
                    <a:lnTo>
                      <a:pt x="21" y="23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4" name="Freeform 122"/>
              <p:cNvSpPr>
                <a:spLocks/>
              </p:cNvSpPr>
              <p:nvPr/>
            </p:nvSpPr>
            <p:spPr bwMode="gray">
              <a:xfrm>
                <a:off x="4451" y="722"/>
                <a:ext cx="87" cy="77"/>
              </a:xfrm>
              <a:custGeom>
                <a:avLst/>
                <a:gdLst>
                  <a:gd name="T0" fmla="*/ 68 w 87"/>
                  <a:gd name="T1" fmla="*/ 76 h 77"/>
                  <a:gd name="T2" fmla="*/ 58 w 87"/>
                  <a:gd name="T3" fmla="*/ 69 h 77"/>
                  <a:gd name="T4" fmla="*/ 51 w 87"/>
                  <a:gd name="T5" fmla="*/ 67 h 77"/>
                  <a:gd name="T6" fmla="*/ 45 w 87"/>
                  <a:gd name="T7" fmla="*/ 61 h 77"/>
                  <a:gd name="T8" fmla="*/ 42 w 87"/>
                  <a:gd name="T9" fmla="*/ 59 h 77"/>
                  <a:gd name="T10" fmla="*/ 32 w 87"/>
                  <a:gd name="T11" fmla="*/ 54 h 77"/>
                  <a:gd name="T12" fmla="*/ 30 w 87"/>
                  <a:gd name="T13" fmla="*/ 50 h 77"/>
                  <a:gd name="T14" fmla="*/ 26 w 87"/>
                  <a:gd name="T15" fmla="*/ 47 h 77"/>
                  <a:gd name="T16" fmla="*/ 21 w 87"/>
                  <a:gd name="T17" fmla="*/ 45 h 77"/>
                  <a:gd name="T18" fmla="*/ 18 w 87"/>
                  <a:gd name="T19" fmla="*/ 42 h 77"/>
                  <a:gd name="T20" fmla="*/ 13 w 87"/>
                  <a:gd name="T21" fmla="*/ 40 h 77"/>
                  <a:gd name="T22" fmla="*/ 11 w 87"/>
                  <a:gd name="T23" fmla="*/ 37 h 77"/>
                  <a:gd name="T24" fmla="*/ 7 w 87"/>
                  <a:gd name="T25" fmla="*/ 30 h 77"/>
                  <a:gd name="T26" fmla="*/ 4 w 87"/>
                  <a:gd name="T27" fmla="*/ 27 h 77"/>
                  <a:gd name="T28" fmla="*/ 0 w 87"/>
                  <a:gd name="T29" fmla="*/ 26 h 77"/>
                  <a:gd name="T30" fmla="*/ 0 w 87"/>
                  <a:gd name="T31" fmla="*/ 19 h 77"/>
                  <a:gd name="T32" fmla="*/ 0 w 87"/>
                  <a:gd name="T33" fmla="*/ 14 h 77"/>
                  <a:gd name="T34" fmla="*/ 0 w 87"/>
                  <a:gd name="T35" fmla="*/ 8 h 77"/>
                  <a:gd name="T36" fmla="*/ 1 w 87"/>
                  <a:gd name="T37" fmla="*/ 4 h 77"/>
                  <a:gd name="T38" fmla="*/ 1 w 87"/>
                  <a:gd name="T39" fmla="*/ 0 h 77"/>
                  <a:gd name="T40" fmla="*/ 22 w 87"/>
                  <a:gd name="T41" fmla="*/ 0 h 77"/>
                  <a:gd name="T42" fmla="*/ 86 w 87"/>
                  <a:gd name="T43" fmla="*/ 48 h 77"/>
                  <a:gd name="T44" fmla="*/ 68 w 87"/>
                  <a:gd name="T45" fmla="*/ 76 h 77"/>
                  <a:gd name="T46" fmla="*/ 68 w 87"/>
                  <a:gd name="T47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" h="77">
                    <a:moveTo>
                      <a:pt x="68" y="76"/>
                    </a:moveTo>
                    <a:lnTo>
                      <a:pt x="58" y="69"/>
                    </a:lnTo>
                    <a:lnTo>
                      <a:pt x="51" y="67"/>
                    </a:lnTo>
                    <a:lnTo>
                      <a:pt x="45" y="61"/>
                    </a:lnTo>
                    <a:lnTo>
                      <a:pt x="42" y="59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26" y="47"/>
                    </a:lnTo>
                    <a:lnTo>
                      <a:pt x="21" y="45"/>
                    </a:lnTo>
                    <a:lnTo>
                      <a:pt x="18" y="42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7" y="30"/>
                    </a:lnTo>
                    <a:lnTo>
                      <a:pt x="4" y="27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22" y="0"/>
                    </a:lnTo>
                    <a:lnTo>
                      <a:pt x="86" y="48"/>
                    </a:lnTo>
                    <a:lnTo>
                      <a:pt x="68" y="76"/>
                    </a:lnTo>
                    <a:lnTo>
                      <a:pt x="68" y="76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5" name="Freeform 123"/>
              <p:cNvSpPr>
                <a:spLocks/>
              </p:cNvSpPr>
              <p:nvPr/>
            </p:nvSpPr>
            <p:spPr bwMode="gray">
              <a:xfrm>
                <a:off x="4452" y="716"/>
                <a:ext cx="209" cy="54"/>
              </a:xfrm>
              <a:custGeom>
                <a:avLst/>
                <a:gdLst>
                  <a:gd name="T0" fmla="*/ 208 w 209"/>
                  <a:gd name="T1" fmla="*/ 17 h 54"/>
                  <a:gd name="T2" fmla="*/ 208 w 209"/>
                  <a:gd name="T3" fmla="*/ 18 h 54"/>
                  <a:gd name="T4" fmla="*/ 194 w 209"/>
                  <a:gd name="T5" fmla="*/ 16 h 54"/>
                  <a:gd name="T6" fmla="*/ 189 w 209"/>
                  <a:gd name="T7" fmla="*/ 16 h 54"/>
                  <a:gd name="T8" fmla="*/ 179 w 209"/>
                  <a:gd name="T9" fmla="*/ 13 h 54"/>
                  <a:gd name="T10" fmla="*/ 29 w 209"/>
                  <a:gd name="T11" fmla="*/ 0 h 54"/>
                  <a:gd name="T12" fmla="*/ 19 w 209"/>
                  <a:gd name="T13" fmla="*/ 0 h 54"/>
                  <a:gd name="T14" fmla="*/ 11 w 209"/>
                  <a:gd name="T15" fmla="*/ 4 h 54"/>
                  <a:gd name="T16" fmla="*/ 0 w 209"/>
                  <a:gd name="T17" fmla="*/ 6 h 54"/>
                  <a:gd name="T18" fmla="*/ 15 w 209"/>
                  <a:gd name="T19" fmla="*/ 12 h 54"/>
                  <a:gd name="T20" fmla="*/ 20 w 209"/>
                  <a:gd name="T21" fmla="*/ 17 h 54"/>
                  <a:gd name="T22" fmla="*/ 29 w 209"/>
                  <a:gd name="T23" fmla="*/ 21 h 54"/>
                  <a:gd name="T24" fmla="*/ 38 w 209"/>
                  <a:gd name="T25" fmla="*/ 27 h 54"/>
                  <a:gd name="T26" fmla="*/ 45 w 209"/>
                  <a:gd name="T27" fmla="*/ 32 h 54"/>
                  <a:gd name="T28" fmla="*/ 50 w 209"/>
                  <a:gd name="T29" fmla="*/ 33 h 54"/>
                  <a:gd name="T30" fmla="*/ 57 w 209"/>
                  <a:gd name="T31" fmla="*/ 37 h 54"/>
                  <a:gd name="T32" fmla="*/ 60 w 209"/>
                  <a:gd name="T33" fmla="*/ 43 h 54"/>
                  <a:gd name="T34" fmla="*/ 66 w 209"/>
                  <a:gd name="T35" fmla="*/ 48 h 54"/>
                  <a:gd name="T36" fmla="*/ 67 w 209"/>
                  <a:gd name="T37" fmla="*/ 49 h 54"/>
                  <a:gd name="T38" fmla="*/ 90 w 209"/>
                  <a:gd name="T39" fmla="*/ 53 h 54"/>
                  <a:gd name="T40" fmla="*/ 197 w 209"/>
                  <a:gd name="T41" fmla="*/ 36 h 54"/>
                  <a:gd name="T42" fmla="*/ 208 w 209"/>
                  <a:gd name="T43" fmla="*/ 17 h 54"/>
                  <a:gd name="T44" fmla="*/ 208 w 209"/>
                  <a:gd name="T45" fmla="*/ 1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9" h="54">
                    <a:moveTo>
                      <a:pt x="208" y="17"/>
                    </a:moveTo>
                    <a:lnTo>
                      <a:pt x="208" y="18"/>
                    </a:lnTo>
                    <a:lnTo>
                      <a:pt x="194" y="16"/>
                    </a:lnTo>
                    <a:lnTo>
                      <a:pt x="189" y="16"/>
                    </a:lnTo>
                    <a:lnTo>
                      <a:pt x="179" y="13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1" y="4"/>
                    </a:lnTo>
                    <a:lnTo>
                      <a:pt x="0" y="6"/>
                    </a:lnTo>
                    <a:lnTo>
                      <a:pt x="15" y="12"/>
                    </a:lnTo>
                    <a:lnTo>
                      <a:pt x="20" y="17"/>
                    </a:lnTo>
                    <a:lnTo>
                      <a:pt x="29" y="21"/>
                    </a:lnTo>
                    <a:lnTo>
                      <a:pt x="38" y="27"/>
                    </a:lnTo>
                    <a:lnTo>
                      <a:pt x="45" y="32"/>
                    </a:lnTo>
                    <a:lnTo>
                      <a:pt x="50" y="33"/>
                    </a:lnTo>
                    <a:lnTo>
                      <a:pt x="57" y="37"/>
                    </a:lnTo>
                    <a:lnTo>
                      <a:pt x="60" y="43"/>
                    </a:lnTo>
                    <a:lnTo>
                      <a:pt x="66" y="48"/>
                    </a:lnTo>
                    <a:lnTo>
                      <a:pt x="67" y="49"/>
                    </a:lnTo>
                    <a:lnTo>
                      <a:pt x="90" y="53"/>
                    </a:lnTo>
                    <a:lnTo>
                      <a:pt x="197" y="36"/>
                    </a:lnTo>
                    <a:lnTo>
                      <a:pt x="208" y="17"/>
                    </a:lnTo>
                    <a:lnTo>
                      <a:pt x="208" y="17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6" name="Freeform 124"/>
              <p:cNvSpPr>
                <a:spLocks/>
              </p:cNvSpPr>
              <p:nvPr/>
            </p:nvSpPr>
            <p:spPr bwMode="gray">
              <a:xfrm>
                <a:off x="4518" y="734"/>
                <a:ext cx="144" cy="65"/>
              </a:xfrm>
              <a:custGeom>
                <a:avLst/>
                <a:gdLst>
                  <a:gd name="T0" fmla="*/ 137 w 144"/>
                  <a:gd name="T1" fmla="*/ 3 h 65"/>
                  <a:gd name="T2" fmla="*/ 129 w 144"/>
                  <a:gd name="T3" fmla="*/ 6 h 65"/>
                  <a:gd name="T4" fmla="*/ 122 w 144"/>
                  <a:gd name="T5" fmla="*/ 9 h 65"/>
                  <a:gd name="T6" fmla="*/ 111 w 144"/>
                  <a:gd name="T7" fmla="*/ 9 h 65"/>
                  <a:gd name="T8" fmla="*/ 106 w 144"/>
                  <a:gd name="T9" fmla="*/ 12 h 65"/>
                  <a:gd name="T10" fmla="*/ 91 w 144"/>
                  <a:gd name="T11" fmla="*/ 14 h 65"/>
                  <a:gd name="T12" fmla="*/ 81 w 144"/>
                  <a:gd name="T13" fmla="*/ 15 h 65"/>
                  <a:gd name="T14" fmla="*/ 74 w 144"/>
                  <a:gd name="T15" fmla="*/ 15 h 65"/>
                  <a:gd name="T16" fmla="*/ 64 w 144"/>
                  <a:gd name="T17" fmla="*/ 17 h 65"/>
                  <a:gd name="T18" fmla="*/ 55 w 144"/>
                  <a:gd name="T19" fmla="*/ 18 h 65"/>
                  <a:gd name="T20" fmla="*/ 42 w 144"/>
                  <a:gd name="T21" fmla="*/ 22 h 65"/>
                  <a:gd name="T22" fmla="*/ 27 w 144"/>
                  <a:gd name="T23" fmla="*/ 23 h 65"/>
                  <a:gd name="T24" fmla="*/ 20 w 144"/>
                  <a:gd name="T25" fmla="*/ 28 h 65"/>
                  <a:gd name="T26" fmla="*/ 6 w 144"/>
                  <a:gd name="T27" fmla="*/ 28 h 65"/>
                  <a:gd name="T28" fmla="*/ 4 w 144"/>
                  <a:gd name="T29" fmla="*/ 30 h 65"/>
                  <a:gd name="T30" fmla="*/ 0 w 144"/>
                  <a:gd name="T31" fmla="*/ 31 h 65"/>
                  <a:gd name="T32" fmla="*/ 1 w 144"/>
                  <a:gd name="T33" fmla="*/ 39 h 65"/>
                  <a:gd name="T34" fmla="*/ 2 w 144"/>
                  <a:gd name="T35" fmla="*/ 43 h 65"/>
                  <a:gd name="T36" fmla="*/ 0 w 144"/>
                  <a:gd name="T37" fmla="*/ 51 h 65"/>
                  <a:gd name="T38" fmla="*/ 0 w 144"/>
                  <a:gd name="T39" fmla="*/ 57 h 65"/>
                  <a:gd name="T40" fmla="*/ 2 w 144"/>
                  <a:gd name="T41" fmla="*/ 60 h 65"/>
                  <a:gd name="T42" fmla="*/ 0 w 144"/>
                  <a:gd name="T43" fmla="*/ 64 h 65"/>
                  <a:gd name="T44" fmla="*/ 25 w 144"/>
                  <a:gd name="T45" fmla="*/ 58 h 65"/>
                  <a:gd name="T46" fmla="*/ 26 w 144"/>
                  <a:gd name="T47" fmla="*/ 58 h 65"/>
                  <a:gd name="T48" fmla="*/ 35 w 144"/>
                  <a:gd name="T49" fmla="*/ 55 h 65"/>
                  <a:gd name="T50" fmla="*/ 46 w 144"/>
                  <a:gd name="T51" fmla="*/ 54 h 65"/>
                  <a:gd name="T52" fmla="*/ 59 w 144"/>
                  <a:gd name="T53" fmla="*/ 54 h 65"/>
                  <a:gd name="T54" fmla="*/ 64 w 144"/>
                  <a:gd name="T55" fmla="*/ 51 h 65"/>
                  <a:gd name="T56" fmla="*/ 72 w 144"/>
                  <a:gd name="T57" fmla="*/ 51 h 65"/>
                  <a:gd name="T58" fmla="*/ 81 w 144"/>
                  <a:gd name="T59" fmla="*/ 44 h 65"/>
                  <a:gd name="T60" fmla="*/ 87 w 144"/>
                  <a:gd name="T61" fmla="*/ 46 h 65"/>
                  <a:gd name="T62" fmla="*/ 90 w 144"/>
                  <a:gd name="T63" fmla="*/ 42 h 65"/>
                  <a:gd name="T64" fmla="*/ 94 w 144"/>
                  <a:gd name="T65" fmla="*/ 42 h 65"/>
                  <a:gd name="T66" fmla="*/ 120 w 144"/>
                  <a:gd name="T67" fmla="*/ 35 h 65"/>
                  <a:gd name="T68" fmla="*/ 123 w 144"/>
                  <a:gd name="T69" fmla="*/ 35 h 65"/>
                  <a:gd name="T70" fmla="*/ 128 w 144"/>
                  <a:gd name="T71" fmla="*/ 35 h 65"/>
                  <a:gd name="T72" fmla="*/ 132 w 144"/>
                  <a:gd name="T73" fmla="*/ 34 h 65"/>
                  <a:gd name="T74" fmla="*/ 139 w 144"/>
                  <a:gd name="T75" fmla="*/ 34 h 65"/>
                  <a:gd name="T76" fmla="*/ 140 w 144"/>
                  <a:gd name="T77" fmla="*/ 32 h 65"/>
                  <a:gd name="T78" fmla="*/ 143 w 144"/>
                  <a:gd name="T79" fmla="*/ 31 h 65"/>
                  <a:gd name="T80" fmla="*/ 143 w 144"/>
                  <a:gd name="T81" fmla="*/ 18 h 65"/>
                  <a:gd name="T82" fmla="*/ 142 w 144"/>
                  <a:gd name="T83" fmla="*/ 14 h 65"/>
                  <a:gd name="T84" fmla="*/ 143 w 144"/>
                  <a:gd name="T85" fmla="*/ 11 h 65"/>
                  <a:gd name="T86" fmla="*/ 142 w 144"/>
                  <a:gd name="T87" fmla="*/ 2 h 65"/>
                  <a:gd name="T88" fmla="*/ 142 w 144"/>
                  <a:gd name="T89" fmla="*/ 0 h 65"/>
                  <a:gd name="T90" fmla="*/ 137 w 144"/>
                  <a:gd name="T91" fmla="*/ 3 h 65"/>
                  <a:gd name="T92" fmla="*/ 137 w 144"/>
                  <a:gd name="T93" fmla="*/ 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4" h="65">
                    <a:moveTo>
                      <a:pt x="137" y="3"/>
                    </a:moveTo>
                    <a:lnTo>
                      <a:pt x="129" y="6"/>
                    </a:lnTo>
                    <a:lnTo>
                      <a:pt x="122" y="9"/>
                    </a:lnTo>
                    <a:lnTo>
                      <a:pt x="111" y="9"/>
                    </a:lnTo>
                    <a:lnTo>
                      <a:pt x="106" y="12"/>
                    </a:lnTo>
                    <a:lnTo>
                      <a:pt x="91" y="14"/>
                    </a:lnTo>
                    <a:lnTo>
                      <a:pt x="81" y="15"/>
                    </a:lnTo>
                    <a:lnTo>
                      <a:pt x="74" y="15"/>
                    </a:lnTo>
                    <a:lnTo>
                      <a:pt x="64" y="17"/>
                    </a:lnTo>
                    <a:lnTo>
                      <a:pt x="55" y="18"/>
                    </a:lnTo>
                    <a:lnTo>
                      <a:pt x="42" y="22"/>
                    </a:lnTo>
                    <a:lnTo>
                      <a:pt x="27" y="23"/>
                    </a:lnTo>
                    <a:lnTo>
                      <a:pt x="20" y="28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1"/>
                    </a:lnTo>
                    <a:lnTo>
                      <a:pt x="1" y="39"/>
                    </a:lnTo>
                    <a:lnTo>
                      <a:pt x="2" y="43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25" y="58"/>
                    </a:lnTo>
                    <a:lnTo>
                      <a:pt x="26" y="58"/>
                    </a:lnTo>
                    <a:lnTo>
                      <a:pt x="35" y="55"/>
                    </a:lnTo>
                    <a:lnTo>
                      <a:pt x="46" y="54"/>
                    </a:lnTo>
                    <a:lnTo>
                      <a:pt x="59" y="54"/>
                    </a:lnTo>
                    <a:lnTo>
                      <a:pt x="64" y="51"/>
                    </a:lnTo>
                    <a:lnTo>
                      <a:pt x="72" y="51"/>
                    </a:lnTo>
                    <a:lnTo>
                      <a:pt x="81" y="44"/>
                    </a:lnTo>
                    <a:lnTo>
                      <a:pt x="87" y="46"/>
                    </a:lnTo>
                    <a:lnTo>
                      <a:pt x="90" y="42"/>
                    </a:lnTo>
                    <a:lnTo>
                      <a:pt x="94" y="42"/>
                    </a:lnTo>
                    <a:lnTo>
                      <a:pt x="120" y="35"/>
                    </a:lnTo>
                    <a:lnTo>
                      <a:pt x="123" y="35"/>
                    </a:lnTo>
                    <a:lnTo>
                      <a:pt x="128" y="35"/>
                    </a:lnTo>
                    <a:lnTo>
                      <a:pt x="132" y="34"/>
                    </a:lnTo>
                    <a:lnTo>
                      <a:pt x="139" y="34"/>
                    </a:lnTo>
                    <a:lnTo>
                      <a:pt x="140" y="32"/>
                    </a:lnTo>
                    <a:lnTo>
                      <a:pt x="143" y="31"/>
                    </a:lnTo>
                    <a:lnTo>
                      <a:pt x="143" y="18"/>
                    </a:lnTo>
                    <a:lnTo>
                      <a:pt x="142" y="14"/>
                    </a:lnTo>
                    <a:lnTo>
                      <a:pt x="143" y="11"/>
                    </a:lnTo>
                    <a:lnTo>
                      <a:pt x="142" y="2"/>
                    </a:lnTo>
                    <a:lnTo>
                      <a:pt x="142" y="0"/>
                    </a:lnTo>
                    <a:lnTo>
                      <a:pt x="137" y="3"/>
                    </a:lnTo>
                    <a:lnTo>
                      <a:pt x="137" y="3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7" name="Freeform 125"/>
              <p:cNvSpPr>
                <a:spLocks/>
              </p:cNvSpPr>
              <p:nvPr/>
            </p:nvSpPr>
            <p:spPr bwMode="gray">
              <a:xfrm>
                <a:off x="4477" y="632"/>
                <a:ext cx="38" cy="105"/>
              </a:xfrm>
              <a:custGeom>
                <a:avLst/>
                <a:gdLst>
                  <a:gd name="T0" fmla="*/ 37 w 38"/>
                  <a:gd name="T1" fmla="*/ 10 h 105"/>
                  <a:gd name="T2" fmla="*/ 26 w 38"/>
                  <a:gd name="T3" fmla="*/ 9 h 105"/>
                  <a:gd name="T4" fmla="*/ 19 w 38"/>
                  <a:gd name="T5" fmla="*/ 6 h 105"/>
                  <a:gd name="T6" fmla="*/ 15 w 38"/>
                  <a:gd name="T7" fmla="*/ 4 h 105"/>
                  <a:gd name="T8" fmla="*/ 6 w 38"/>
                  <a:gd name="T9" fmla="*/ 5 h 105"/>
                  <a:gd name="T10" fmla="*/ 3 w 38"/>
                  <a:gd name="T11" fmla="*/ 0 h 105"/>
                  <a:gd name="T12" fmla="*/ 1 w 38"/>
                  <a:gd name="T13" fmla="*/ 14 h 105"/>
                  <a:gd name="T14" fmla="*/ 3 w 38"/>
                  <a:gd name="T15" fmla="*/ 19 h 105"/>
                  <a:gd name="T16" fmla="*/ 1 w 38"/>
                  <a:gd name="T17" fmla="*/ 29 h 105"/>
                  <a:gd name="T18" fmla="*/ 1 w 38"/>
                  <a:gd name="T19" fmla="*/ 35 h 105"/>
                  <a:gd name="T20" fmla="*/ 1 w 38"/>
                  <a:gd name="T21" fmla="*/ 48 h 105"/>
                  <a:gd name="T22" fmla="*/ 1 w 38"/>
                  <a:gd name="T23" fmla="*/ 54 h 105"/>
                  <a:gd name="T24" fmla="*/ 0 w 38"/>
                  <a:gd name="T25" fmla="*/ 61 h 105"/>
                  <a:gd name="T26" fmla="*/ 1 w 38"/>
                  <a:gd name="T27" fmla="*/ 70 h 105"/>
                  <a:gd name="T28" fmla="*/ 0 w 38"/>
                  <a:gd name="T29" fmla="*/ 76 h 105"/>
                  <a:gd name="T30" fmla="*/ 1 w 38"/>
                  <a:gd name="T31" fmla="*/ 81 h 105"/>
                  <a:gd name="T32" fmla="*/ 0 w 38"/>
                  <a:gd name="T33" fmla="*/ 88 h 105"/>
                  <a:gd name="T34" fmla="*/ 9 w 38"/>
                  <a:gd name="T35" fmla="*/ 92 h 105"/>
                  <a:gd name="T36" fmla="*/ 14 w 38"/>
                  <a:gd name="T37" fmla="*/ 93 h 105"/>
                  <a:gd name="T38" fmla="*/ 18 w 38"/>
                  <a:gd name="T39" fmla="*/ 96 h 105"/>
                  <a:gd name="T40" fmla="*/ 25 w 38"/>
                  <a:gd name="T41" fmla="*/ 97 h 105"/>
                  <a:gd name="T42" fmla="*/ 27 w 38"/>
                  <a:gd name="T43" fmla="*/ 101 h 105"/>
                  <a:gd name="T44" fmla="*/ 32 w 38"/>
                  <a:gd name="T45" fmla="*/ 101 h 105"/>
                  <a:gd name="T46" fmla="*/ 35 w 38"/>
                  <a:gd name="T47" fmla="*/ 104 h 105"/>
                  <a:gd name="T48" fmla="*/ 37 w 38"/>
                  <a:gd name="T49" fmla="*/ 10 h 105"/>
                  <a:gd name="T50" fmla="*/ 37 w 38"/>
                  <a:gd name="T51" fmla="*/ 1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105">
                    <a:moveTo>
                      <a:pt x="37" y="10"/>
                    </a:moveTo>
                    <a:lnTo>
                      <a:pt x="26" y="9"/>
                    </a:lnTo>
                    <a:lnTo>
                      <a:pt x="19" y="6"/>
                    </a:lnTo>
                    <a:lnTo>
                      <a:pt x="15" y="4"/>
                    </a:lnTo>
                    <a:lnTo>
                      <a:pt x="6" y="5"/>
                    </a:lnTo>
                    <a:lnTo>
                      <a:pt x="3" y="0"/>
                    </a:lnTo>
                    <a:lnTo>
                      <a:pt x="1" y="14"/>
                    </a:lnTo>
                    <a:lnTo>
                      <a:pt x="3" y="19"/>
                    </a:lnTo>
                    <a:lnTo>
                      <a:pt x="1" y="29"/>
                    </a:lnTo>
                    <a:lnTo>
                      <a:pt x="1" y="35"/>
                    </a:lnTo>
                    <a:lnTo>
                      <a:pt x="1" y="48"/>
                    </a:lnTo>
                    <a:lnTo>
                      <a:pt x="1" y="54"/>
                    </a:lnTo>
                    <a:lnTo>
                      <a:pt x="0" y="61"/>
                    </a:lnTo>
                    <a:lnTo>
                      <a:pt x="1" y="70"/>
                    </a:lnTo>
                    <a:lnTo>
                      <a:pt x="0" y="76"/>
                    </a:lnTo>
                    <a:lnTo>
                      <a:pt x="1" y="81"/>
                    </a:lnTo>
                    <a:lnTo>
                      <a:pt x="0" y="88"/>
                    </a:lnTo>
                    <a:lnTo>
                      <a:pt x="9" y="92"/>
                    </a:lnTo>
                    <a:lnTo>
                      <a:pt x="14" y="93"/>
                    </a:lnTo>
                    <a:lnTo>
                      <a:pt x="18" y="96"/>
                    </a:lnTo>
                    <a:lnTo>
                      <a:pt x="25" y="97"/>
                    </a:lnTo>
                    <a:lnTo>
                      <a:pt x="27" y="101"/>
                    </a:lnTo>
                    <a:lnTo>
                      <a:pt x="32" y="101"/>
                    </a:lnTo>
                    <a:lnTo>
                      <a:pt x="35" y="104"/>
                    </a:lnTo>
                    <a:lnTo>
                      <a:pt x="37" y="10"/>
                    </a:lnTo>
                    <a:lnTo>
                      <a:pt x="37" y="10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8" name="Freeform 126"/>
              <p:cNvSpPr>
                <a:spLocks/>
              </p:cNvSpPr>
              <p:nvPr/>
            </p:nvSpPr>
            <p:spPr bwMode="gray">
              <a:xfrm>
                <a:off x="4512" y="626"/>
                <a:ext cx="130" cy="36"/>
              </a:xfrm>
              <a:custGeom>
                <a:avLst/>
                <a:gdLst>
                  <a:gd name="T0" fmla="*/ 129 w 130"/>
                  <a:gd name="T1" fmla="*/ 5 h 36"/>
                  <a:gd name="T2" fmla="*/ 103 w 130"/>
                  <a:gd name="T3" fmla="*/ 1 h 36"/>
                  <a:gd name="T4" fmla="*/ 98 w 130"/>
                  <a:gd name="T5" fmla="*/ 1 h 36"/>
                  <a:gd name="T6" fmla="*/ 91 w 130"/>
                  <a:gd name="T7" fmla="*/ 0 h 36"/>
                  <a:gd name="T8" fmla="*/ 84 w 130"/>
                  <a:gd name="T9" fmla="*/ 0 h 36"/>
                  <a:gd name="T10" fmla="*/ 70 w 130"/>
                  <a:gd name="T11" fmla="*/ 2 h 36"/>
                  <a:gd name="T12" fmla="*/ 54 w 130"/>
                  <a:gd name="T13" fmla="*/ 2 h 36"/>
                  <a:gd name="T14" fmla="*/ 51 w 130"/>
                  <a:gd name="T15" fmla="*/ 2 h 36"/>
                  <a:gd name="T16" fmla="*/ 37 w 130"/>
                  <a:gd name="T17" fmla="*/ 3 h 36"/>
                  <a:gd name="T18" fmla="*/ 31 w 130"/>
                  <a:gd name="T19" fmla="*/ 3 h 36"/>
                  <a:gd name="T20" fmla="*/ 14 w 130"/>
                  <a:gd name="T21" fmla="*/ 5 h 36"/>
                  <a:gd name="T22" fmla="*/ 9 w 130"/>
                  <a:gd name="T23" fmla="*/ 5 h 36"/>
                  <a:gd name="T24" fmla="*/ 0 w 130"/>
                  <a:gd name="T25" fmla="*/ 6 h 36"/>
                  <a:gd name="T26" fmla="*/ 9 w 130"/>
                  <a:gd name="T27" fmla="*/ 35 h 36"/>
                  <a:gd name="T28" fmla="*/ 125 w 130"/>
                  <a:gd name="T29" fmla="*/ 17 h 36"/>
                  <a:gd name="T30" fmla="*/ 129 w 130"/>
                  <a:gd name="T31" fmla="*/ 5 h 36"/>
                  <a:gd name="T32" fmla="*/ 129 w 130"/>
                  <a:gd name="T33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0" h="36">
                    <a:moveTo>
                      <a:pt x="129" y="5"/>
                    </a:moveTo>
                    <a:lnTo>
                      <a:pt x="103" y="1"/>
                    </a:lnTo>
                    <a:lnTo>
                      <a:pt x="98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0" y="2"/>
                    </a:lnTo>
                    <a:lnTo>
                      <a:pt x="54" y="2"/>
                    </a:lnTo>
                    <a:lnTo>
                      <a:pt x="51" y="2"/>
                    </a:lnTo>
                    <a:lnTo>
                      <a:pt x="37" y="3"/>
                    </a:lnTo>
                    <a:lnTo>
                      <a:pt x="31" y="3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0" y="6"/>
                    </a:lnTo>
                    <a:lnTo>
                      <a:pt x="9" y="35"/>
                    </a:lnTo>
                    <a:lnTo>
                      <a:pt x="125" y="17"/>
                    </a:lnTo>
                    <a:lnTo>
                      <a:pt x="129" y="5"/>
                    </a:lnTo>
                    <a:lnTo>
                      <a:pt x="129" y="5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9" name="Freeform 127"/>
              <p:cNvSpPr>
                <a:spLocks/>
              </p:cNvSpPr>
              <p:nvPr/>
            </p:nvSpPr>
            <p:spPr bwMode="gray">
              <a:xfrm>
                <a:off x="4510" y="632"/>
                <a:ext cx="28" cy="118"/>
              </a:xfrm>
              <a:custGeom>
                <a:avLst/>
                <a:gdLst>
                  <a:gd name="T0" fmla="*/ 14 w 28"/>
                  <a:gd name="T1" fmla="*/ 8 h 118"/>
                  <a:gd name="T2" fmla="*/ 6 w 28"/>
                  <a:gd name="T3" fmla="*/ 4 h 118"/>
                  <a:gd name="T4" fmla="*/ 2 w 28"/>
                  <a:gd name="T5" fmla="*/ 0 h 118"/>
                  <a:gd name="T6" fmla="*/ 2 w 28"/>
                  <a:gd name="T7" fmla="*/ 15 h 118"/>
                  <a:gd name="T8" fmla="*/ 2 w 28"/>
                  <a:gd name="T9" fmla="*/ 19 h 118"/>
                  <a:gd name="T10" fmla="*/ 2 w 28"/>
                  <a:gd name="T11" fmla="*/ 33 h 118"/>
                  <a:gd name="T12" fmla="*/ 2 w 28"/>
                  <a:gd name="T13" fmla="*/ 37 h 118"/>
                  <a:gd name="T14" fmla="*/ 1 w 28"/>
                  <a:gd name="T15" fmla="*/ 49 h 118"/>
                  <a:gd name="T16" fmla="*/ 1 w 28"/>
                  <a:gd name="T17" fmla="*/ 53 h 118"/>
                  <a:gd name="T18" fmla="*/ 1 w 28"/>
                  <a:gd name="T19" fmla="*/ 67 h 118"/>
                  <a:gd name="T20" fmla="*/ 2 w 28"/>
                  <a:gd name="T21" fmla="*/ 73 h 118"/>
                  <a:gd name="T22" fmla="*/ 0 w 28"/>
                  <a:gd name="T23" fmla="*/ 83 h 118"/>
                  <a:gd name="T24" fmla="*/ 1 w 28"/>
                  <a:gd name="T25" fmla="*/ 94 h 118"/>
                  <a:gd name="T26" fmla="*/ 0 w 28"/>
                  <a:gd name="T27" fmla="*/ 103 h 118"/>
                  <a:gd name="T28" fmla="*/ 0 w 28"/>
                  <a:gd name="T29" fmla="*/ 109 h 118"/>
                  <a:gd name="T30" fmla="*/ 0 w 28"/>
                  <a:gd name="T31" fmla="*/ 111 h 118"/>
                  <a:gd name="T32" fmla="*/ 11 w 28"/>
                  <a:gd name="T33" fmla="*/ 117 h 118"/>
                  <a:gd name="T34" fmla="*/ 13 w 28"/>
                  <a:gd name="T35" fmla="*/ 117 h 118"/>
                  <a:gd name="T36" fmla="*/ 15 w 28"/>
                  <a:gd name="T37" fmla="*/ 117 h 118"/>
                  <a:gd name="T38" fmla="*/ 27 w 28"/>
                  <a:gd name="T39" fmla="*/ 69 h 118"/>
                  <a:gd name="T40" fmla="*/ 20 w 28"/>
                  <a:gd name="T41" fmla="*/ 14 h 118"/>
                  <a:gd name="T42" fmla="*/ 14 w 28"/>
                  <a:gd name="T43" fmla="*/ 8 h 118"/>
                  <a:gd name="T44" fmla="*/ 14 w 28"/>
                  <a:gd name="T45" fmla="*/ 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118">
                    <a:moveTo>
                      <a:pt x="14" y="8"/>
                    </a:moveTo>
                    <a:lnTo>
                      <a:pt x="6" y="4"/>
                    </a:lnTo>
                    <a:lnTo>
                      <a:pt x="2" y="0"/>
                    </a:lnTo>
                    <a:lnTo>
                      <a:pt x="2" y="15"/>
                    </a:lnTo>
                    <a:lnTo>
                      <a:pt x="2" y="19"/>
                    </a:lnTo>
                    <a:lnTo>
                      <a:pt x="2" y="33"/>
                    </a:lnTo>
                    <a:lnTo>
                      <a:pt x="2" y="37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1" y="67"/>
                    </a:lnTo>
                    <a:lnTo>
                      <a:pt x="2" y="73"/>
                    </a:lnTo>
                    <a:lnTo>
                      <a:pt x="0" y="83"/>
                    </a:lnTo>
                    <a:lnTo>
                      <a:pt x="1" y="94"/>
                    </a:lnTo>
                    <a:lnTo>
                      <a:pt x="0" y="103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11" y="117"/>
                    </a:lnTo>
                    <a:lnTo>
                      <a:pt x="13" y="117"/>
                    </a:lnTo>
                    <a:lnTo>
                      <a:pt x="15" y="117"/>
                    </a:lnTo>
                    <a:lnTo>
                      <a:pt x="27" y="69"/>
                    </a:lnTo>
                    <a:lnTo>
                      <a:pt x="20" y="14"/>
                    </a:lnTo>
                    <a:lnTo>
                      <a:pt x="14" y="8"/>
                    </a:lnTo>
                    <a:lnTo>
                      <a:pt x="14" y="8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0" name="Freeform 128"/>
              <p:cNvSpPr>
                <a:spLocks/>
              </p:cNvSpPr>
              <p:nvPr/>
            </p:nvSpPr>
            <p:spPr bwMode="gray">
              <a:xfrm>
                <a:off x="4524" y="631"/>
                <a:ext cx="118" cy="120"/>
              </a:xfrm>
              <a:custGeom>
                <a:avLst/>
                <a:gdLst>
                  <a:gd name="T0" fmla="*/ 117 w 118"/>
                  <a:gd name="T1" fmla="*/ 0 h 120"/>
                  <a:gd name="T2" fmla="*/ 110 w 118"/>
                  <a:gd name="T3" fmla="*/ 2 h 120"/>
                  <a:gd name="T4" fmla="*/ 101 w 118"/>
                  <a:gd name="T5" fmla="*/ 0 h 120"/>
                  <a:gd name="T6" fmla="*/ 98 w 118"/>
                  <a:gd name="T7" fmla="*/ 2 h 120"/>
                  <a:gd name="T8" fmla="*/ 93 w 118"/>
                  <a:gd name="T9" fmla="*/ 2 h 120"/>
                  <a:gd name="T10" fmla="*/ 86 w 118"/>
                  <a:gd name="T11" fmla="*/ 2 h 120"/>
                  <a:gd name="T12" fmla="*/ 84 w 118"/>
                  <a:gd name="T13" fmla="*/ 4 h 120"/>
                  <a:gd name="T14" fmla="*/ 75 w 118"/>
                  <a:gd name="T15" fmla="*/ 2 h 120"/>
                  <a:gd name="T16" fmla="*/ 61 w 118"/>
                  <a:gd name="T17" fmla="*/ 4 h 120"/>
                  <a:gd name="T18" fmla="*/ 52 w 118"/>
                  <a:gd name="T19" fmla="*/ 4 h 120"/>
                  <a:gd name="T20" fmla="*/ 44 w 118"/>
                  <a:gd name="T21" fmla="*/ 5 h 120"/>
                  <a:gd name="T22" fmla="*/ 32 w 118"/>
                  <a:gd name="T23" fmla="*/ 5 h 120"/>
                  <a:gd name="T24" fmla="*/ 22 w 118"/>
                  <a:gd name="T25" fmla="*/ 8 h 120"/>
                  <a:gd name="T26" fmla="*/ 15 w 118"/>
                  <a:gd name="T27" fmla="*/ 6 h 120"/>
                  <a:gd name="T28" fmla="*/ 7 w 118"/>
                  <a:gd name="T29" fmla="*/ 8 h 120"/>
                  <a:gd name="T30" fmla="*/ 0 w 118"/>
                  <a:gd name="T31" fmla="*/ 9 h 120"/>
                  <a:gd name="T32" fmla="*/ 1 w 118"/>
                  <a:gd name="T33" fmla="*/ 18 h 120"/>
                  <a:gd name="T34" fmla="*/ 0 w 118"/>
                  <a:gd name="T35" fmla="*/ 22 h 120"/>
                  <a:gd name="T36" fmla="*/ 2 w 118"/>
                  <a:gd name="T37" fmla="*/ 32 h 120"/>
                  <a:gd name="T38" fmla="*/ 2 w 118"/>
                  <a:gd name="T39" fmla="*/ 34 h 120"/>
                  <a:gd name="T40" fmla="*/ 0 w 118"/>
                  <a:gd name="T41" fmla="*/ 43 h 120"/>
                  <a:gd name="T42" fmla="*/ 2 w 118"/>
                  <a:gd name="T43" fmla="*/ 53 h 120"/>
                  <a:gd name="T44" fmla="*/ 2 w 118"/>
                  <a:gd name="T45" fmla="*/ 59 h 120"/>
                  <a:gd name="T46" fmla="*/ 1 w 118"/>
                  <a:gd name="T47" fmla="*/ 69 h 120"/>
                  <a:gd name="T48" fmla="*/ 1 w 118"/>
                  <a:gd name="T49" fmla="*/ 78 h 120"/>
                  <a:gd name="T50" fmla="*/ 2 w 118"/>
                  <a:gd name="T51" fmla="*/ 95 h 120"/>
                  <a:gd name="T52" fmla="*/ 1 w 118"/>
                  <a:gd name="T53" fmla="*/ 104 h 120"/>
                  <a:gd name="T54" fmla="*/ 1 w 118"/>
                  <a:gd name="T55" fmla="*/ 116 h 120"/>
                  <a:gd name="T56" fmla="*/ 1 w 118"/>
                  <a:gd name="T57" fmla="*/ 119 h 120"/>
                  <a:gd name="T58" fmla="*/ 13 w 118"/>
                  <a:gd name="T59" fmla="*/ 118 h 120"/>
                  <a:gd name="T60" fmla="*/ 18 w 118"/>
                  <a:gd name="T61" fmla="*/ 118 h 120"/>
                  <a:gd name="T62" fmla="*/ 31 w 118"/>
                  <a:gd name="T63" fmla="*/ 117 h 120"/>
                  <a:gd name="T64" fmla="*/ 35 w 118"/>
                  <a:gd name="T65" fmla="*/ 117 h 120"/>
                  <a:gd name="T66" fmla="*/ 40 w 118"/>
                  <a:gd name="T67" fmla="*/ 115 h 120"/>
                  <a:gd name="T68" fmla="*/ 44 w 118"/>
                  <a:gd name="T69" fmla="*/ 115 h 120"/>
                  <a:gd name="T70" fmla="*/ 52 w 118"/>
                  <a:gd name="T71" fmla="*/ 115 h 120"/>
                  <a:gd name="T72" fmla="*/ 60 w 118"/>
                  <a:gd name="T73" fmla="*/ 111 h 120"/>
                  <a:gd name="T74" fmla="*/ 70 w 118"/>
                  <a:gd name="T75" fmla="*/ 111 h 120"/>
                  <a:gd name="T76" fmla="*/ 73 w 118"/>
                  <a:gd name="T77" fmla="*/ 110 h 120"/>
                  <a:gd name="T78" fmla="*/ 80 w 118"/>
                  <a:gd name="T79" fmla="*/ 108 h 120"/>
                  <a:gd name="T80" fmla="*/ 85 w 118"/>
                  <a:gd name="T81" fmla="*/ 105 h 120"/>
                  <a:gd name="T82" fmla="*/ 93 w 118"/>
                  <a:gd name="T83" fmla="*/ 105 h 120"/>
                  <a:gd name="T84" fmla="*/ 102 w 118"/>
                  <a:gd name="T85" fmla="*/ 103 h 120"/>
                  <a:gd name="T86" fmla="*/ 110 w 118"/>
                  <a:gd name="T87" fmla="*/ 101 h 120"/>
                  <a:gd name="T88" fmla="*/ 117 w 118"/>
                  <a:gd name="T89" fmla="*/ 101 h 120"/>
                  <a:gd name="T90" fmla="*/ 115 w 118"/>
                  <a:gd name="T91" fmla="*/ 93 h 120"/>
                  <a:gd name="T92" fmla="*/ 116 w 118"/>
                  <a:gd name="T93" fmla="*/ 81 h 120"/>
                  <a:gd name="T94" fmla="*/ 116 w 118"/>
                  <a:gd name="T95" fmla="*/ 76 h 120"/>
                  <a:gd name="T96" fmla="*/ 115 w 118"/>
                  <a:gd name="T97" fmla="*/ 63 h 120"/>
                  <a:gd name="T98" fmla="*/ 115 w 118"/>
                  <a:gd name="T99" fmla="*/ 60 h 120"/>
                  <a:gd name="T100" fmla="*/ 115 w 118"/>
                  <a:gd name="T101" fmla="*/ 55 h 120"/>
                  <a:gd name="T102" fmla="*/ 115 w 118"/>
                  <a:gd name="T103" fmla="*/ 50 h 120"/>
                  <a:gd name="T104" fmla="*/ 116 w 118"/>
                  <a:gd name="T105" fmla="*/ 40 h 120"/>
                  <a:gd name="T106" fmla="*/ 117 w 118"/>
                  <a:gd name="T107" fmla="*/ 34 h 120"/>
                  <a:gd name="T108" fmla="*/ 116 w 118"/>
                  <a:gd name="T109" fmla="*/ 21 h 120"/>
                  <a:gd name="T110" fmla="*/ 116 w 118"/>
                  <a:gd name="T111" fmla="*/ 16 h 120"/>
                  <a:gd name="T112" fmla="*/ 117 w 118"/>
                  <a:gd name="T113" fmla="*/ 10 h 120"/>
                  <a:gd name="T114" fmla="*/ 117 w 118"/>
                  <a:gd name="T115" fmla="*/ 2 h 120"/>
                  <a:gd name="T116" fmla="*/ 117 w 118"/>
                  <a:gd name="T117" fmla="*/ 0 h 120"/>
                  <a:gd name="T118" fmla="*/ 117 w 118"/>
                  <a:gd name="T11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" h="120">
                    <a:moveTo>
                      <a:pt x="117" y="0"/>
                    </a:moveTo>
                    <a:lnTo>
                      <a:pt x="110" y="2"/>
                    </a:lnTo>
                    <a:lnTo>
                      <a:pt x="101" y="0"/>
                    </a:lnTo>
                    <a:lnTo>
                      <a:pt x="98" y="2"/>
                    </a:lnTo>
                    <a:lnTo>
                      <a:pt x="93" y="2"/>
                    </a:lnTo>
                    <a:lnTo>
                      <a:pt x="86" y="2"/>
                    </a:lnTo>
                    <a:lnTo>
                      <a:pt x="84" y="4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52" y="4"/>
                    </a:lnTo>
                    <a:lnTo>
                      <a:pt x="44" y="5"/>
                    </a:lnTo>
                    <a:lnTo>
                      <a:pt x="32" y="5"/>
                    </a:lnTo>
                    <a:lnTo>
                      <a:pt x="22" y="8"/>
                    </a:lnTo>
                    <a:lnTo>
                      <a:pt x="15" y="6"/>
                    </a:lnTo>
                    <a:lnTo>
                      <a:pt x="7" y="8"/>
                    </a:lnTo>
                    <a:lnTo>
                      <a:pt x="0" y="9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3"/>
                    </a:lnTo>
                    <a:lnTo>
                      <a:pt x="2" y="59"/>
                    </a:lnTo>
                    <a:lnTo>
                      <a:pt x="1" y="69"/>
                    </a:lnTo>
                    <a:lnTo>
                      <a:pt x="1" y="78"/>
                    </a:lnTo>
                    <a:lnTo>
                      <a:pt x="2" y="95"/>
                    </a:lnTo>
                    <a:lnTo>
                      <a:pt x="1" y="104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3" y="118"/>
                    </a:lnTo>
                    <a:lnTo>
                      <a:pt x="18" y="118"/>
                    </a:lnTo>
                    <a:lnTo>
                      <a:pt x="31" y="117"/>
                    </a:lnTo>
                    <a:lnTo>
                      <a:pt x="35" y="117"/>
                    </a:lnTo>
                    <a:lnTo>
                      <a:pt x="40" y="115"/>
                    </a:lnTo>
                    <a:lnTo>
                      <a:pt x="44" y="115"/>
                    </a:lnTo>
                    <a:lnTo>
                      <a:pt x="52" y="115"/>
                    </a:lnTo>
                    <a:lnTo>
                      <a:pt x="60" y="111"/>
                    </a:lnTo>
                    <a:lnTo>
                      <a:pt x="70" y="111"/>
                    </a:lnTo>
                    <a:lnTo>
                      <a:pt x="73" y="110"/>
                    </a:lnTo>
                    <a:lnTo>
                      <a:pt x="80" y="108"/>
                    </a:lnTo>
                    <a:lnTo>
                      <a:pt x="85" y="105"/>
                    </a:lnTo>
                    <a:lnTo>
                      <a:pt x="93" y="105"/>
                    </a:lnTo>
                    <a:lnTo>
                      <a:pt x="102" y="103"/>
                    </a:lnTo>
                    <a:lnTo>
                      <a:pt x="110" y="101"/>
                    </a:lnTo>
                    <a:lnTo>
                      <a:pt x="117" y="101"/>
                    </a:lnTo>
                    <a:lnTo>
                      <a:pt x="115" y="93"/>
                    </a:lnTo>
                    <a:lnTo>
                      <a:pt x="116" y="81"/>
                    </a:lnTo>
                    <a:lnTo>
                      <a:pt x="116" y="7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5" y="55"/>
                    </a:lnTo>
                    <a:lnTo>
                      <a:pt x="115" y="50"/>
                    </a:lnTo>
                    <a:lnTo>
                      <a:pt x="116" y="40"/>
                    </a:lnTo>
                    <a:lnTo>
                      <a:pt x="117" y="34"/>
                    </a:lnTo>
                    <a:lnTo>
                      <a:pt x="116" y="21"/>
                    </a:lnTo>
                    <a:lnTo>
                      <a:pt x="116" y="16"/>
                    </a:lnTo>
                    <a:lnTo>
                      <a:pt x="117" y="10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1" name="Freeform 129"/>
              <p:cNvSpPr>
                <a:spLocks/>
              </p:cNvSpPr>
              <p:nvPr/>
            </p:nvSpPr>
            <p:spPr bwMode="gray">
              <a:xfrm>
                <a:off x="4541" y="645"/>
                <a:ext cx="87" cy="85"/>
              </a:xfrm>
              <a:custGeom>
                <a:avLst/>
                <a:gdLst>
                  <a:gd name="T0" fmla="*/ 85 w 87"/>
                  <a:gd name="T1" fmla="*/ 0 h 85"/>
                  <a:gd name="T2" fmla="*/ 74 w 87"/>
                  <a:gd name="T3" fmla="*/ 0 h 85"/>
                  <a:gd name="T4" fmla="*/ 68 w 87"/>
                  <a:gd name="T5" fmla="*/ 1 h 85"/>
                  <a:gd name="T6" fmla="*/ 58 w 87"/>
                  <a:gd name="T7" fmla="*/ 1 h 85"/>
                  <a:gd name="T8" fmla="*/ 46 w 87"/>
                  <a:gd name="T9" fmla="*/ 1 h 85"/>
                  <a:gd name="T10" fmla="*/ 36 w 87"/>
                  <a:gd name="T11" fmla="*/ 2 h 85"/>
                  <a:gd name="T12" fmla="*/ 22 w 87"/>
                  <a:gd name="T13" fmla="*/ 2 h 85"/>
                  <a:gd name="T14" fmla="*/ 11 w 87"/>
                  <a:gd name="T15" fmla="*/ 4 h 85"/>
                  <a:gd name="T16" fmla="*/ 2 w 87"/>
                  <a:gd name="T17" fmla="*/ 4 h 85"/>
                  <a:gd name="T18" fmla="*/ 0 w 87"/>
                  <a:gd name="T19" fmla="*/ 4 h 85"/>
                  <a:gd name="T20" fmla="*/ 0 w 87"/>
                  <a:gd name="T21" fmla="*/ 16 h 85"/>
                  <a:gd name="T22" fmla="*/ 0 w 87"/>
                  <a:gd name="T23" fmla="*/ 25 h 85"/>
                  <a:gd name="T24" fmla="*/ 1 w 87"/>
                  <a:gd name="T25" fmla="*/ 33 h 85"/>
                  <a:gd name="T26" fmla="*/ 1 w 87"/>
                  <a:gd name="T27" fmla="*/ 40 h 85"/>
                  <a:gd name="T28" fmla="*/ 0 w 87"/>
                  <a:gd name="T29" fmla="*/ 42 h 85"/>
                  <a:gd name="T30" fmla="*/ 1 w 87"/>
                  <a:gd name="T31" fmla="*/ 58 h 85"/>
                  <a:gd name="T32" fmla="*/ 1 w 87"/>
                  <a:gd name="T33" fmla="*/ 72 h 85"/>
                  <a:gd name="T34" fmla="*/ 1 w 87"/>
                  <a:gd name="T35" fmla="*/ 81 h 85"/>
                  <a:gd name="T36" fmla="*/ 1 w 87"/>
                  <a:gd name="T37" fmla="*/ 84 h 85"/>
                  <a:gd name="T38" fmla="*/ 11 w 87"/>
                  <a:gd name="T39" fmla="*/ 82 h 85"/>
                  <a:gd name="T40" fmla="*/ 18 w 87"/>
                  <a:gd name="T41" fmla="*/ 82 h 85"/>
                  <a:gd name="T42" fmla="*/ 32 w 87"/>
                  <a:gd name="T43" fmla="*/ 81 h 85"/>
                  <a:gd name="T44" fmla="*/ 36 w 87"/>
                  <a:gd name="T45" fmla="*/ 81 h 85"/>
                  <a:gd name="T46" fmla="*/ 44 w 87"/>
                  <a:gd name="T47" fmla="*/ 79 h 85"/>
                  <a:gd name="T48" fmla="*/ 53 w 87"/>
                  <a:gd name="T49" fmla="*/ 79 h 85"/>
                  <a:gd name="T50" fmla="*/ 58 w 87"/>
                  <a:gd name="T51" fmla="*/ 78 h 85"/>
                  <a:gd name="T52" fmla="*/ 67 w 87"/>
                  <a:gd name="T53" fmla="*/ 78 h 85"/>
                  <a:gd name="T54" fmla="*/ 69 w 87"/>
                  <a:gd name="T55" fmla="*/ 78 h 85"/>
                  <a:gd name="T56" fmla="*/ 82 w 87"/>
                  <a:gd name="T57" fmla="*/ 76 h 85"/>
                  <a:gd name="T58" fmla="*/ 85 w 87"/>
                  <a:gd name="T59" fmla="*/ 76 h 85"/>
                  <a:gd name="T60" fmla="*/ 85 w 87"/>
                  <a:gd name="T61" fmla="*/ 65 h 85"/>
                  <a:gd name="T62" fmla="*/ 85 w 87"/>
                  <a:gd name="T63" fmla="*/ 57 h 85"/>
                  <a:gd name="T64" fmla="*/ 85 w 87"/>
                  <a:gd name="T65" fmla="*/ 46 h 85"/>
                  <a:gd name="T66" fmla="*/ 85 w 87"/>
                  <a:gd name="T67" fmla="*/ 33 h 85"/>
                  <a:gd name="T68" fmla="*/ 85 w 87"/>
                  <a:gd name="T69" fmla="*/ 24 h 85"/>
                  <a:gd name="T70" fmla="*/ 85 w 87"/>
                  <a:gd name="T71" fmla="*/ 12 h 85"/>
                  <a:gd name="T72" fmla="*/ 86 w 87"/>
                  <a:gd name="T73" fmla="*/ 0 h 85"/>
                  <a:gd name="T74" fmla="*/ 85 w 87"/>
                  <a:gd name="T75" fmla="*/ 0 h 85"/>
                  <a:gd name="T76" fmla="*/ 85 w 87"/>
                  <a:gd name="T7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7" h="85">
                    <a:moveTo>
                      <a:pt x="85" y="0"/>
                    </a:moveTo>
                    <a:lnTo>
                      <a:pt x="74" y="0"/>
                    </a:lnTo>
                    <a:lnTo>
                      <a:pt x="68" y="1"/>
                    </a:lnTo>
                    <a:lnTo>
                      <a:pt x="58" y="1"/>
                    </a:lnTo>
                    <a:lnTo>
                      <a:pt x="46" y="1"/>
                    </a:lnTo>
                    <a:lnTo>
                      <a:pt x="36" y="2"/>
                    </a:lnTo>
                    <a:lnTo>
                      <a:pt x="22" y="2"/>
                    </a:lnTo>
                    <a:lnTo>
                      <a:pt x="11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1" y="33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1" y="58"/>
                    </a:lnTo>
                    <a:lnTo>
                      <a:pt x="1" y="72"/>
                    </a:lnTo>
                    <a:lnTo>
                      <a:pt x="1" y="81"/>
                    </a:lnTo>
                    <a:lnTo>
                      <a:pt x="1" y="84"/>
                    </a:lnTo>
                    <a:lnTo>
                      <a:pt x="11" y="82"/>
                    </a:lnTo>
                    <a:lnTo>
                      <a:pt x="18" y="82"/>
                    </a:lnTo>
                    <a:lnTo>
                      <a:pt x="32" y="81"/>
                    </a:lnTo>
                    <a:lnTo>
                      <a:pt x="36" y="81"/>
                    </a:lnTo>
                    <a:lnTo>
                      <a:pt x="44" y="79"/>
                    </a:lnTo>
                    <a:lnTo>
                      <a:pt x="53" y="79"/>
                    </a:lnTo>
                    <a:lnTo>
                      <a:pt x="58" y="78"/>
                    </a:lnTo>
                    <a:lnTo>
                      <a:pt x="67" y="78"/>
                    </a:lnTo>
                    <a:lnTo>
                      <a:pt x="69" y="78"/>
                    </a:lnTo>
                    <a:lnTo>
                      <a:pt x="82" y="76"/>
                    </a:lnTo>
                    <a:lnTo>
                      <a:pt x="85" y="76"/>
                    </a:lnTo>
                    <a:lnTo>
                      <a:pt x="85" y="65"/>
                    </a:lnTo>
                    <a:lnTo>
                      <a:pt x="85" y="57"/>
                    </a:lnTo>
                    <a:lnTo>
                      <a:pt x="85" y="46"/>
                    </a:lnTo>
                    <a:lnTo>
                      <a:pt x="85" y="33"/>
                    </a:lnTo>
                    <a:lnTo>
                      <a:pt x="85" y="24"/>
                    </a:lnTo>
                    <a:lnTo>
                      <a:pt x="85" y="12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2" name="Freeform 130"/>
              <p:cNvSpPr>
                <a:spLocks/>
              </p:cNvSpPr>
              <p:nvPr/>
            </p:nvSpPr>
            <p:spPr bwMode="gray">
              <a:xfrm>
                <a:off x="4521" y="749"/>
                <a:ext cx="173" cy="80"/>
              </a:xfrm>
              <a:custGeom>
                <a:avLst/>
                <a:gdLst>
                  <a:gd name="T0" fmla="*/ 140 w 173"/>
                  <a:gd name="T1" fmla="*/ 1 h 80"/>
                  <a:gd name="T2" fmla="*/ 146 w 173"/>
                  <a:gd name="T3" fmla="*/ 7 h 80"/>
                  <a:gd name="T4" fmla="*/ 156 w 173"/>
                  <a:gd name="T5" fmla="*/ 13 h 80"/>
                  <a:gd name="T6" fmla="*/ 160 w 173"/>
                  <a:gd name="T7" fmla="*/ 17 h 80"/>
                  <a:gd name="T8" fmla="*/ 164 w 173"/>
                  <a:gd name="T9" fmla="*/ 20 h 80"/>
                  <a:gd name="T10" fmla="*/ 167 w 173"/>
                  <a:gd name="T11" fmla="*/ 22 h 80"/>
                  <a:gd name="T12" fmla="*/ 172 w 173"/>
                  <a:gd name="T13" fmla="*/ 27 h 80"/>
                  <a:gd name="T14" fmla="*/ 157 w 173"/>
                  <a:gd name="T15" fmla="*/ 36 h 80"/>
                  <a:gd name="T16" fmla="*/ 150 w 173"/>
                  <a:gd name="T17" fmla="*/ 40 h 80"/>
                  <a:gd name="T18" fmla="*/ 137 w 173"/>
                  <a:gd name="T19" fmla="*/ 45 h 80"/>
                  <a:gd name="T20" fmla="*/ 127 w 173"/>
                  <a:gd name="T21" fmla="*/ 50 h 80"/>
                  <a:gd name="T22" fmla="*/ 116 w 173"/>
                  <a:gd name="T23" fmla="*/ 55 h 80"/>
                  <a:gd name="T24" fmla="*/ 89 w 173"/>
                  <a:gd name="T25" fmla="*/ 61 h 80"/>
                  <a:gd name="T26" fmla="*/ 85 w 173"/>
                  <a:gd name="T27" fmla="*/ 64 h 80"/>
                  <a:gd name="T28" fmla="*/ 73 w 173"/>
                  <a:gd name="T29" fmla="*/ 66 h 80"/>
                  <a:gd name="T30" fmla="*/ 48 w 173"/>
                  <a:gd name="T31" fmla="*/ 69 h 80"/>
                  <a:gd name="T32" fmla="*/ 42 w 173"/>
                  <a:gd name="T33" fmla="*/ 77 h 80"/>
                  <a:gd name="T34" fmla="*/ 35 w 173"/>
                  <a:gd name="T35" fmla="*/ 79 h 80"/>
                  <a:gd name="T36" fmla="*/ 28 w 173"/>
                  <a:gd name="T37" fmla="*/ 65 h 80"/>
                  <a:gd name="T38" fmla="*/ 22 w 173"/>
                  <a:gd name="T39" fmla="*/ 61 h 80"/>
                  <a:gd name="T40" fmla="*/ 22 w 173"/>
                  <a:gd name="T41" fmla="*/ 54 h 80"/>
                  <a:gd name="T42" fmla="*/ 12 w 173"/>
                  <a:gd name="T43" fmla="*/ 45 h 80"/>
                  <a:gd name="T44" fmla="*/ 4 w 173"/>
                  <a:gd name="T45" fmla="*/ 40 h 80"/>
                  <a:gd name="T46" fmla="*/ 0 w 173"/>
                  <a:gd name="T47" fmla="*/ 36 h 80"/>
                  <a:gd name="T48" fmla="*/ 0 w 173"/>
                  <a:gd name="T49" fmla="*/ 34 h 80"/>
                  <a:gd name="T50" fmla="*/ 21 w 173"/>
                  <a:gd name="T51" fmla="*/ 27 h 80"/>
                  <a:gd name="T52" fmla="*/ 33 w 173"/>
                  <a:gd name="T53" fmla="*/ 24 h 80"/>
                  <a:gd name="T54" fmla="*/ 41 w 173"/>
                  <a:gd name="T55" fmla="*/ 24 h 80"/>
                  <a:gd name="T56" fmla="*/ 53 w 173"/>
                  <a:gd name="T57" fmla="*/ 20 h 80"/>
                  <a:gd name="T58" fmla="*/ 59 w 173"/>
                  <a:gd name="T59" fmla="*/ 20 h 80"/>
                  <a:gd name="T60" fmla="*/ 69 w 173"/>
                  <a:gd name="T61" fmla="*/ 17 h 80"/>
                  <a:gd name="T62" fmla="*/ 80 w 173"/>
                  <a:gd name="T63" fmla="*/ 17 h 80"/>
                  <a:gd name="T64" fmla="*/ 87 w 173"/>
                  <a:gd name="T65" fmla="*/ 14 h 80"/>
                  <a:gd name="T66" fmla="*/ 100 w 173"/>
                  <a:gd name="T67" fmla="*/ 12 h 80"/>
                  <a:gd name="T68" fmla="*/ 104 w 173"/>
                  <a:gd name="T69" fmla="*/ 12 h 80"/>
                  <a:gd name="T70" fmla="*/ 113 w 173"/>
                  <a:gd name="T71" fmla="*/ 7 h 80"/>
                  <a:gd name="T72" fmla="*/ 118 w 173"/>
                  <a:gd name="T73" fmla="*/ 7 h 80"/>
                  <a:gd name="T74" fmla="*/ 124 w 173"/>
                  <a:gd name="T75" fmla="*/ 3 h 80"/>
                  <a:gd name="T76" fmla="*/ 132 w 173"/>
                  <a:gd name="T77" fmla="*/ 3 h 80"/>
                  <a:gd name="T78" fmla="*/ 141 w 173"/>
                  <a:gd name="T79" fmla="*/ 0 h 80"/>
                  <a:gd name="T80" fmla="*/ 140 w 173"/>
                  <a:gd name="T81" fmla="*/ 1 h 80"/>
                  <a:gd name="T82" fmla="*/ 140 w 173"/>
                  <a:gd name="T8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3" h="80">
                    <a:moveTo>
                      <a:pt x="140" y="1"/>
                    </a:moveTo>
                    <a:lnTo>
                      <a:pt x="146" y="7"/>
                    </a:lnTo>
                    <a:lnTo>
                      <a:pt x="156" y="13"/>
                    </a:lnTo>
                    <a:lnTo>
                      <a:pt x="160" y="17"/>
                    </a:lnTo>
                    <a:lnTo>
                      <a:pt x="164" y="20"/>
                    </a:lnTo>
                    <a:lnTo>
                      <a:pt x="167" y="22"/>
                    </a:lnTo>
                    <a:lnTo>
                      <a:pt x="172" y="27"/>
                    </a:lnTo>
                    <a:lnTo>
                      <a:pt x="157" y="36"/>
                    </a:lnTo>
                    <a:lnTo>
                      <a:pt x="150" y="40"/>
                    </a:lnTo>
                    <a:lnTo>
                      <a:pt x="137" y="45"/>
                    </a:lnTo>
                    <a:lnTo>
                      <a:pt x="127" y="50"/>
                    </a:lnTo>
                    <a:lnTo>
                      <a:pt x="116" y="55"/>
                    </a:lnTo>
                    <a:lnTo>
                      <a:pt x="89" y="61"/>
                    </a:lnTo>
                    <a:lnTo>
                      <a:pt x="85" y="64"/>
                    </a:lnTo>
                    <a:lnTo>
                      <a:pt x="73" y="66"/>
                    </a:lnTo>
                    <a:lnTo>
                      <a:pt x="48" y="69"/>
                    </a:lnTo>
                    <a:lnTo>
                      <a:pt x="42" y="77"/>
                    </a:lnTo>
                    <a:lnTo>
                      <a:pt x="35" y="79"/>
                    </a:lnTo>
                    <a:lnTo>
                      <a:pt x="28" y="65"/>
                    </a:lnTo>
                    <a:lnTo>
                      <a:pt x="22" y="61"/>
                    </a:lnTo>
                    <a:lnTo>
                      <a:pt x="22" y="54"/>
                    </a:lnTo>
                    <a:lnTo>
                      <a:pt x="12" y="45"/>
                    </a:lnTo>
                    <a:lnTo>
                      <a:pt x="4" y="40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21" y="27"/>
                    </a:lnTo>
                    <a:lnTo>
                      <a:pt x="33" y="24"/>
                    </a:lnTo>
                    <a:lnTo>
                      <a:pt x="41" y="24"/>
                    </a:lnTo>
                    <a:lnTo>
                      <a:pt x="53" y="20"/>
                    </a:lnTo>
                    <a:lnTo>
                      <a:pt x="59" y="20"/>
                    </a:lnTo>
                    <a:lnTo>
                      <a:pt x="69" y="17"/>
                    </a:lnTo>
                    <a:lnTo>
                      <a:pt x="80" y="17"/>
                    </a:lnTo>
                    <a:lnTo>
                      <a:pt x="87" y="14"/>
                    </a:lnTo>
                    <a:lnTo>
                      <a:pt x="100" y="12"/>
                    </a:lnTo>
                    <a:lnTo>
                      <a:pt x="104" y="12"/>
                    </a:lnTo>
                    <a:lnTo>
                      <a:pt x="113" y="7"/>
                    </a:lnTo>
                    <a:lnTo>
                      <a:pt x="118" y="7"/>
                    </a:lnTo>
                    <a:lnTo>
                      <a:pt x="124" y="3"/>
                    </a:lnTo>
                    <a:lnTo>
                      <a:pt x="132" y="3"/>
                    </a:lnTo>
                    <a:lnTo>
                      <a:pt x="141" y="0"/>
                    </a:lnTo>
                    <a:lnTo>
                      <a:pt x="140" y="1"/>
                    </a:lnTo>
                    <a:lnTo>
                      <a:pt x="140" y="1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3" name="Freeform 131"/>
              <p:cNvSpPr>
                <a:spLocks/>
              </p:cNvSpPr>
              <p:nvPr/>
            </p:nvSpPr>
            <p:spPr bwMode="gray">
              <a:xfrm>
                <a:off x="4554" y="753"/>
                <a:ext cx="107" cy="33"/>
              </a:xfrm>
              <a:custGeom>
                <a:avLst/>
                <a:gdLst>
                  <a:gd name="T0" fmla="*/ 106 w 107"/>
                  <a:gd name="T1" fmla="*/ 0 h 33"/>
                  <a:gd name="T2" fmla="*/ 94 w 107"/>
                  <a:gd name="T3" fmla="*/ 3 h 33"/>
                  <a:gd name="T4" fmla="*/ 86 w 107"/>
                  <a:gd name="T5" fmla="*/ 6 h 33"/>
                  <a:gd name="T6" fmla="*/ 72 w 107"/>
                  <a:gd name="T7" fmla="*/ 10 h 33"/>
                  <a:gd name="T8" fmla="*/ 63 w 107"/>
                  <a:gd name="T9" fmla="*/ 13 h 33"/>
                  <a:gd name="T10" fmla="*/ 50 w 107"/>
                  <a:gd name="T11" fmla="*/ 16 h 33"/>
                  <a:gd name="T12" fmla="*/ 29 w 107"/>
                  <a:gd name="T13" fmla="*/ 17 h 33"/>
                  <a:gd name="T14" fmla="*/ 10 w 107"/>
                  <a:gd name="T15" fmla="*/ 23 h 33"/>
                  <a:gd name="T16" fmla="*/ 0 w 107"/>
                  <a:gd name="T17" fmla="*/ 24 h 33"/>
                  <a:gd name="T18" fmla="*/ 4 w 107"/>
                  <a:gd name="T19" fmla="*/ 30 h 33"/>
                  <a:gd name="T20" fmla="*/ 5 w 107"/>
                  <a:gd name="T21" fmla="*/ 32 h 33"/>
                  <a:gd name="T22" fmla="*/ 23 w 107"/>
                  <a:gd name="T23" fmla="*/ 24 h 33"/>
                  <a:gd name="T24" fmla="*/ 43 w 107"/>
                  <a:gd name="T25" fmla="*/ 20 h 33"/>
                  <a:gd name="T26" fmla="*/ 55 w 107"/>
                  <a:gd name="T27" fmla="*/ 16 h 33"/>
                  <a:gd name="T28" fmla="*/ 76 w 107"/>
                  <a:gd name="T29" fmla="*/ 14 h 33"/>
                  <a:gd name="T30" fmla="*/ 83 w 107"/>
                  <a:gd name="T31" fmla="*/ 13 h 33"/>
                  <a:gd name="T32" fmla="*/ 103 w 107"/>
                  <a:gd name="T33" fmla="*/ 4 h 33"/>
                  <a:gd name="T34" fmla="*/ 106 w 107"/>
                  <a:gd name="T35" fmla="*/ 0 h 33"/>
                  <a:gd name="T36" fmla="*/ 106 w 107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33">
                    <a:moveTo>
                      <a:pt x="106" y="0"/>
                    </a:moveTo>
                    <a:lnTo>
                      <a:pt x="94" y="3"/>
                    </a:lnTo>
                    <a:lnTo>
                      <a:pt x="86" y="6"/>
                    </a:lnTo>
                    <a:lnTo>
                      <a:pt x="72" y="10"/>
                    </a:lnTo>
                    <a:lnTo>
                      <a:pt x="63" y="13"/>
                    </a:lnTo>
                    <a:lnTo>
                      <a:pt x="50" y="16"/>
                    </a:lnTo>
                    <a:lnTo>
                      <a:pt x="29" y="17"/>
                    </a:lnTo>
                    <a:lnTo>
                      <a:pt x="10" y="23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5" y="32"/>
                    </a:lnTo>
                    <a:lnTo>
                      <a:pt x="23" y="24"/>
                    </a:lnTo>
                    <a:lnTo>
                      <a:pt x="43" y="20"/>
                    </a:lnTo>
                    <a:lnTo>
                      <a:pt x="55" y="16"/>
                    </a:lnTo>
                    <a:lnTo>
                      <a:pt x="76" y="14"/>
                    </a:lnTo>
                    <a:lnTo>
                      <a:pt x="83" y="13"/>
                    </a:lnTo>
                    <a:lnTo>
                      <a:pt x="103" y="4"/>
                    </a:lnTo>
                    <a:lnTo>
                      <a:pt x="106" y="0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4" name="Freeform 132"/>
              <p:cNvSpPr>
                <a:spLocks/>
              </p:cNvSpPr>
              <p:nvPr/>
            </p:nvSpPr>
            <p:spPr bwMode="gray">
              <a:xfrm>
                <a:off x="4554" y="769"/>
                <a:ext cx="110" cy="49"/>
              </a:xfrm>
              <a:custGeom>
                <a:avLst/>
                <a:gdLst>
                  <a:gd name="T0" fmla="*/ 89 w 110"/>
                  <a:gd name="T1" fmla="*/ 0 h 49"/>
                  <a:gd name="T2" fmla="*/ 94 w 110"/>
                  <a:gd name="T3" fmla="*/ 2 h 49"/>
                  <a:gd name="T4" fmla="*/ 101 w 110"/>
                  <a:gd name="T5" fmla="*/ 7 h 49"/>
                  <a:gd name="T6" fmla="*/ 109 w 110"/>
                  <a:gd name="T7" fmla="*/ 14 h 49"/>
                  <a:gd name="T8" fmla="*/ 63 w 110"/>
                  <a:gd name="T9" fmla="*/ 35 h 49"/>
                  <a:gd name="T10" fmla="*/ 45 w 110"/>
                  <a:gd name="T11" fmla="*/ 40 h 49"/>
                  <a:gd name="T12" fmla="*/ 30 w 110"/>
                  <a:gd name="T13" fmla="*/ 43 h 49"/>
                  <a:gd name="T14" fmla="*/ 18 w 110"/>
                  <a:gd name="T15" fmla="*/ 46 h 49"/>
                  <a:gd name="T16" fmla="*/ 14 w 110"/>
                  <a:gd name="T17" fmla="*/ 48 h 49"/>
                  <a:gd name="T18" fmla="*/ 10 w 110"/>
                  <a:gd name="T19" fmla="*/ 41 h 49"/>
                  <a:gd name="T20" fmla="*/ 4 w 110"/>
                  <a:gd name="T21" fmla="*/ 33 h 49"/>
                  <a:gd name="T22" fmla="*/ 0 w 110"/>
                  <a:gd name="T23" fmla="*/ 26 h 49"/>
                  <a:gd name="T24" fmla="*/ 0 w 110"/>
                  <a:gd name="T25" fmla="*/ 22 h 49"/>
                  <a:gd name="T26" fmla="*/ 23 w 110"/>
                  <a:gd name="T27" fmla="*/ 20 h 49"/>
                  <a:gd name="T28" fmla="*/ 42 w 110"/>
                  <a:gd name="T29" fmla="*/ 16 h 49"/>
                  <a:gd name="T30" fmla="*/ 64 w 110"/>
                  <a:gd name="T31" fmla="*/ 12 h 49"/>
                  <a:gd name="T32" fmla="*/ 72 w 110"/>
                  <a:gd name="T33" fmla="*/ 5 h 49"/>
                  <a:gd name="T34" fmla="*/ 77 w 110"/>
                  <a:gd name="T35" fmla="*/ 4 h 49"/>
                  <a:gd name="T36" fmla="*/ 86 w 110"/>
                  <a:gd name="T37" fmla="*/ 0 h 49"/>
                  <a:gd name="T38" fmla="*/ 91 w 110"/>
                  <a:gd name="T39" fmla="*/ 0 h 49"/>
                  <a:gd name="T40" fmla="*/ 89 w 110"/>
                  <a:gd name="T41" fmla="*/ 0 h 49"/>
                  <a:gd name="T42" fmla="*/ 89 w 110"/>
                  <a:gd name="T4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0" h="49">
                    <a:moveTo>
                      <a:pt x="89" y="0"/>
                    </a:moveTo>
                    <a:lnTo>
                      <a:pt x="94" y="2"/>
                    </a:lnTo>
                    <a:lnTo>
                      <a:pt x="101" y="7"/>
                    </a:lnTo>
                    <a:lnTo>
                      <a:pt x="109" y="14"/>
                    </a:lnTo>
                    <a:lnTo>
                      <a:pt x="63" y="35"/>
                    </a:lnTo>
                    <a:lnTo>
                      <a:pt x="45" y="40"/>
                    </a:lnTo>
                    <a:lnTo>
                      <a:pt x="30" y="43"/>
                    </a:lnTo>
                    <a:lnTo>
                      <a:pt x="18" y="46"/>
                    </a:lnTo>
                    <a:lnTo>
                      <a:pt x="14" y="48"/>
                    </a:lnTo>
                    <a:lnTo>
                      <a:pt x="10" y="41"/>
                    </a:lnTo>
                    <a:lnTo>
                      <a:pt x="4" y="33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23" y="20"/>
                    </a:lnTo>
                    <a:lnTo>
                      <a:pt x="42" y="16"/>
                    </a:lnTo>
                    <a:lnTo>
                      <a:pt x="64" y="12"/>
                    </a:lnTo>
                    <a:lnTo>
                      <a:pt x="72" y="5"/>
                    </a:lnTo>
                    <a:lnTo>
                      <a:pt x="77" y="4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5" name="Freeform 133"/>
              <p:cNvSpPr>
                <a:spLocks/>
              </p:cNvSpPr>
              <p:nvPr/>
            </p:nvSpPr>
            <p:spPr bwMode="gray">
              <a:xfrm>
                <a:off x="4430" y="734"/>
                <a:ext cx="21" cy="5"/>
              </a:xfrm>
              <a:custGeom>
                <a:avLst/>
                <a:gdLst>
                  <a:gd name="T0" fmla="*/ 20 w 21"/>
                  <a:gd name="T1" fmla="*/ 0 h 5"/>
                  <a:gd name="T2" fmla="*/ 11 w 21"/>
                  <a:gd name="T3" fmla="*/ 0 h 5"/>
                  <a:gd name="T4" fmla="*/ 6 w 21"/>
                  <a:gd name="T5" fmla="*/ 4 h 5"/>
                  <a:gd name="T6" fmla="*/ 0 w 21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">
                    <a:moveTo>
                      <a:pt x="20" y="0"/>
                    </a:moveTo>
                    <a:lnTo>
                      <a:pt x="11" y="0"/>
                    </a:lnTo>
                    <a:lnTo>
                      <a:pt x="6" y="4"/>
                    </a:lnTo>
                    <a:lnTo>
                      <a:pt x="0" y="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6" name="Freeform 134"/>
              <p:cNvSpPr>
                <a:spLocks/>
              </p:cNvSpPr>
              <p:nvPr/>
            </p:nvSpPr>
            <p:spPr bwMode="gray">
              <a:xfrm>
                <a:off x="4653" y="714"/>
                <a:ext cx="35" cy="27"/>
              </a:xfrm>
              <a:custGeom>
                <a:avLst/>
                <a:gdLst>
                  <a:gd name="T0" fmla="*/ 11 w 35"/>
                  <a:gd name="T1" fmla="*/ 0 h 27"/>
                  <a:gd name="T2" fmla="*/ 8 w 35"/>
                  <a:gd name="T3" fmla="*/ 0 h 27"/>
                  <a:gd name="T4" fmla="*/ 4 w 35"/>
                  <a:gd name="T5" fmla="*/ 3 h 27"/>
                  <a:gd name="T6" fmla="*/ 0 w 35"/>
                  <a:gd name="T7" fmla="*/ 8 h 27"/>
                  <a:gd name="T8" fmla="*/ 3 w 35"/>
                  <a:gd name="T9" fmla="*/ 12 h 27"/>
                  <a:gd name="T10" fmla="*/ 9 w 35"/>
                  <a:gd name="T11" fmla="*/ 16 h 27"/>
                  <a:gd name="T12" fmla="*/ 33 w 35"/>
                  <a:gd name="T13" fmla="*/ 26 h 27"/>
                  <a:gd name="T14" fmla="*/ 34 w 35"/>
                  <a:gd name="T15" fmla="*/ 17 h 27"/>
                  <a:gd name="T16" fmla="*/ 11 w 35"/>
                  <a:gd name="T17" fmla="*/ 0 h 27"/>
                  <a:gd name="T18" fmla="*/ 11 w 35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7">
                    <a:moveTo>
                      <a:pt x="11" y="0"/>
                    </a:moveTo>
                    <a:lnTo>
                      <a:pt x="8" y="0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3" y="12"/>
                    </a:lnTo>
                    <a:lnTo>
                      <a:pt x="9" y="16"/>
                    </a:lnTo>
                    <a:lnTo>
                      <a:pt x="33" y="26"/>
                    </a:lnTo>
                    <a:lnTo>
                      <a:pt x="34" y="17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7" name="Freeform 135"/>
              <p:cNvSpPr>
                <a:spLocks/>
              </p:cNvSpPr>
              <p:nvPr/>
            </p:nvSpPr>
            <p:spPr bwMode="gray">
              <a:xfrm>
                <a:off x="4652" y="723"/>
                <a:ext cx="34" cy="24"/>
              </a:xfrm>
              <a:custGeom>
                <a:avLst/>
                <a:gdLst>
                  <a:gd name="T0" fmla="*/ 6 w 34"/>
                  <a:gd name="T1" fmla="*/ 3 h 24"/>
                  <a:gd name="T2" fmla="*/ 0 w 34"/>
                  <a:gd name="T3" fmla="*/ 0 h 24"/>
                  <a:gd name="T4" fmla="*/ 0 w 34"/>
                  <a:gd name="T5" fmla="*/ 4 h 24"/>
                  <a:gd name="T6" fmla="*/ 6 w 34"/>
                  <a:gd name="T7" fmla="*/ 8 h 24"/>
                  <a:gd name="T8" fmla="*/ 26 w 34"/>
                  <a:gd name="T9" fmla="*/ 23 h 24"/>
                  <a:gd name="T10" fmla="*/ 33 w 34"/>
                  <a:gd name="T11" fmla="*/ 18 h 24"/>
                  <a:gd name="T12" fmla="*/ 15 w 34"/>
                  <a:gd name="T13" fmla="*/ 10 h 24"/>
                  <a:gd name="T14" fmla="*/ 6 w 34"/>
                  <a:gd name="T15" fmla="*/ 3 h 24"/>
                  <a:gd name="T16" fmla="*/ 6 w 34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4">
                    <a:moveTo>
                      <a:pt x="6" y="3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26" y="23"/>
                    </a:lnTo>
                    <a:lnTo>
                      <a:pt x="33" y="18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8" name="Freeform 136"/>
              <p:cNvSpPr>
                <a:spLocks/>
              </p:cNvSpPr>
              <p:nvPr/>
            </p:nvSpPr>
            <p:spPr bwMode="gray">
              <a:xfrm>
                <a:off x="4639" y="709"/>
                <a:ext cx="19" cy="6"/>
              </a:xfrm>
              <a:custGeom>
                <a:avLst/>
                <a:gdLst>
                  <a:gd name="T0" fmla="*/ 17 w 19"/>
                  <a:gd name="T1" fmla="*/ 5 h 6"/>
                  <a:gd name="T2" fmla="*/ 17 w 19"/>
                  <a:gd name="T3" fmla="*/ 5 h 6"/>
                  <a:gd name="T4" fmla="*/ 15 w 19"/>
                  <a:gd name="T5" fmla="*/ 5 h 6"/>
                  <a:gd name="T6" fmla="*/ 15 w 19"/>
                  <a:gd name="T7" fmla="*/ 5 h 6"/>
                  <a:gd name="T8" fmla="*/ 13 w 19"/>
                  <a:gd name="T9" fmla="*/ 4 h 6"/>
                  <a:gd name="T10" fmla="*/ 13 w 19"/>
                  <a:gd name="T11" fmla="*/ 4 h 6"/>
                  <a:gd name="T12" fmla="*/ 13 w 19"/>
                  <a:gd name="T13" fmla="*/ 4 h 6"/>
                  <a:gd name="T14" fmla="*/ 13 w 19"/>
                  <a:gd name="T15" fmla="*/ 4 h 6"/>
                  <a:gd name="T16" fmla="*/ 12 w 19"/>
                  <a:gd name="T17" fmla="*/ 3 h 6"/>
                  <a:gd name="T18" fmla="*/ 12 w 19"/>
                  <a:gd name="T19" fmla="*/ 3 h 6"/>
                  <a:gd name="T20" fmla="*/ 10 w 19"/>
                  <a:gd name="T21" fmla="*/ 3 h 6"/>
                  <a:gd name="T22" fmla="*/ 10 w 19"/>
                  <a:gd name="T23" fmla="*/ 3 h 6"/>
                  <a:gd name="T24" fmla="*/ 9 w 19"/>
                  <a:gd name="T25" fmla="*/ 3 h 6"/>
                  <a:gd name="T26" fmla="*/ 9 w 19"/>
                  <a:gd name="T27" fmla="*/ 3 h 6"/>
                  <a:gd name="T28" fmla="*/ 9 w 19"/>
                  <a:gd name="T29" fmla="*/ 3 h 6"/>
                  <a:gd name="T30" fmla="*/ 9 w 19"/>
                  <a:gd name="T31" fmla="*/ 3 h 6"/>
                  <a:gd name="T32" fmla="*/ 8 w 19"/>
                  <a:gd name="T33" fmla="*/ 2 h 6"/>
                  <a:gd name="T34" fmla="*/ 8 w 19"/>
                  <a:gd name="T35" fmla="*/ 2 h 6"/>
                  <a:gd name="T36" fmla="*/ 8 w 19"/>
                  <a:gd name="T37" fmla="*/ 2 h 6"/>
                  <a:gd name="T38" fmla="*/ 8 w 19"/>
                  <a:gd name="T39" fmla="*/ 2 h 6"/>
                  <a:gd name="T40" fmla="*/ 7 w 19"/>
                  <a:gd name="T41" fmla="*/ 2 h 6"/>
                  <a:gd name="T42" fmla="*/ 7 w 19"/>
                  <a:gd name="T43" fmla="*/ 2 h 6"/>
                  <a:gd name="T44" fmla="*/ 7 w 19"/>
                  <a:gd name="T45" fmla="*/ 2 h 6"/>
                  <a:gd name="T46" fmla="*/ 7 w 19"/>
                  <a:gd name="T47" fmla="*/ 2 h 6"/>
                  <a:gd name="T48" fmla="*/ 6 w 19"/>
                  <a:gd name="T49" fmla="*/ 0 h 6"/>
                  <a:gd name="T50" fmla="*/ 6 w 19"/>
                  <a:gd name="T51" fmla="*/ 0 h 6"/>
                  <a:gd name="T52" fmla="*/ 6 w 19"/>
                  <a:gd name="T53" fmla="*/ 0 h 6"/>
                  <a:gd name="T54" fmla="*/ 6 w 19"/>
                  <a:gd name="T55" fmla="*/ 0 h 6"/>
                  <a:gd name="T56" fmla="*/ 6 w 19"/>
                  <a:gd name="T57" fmla="*/ 0 h 6"/>
                  <a:gd name="T58" fmla="*/ 6 w 19"/>
                  <a:gd name="T59" fmla="*/ 0 h 6"/>
                  <a:gd name="T60" fmla="*/ 6 w 19"/>
                  <a:gd name="T61" fmla="*/ 0 h 6"/>
                  <a:gd name="T62" fmla="*/ 6 w 19"/>
                  <a:gd name="T63" fmla="*/ 0 h 6"/>
                  <a:gd name="T64" fmla="*/ 4 w 19"/>
                  <a:gd name="T65" fmla="*/ 0 h 6"/>
                  <a:gd name="T66" fmla="*/ 4 w 19"/>
                  <a:gd name="T67" fmla="*/ 0 h 6"/>
                  <a:gd name="T68" fmla="*/ 3 w 19"/>
                  <a:gd name="T69" fmla="*/ 0 h 6"/>
                  <a:gd name="T70" fmla="*/ 3 w 19"/>
                  <a:gd name="T71" fmla="*/ 0 h 6"/>
                  <a:gd name="T72" fmla="*/ 2 w 19"/>
                  <a:gd name="T73" fmla="*/ 0 h 6"/>
                  <a:gd name="T74" fmla="*/ 2 w 19"/>
                  <a:gd name="T75" fmla="*/ 0 h 6"/>
                  <a:gd name="T76" fmla="*/ 2 w 19"/>
                  <a:gd name="T77" fmla="*/ 0 h 6"/>
                  <a:gd name="T78" fmla="*/ 2 w 19"/>
                  <a:gd name="T79" fmla="*/ 0 h 6"/>
                  <a:gd name="T80" fmla="*/ 0 w 19"/>
                  <a:gd name="T81" fmla="*/ 0 h 6"/>
                  <a:gd name="T82" fmla="*/ 0 w 19"/>
                  <a:gd name="T83" fmla="*/ 0 h 6"/>
                  <a:gd name="T84" fmla="*/ 0 w 19"/>
                  <a:gd name="T85" fmla="*/ 0 h 6"/>
                  <a:gd name="T86" fmla="*/ 0 w 19"/>
                  <a:gd name="T87" fmla="*/ 0 h 6"/>
                  <a:gd name="T88" fmla="*/ 0 w 19"/>
                  <a:gd name="T89" fmla="*/ 0 h 6"/>
                  <a:gd name="T90" fmla="*/ 0 w 19"/>
                  <a:gd name="T91" fmla="*/ 0 h 6"/>
                  <a:gd name="T92" fmla="*/ 0 w 19"/>
                  <a:gd name="T93" fmla="*/ 0 h 6"/>
                  <a:gd name="T94" fmla="*/ 0 w 19"/>
                  <a:gd name="T9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" h="6">
                    <a:moveTo>
                      <a:pt x="18" y="5"/>
                    </a:move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9" name="Freeform 137"/>
              <p:cNvSpPr>
                <a:spLocks/>
              </p:cNvSpPr>
              <p:nvPr/>
            </p:nvSpPr>
            <p:spPr bwMode="gray">
              <a:xfrm>
                <a:off x="4654" y="766"/>
                <a:ext cx="118" cy="63"/>
              </a:xfrm>
              <a:custGeom>
                <a:avLst/>
                <a:gdLst>
                  <a:gd name="T0" fmla="*/ 104 w 118"/>
                  <a:gd name="T1" fmla="*/ 7 h 63"/>
                  <a:gd name="T2" fmla="*/ 104 w 118"/>
                  <a:gd name="T3" fmla="*/ 11 h 63"/>
                  <a:gd name="T4" fmla="*/ 109 w 118"/>
                  <a:gd name="T5" fmla="*/ 42 h 63"/>
                  <a:gd name="T6" fmla="*/ 112 w 118"/>
                  <a:gd name="T7" fmla="*/ 62 h 63"/>
                  <a:gd name="T8" fmla="*/ 83 w 118"/>
                  <a:gd name="T9" fmla="*/ 62 h 63"/>
                  <a:gd name="T10" fmla="*/ 11 w 118"/>
                  <a:gd name="T11" fmla="*/ 62 h 63"/>
                  <a:gd name="T12" fmla="*/ 0 w 118"/>
                  <a:gd name="T13" fmla="*/ 62 h 63"/>
                  <a:gd name="T14" fmla="*/ 4 w 118"/>
                  <a:gd name="T15" fmla="*/ 2 h 63"/>
                  <a:gd name="T16" fmla="*/ 117 w 118"/>
                  <a:gd name="T17" fmla="*/ 0 h 63"/>
                  <a:gd name="T18" fmla="*/ 104 w 118"/>
                  <a:gd name="T19" fmla="*/ 7 h 63"/>
                  <a:gd name="T20" fmla="*/ 104 w 118"/>
                  <a:gd name="T21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63">
                    <a:moveTo>
                      <a:pt x="104" y="7"/>
                    </a:moveTo>
                    <a:lnTo>
                      <a:pt x="104" y="11"/>
                    </a:lnTo>
                    <a:lnTo>
                      <a:pt x="109" y="42"/>
                    </a:lnTo>
                    <a:lnTo>
                      <a:pt x="112" y="62"/>
                    </a:lnTo>
                    <a:lnTo>
                      <a:pt x="83" y="62"/>
                    </a:lnTo>
                    <a:lnTo>
                      <a:pt x="11" y="62"/>
                    </a:lnTo>
                    <a:lnTo>
                      <a:pt x="0" y="62"/>
                    </a:lnTo>
                    <a:lnTo>
                      <a:pt x="4" y="2"/>
                    </a:lnTo>
                    <a:lnTo>
                      <a:pt x="117" y="0"/>
                    </a:lnTo>
                    <a:lnTo>
                      <a:pt x="104" y="7"/>
                    </a:lnTo>
                    <a:lnTo>
                      <a:pt x="104" y="7"/>
                    </a:lnTo>
                  </a:path>
                </a:pathLst>
              </a:custGeom>
              <a:solidFill>
                <a:srgbClr val="0000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0" name="Freeform 138"/>
              <p:cNvSpPr>
                <a:spLocks/>
              </p:cNvSpPr>
              <p:nvPr/>
            </p:nvSpPr>
            <p:spPr bwMode="gray">
              <a:xfrm>
                <a:off x="4729" y="773"/>
                <a:ext cx="36" cy="56"/>
              </a:xfrm>
              <a:custGeom>
                <a:avLst/>
                <a:gdLst>
                  <a:gd name="T0" fmla="*/ 35 w 36"/>
                  <a:gd name="T1" fmla="*/ 18 h 56"/>
                  <a:gd name="T2" fmla="*/ 26 w 36"/>
                  <a:gd name="T3" fmla="*/ 32 h 56"/>
                  <a:gd name="T4" fmla="*/ 14 w 36"/>
                  <a:gd name="T5" fmla="*/ 43 h 56"/>
                  <a:gd name="T6" fmla="*/ 6 w 36"/>
                  <a:gd name="T7" fmla="*/ 55 h 56"/>
                  <a:gd name="T8" fmla="*/ 0 w 36"/>
                  <a:gd name="T9" fmla="*/ 38 h 56"/>
                  <a:gd name="T10" fmla="*/ 6 w 36"/>
                  <a:gd name="T11" fmla="*/ 18 h 56"/>
                  <a:gd name="T12" fmla="*/ 6 w 36"/>
                  <a:gd name="T13" fmla="*/ 12 h 56"/>
                  <a:gd name="T14" fmla="*/ 0 w 36"/>
                  <a:gd name="T15" fmla="*/ 4 h 56"/>
                  <a:gd name="T16" fmla="*/ 0 w 36"/>
                  <a:gd name="T17" fmla="*/ 0 h 56"/>
                  <a:gd name="T18" fmla="*/ 6 w 36"/>
                  <a:gd name="T19" fmla="*/ 0 h 56"/>
                  <a:gd name="T20" fmla="*/ 14 w 36"/>
                  <a:gd name="T21" fmla="*/ 9 h 56"/>
                  <a:gd name="T22" fmla="*/ 20 w 36"/>
                  <a:gd name="T23" fmla="*/ 19 h 56"/>
                  <a:gd name="T24" fmla="*/ 35 w 36"/>
                  <a:gd name="T25" fmla="*/ 18 h 56"/>
                  <a:gd name="T26" fmla="*/ 35 w 36"/>
                  <a:gd name="T27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6">
                    <a:moveTo>
                      <a:pt x="35" y="18"/>
                    </a:moveTo>
                    <a:lnTo>
                      <a:pt x="26" y="32"/>
                    </a:lnTo>
                    <a:lnTo>
                      <a:pt x="14" y="43"/>
                    </a:lnTo>
                    <a:lnTo>
                      <a:pt x="6" y="55"/>
                    </a:lnTo>
                    <a:lnTo>
                      <a:pt x="0" y="3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9"/>
                    </a:lnTo>
                    <a:lnTo>
                      <a:pt x="20" y="19"/>
                    </a:lnTo>
                    <a:lnTo>
                      <a:pt x="35" y="18"/>
                    </a:lnTo>
                    <a:lnTo>
                      <a:pt x="35" y="18"/>
                    </a:lnTo>
                  </a:path>
                </a:pathLst>
              </a:custGeom>
              <a:solidFill>
                <a:srgbClr val="8181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1" name="Freeform 139"/>
              <p:cNvSpPr>
                <a:spLocks/>
              </p:cNvSpPr>
              <p:nvPr/>
            </p:nvSpPr>
            <p:spPr bwMode="gray">
              <a:xfrm>
                <a:off x="4658" y="642"/>
                <a:ext cx="131" cy="168"/>
              </a:xfrm>
              <a:custGeom>
                <a:avLst/>
                <a:gdLst>
                  <a:gd name="T0" fmla="*/ 95 w 131"/>
                  <a:gd name="T1" fmla="*/ 10 h 168"/>
                  <a:gd name="T2" fmla="*/ 100 w 131"/>
                  <a:gd name="T3" fmla="*/ 16 h 168"/>
                  <a:gd name="T4" fmla="*/ 104 w 131"/>
                  <a:gd name="T5" fmla="*/ 19 h 168"/>
                  <a:gd name="T6" fmla="*/ 109 w 131"/>
                  <a:gd name="T7" fmla="*/ 26 h 168"/>
                  <a:gd name="T8" fmla="*/ 113 w 131"/>
                  <a:gd name="T9" fmla="*/ 31 h 168"/>
                  <a:gd name="T10" fmla="*/ 117 w 131"/>
                  <a:gd name="T11" fmla="*/ 40 h 168"/>
                  <a:gd name="T12" fmla="*/ 123 w 131"/>
                  <a:gd name="T13" fmla="*/ 45 h 168"/>
                  <a:gd name="T14" fmla="*/ 124 w 131"/>
                  <a:gd name="T15" fmla="*/ 56 h 168"/>
                  <a:gd name="T16" fmla="*/ 126 w 131"/>
                  <a:gd name="T17" fmla="*/ 64 h 168"/>
                  <a:gd name="T18" fmla="*/ 127 w 131"/>
                  <a:gd name="T19" fmla="*/ 71 h 168"/>
                  <a:gd name="T20" fmla="*/ 129 w 131"/>
                  <a:gd name="T21" fmla="*/ 77 h 168"/>
                  <a:gd name="T22" fmla="*/ 129 w 131"/>
                  <a:gd name="T23" fmla="*/ 85 h 168"/>
                  <a:gd name="T24" fmla="*/ 127 w 131"/>
                  <a:gd name="T25" fmla="*/ 94 h 168"/>
                  <a:gd name="T26" fmla="*/ 127 w 131"/>
                  <a:gd name="T27" fmla="*/ 105 h 168"/>
                  <a:gd name="T28" fmla="*/ 127 w 131"/>
                  <a:gd name="T29" fmla="*/ 114 h 168"/>
                  <a:gd name="T30" fmla="*/ 125 w 131"/>
                  <a:gd name="T31" fmla="*/ 125 h 168"/>
                  <a:gd name="T32" fmla="*/ 123 w 131"/>
                  <a:gd name="T33" fmla="*/ 129 h 168"/>
                  <a:gd name="T34" fmla="*/ 119 w 131"/>
                  <a:gd name="T35" fmla="*/ 131 h 168"/>
                  <a:gd name="T36" fmla="*/ 117 w 131"/>
                  <a:gd name="T37" fmla="*/ 139 h 168"/>
                  <a:gd name="T38" fmla="*/ 107 w 131"/>
                  <a:gd name="T39" fmla="*/ 159 h 168"/>
                  <a:gd name="T40" fmla="*/ 100 w 131"/>
                  <a:gd name="T41" fmla="*/ 164 h 168"/>
                  <a:gd name="T42" fmla="*/ 89 w 131"/>
                  <a:gd name="T43" fmla="*/ 162 h 168"/>
                  <a:gd name="T44" fmla="*/ 82 w 131"/>
                  <a:gd name="T45" fmla="*/ 160 h 168"/>
                  <a:gd name="T46" fmla="*/ 75 w 131"/>
                  <a:gd name="T47" fmla="*/ 161 h 168"/>
                  <a:gd name="T48" fmla="*/ 72 w 131"/>
                  <a:gd name="T49" fmla="*/ 161 h 168"/>
                  <a:gd name="T50" fmla="*/ 68 w 131"/>
                  <a:gd name="T51" fmla="*/ 163 h 168"/>
                  <a:gd name="T52" fmla="*/ 62 w 131"/>
                  <a:gd name="T53" fmla="*/ 164 h 168"/>
                  <a:gd name="T54" fmla="*/ 54 w 131"/>
                  <a:gd name="T55" fmla="*/ 166 h 168"/>
                  <a:gd name="T56" fmla="*/ 43 w 131"/>
                  <a:gd name="T57" fmla="*/ 165 h 168"/>
                  <a:gd name="T58" fmla="*/ 31 w 131"/>
                  <a:gd name="T59" fmla="*/ 166 h 168"/>
                  <a:gd name="T60" fmla="*/ 27 w 131"/>
                  <a:gd name="T61" fmla="*/ 166 h 168"/>
                  <a:gd name="T62" fmla="*/ 23 w 131"/>
                  <a:gd name="T63" fmla="*/ 167 h 168"/>
                  <a:gd name="T64" fmla="*/ 17 w 131"/>
                  <a:gd name="T65" fmla="*/ 163 h 168"/>
                  <a:gd name="T66" fmla="*/ 10 w 131"/>
                  <a:gd name="T67" fmla="*/ 158 h 168"/>
                  <a:gd name="T68" fmla="*/ 8 w 131"/>
                  <a:gd name="T69" fmla="*/ 153 h 168"/>
                  <a:gd name="T70" fmla="*/ 7 w 131"/>
                  <a:gd name="T71" fmla="*/ 152 h 168"/>
                  <a:gd name="T72" fmla="*/ 5 w 131"/>
                  <a:gd name="T73" fmla="*/ 149 h 168"/>
                  <a:gd name="T74" fmla="*/ 1 w 131"/>
                  <a:gd name="T75" fmla="*/ 146 h 168"/>
                  <a:gd name="T76" fmla="*/ 0 w 131"/>
                  <a:gd name="T77" fmla="*/ 141 h 168"/>
                  <a:gd name="T78" fmla="*/ 0 w 131"/>
                  <a:gd name="T79" fmla="*/ 131 h 168"/>
                  <a:gd name="T80" fmla="*/ 0 w 131"/>
                  <a:gd name="T81" fmla="*/ 121 h 168"/>
                  <a:gd name="T82" fmla="*/ 2 w 131"/>
                  <a:gd name="T83" fmla="*/ 113 h 168"/>
                  <a:gd name="T84" fmla="*/ 2 w 131"/>
                  <a:gd name="T85" fmla="*/ 103 h 168"/>
                  <a:gd name="T86" fmla="*/ 3 w 131"/>
                  <a:gd name="T87" fmla="*/ 92 h 168"/>
                  <a:gd name="T88" fmla="*/ 4 w 131"/>
                  <a:gd name="T89" fmla="*/ 77 h 168"/>
                  <a:gd name="T90" fmla="*/ 6 w 131"/>
                  <a:gd name="T91" fmla="*/ 64 h 168"/>
                  <a:gd name="T92" fmla="*/ 8 w 131"/>
                  <a:gd name="T93" fmla="*/ 47 h 168"/>
                  <a:gd name="T94" fmla="*/ 8 w 131"/>
                  <a:gd name="T95" fmla="*/ 30 h 168"/>
                  <a:gd name="T96" fmla="*/ 12 w 131"/>
                  <a:gd name="T97" fmla="*/ 19 h 168"/>
                  <a:gd name="T98" fmla="*/ 17 w 131"/>
                  <a:gd name="T99" fmla="*/ 10 h 168"/>
                  <a:gd name="T100" fmla="*/ 24 w 131"/>
                  <a:gd name="T101" fmla="*/ 4 h 168"/>
                  <a:gd name="T102" fmla="*/ 30 w 131"/>
                  <a:gd name="T103" fmla="*/ 2 h 168"/>
                  <a:gd name="T104" fmla="*/ 39 w 131"/>
                  <a:gd name="T105" fmla="*/ 1 h 168"/>
                  <a:gd name="T106" fmla="*/ 68 w 131"/>
                  <a:gd name="T107" fmla="*/ 3 h 168"/>
                  <a:gd name="T108" fmla="*/ 92 w 131"/>
                  <a:gd name="T109" fmla="*/ 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1" h="168">
                    <a:moveTo>
                      <a:pt x="92" y="6"/>
                    </a:moveTo>
                    <a:lnTo>
                      <a:pt x="92" y="7"/>
                    </a:lnTo>
                    <a:lnTo>
                      <a:pt x="92" y="7"/>
                    </a:lnTo>
                    <a:lnTo>
                      <a:pt x="92" y="8"/>
                    </a:lnTo>
                    <a:lnTo>
                      <a:pt x="93" y="8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5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0" y="16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103" y="16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6" y="21"/>
                    </a:lnTo>
                    <a:lnTo>
                      <a:pt x="106" y="23"/>
                    </a:lnTo>
                    <a:lnTo>
                      <a:pt x="108" y="23"/>
                    </a:lnTo>
                    <a:lnTo>
                      <a:pt x="108" y="24"/>
                    </a:lnTo>
                    <a:lnTo>
                      <a:pt x="109" y="24"/>
                    </a:lnTo>
                    <a:lnTo>
                      <a:pt x="109" y="26"/>
                    </a:lnTo>
                    <a:lnTo>
                      <a:pt x="111" y="26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3" y="28"/>
                    </a:lnTo>
                    <a:lnTo>
                      <a:pt x="113" y="30"/>
                    </a:lnTo>
                    <a:lnTo>
                      <a:pt x="113" y="31"/>
                    </a:lnTo>
                    <a:lnTo>
                      <a:pt x="113" y="33"/>
                    </a:lnTo>
                    <a:lnTo>
                      <a:pt x="115" y="33"/>
                    </a:lnTo>
                    <a:lnTo>
                      <a:pt x="115" y="35"/>
                    </a:lnTo>
                    <a:lnTo>
                      <a:pt x="115" y="37"/>
                    </a:lnTo>
                    <a:lnTo>
                      <a:pt x="115" y="38"/>
                    </a:lnTo>
                    <a:lnTo>
                      <a:pt x="117" y="38"/>
                    </a:lnTo>
                    <a:lnTo>
                      <a:pt x="117" y="40"/>
                    </a:lnTo>
                    <a:lnTo>
                      <a:pt x="118" y="41"/>
                    </a:lnTo>
                    <a:lnTo>
                      <a:pt x="118" y="43"/>
                    </a:lnTo>
                    <a:lnTo>
                      <a:pt x="120" y="43"/>
                    </a:lnTo>
                    <a:lnTo>
                      <a:pt x="120" y="45"/>
                    </a:lnTo>
                    <a:lnTo>
                      <a:pt x="122" y="45"/>
                    </a:lnTo>
                    <a:lnTo>
                      <a:pt x="122" y="45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3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4" y="54"/>
                    </a:lnTo>
                    <a:lnTo>
                      <a:pt x="124" y="56"/>
                    </a:lnTo>
                    <a:lnTo>
                      <a:pt x="126" y="56"/>
                    </a:lnTo>
                    <a:lnTo>
                      <a:pt x="126" y="58"/>
                    </a:lnTo>
                    <a:lnTo>
                      <a:pt x="126" y="59"/>
                    </a:lnTo>
                    <a:lnTo>
                      <a:pt x="126" y="61"/>
                    </a:lnTo>
                    <a:lnTo>
                      <a:pt x="126" y="61"/>
                    </a:lnTo>
                    <a:lnTo>
                      <a:pt x="126" y="63"/>
                    </a:lnTo>
                    <a:lnTo>
                      <a:pt x="126" y="64"/>
                    </a:lnTo>
                    <a:lnTo>
                      <a:pt x="126" y="65"/>
                    </a:lnTo>
                    <a:lnTo>
                      <a:pt x="127" y="65"/>
                    </a:lnTo>
                    <a:lnTo>
                      <a:pt x="127" y="67"/>
                    </a:lnTo>
                    <a:lnTo>
                      <a:pt x="127" y="67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7" y="71"/>
                    </a:lnTo>
                    <a:lnTo>
                      <a:pt x="127" y="71"/>
                    </a:lnTo>
                    <a:lnTo>
                      <a:pt x="127" y="73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29" y="75"/>
                    </a:lnTo>
                    <a:lnTo>
                      <a:pt x="129" y="77"/>
                    </a:lnTo>
                    <a:lnTo>
                      <a:pt x="129" y="77"/>
                    </a:lnTo>
                    <a:lnTo>
                      <a:pt x="129" y="79"/>
                    </a:lnTo>
                    <a:lnTo>
                      <a:pt x="129" y="79"/>
                    </a:lnTo>
                    <a:lnTo>
                      <a:pt x="129" y="80"/>
                    </a:lnTo>
                    <a:lnTo>
                      <a:pt x="130" y="80"/>
                    </a:lnTo>
                    <a:lnTo>
                      <a:pt x="129" y="82"/>
                    </a:lnTo>
                    <a:lnTo>
                      <a:pt x="129" y="83"/>
                    </a:lnTo>
                    <a:lnTo>
                      <a:pt x="129" y="85"/>
                    </a:lnTo>
                    <a:lnTo>
                      <a:pt x="129" y="85"/>
                    </a:lnTo>
                    <a:lnTo>
                      <a:pt x="129" y="87"/>
                    </a:lnTo>
                    <a:lnTo>
                      <a:pt x="129" y="89"/>
                    </a:lnTo>
                    <a:lnTo>
                      <a:pt x="129" y="91"/>
                    </a:lnTo>
                    <a:lnTo>
                      <a:pt x="129" y="91"/>
                    </a:lnTo>
                    <a:lnTo>
                      <a:pt x="127" y="92"/>
                    </a:lnTo>
                    <a:lnTo>
                      <a:pt x="127" y="94"/>
                    </a:lnTo>
                    <a:lnTo>
                      <a:pt x="127" y="96"/>
                    </a:lnTo>
                    <a:lnTo>
                      <a:pt x="127" y="97"/>
                    </a:lnTo>
                    <a:lnTo>
                      <a:pt x="127" y="99"/>
                    </a:lnTo>
                    <a:lnTo>
                      <a:pt x="127" y="101"/>
                    </a:lnTo>
                    <a:lnTo>
                      <a:pt x="127" y="103"/>
                    </a:lnTo>
                    <a:lnTo>
                      <a:pt x="127" y="103"/>
                    </a:lnTo>
                    <a:lnTo>
                      <a:pt x="127" y="105"/>
                    </a:lnTo>
                    <a:lnTo>
                      <a:pt x="127" y="106"/>
                    </a:lnTo>
                    <a:lnTo>
                      <a:pt x="127" y="107"/>
                    </a:lnTo>
                    <a:lnTo>
                      <a:pt x="127" y="108"/>
                    </a:lnTo>
                    <a:lnTo>
                      <a:pt x="127" y="110"/>
                    </a:lnTo>
                    <a:lnTo>
                      <a:pt x="127" y="111"/>
                    </a:lnTo>
                    <a:lnTo>
                      <a:pt x="127" y="113"/>
                    </a:lnTo>
                    <a:lnTo>
                      <a:pt x="127" y="114"/>
                    </a:lnTo>
                    <a:lnTo>
                      <a:pt x="125" y="116"/>
                    </a:lnTo>
                    <a:lnTo>
                      <a:pt x="125" y="118"/>
                    </a:lnTo>
                    <a:lnTo>
                      <a:pt x="125" y="120"/>
                    </a:lnTo>
                    <a:lnTo>
                      <a:pt x="125" y="121"/>
                    </a:lnTo>
                    <a:lnTo>
                      <a:pt x="125" y="122"/>
                    </a:lnTo>
                    <a:lnTo>
                      <a:pt x="125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3" y="129"/>
                    </a:lnTo>
                    <a:lnTo>
                      <a:pt x="123" y="129"/>
                    </a:lnTo>
                    <a:lnTo>
                      <a:pt x="123" y="129"/>
                    </a:lnTo>
                    <a:lnTo>
                      <a:pt x="121" y="131"/>
                    </a:lnTo>
                    <a:lnTo>
                      <a:pt x="121" y="131"/>
                    </a:lnTo>
                    <a:lnTo>
                      <a:pt x="121" y="131"/>
                    </a:lnTo>
                    <a:lnTo>
                      <a:pt x="121" y="131"/>
                    </a:lnTo>
                    <a:lnTo>
                      <a:pt x="119" y="131"/>
                    </a:lnTo>
                    <a:lnTo>
                      <a:pt x="119" y="131"/>
                    </a:lnTo>
                    <a:lnTo>
                      <a:pt x="119" y="131"/>
                    </a:lnTo>
                    <a:lnTo>
                      <a:pt x="119" y="131"/>
                    </a:lnTo>
                    <a:lnTo>
                      <a:pt x="118" y="133"/>
                    </a:lnTo>
                    <a:lnTo>
                      <a:pt x="118" y="135"/>
                    </a:lnTo>
                    <a:lnTo>
                      <a:pt x="117" y="137"/>
                    </a:lnTo>
                    <a:lnTo>
                      <a:pt x="117" y="139"/>
                    </a:lnTo>
                    <a:lnTo>
                      <a:pt x="115" y="143"/>
                    </a:lnTo>
                    <a:lnTo>
                      <a:pt x="114" y="145"/>
                    </a:lnTo>
                    <a:lnTo>
                      <a:pt x="112" y="148"/>
                    </a:lnTo>
                    <a:lnTo>
                      <a:pt x="112" y="150"/>
                    </a:lnTo>
                    <a:lnTo>
                      <a:pt x="111" y="153"/>
                    </a:lnTo>
                    <a:lnTo>
                      <a:pt x="109" y="156"/>
                    </a:lnTo>
                    <a:lnTo>
                      <a:pt x="107" y="159"/>
                    </a:lnTo>
                    <a:lnTo>
                      <a:pt x="107" y="161"/>
                    </a:lnTo>
                    <a:lnTo>
                      <a:pt x="105" y="162"/>
                    </a:lnTo>
                    <a:lnTo>
                      <a:pt x="104" y="164"/>
                    </a:lnTo>
                    <a:lnTo>
                      <a:pt x="103" y="165"/>
                    </a:lnTo>
                    <a:lnTo>
                      <a:pt x="103" y="164"/>
                    </a:lnTo>
                    <a:lnTo>
                      <a:pt x="101" y="164"/>
                    </a:lnTo>
                    <a:lnTo>
                      <a:pt x="100" y="164"/>
                    </a:lnTo>
                    <a:lnTo>
                      <a:pt x="99" y="164"/>
                    </a:lnTo>
                    <a:lnTo>
                      <a:pt x="98" y="164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3" y="164"/>
                    </a:lnTo>
                    <a:lnTo>
                      <a:pt x="91" y="162"/>
                    </a:lnTo>
                    <a:lnTo>
                      <a:pt x="89" y="162"/>
                    </a:lnTo>
                    <a:lnTo>
                      <a:pt x="87" y="162"/>
                    </a:lnTo>
                    <a:lnTo>
                      <a:pt x="86" y="162"/>
                    </a:lnTo>
                    <a:lnTo>
                      <a:pt x="85" y="161"/>
                    </a:lnTo>
                    <a:lnTo>
                      <a:pt x="83" y="161"/>
                    </a:lnTo>
                    <a:lnTo>
                      <a:pt x="82" y="161"/>
                    </a:lnTo>
                    <a:lnTo>
                      <a:pt x="82" y="161"/>
                    </a:lnTo>
                    <a:lnTo>
                      <a:pt x="82" y="160"/>
                    </a:lnTo>
                    <a:lnTo>
                      <a:pt x="80" y="161"/>
                    </a:lnTo>
                    <a:lnTo>
                      <a:pt x="80" y="161"/>
                    </a:lnTo>
                    <a:lnTo>
                      <a:pt x="78" y="161"/>
                    </a:lnTo>
                    <a:lnTo>
                      <a:pt x="78" y="161"/>
                    </a:lnTo>
                    <a:lnTo>
                      <a:pt x="76" y="161"/>
                    </a:lnTo>
                    <a:lnTo>
                      <a:pt x="76" y="161"/>
                    </a:lnTo>
                    <a:lnTo>
                      <a:pt x="75" y="161"/>
                    </a:lnTo>
                    <a:lnTo>
                      <a:pt x="75" y="161"/>
                    </a:lnTo>
                    <a:lnTo>
                      <a:pt x="74" y="161"/>
                    </a:lnTo>
                    <a:lnTo>
                      <a:pt x="74" y="161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72" y="161"/>
                    </a:lnTo>
                    <a:lnTo>
                      <a:pt x="72" y="161"/>
                    </a:lnTo>
                    <a:lnTo>
                      <a:pt x="72" y="161"/>
                    </a:lnTo>
                    <a:lnTo>
                      <a:pt x="72" y="161"/>
                    </a:lnTo>
                    <a:lnTo>
                      <a:pt x="70" y="162"/>
                    </a:lnTo>
                    <a:lnTo>
                      <a:pt x="70" y="162"/>
                    </a:lnTo>
                    <a:lnTo>
                      <a:pt x="70" y="162"/>
                    </a:lnTo>
                    <a:lnTo>
                      <a:pt x="70" y="162"/>
                    </a:lnTo>
                    <a:lnTo>
                      <a:pt x="68" y="163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6" y="163"/>
                    </a:lnTo>
                    <a:lnTo>
                      <a:pt x="64" y="164"/>
                    </a:lnTo>
                    <a:lnTo>
                      <a:pt x="64" y="164"/>
                    </a:lnTo>
                    <a:lnTo>
                      <a:pt x="62" y="164"/>
                    </a:lnTo>
                    <a:lnTo>
                      <a:pt x="62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58" y="166"/>
                    </a:lnTo>
                    <a:lnTo>
                      <a:pt x="56" y="166"/>
                    </a:lnTo>
                    <a:lnTo>
                      <a:pt x="54" y="166"/>
                    </a:lnTo>
                    <a:lnTo>
                      <a:pt x="53" y="166"/>
                    </a:lnTo>
                    <a:lnTo>
                      <a:pt x="51" y="166"/>
                    </a:lnTo>
                    <a:lnTo>
                      <a:pt x="49" y="166"/>
                    </a:lnTo>
                    <a:lnTo>
                      <a:pt x="47" y="166"/>
                    </a:lnTo>
                    <a:lnTo>
                      <a:pt x="46" y="165"/>
                    </a:lnTo>
                    <a:lnTo>
                      <a:pt x="45" y="165"/>
                    </a:lnTo>
                    <a:lnTo>
                      <a:pt x="43" y="165"/>
                    </a:lnTo>
                    <a:lnTo>
                      <a:pt x="41" y="165"/>
                    </a:lnTo>
                    <a:lnTo>
                      <a:pt x="40" y="164"/>
                    </a:lnTo>
                    <a:lnTo>
                      <a:pt x="38" y="164"/>
                    </a:lnTo>
                    <a:lnTo>
                      <a:pt x="36" y="164"/>
                    </a:lnTo>
                    <a:lnTo>
                      <a:pt x="34" y="164"/>
                    </a:lnTo>
                    <a:lnTo>
                      <a:pt x="32" y="164"/>
                    </a:lnTo>
                    <a:lnTo>
                      <a:pt x="31" y="166"/>
                    </a:lnTo>
                    <a:lnTo>
                      <a:pt x="31" y="166"/>
                    </a:lnTo>
                    <a:lnTo>
                      <a:pt x="29" y="166"/>
                    </a:lnTo>
                    <a:lnTo>
                      <a:pt x="29" y="166"/>
                    </a:lnTo>
                    <a:lnTo>
                      <a:pt x="27" y="166"/>
                    </a:lnTo>
                    <a:lnTo>
                      <a:pt x="27" y="166"/>
                    </a:lnTo>
                    <a:lnTo>
                      <a:pt x="27" y="166"/>
                    </a:lnTo>
                    <a:lnTo>
                      <a:pt x="27" y="166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4" y="167"/>
                    </a:lnTo>
                    <a:lnTo>
                      <a:pt x="24" y="167"/>
                    </a:lnTo>
                    <a:lnTo>
                      <a:pt x="23" y="167"/>
                    </a:lnTo>
                    <a:lnTo>
                      <a:pt x="23" y="167"/>
                    </a:lnTo>
                    <a:lnTo>
                      <a:pt x="23" y="167"/>
                    </a:lnTo>
                    <a:lnTo>
                      <a:pt x="23" y="166"/>
                    </a:lnTo>
                    <a:lnTo>
                      <a:pt x="21" y="166"/>
                    </a:lnTo>
                    <a:lnTo>
                      <a:pt x="20" y="166"/>
                    </a:lnTo>
                    <a:lnTo>
                      <a:pt x="19" y="166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7" y="163"/>
                    </a:lnTo>
                    <a:lnTo>
                      <a:pt x="15" y="163"/>
                    </a:lnTo>
                    <a:lnTo>
                      <a:pt x="15" y="161"/>
                    </a:lnTo>
                    <a:lnTo>
                      <a:pt x="13" y="161"/>
                    </a:lnTo>
                    <a:lnTo>
                      <a:pt x="13" y="160"/>
                    </a:lnTo>
                    <a:lnTo>
                      <a:pt x="11" y="160"/>
                    </a:lnTo>
                    <a:lnTo>
                      <a:pt x="11" y="158"/>
                    </a:lnTo>
                    <a:lnTo>
                      <a:pt x="10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10" y="154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8" y="152"/>
                    </a:lnTo>
                    <a:lnTo>
                      <a:pt x="7" y="152"/>
                    </a:lnTo>
                    <a:lnTo>
                      <a:pt x="7" y="152"/>
                    </a:lnTo>
                    <a:lnTo>
                      <a:pt x="7" y="152"/>
                    </a:lnTo>
                    <a:lnTo>
                      <a:pt x="7" y="150"/>
                    </a:lnTo>
                    <a:lnTo>
                      <a:pt x="7" y="150"/>
                    </a:lnTo>
                    <a:lnTo>
                      <a:pt x="7" y="150"/>
                    </a:lnTo>
                    <a:lnTo>
                      <a:pt x="7" y="150"/>
                    </a:lnTo>
                    <a:lnTo>
                      <a:pt x="7" y="149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5" y="147"/>
                    </a:lnTo>
                    <a:lnTo>
                      <a:pt x="3" y="147"/>
                    </a:lnTo>
                    <a:lnTo>
                      <a:pt x="3" y="147"/>
                    </a:lnTo>
                    <a:lnTo>
                      <a:pt x="3" y="147"/>
                    </a:lnTo>
                    <a:lnTo>
                      <a:pt x="3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6"/>
                    </a:lnTo>
                    <a:lnTo>
                      <a:pt x="2" y="105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4" y="98"/>
                    </a:lnTo>
                    <a:lnTo>
                      <a:pt x="3" y="96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3" y="90"/>
                    </a:lnTo>
                    <a:lnTo>
                      <a:pt x="3" y="88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5" y="72"/>
                    </a:lnTo>
                    <a:lnTo>
                      <a:pt x="5" y="70"/>
                    </a:lnTo>
                    <a:lnTo>
                      <a:pt x="5" y="69"/>
                    </a:lnTo>
                    <a:lnTo>
                      <a:pt x="5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0"/>
                    </a:lnTo>
                    <a:lnTo>
                      <a:pt x="35" y="1"/>
                    </a:lnTo>
                    <a:lnTo>
                      <a:pt x="39" y="1"/>
                    </a:lnTo>
                    <a:lnTo>
                      <a:pt x="43" y="1"/>
                    </a:lnTo>
                    <a:lnTo>
                      <a:pt x="47" y="1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59" y="1"/>
                    </a:lnTo>
                    <a:lnTo>
                      <a:pt x="64" y="1"/>
                    </a:lnTo>
                    <a:lnTo>
                      <a:pt x="68" y="3"/>
                    </a:lnTo>
                    <a:lnTo>
                      <a:pt x="71" y="3"/>
                    </a:lnTo>
                    <a:lnTo>
                      <a:pt x="75" y="4"/>
                    </a:lnTo>
                    <a:lnTo>
                      <a:pt x="80" y="4"/>
                    </a:lnTo>
                    <a:lnTo>
                      <a:pt x="82" y="5"/>
                    </a:lnTo>
                    <a:lnTo>
                      <a:pt x="86" y="5"/>
                    </a:lnTo>
                    <a:lnTo>
                      <a:pt x="88" y="6"/>
                    </a:lnTo>
                    <a:lnTo>
                      <a:pt x="92" y="6"/>
                    </a:lnTo>
                    <a:lnTo>
                      <a:pt x="92" y="6"/>
                    </a:lnTo>
                  </a:path>
                </a:pathLst>
              </a:custGeom>
              <a:solidFill>
                <a:srgbClr val="D0B1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2" name="Freeform 140"/>
              <p:cNvSpPr>
                <a:spLocks/>
              </p:cNvSpPr>
              <p:nvPr/>
            </p:nvSpPr>
            <p:spPr bwMode="gray">
              <a:xfrm>
                <a:off x="4684" y="542"/>
                <a:ext cx="73" cy="112"/>
              </a:xfrm>
              <a:custGeom>
                <a:avLst/>
                <a:gdLst>
                  <a:gd name="T0" fmla="*/ 13 w 73"/>
                  <a:gd name="T1" fmla="*/ 92 h 112"/>
                  <a:gd name="T2" fmla="*/ 11 w 73"/>
                  <a:gd name="T3" fmla="*/ 84 h 112"/>
                  <a:gd name="T4" fmla="*/ 8 w 73"/>
                  <a:gd name="T5" fmla="*/ 79 h 112"/>
                  <a:gd name="T6" fmla="*/ 8 w 73"/>
                  <a:gd name="T7" fmla="*/ 76 h 112"/>
                  <a:gd name="T8" fmla="*/ 5 w 73"/>
                  <a:gd name="T9" fmla="*/ 71 h 112"/>
                  <a:gd name="T10" fmla="*/ 3 w 73"/>
                  <a:gd name="T11" fmla="*/ 65 h 112"/>
                  <a:gd name="T12" fmla="*/ 1 w 73"/>
                  <a:gd name="T13" fmla="*/ 61 h 112"/>
                  <a:gd name="T14" fmla="*/ 0 w 73"/>
                  <a:gd name="T15" fmla="*/ 58 h 112"/>
                  <a:gd name="T16" fmla="*/ 1 w 73"/>
                  <a:gd name="T17" fmla="*/ 52 h 112"/>
                  <a:gd name="T18" fmla="*/ 2 w 73"/>
                  <a:gd name="T19" fmla="*/ 46 h 112"/>
                  <a:gd name="T20" fmla="*/ 1 w 73"/>
                  <a:gd name="T21" fmla="*/ 44 h 112"/>
                  <a:gd name="T22" fmla="*/ 1 w 73"/>
                  <a:gd name="T23" fmla="*/ 42 h 112"/>
                  <a:gd name="T24" fmla="*/ 2 w 73"/>
                  <a:gd name="T25" fmla="*/ 37 h 112"/>
                  <a:gd name="T26" fmla="*/ 2 w 73"/>
                  <a:gd name="T27" fmla="*/ 34 h 112"/>
                  <a:gd name="T28" fmla="*/ 2 w 73"/>
                  <a:gd name="T29" fmla="*/ 28 h 112"/>
                  <a:gd name="T30" fmla="*/ 2 w 73"/>
                  <a:gd name="T31" fmla="*/ 23 h 112"/>
                  <a:gd name="T32" fmla="*/ 4 w 73"/>
                  <a:gd name="T33" fmla="*/ 20 h 112"/>
                  <a:gd name="T34" fmla="*/ 4 w 73"/>
                  <a:gd name="T35" fmla="*/ 18 h 112"/>
                  <a:gd name="T36" fmla="*/ 4 w 73"/>
                  <a:gd name="T37" fmla="*/ 16 h 112"/>
                  <a:gd name="T38" fmla="*/ 6 w 73"/>
                  <a:gd name="T39" fmla="*/ 14 h 112"/>
                  <a:gd name="T40" fmla="*/ 14 w 73"/>
                  <a:gd name="T41" fmla="*/ 10 h 112"/>
                  <a:gd name="T42" fmla="*/ 22 w 73"/>
                  <a:gd name="T43" fmla="*/ 5 h 112"/>
                  <a:gd name="T44" fmla="*/ 31 w 73"/>
                  <a:gd name="T45" fmla="*/ 1 h 112"/>
                  <a:gd name="T46" fmla="*/ 38 w 73"/>
                  <a:gd name="T47" fmla="*/ 1 h 112"/>
                  <a:gd name="T48" fmla="*/ 42 w 73"/>
                  <a:gd name="T49" fmla="*/ 1 h 112"/>
                  <a:gd name="T50" fmla="*/ 45 w 73"/>
                  <a:gd name="T51" fmla="*/ 2 h 112"/>
                  <a:gd name="T52" fmla="*/ 54 w 73"/>
                  <a:gd name="T53" fmla="*/ 2 h 112"/>
                  <a:gd name="T54" fmla="*/ 56 w 73"/>
                  <a:gd name="T55" fmla="*/ 4 h 112"/>
                  <a:gd name="T56" fmla="*/ 59 w 73"/>
                  <a:gd name="T57" fmla="*/ 9 h 112"/>
                  <a:gd name="T58" fmla="*/ 60 w 73"/>
                  <a:gd name="T59" fmla="*/ 15 h 112"/>
                  <a:gd name="T60" fmla="*/ 63 w 73"/>
                  <a:gd name="T61" fmla="*/ 22 h 112"/>
                  <a:gd name="T62" fmla="*/ 64 w 73"/>
                  <a:gd name="T63" fmla="*/ 25 h 112"/>
                  <a:gd name="T64" fmla="*/ 66 w 73"/>
                  <a:gd name="T65" fmla="*/ 33 h 112"/>
                  <a:gd name="T66" fmla="*/ 68 w 73"/>
                  <a:gd name="T67" fmla="*/ 40 h 112"/>
                  <a:gd name="T68" fmla="*/ 67 w 73"/>
                  <a:gd name="T69" fmla="*/ 46 h 112"/>
                  <a:gd name="T70" fmla="*/ 68 w 73"/>
                  <a:gd name="T71" fmla="*/ 53 h 112"/>
                  <a:gd name="T72" fmla="*/ 71 w 73"/>
                  <a:gd name="T73" fmla="*/ 61 h 112"/>
                  <a:gd name="T74" fmla="*/ 67 w 73"/>
                  <a:gd name="T75" fmla="*/ 65 h 112"/>
                  <a:gd name="T76" fmla="*/ 65 w 73"/>
                  <a:gd name="T77" fmla="*/ 72 h 112"/>
                  <a:gd name="T78" fmla="*/ 63 w 73"/>
                  <a:gd name="T79" fmla="*/ 76 h 112"/>
                  <a:gd name="T80" fmla="*/ 58 w 73"/>
                  <a:gd name="T81" fmla="*/ 76 h 112"/>
                  <a:gd name="T82" fmla="*/ 55 w 73"/>
                  <a:gd name="T83" fmla="*/ 78 h 112"/>
                  <a:gd name="T84" fmla="*/ 55 w 73"/>
                  <a:gd name="T85" fmla="*/ 83 h 112"/>
                  <a:gd name="T86" fmla="*/ 54 w 73"/>
                  <a:gd name="T87" fmla="*/ 86 h 112"/>
                  <a:gd name="T88" fmla="*/ 56 w 73"/>
                  <a:gd name="T89" fmla="*/ 90 h 112"/>
                  <a:gd name="T90" fmla="*/ 56 w 73"/>
                  <a:gd name="T91" fmla="*/ 95 h 112"/>
                  <a:gd name="T92" fmla="*/ 53 w 73"/>
                  <a:gd name="T93" fmla="*/ 101 h 112"/>
                  <a:gd name="T94" fmla="*/ 45 w 73"/>
                  <a:gd name="T95" fmla="*/ 104 h 112"/>
                  <a:gd name="T96" fmla="*/ 43 w 73"/>
                  <a:gd name="T97" fmla="*/ 109 h 112"/>
                  <a:gd name="T98" fmla="*/ 41 w 73"/>
                  <a:gd name="T99" fmla="*/ 109 h 112"/>
                  <a:gd name="T100" fmla="*/ 37 w 73"/>
                  <a:gd name="T101" fmla="*/ 109 h 112"/>
                  <a:gd name="T102" fmla="*/ 33 w 73"/>
                  <a:gd name="T103" fmla="*/ 110 h 112"/>
                  <a:gd name="T104" fmla="*/ 27 w 73"/>
                  <a:gd name="T105" fmla="*/ 110 h 112"/>
                  <a:gd name="T106" fmla="*/ 19 w 73"/>
                  <a:gd name="T107" fmla="*/ 107 h 112"/>
                  <a:gd name="T108" fmla="*/ 14 w 73"/>
                  <a:gd name="T109" fmla="*/ 102 h 112"/>
                  <a:gd name="T110" fmla="*/ 13 w 73"/>
                  <a:gd name="T111" fmla="*/ 98 h 112"/>
                  <a:gd name="T112" fmla="*/ 13 w 73"/>
                  <a:gd name="T113" fmla="*/ 9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3" h="112">
                    <a:moveTo>
                      <a:pt x="14" y="97"/>
                    </a:move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6"/>
                    </a:lnTo>
                    <a:lnTo>
                      <a:pt x="13" y="96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6"/>
                    </a:lnTo>
                    <a:lnTo>
                      <a:pt x="14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1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79"/>
                    </a:lnTo>
                    <a:lnTo>
                      <a:pt x="8" y="79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3"/>
                    </a:lnTo>
                    <a:lnTo>
                      <a:pt x="6" y="73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3" y="65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3"/>
                    </a:lnTo>
                    <a:lnTo>
                      <a:pt x="66" y="33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8" y="37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3"/>
                    </a:lnTo>
                    <a:lnTo>
                      <a:pt x="70" y="53"/>
                    </a:lnTo>
                    <a:lnTo>
                      <a:pt x="70" y="55"/>
                    </a:lnTo>
                    <a:lnTo>
                      <a:pt x="70" y="56"/>
                    </a:lnTo>
                    <a:lnTo>
                      <a:pt x="70" y="58"/>
                    </a:lnTo>
                    <a:lnTo>
                      <a:pt x="71" y="58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5" y="69"/>
                    </a:lnTo>
                    <a:lnTo>
                      <a:pt x="65" y="69"/>
                    </a:lnTo>
                    <a:lnTo>
                      <a:pt x="65" y="70"/>
                    </a:lnTo>
                    <a:lnTo>
                      <a:pt x="65" y="70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3" y="75"/>
                    </a:lnTo>
                    <a:lnTo>
                      <a:pt x="63" y="75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3"/>
                    </a:lnTo>
                    <a:lnTo>
                      <a:pt x="55" y="83"/>
                    </a:lnTo>
                    <a:lnTo>
                      <a:pt x="55" y="83"/>
                    </a:lnTo>
                    <a:lnTo>
                      <a:pt x="56" y="83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6" y="89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6" y="93"/>
                    </a:lnTo>
                    <a:lnTo>
                      <a:pt x="56" y="93"/>
                    </a:lnTo>
                    <a:lnTo>
                      <a:pt x="56" y="93"/>
                    </a:lnTo>
                    <a:lnTo>
                      <a:pt x="56" y="93"/>
                    </a:lnTo>
                    <a:lnTo>
                      <a:pt x="56" y="95"/>
                    </a:lnTo>
                    <a:lnTo>
                      <a:pt x="56" y="95"/>
                    </a:lnTo>
                    <a:lnTo>
                      <a:pt x="56" y="95"/>
                    </a:lnTo>
                    <a:lnTo>
                      <a:pt x="56" y="95"/>
                    </a:lnTo>
                    <a:lnTo>
                      <a:pt x="56" y="96"/>
                    </a:lnTo>
                    <a:lnTo>
                      <a:pt x="56" y="96"/>
                    </a:lnTo>
                    <a:lnTo>
                      <a:pt x="56" y="96"/>
                    </a:lnTo>
                    <a:lnTo>
                      <a:pt x="57" y="96"/>
                    </a:lnTo>
                    <a:lnTo>
                      <a:pt x="56" y="98"/>
                    </a:lnTo>
                    <a:lnTo>
                      <a:pt x="56" y="98"/>
                    </a:lnTo>
                    <a:lnTo>
                      <a:pt x="55" y="100"/>
                    </a:lnTo>
                    <a:lnTo>
                      <a:pt x="55" y="100"/>
                    </a:lnTo>
                    <a:lnTo>
                      <a:pt x="53" y="101"/>
                    </a:lnTo>
                    <a:lnTo>
                      <a:pt x="53" y="101"/>
                    </a:lnTo>
                    <a:lnTo>
                      <a:pt x="51" y="101"/>
                    </a:lnTo>
                    <a:lnTo>
                      <a:pt x="51" y="101"/>
                    </a:lnTo>
                    <a:lnTo>
                      <a:pt x="49" y="103"/>
                    </a:lnTo>
                    <a:lnTo>
                      <a:pt x="49" y="103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7" y="109"/>
                    </a:lnTo>
                    <a:lnTo>
                      <a:pt x="37" y="109"/>
                    </a:lnTo>
                    <a:lnTo>
                      <a:pt x="37" y="109"/>
                    </a:lnTo>
                    <a:lnTo>
                      <a:pt x="37" y="109"/>
                    </a:lnTo>
                    <a:lnTo>
                      <a:pt x="35" y="110"/>
                    </a:lnTo>
                    <a:lnTo>
                      <a:pt x="35" y="110"/>
                    </a:lnTo>
                    <a:lnTo>
                      <a:pt x="35" y="110"/>
                    </a:lnTo>
                    <a:lnTo>
                      <a:pt x="35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9" y="110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5" y="110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2" y="107"/>
                    </a:lnTo>
                    <a:lnTo>
                      <a:pt x="20" y="107"/>
                    </a:lnTo>
                    <a:lnTo>
                      <a:pt x="20" y="107"/>
                    </a:lnTo>
                    <a:lnTo>
                      <a:pt x="19" y="107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8" y="103"/>
                    </a:lnTo>
                    <a:lnTo>
                      <a:pt x="16" y="103"/>
                    </a:lnTo>
                    <a:lnTo>
                      <a:pt x="16" y="103"/>
                    </a:lnTo>
                    <a:lnTo>
                      <a:pt x="16" y="103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0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</a:path>
                </a:pathLst>
              </a:custGeom>
              <a:solidFill>
                <a:srgbClr val="E26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3" name="Freeform 141"/>
              <p:cNvSpPr>
                <a:spLocks/>
              </p:cNvSpPr>
              <p:nvPr/>
            </p:nvSpPr>
            <p:spPr bwMode="gray">
              <a:xfrm>
                <a:off x="4689" y="638"/>
                <a:ext cx="52" cy="97"/>
              </a:xfrm>
              <a:custGeom>
                <a:avLst/>
                <a:gdLst>
                  <a:gd name="T0" fmla="*/ 51 w 52"/>
                  <a:gd name="T1" fmla="*/ 0 h 97"/>
                  <a:gd name="T2" fmla="*/ 43 w 52"/>
                  <a:gd name="T3" fmla="*/ 7 h 97"/>
                  <a:gd name="T4" fmla="*/ 39 w 52"/>
                  <a:gd name="T5" fmla="*/ 10 h 97"/>
                  <a:gd name="T6" fmla="*/ 39 w 52"/>
                  <a:gd name="T7" fmla="*/ 13 h 97"/>
                  <a:gd name="T8" fmla="*/ 32 w 52"/>
                  <a:gd name="T9" fmla="*/ 13 h 97"/>
                  <a:gd name="T10" fmla="*/ 21 w 52"/>
                  <a:gd name="T11" fmla="*/ 12 h 97"/>
                  <a:gd name="T12" fmla="*/ 15 w 52"/>
                  <a:gd name="T13" fmla="*/ 6 h 97"/>
                  <a:gd name="T14" fmla="*/ 10 w 52"/>
                  <a:gd name="T15" fmla="*/ 5 h 97"/>
                  <a:gd name="T16" fmla="*/ 8 w 52"/>
                  <a:gd name="T17" fmla="*/ 7 h 97"/>
                  <a:gd name="T18" fmla="*/ 3 w 52"/>
                  <a:gd name="T19" fmla="*/ 25 h 97"/>
                  <a:gd name="T20" fmla="*/ 0 w 52"/>
                  <a:gd name="T21" fmla="*/ 48 h 97"/>
                  <a:gd name="T22" fmla="*/ 3 w 52"/>
                  <a:gd name="T23" fmla="*/ 69 h 97"/>
                  <a:gd name="T24" fmla="*/ 11 w 52"/>
                  <a:gd name="T25" fmla="*/ 96 h 97"/>
                  <a:gd name="T26" fmla="*/ 28 w 52"/>
                  <a:gd name="T27" fmla="*/ 72 h 97"/>
                  <a:gd name="T28" fmla="*/ 34 w 52"/>
                  <a:gd name="T29" fmla="*/ 67 h 97"/>
                  <a:gd name="T30" fmla="*/ 39 w 52"/>
                  <a:gd name="T31" fmla="*/ 48 h 97"/>
                  <a:gd name="T32" fmla="*/ 44 w 52"/>
                  <a:gd name="T33" fmla="*/ 30 h 97"/>
                  <a:gd name="T34" fmla="*/ 51 w 52"/>
                  <a:gd name="T35" fmla="*/ 11 h 97"/>
                  <a:gd name="T36" fmla="*/ 51 w 52"/>
                  <a:gd name="T37" fmla="*/ 0 h 97"/>
                  <a:gd name="T38" fmla="*/ 51 w 52"/>
                  <a:gd name="T39" fmla="*/ 0 h 97"/>
                  <a:gd name="T40" fmla="*/ 51 w 52"/>
                  <a:gd name="T4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97">
                    <a:moveTo>
                      <a:pt x="51" y="0"/>
                    </a:moveTo>
                    <a:lnTo>
                      <a:pt x="43" y="7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32" y="13"/>
                    </a:lnTo>
                    <a:lnTo>
                      <a:pt x="21" y="12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3" y="25"/>
                    </a:lnTo>
                    <a:lnTo>
                      <a:pt x="0" y="48"/>
                    </a:lnTo>
                    <a:lnTo>
                      <a:pt x="3" y="69"/>
                    </a:lnTo>
                    <a:lnTo>
                      <a:pt x="11" y="96"/>
                    </a:lnTo>
                    <a:lnTo>
                      <a:pt x="28" y="72"/>
                    </a:lnTo>
                    <a:lnTo>
                      <a:pt x="34" y="67"/>
                    </a:lnTo>
                    <a:lnTo>
                      <a:pt x="39" y="48"/>
                    </a:lnTo>
                    <a:lnTo>
                      <a:pt x="44" y="30"/>
                    </a:lnTo>
                    <a:lnTo>
                      <a:pt x="51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4" name="Freeform 142"/>
              <p:cNvSpPr>
                <a:spLocks/>
              </p:cNvSpPr>
              <p:nvPr/>
            </p:nvSpPr>
            <p:spPr bwMode="gray">
              <a:xfrm>
                <a:off x="4745" y="595"/>
                <a:ext cx="8" cy="23"/>
              </a:xfrm>
              <a:custGeom>
                <a:avLst/>
                <a:gdLst>
                  <a:gd name="T0" fmla="*/ 0 w 8"/>
                  <a:gd name="T1" fmla="*/ 4 h 23"/>
                  <a:gd name="T2" fmla="*/ 0 w 8"/>
                  <a:gd name="T3" fmla="*/ 4 h 23"/>
                  <a:gd name="T4" fmla="*/ 0 w 8"/>
                  <a:gd name="T5" fmla="*/ 4 h 23"/>
                  <a:gd name="T6" fmla="*/ 0 w 8"/>
                  <a:gd name="T7" fmla="*/ 4 h 23"/>
                  <a:gd name="T8" fmla="*/ 1 w 8"/>
                  <a:gd name="T9" fmla="*/ 2 h 23"/>
                  <a:gd name="T10" fmla="*/ 1 w 8"/>
                  <a:gd name="T11" fmla="*/ 2 h 23"/>
                  <a:gd name="T12" fmla="*/ 2 w 8"/>
                  <a:gd name="T13" fmla="*/ 1 h 23"/>
                  <a:gd name="T14" fmla="*/ 2 w 8"/>
                  <a:gd name="T15" fmla="*/ 1 h 23"/>
                  <a:gd name="T16" fmla="*/ 4 w 8"/>
                  <a:gd name="T17" fmla="*/ 1 h 23"/>
                  <a:gd name="T18" fmla="*/ 4 w 8"/>
                  <a:gd name="T19" fmla="*/ 1 h 23"/>
                  <a:gd name="T20" fmla="*/ 4 w 8"/>
                  <a:gd name="T21" fmla="*/ 1 h 23"/>
                  <a:gd name="T22" fmla="*/ 4 w 8"/>
                  <a:gd name="T23" fmla="*/ 1 h 23"/>
                  <a:gd name="T24" fmla="*/ 5 w 8"/>
                  <a:gd name="T25" fmla="*/ 2 h 23"/>
                  <a:gd name="T26" fmla="*/ 5 w 8"/>
                  <a:gd name="T27" fmla="*/ 2 h 23"/>
                  <a:gd name="T28" fmla="*/ 6 w 8"/>
                  <a:gd name="T29" fmla="*/ 2 h 23"/>
                  <a:gd name="T30" fmla="*/ 6 w 8"/>
                  <a:gd name="T31" fmla="*/ 2 h 23"/>
                  <a:gd name="T32" fmla="*/ 7 w 8"/>
                  <a:gd name="T33" fmla="*/ 4 h 23"/>
                  <a:gd name="T34" fmla="*/ 7 w 8"/>
                  <a:gd name="T35" fmla="*/ 5 h 23"/>
                  <a:gd name="T36" fmla="*/ 7 w 8"/>
                  <a:gd name="T37" fmla="*/ 7 h 23"/>
                  <a:gd name="T38" fmla="*/ 7 w 8"/>
                  <a:gd name="T39" fmla="*/ 7 h 23"/>
                  <a:gd name="T40" fmla="*/ 7 w 8"/>
                  <a:gd name="T41" fmla="*/ 8 h 23"/>
                  <a:gd name="T42" fmla="*/ 7 w 8"/>
                  <a:gd name="T43" fmla="*/ 8 h 23"/>
                  <a:gd name="T44" fmla="*/ 7 w 8"/>
                  <a:gd name="T45" fmla="*/ 10 h 23"/>
                  <a:gd name="T46" fmla="*/ 7 w 8"/>
                  <a:gd name="T47" fmla="*/ 10 h 23"/>
                  <a:gd name="T48" fmla="*/ 6 w 8"/>
                  <a:gd name="T49" fmla="*/ 11 h 23"/>
                  <a:gd name="T50" fmla="*/ 6 w 8"/>
                  <a:gd name="T51" fmla="*/ 12 h 23"/>
                  <a:gd name="T52" fmla="*/ 5 w 8"/>
                  <a:gd name="T53" fmla="*/ 14 h 23"/>
                  <a:gd name="T54" fmla="*/ 5 w 8"/>
                  <a:gd name="T55" fmla="*/ 16 h 23"/>
                  <a:gd name="T56" fmla="*/ 3 w 8"/>
                  <a:gd name="T57" fmla="*/ 18 h 23"/>
                  <a:gd name="T58" fmla="*/ 3 w 8"/>
                  <a:gd name="T59" fmla="*/ 19 h 23"/>
                  <a:gd name="T60" fmla="*/ 2 w 8"/>
                  <a:gd name="T61" fmla="*/ 21 h 23"/>
                  <a:gd name="T62" fmla="*/ 2 w 8"/>
                  <a:gd name="T63" fmla="*/ 21 h 23"/>
                  <a:gd name="T64" fmla="*/ 1 w 8"/>
                  <a:gd name="T65" fmla="*/ 22 h 23"/>
                  <a:gd name="T66" fmla="*/ 1 w 8"/>
                  <a:gd name="T67" fmla="*/ 22 h 23"/>
                  <a:gd name="T68" fmla="*/ 1 w 8"/>
                  <a:gd name="T69" fmla="*/ 22 h 23"/>
                  <a:gd name="T70" fmla="*/ 1 w 8"/>
                  <a:gd name="T71" fmla="*/ 22 h 23"/>
                  <a:gd name="T72" fmla="*/ 0 w 8"/>
                  <a:gd name="T73" fmla="*/ 22 h 23"/>
                  <a:gd name="T74" fmla="*/ 0 w 8"/>
                  <a:gd name="T75" fmla="*/ 22 h 23"/>
                  <a:gd name="T76" fmla="*/ 0 w 8"/>
                  <a:gd name="T77" fmla="*/ 22 h 23"/>
                  <a:gd name="T78" fmla="*/ 0 w 8"/>
                  <a:gd name="T7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23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</a:path>
                </a:pathLst>
              </a:custGeom>
              <a:noFill/>
              <a:ln w="31432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5" name="Freeform 143"/>
              <p:cNvSpPr>
                <a:spLocks/>
              </p:cNvSpPr>
              <p:nvPr/>
            </p:nvSpPr>
            <p:spPr bwMode="gray">
              <a:xfrm>
                <a:off x="4685" y="570"/>
                <a:ext cx="25" cy="21"/>
              </a:xfrm>
              <a:custGeom>
                <a:avLst/>
                <a:gdLst>
                  <a:gd name="T0" fmla="*/ 22 w 25"/>
                  <a:gd name="T1" fmla="*/ 0 h 21"/>
                  <a:gd name="T2" fmla="*/ 20 w 25"/>
                  <a:gd name="T3" fmla="*/ 0 h 21"/>
                  <a:gd name="T4" fmla="*/ 20 w 25"/>
                  <a:gd name="T5" fmla="*/ 0 h 21"/>
                  <a:gd name="T6" fmla="*/ 18 w 25"/>
                  <a:gd name="T7" fmla="*/ 0 h 21"/>
                  <a:gd name="T8" fmla="*/ 16 w 25"/>
                  <a:gd name="T9" fmla="*/ 0 h 21"/>
                  <a:gd name="T10" fmla="*/ 14 w 25"/>
                  <a:gd name="T11" fmla="*/ 2 h 21"/>
                  <a:gd name="T12" fmla="*/ 13 w 25"/>
                  <a:gd name="T13" fmla="*/ 2 h 21"/>
                  <a:gd name="T14" fmla="*/ 12 w 25"/>
                  <a:gd name="T15" fmla="*/ 4 h 21"/>
                  <a:gd name="T16" fmla="*/ 10 w 25"/>
                  <a:gd name="T17" fmla="*/ 6 h 21"/>
                  <a:gd name="T18" fmla="*/ 7 w 25"/>
                  <a:gd name="T19" fmla="*/ 7 h 21"/>
                  <a:gd name="T20" fmla="*/ 7 w 25"/>
                  <a:gd name="T21" fmla="*/ 7 h 21"/>
                  <a:gd name="T22" fmla="*/ 5 w 25"/>
                  <a:gd name="T23" fmla="*/ 9 h 21"/>
                  <a:gd name="T24" fmla="*/ 4 w 25"/>
                  <a:gd name="T25" fmla="*/ 9 h 21"/>
                  <a:gd name="T26" fmla="*/ 3 w 25"/>
                  <a:gd name="T27" fmla="*/ 9 h 21"/>
                  <a:gd name="T28" fmla="*/ 3 w 25"/>
                  <a:gd name="T29" fmla="*/ 9 h 21"/>
                  <a:gd name="T30" fmla="*/ 3 w 25"/>
                  <a:gd name="T31" fmla="*/ 9 h 21"/>
                  <a:gd name="T32" fmla="*/ 2 w 25"/>
                  <a:gd name="T33" fmla="*/ 11 h 21"/>
                  <a:gd name="T34" fmla="*/ 2 w 25"/>
                  <a:gd name="T35" fmla="*/ 11 h 21"/>
                  <a:gd name="T36" fmla="*/ 2 w 25"/>
                  <a:gd name="T37" fmla="*/ 11 h 21"/>
                  <a:gd name="T38" fmla="*/ 2 w 25"/>
                  <a:gd name="T39" fmla="*/ 12 h 21"/>
                  <a:gd name="T40" fmla="*/ 2 w 25"/>
                  <a:gd name="T41" fmla="*/ 12 h 21"/>
                  <a:gd name="T42" fmla="*/ 1 w 25"/>
                  <a:gd name="T43" fmla="*/ 13 h 21"/>
                  <a:gd name="T44" fmla="*/ 1 w 25"/>
                  <a:gd name="T45" fmla="*/ 13 h 21"/>
                  <a:gd name="T46" fmla="*/ 1 w 25"/>
                  <a:gd name="T47" fmla="*/ 13 h 21"/>
                  <a:gd name="T48" fmla="*/ 1 w 25"/>
                  <a:gd name="T49" fmla="*/ 13 h 21"/>
                  <a:gd name="T50" fmla="*/ 1 w 25"/>
                  <a:gd name="T51" fmla="*/ 13 h 21"/>
                  <a:gd name="T52" fmla="*/ 1 w 25"/>
                  <a:gd name="T53" fmla="*/ 13 h 21"/>
                  <a:gd name="T54" fmla="*/ 0 w 25"/>
                  <a:gd name="T55" fmla="*/ 15 h 21"/>
                  <a:gd name="T56" fmla="*/ 0 w 25"/>
                  <a:gd name="T57" fmla="*/ 16 h 21"/>
                  <a:gd name="T58" fmla="*/ 0 w 25"/>
                  <a:gd name="T59" fmla="*/ 18 h 21"/>
                  <a:gd name="T60" fmla="*/ 0 w 25"/>
                  <a:gd name="T61" fmla="*/ 18 h 21"/>
                  <a:gd name="T62" fmla="*/ 0 w 25"/>
                  <a:gd name="T63" fmla="*/ 19 h 21"/>
                  <a:gd name="T64" fmla="*/ 2 w 25"/>
                  <a:gd name="T65" fmla="*/ 20 h 21"/>
                  <a:gd name="T66" fmla="*/ 3 w 25"/>
                  <a:gd name="T67" fmla="*/ 20 h 21"/>
                  <a:gd name="T68" fmla="*/ 5 w 25"/>
                  <a:gd name="T69" fmla="*/ 20 h 21"/>
                  <a:gd name="T70" fmla="*/ 5 w 25"/>
                  <a:gd name="T71" fmla="*/ 20 h 21"/>
                  <a:gd name="T72" fmla="*/ 9 w 25"/>
                  <a:gd name="T73" fmla="*/ 20 h 21"/>
                  <a:gd name="T74" fmla="*/ 11 w 25"/>
                  <a:gd name="T75" fmla="*/ 20 h 21"/>
                  <a:gd name="T76" fmla="*/ 13 w 25"/>
                  <a:gd name="T77" fmla="*/ 20 h 21"/>
                  <a:gd name="T78" fmla="*/ 14 w 25"/>
                  <a:gd name="T79" fmla="*/ 20 h 21"/>
                  <a:gd name="T80" fmla="*/ 17 w 25"/>
                  <a:gd name="T81" fmla="*/ 20 h 21"/>
                  <a:gd name="T82" fmla="*/ 19 w 25"/>
                  <a:gd name="T83" fmla="*/ 20 h 21"/>
                  <a:gd name="T84" fmla="*/ 22 w 25"/>
                  <a:gd name="T85" fmla="*/ 19 h 21"/>
                  <a:gd name="T86" fmla="*/ 22 w 25"/>
                  <a:gd name="T87" fmla="*/ 19 h 21"/>
                  <a:gd name="T88" fmla="*/ 22 w 25"/>
                  <a:gd name="T89" fmla="*/ 19 h 21"/>
                  <a:gd name="T90" fmla="*/ 22 w 25"/>
                  <a:gd name="T91" fmla="*/ 19 h 21"/>
                  <a:gd name="T92" fmla="*/ 22 w 25"/>
                  <a:gd name="T93" fmla="*/ 19 h 21"/>
                  <a:gd name="T94" fmla="*/ 22 w 25"/>
                  <a:gd name="T95" fmla="*/ 19 h 21"/>
                  <a:gd name="T96" fmla="*/ 24 w 25"/>
                  <a:gd name="T97" fmla="*/ 17 h 21"/>
                  <a:gd name="T98" fmla="*/ 24 w 25"/>
                  <a:gd name="T99" fmla="*/ 17 h 21"/>
                  <a:gd name="T100" fmla="*/ 24 w 25"/>
                  <a:gd name="T101" fmla="*/ 16 h 21"/>
                  <a:gd name="T102" fmla="*/ 24 w 25"/>
                  <a:gd name="T103" fmla="*/ 16 h 21"/>
                  <a:gd name="T104" fmla="*/ 24 w 25"/>
                  <a:gd name="T10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" h="21">
                    <a:moveTo>
                      <a:pt x="2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4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6" name="Oval 144"/>
              <p:cNvSpPr>
                <a:spLocks noChangeArrowheads="1"/>
              </p:cNvSpPr>
              <p:nvPr/>
            </p:nvSpPr>
            <p:spPr bwMode="gray">
              <a:xfrm>
                <a:off x="4694" y="564"/>
                <a:ext cx="8" cy="6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97" name="Oval 145"/>
              <p:cNvSpPr>
                <a:spLocks noChangeArrowheads="1"/>
              </p:cNvSpPr>
              <p:nvPr/>
            </p:nvSpPr>
            <p:spPr bwMode="gray">
              <a:xfrm>
                <a:off x="4709" y="564"/>
                <a:ext cx="6" cy="9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98" name="Freeform 146"/>
              <p:cNvSpPr>
                <a:spLocks/>
              </p:cNvSpPr>
              <p:nvPr/>
            </p:nvSpPr>
            <p:spPr bwMode="gray">
              <a:xfrm>
                <a:off x="4724" y="59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 h 12"/>
                  <a:gd name="T4" fmla="*/ 0 w 6"/>
                  <a:gd name="T5" fmla="*/ 1 h 12"/>
                  <a:gd name="T6" fmla="*/ 0 w 6"/>
                  <a:gd name="T7" fmla="*/ 2 h 12"/>
                  <a:gd name="T8" fmla="*/ 0 w 6"/>
                  <a:gd name="T9" fmla="*/ 2 h 12"/>
                  <a:gd name="T10" fmla="*/ 0 w 6"/>
                  <a:gd name="T11" fmla="*/ 3 h 12"/>
                  <a:gd name="T12" fmla="*/ 0 w 6"/>
                  <a:gd name="T13" fmla="*/ 3 h 12"/>
                  <a:gd name="T14" fmla="*/ 0 w 6"/>
                  <a:gd name="T15" fmla="*/ 4 h 12"/>
                  <a:gd name="T16" fmla="*/ 1 w 6"/>
                  <a:gd name="T17" fmla="*/ 4 h 12"/>
                  <a:gd name="T18" fmla="*/ 1 w 6"/>
                  <a:gd name="T19" fmla="*/ 6 h 12"/>
                  <a:gd name="T20" fmla="*/ 1 w 6"/>
                  <a:gd name="T21" fmla="*/ 6 h 12"/>
                  <a:gd name="T22" fmla="*/ 1 w 6"/>
                  <a:gd name="T23" fmla="*/ 7 h 12"/>
                  <a:gd name="T24" fmla="*/ 1 w 6"/>
                  <a:gd name="T25" fmla="*/ 7 h 12"/>
                  <a:gd name="T26" fmla="*/ 1 w 6"/>
                  <a:gd name="T27" fmla="*/ 8 h 12"/>
                  <a:gd name="T28" fmla="*/ 1 w 6"/>
                  <a:gd name="T29" fmla="*/ 8 h 12"/>
                  <a:gd name="T30" fmla="*/ 1 w 6"/>
                  <a:gd name="T31" fmla="*/ 8 h 12"/>
                  <a:gd name="T32" fmla="*/ 2 w 6"/>
                  <a:gd name="T33" fmla="*/ 8 h 12"/>
                  <a:gd name="T34" fmla="*/ 2 w 6"/>
                  <a:gd name="T35" fmla="*/ 10 h 12"/>
                  <a:gd name="T36" fmla="*/ 2 w 6"/>
                  <a:gd name="T37" fmla="*/ 10 h 12"/>
                  <a:gd name="T38" fmla="*/ 2 w 6"/>
                  <a:gd name="T39" fmla="*/ 10 h 12"/>
                  <a:gd name="T40" fmla="*/ 2 w 6"/>
                  <a:gd name="T41" fmla="*/ 10 h 12"/>
                  <a:gd name="T42" fmla="*/ 2 w 6"/>
                  <a:gd name="T43" fmla="*/ 10 h 12"/>
                  <a:gd name="T44" fmla="*/ 2 w 6"/>
                  <a:gd name="T45" fmla="*/ 10 h 12"/>
                  <a:gd name="T46" fmla="*/ 2 w 6"/>
                  <a:gd name="T47" fmla="*/ 10 h 12"/>
                  <a:gd name="T48" fmla="*/ 4 w 6"/>
                  <a:gd name="T49" fmla="*/ 10 h 12"/>
                  <a:gd name="T50" fmla="*/ 4 w 6"/>
                  <a:gd name="T51" fmla="*/ 11 h 12"/>
                  <a:gd name="T52" fmla="*/ 4 w 6"/>
                  <a:gd name="T53" fmla="*/ 11 h 12"/>
                  <a:gd name="T54" fmla="*/ 4 w 6"/>
                  <a:gd name="T55" fmla="*/ 11 h 12"/>
                  <a:gd name="T56" fmla="*/ 4 w 6"/>
                  <a:gd name="T57" fmla="*/ 11 h 12"/>
                  <a:gd name="T58" fmla="*/ 4 w 6"/>
                  <a:gd name="T59" fmla="*/ 11 h 12"/>
                  <a:gd name="T60" fmla="*/ 4 w 6"/>
                  <a:gd name="T61" fmla="*/ 11 h 12"/>
                  <a:gd name="T62" fmla="*/ 4 w 6"/>
                  <a:gd name="T63" fmla="*/ 11 h 12"/>
                  <a:gd name="T64" fmla="*/ 5 w 6"/>
                  <a:gd name="T6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1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9" name="Freeform 147"/>
              <p:cNvSpPr>
                <a:spLocks/>
              </p:cNvSpPr>
              <p:nvPr/>
            </p:nvSpPr>
            <p:spPr bwMode="gray">
              <a:xfrm>
                <a:off x="4719" y="600"/>
                <a:ext cx="9" cy="4"/>
              </a:xfrm>
              <a:custGeom>
                <a:avLst/>
                <a:gdLst>
                  <a:gd name="T0" fmla="*/ 8 w 9"/>
                  <a:gd name="T1" fmla="*/ 0 h 4"/>
                  <a:gd name="T2" fmla="*/ 7 w 9"/>
                  <a:gd name="T3" fmla="*/ 1 h 4"/>
                  <a:gd name="T4" fmla="*/ 7 w 9"/>
                  <a:gd name="T5" fmla="*/ 1 h 4"/>
                  <a:gd name="T6" fmla="*/ 7 w 9"/>
                  <a:gd name="T7" fmla="*/ 1 h 4"/>
                  <a:gd name="T8" fmla="*/ 7 w 9"/>
                  <a:gd name="T9" fmla="*/ 1 h 4"/>
                  <a:gd name="T10" fmla="*/ 6 w 9"/>
                  <a:gd name="T11" fmla="*/ 2 h 4"/>
                  <a:gd name="T12" fmla="*/ 6 w 9"/>
                  <a:gd name="T13" fmla="*/ 2 h 4"/>
                  <a:gd name="T14" fmla="*/ 6 w 9"/>
                  <a:gd name="T15" fmla="*/ 2 h 4"/>
                  <a:gd name="T16" fmla="*/ 6 w 9"/>
                  <a:gd name="T17" fmla="*/ 2 h 4"/>
                  <a:gd name="T18" fmla="*/ 4 w 9"/>
                  <a:gd name="T19" fmla="*/ 3 h 4"/>
                  <a:gd name="T20" fmla="*/ 4 w 9"/>
                  <a:gd name="T21" fmla="*/ 3 h 4"/>
                  <a:gd name="T22" fmla="*/ 4 w 9"/>
                  <a:gd name="T23" fmla="*/ 3 h 4"/>
                  <a:gd name="T24" fmla="*/ 4 w 9"/>
                  <a:gd name="T25" fmla="*/ 3 h 4"/>
                  <a:gd name="T26" fmla="*/ 4 w 9"/>
                  <a:gd name="T27" fmla="*/ 3 h 4"/>
                  <a:gd name="T28" fmla="*/ 4 w 9"/>
                  <a:gd name="T29" fmla="*/ 3 h 4"/>
                  <a:gd name="T30" fmla="*/ 4 w 9"/>
                  <a:gd name="T31" fmla="*/ 3 h 4"/>
                  <a:gd name="T32" fmla="*/ 4 w 9"/>
                  <a:gd name="T33" fmla="*/ 3 h 4"/>
                  <a:gd name="T34" fmla="*/ 2 w 9"/>
                  <a:gd name="T35" fmla="*/ 3 h 4"/>
                  <a:gd name="T36" fmla="*/ 2 w 9"/>
                  <a:gd name="T37" fmla="*/ 3 h 4"/>
                  <a:gd name="T38" fmla="*/ 2 w 9"/>
                  <a:gd name="T39" fmla="*/ 3 h 4"/>
                  <a:gd name="T40" fmla="*/ 2 w 9"/>
                  <a:gd name="T41" fmla="*/ 3 h 4"/>
                  <a:gd name="T42" fmla="*/ 2 w 9"/>
                  <a:gd name="T43" fmla="*/ 3 h 4"/>
                  <a:gd name="T44" fmla="*/ 2 w 9"/>
                  <a:gd name="T45" fmla="*/ 3 h 4"/>
                  <a:gd name="T46" fmla="*/ 2 w 9"/>
                  <a:gd name="T47" fmla="*/ 3 h 4"/>
                  <a:gd name="T48" fmla="*/ 2 w 9"/>
                  <a:gd name="T49" fmla="*/ 3 h 4"/>
                  <a:gd name="T50" fmla="*/ 0 w 9"/>
                  <a:gd name="T51" fmla="*/ 3 h 4"/>
                  <a:gd name="T52" fmla="*/ 0 w 9"/>
                  <a:gd name="T53" fmla="*/ 3 h 4"/>
                  <a:gd name="T54" fmla="*/ 0 w 9"/>
                  <a:gd name="T55" fmla="*/ 3 h 4"/>
                  <a:gd name="T56" fmla="*/ 0 w 9"/>
                  <a:gd name="T57" fmla="*/ 3 h 4"/>
                  <a:gd name="T58" fmla="*/ 0 w 9"/>
                  <a:gd name="T59" fmla="*/ 3 h 4"/>
                  <a:gd name="T60" fmla="*/ 0 w 9"/>
                  <a:gd name="T61" fmla="*/ 3 h 4"/>
                  <a:gd name="T62" fmla="*/ 0 w 9"/>
                  <a:gd name="T63" fmla="*/ 3 h 4"/>
                  <a:gd name="T64" fmla="*/ 0 w 9"/>
                  <a:gd name="T6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4">
                    <a:moveTo>
                      <a:pt x="8" y="0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0" name="Freeform 148"/>
              <p:cNvSpPr>
                <a:spLocks/>
              </p:cNvSpPr>
              <p:nvPr/>
            </p:nvSpPr>
            <p:spPr bwMode="gray">
              <a:xfrm>
                <a:off x="4686" y="594"/>
                <a:ext cx="13" cy="34"/>
              </a:xfrm>
              <a:custGeom>
                <a:avLst/>
                <a:gdLst>
                  <a:gd name="T0" fmla="*/ 0 w 13"/>
                  <a:gd name="T1" fmla="*/ 1 h 34"/>
                  <a:gd name="T2" fmla="*/ 0 w 13"/>
                  <a:gd name="T3" fmla="*/ 1 h 34"/>
                  <a:gd name="T4" fmla="*/ 0 w 13"/>
                  <a:gd name="T5" fmla="*/ 3 h 34"/>
                  <a:gd name="T6" fmla="*/ 0 w 13"/>
                  <a:gd name="T7" fmla="*/ 3 h 34"/>
                  <a:gd name="T8" fmla="*/ 0 w 13"/>
                  <a:gd name="T9" fmla="*/ 5 h 34"/>
                  <a:gd name="T10" fmla="*/ 0 w 13"/>
                  <a:gd name="T11" fmla="*/ 5 h 34"/>
                  <a:gd name="T12" fmla="*/ 0 w 13"/>
                  <a:gd name="T13" fmla="*/ 5 h 34"/>
                  <a:gd name="T14" fmla="*/ 0 w 13"/>
                  <a:gd name="T15" fmla="*/ 5 h 34"/>
                  <a:gd name="T16" fmla="*/ 0 w 13"/>
                  <a:gd name="T17" fmla="*/ 7 h 34"/>
                  <a:gd name="T18" fmla="*/ 0 w 13"/>
                  <a:gd name="T19" fmla="*/ 7 h 34"/>
                  <a:gd name="T20" fmla="*/ 0 w 13"/>
                  <a:gd name="T21" fmla="*/ 8 h 34"/>
                  <a:gd name="T22" fmla="*/ 0 w 13"/>
                  <a:gd name="T23" fmla="*/ 8 h 34"/>
                  <a:gd name="T24" fmla="*/ 0 w 13"/>
                  <a:gd name="T25" fmla="*/ 9 h 34"/>
                  <a:gd name="T26" fmla="*/ 0 w 13"/>
                  <a:gd name="T27" fmla="*/ 9 h 34"/>
                  <a:gd name="T28" fmla="*/ 0 w 13"/>
                  <a:gd name="T29" fmla="*/ 9 h 34"/>
                  <a:gd name="T30" fmla="*/ 0 w 13"/>
                  <a:gd name="T31" fmla="*/ 9 h 34"/>
                  <a:gd name="T32" fmla="*/ 1 w 13"/>
                  <a:gd name="T33" fmla="*/ 11 h 34"/>
                  <a:gd name="T34" fmla="*/ 1 w 13"/>
                  <a:gd name="T35" fmla="*/ 11 h 34"/>
                  <a:gd name="T36" fmla="*/ 1 w 13"/>
                  <a:gd name="T37" fmla="*/ 12 h 34"/>
                  <a:gd name="T38" fmla="*/ 1 w 13"/>
                  <a:gd name="T39" fmla="*/ 12 h 34"/>
                  <a:gd name="T40" fmla="*/ 1 w 13"/>
                  <a:gd name="T41" fmla="*/ 13 h 34"/>
                  <a:gd name="T42" fmla="*/ 1 w 13"/>
                  <a:gd name="T43" fmla="*/ 13 h 34"/>
                  <a:gd name="T44" fmla="*/ 1 w 13"/>
                  <a:gd name="T45" fmla="*/ 14 h 34"/>
                  <a:gd name="T46" fmla="*/ 1 w 13"/>
                  <a:gd name="T47" fmla="*/ 14 h 34"/>
                  <a:gd name="T48" fmla="*/ 2 w 13"/>
                  <a:gd name="T49" fmla="*/ 16 h 34"/>
                  <a:gd name="T50" fmla="*/ 2 w 13"/>
                  <a:gd name="T51" fmla="*/ 18 h 34"/>
                  <a:gd name="T52" fmla="*/ 3 w 13"/>
                  <a:gd name="T53" fmla="*/ 20 h 34"/>
                  <a:gd name="T54" fmla="*/ 3 w 13"/>
                  <a:gd name="T55" fmla="*/ 21 h 34"/>
                  <a:gd name="T56" fmla="*/ 4 w 13"/>
                  <a:gd name="T57" fmla="*/ 23 h 34"/>
                  <a:gd name="T58" fmla="*/ 4 w 13"/>
                  <a:gd name="T59" fmla="*/ 24 h 34"/>
                  <a:gd name="T60" fmla="*/ 5 w 13"/>
                  <a:gd name="T61" fmla="*/ 26 h 34"/>
                  <a:gd name="T62" fmla="*/ 5 w 13"/>
                  <a:gd name="T63" fmla="*/ 26 h 34"/>
                  <a:gd name="T64" fmla="*/ 6 w 13"/>
                  <a:gd name="T65" fmla="*/ 28 h 34"/>
                  <a:gd name="T66" fmla="*/ 6 w 13"/>
                  <a:gd name="T67" fmla="*/ 29 h 34"/>
                  <a:gd name="T68" fmla="*/ 7 w 13"/>
                  <a:gd name="T69" fmla="*/ 31 h 34"/>
                  <a:gd name="T70" fmla="*/ 7 w 13"/>
                  <a:gd name="T71" fmla="*/ 31 h 34"/>
                  <a:gd name="T72" fmla="*/ 9 w 13"/>
                  <a:gd name="T73" fmla="*/ 33 h 34"/>
                  <a:gd name="T74" fmla="*/ 9 w 13"/>
                  <a:gd name="T75" fmla="*/ 33 h 34"/>
                  <a:gd name="T76" fmla="*/ 11 w 13"/>
                  <a:gd name="T77" fmla="*/ 33 h 34"/>
                  <a:gd name="T78" fmla="*/ 11 w 13"/>
                  <a:gd name="T7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" h="3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2" y="33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1" name="Freeform 149"/>
              <p:cNvSpPr>
                <a:spLocks/>
              </p:cNvSpPr>
              <p:nvPr/>
            </p:nvSpPr>
            <p:spPr bwMode="gray">
              <a:xfrm>
                <a:off x="4735" y="618"/>
                <a:ext cx="6" cy="20"/>
              </a:xfrm>
              <a:custGeom>
                <a:avLst/>
                <a:gdLst>
                  <a:gd name="T0" fmla="*/ 5 w 6"/>
                  <a:gd name="T1" fmla="*/ 0 h 20"/>
                  <a:gd name="T2" fmla="*/ 4 w 6"/>
                  <a:gd name="T3" fmla="*/ 2 h 20"/>
                  <a:gd name="T4" fmla="*/ 4 w 6"/>
                  <a:gd name="T5" fmla="*/ 2 h 20"/>
                  <a:gd name="T6" fmla="*/ 4 w 6"/>
                  <a:gd name="T7" fmla="*/ 2 h 20"/>
                  <a:gd name="T8" fmla="*/ 4 w 6"/>
                  <a:gd name="T9" fmla="*/ 2 h 20"/>
                  <a:gd name="T10" fmla="*/ 4 w 6"/>
                  <a:gd name="T11" fmla="*/ 4 h 20"/>
                  <a:gd name="T12" fmla="*/ 4 w 6"/>
                  <a:gd name="T13" fmla="*/ 4 h 20"/>
                  <a:gd name="T14" fmla="*/ 4 w 6"/>
                  <a:gd name="T15" fmla="*/ 4 h 20"/>
                  <a:gd name="T16" fmla="*/ 4 w 6"/>
                  <a:gd name="T17" fmla="*/ 4 h 20"/>
                  <a:gd name="T18" fmla="*/ 2 w 6"/>
                  <a:gd name="T19" fmla="*/ 6 h 20"/>
                  <a:gd name="T20" fmla="*/ 2 w 6"/>
                  <a:gd name="T21" fmla="*/ 6 h 20"/>
                  <a:gd name="T22" fmla="*/ 2 w 6"/>
                  <a:gd name="T23" fmla="*/ 6 h 20"/>
                  <a:gd name="T24" fmla="*/ 2 w 6"/>
                  <a:gd name="T25" fmla="*/ 6 h 20"/>
                  <a:gd name="T26" fmla="*/ 1 w 6"/>
                  <a:gd name="T27" fmla="*/ 7 h 20"/>
                  <a:gd name="T28" fmla="*/ 1 w 6"/>
                  <a:gd name="T29" fmla="*/ 7 h 20"/>
                  <a:gd name="T30" fmla="*/ 1 w 6"/>
                  <a:gd name="T31" fmla="*/ 7 h 20"/>
                  <a:gd name="T32" fmla="*/ 1 w 6"/>
                  <a:gd name="T33" fmla="*/ 7 h 20"/>
                  <a:gd name="T34" fmla="*/ 1 w 6"/>
                  <a:gd name="T35" fmla="*/ 8 h 20"/>
                  <a:gd name="T36" fmla="*/ 1 w 6"/>
                  <a:gd name="T37" fmla="*/ 8 h 20"/>
                  <a:gd name="T38" fmla="*/ 1 w 6"/>
                  <a:gd name="T39" fmla="*/ 9 h 20"/>
                  <a:gd name="T40" fmla="*/ 2 w 6"/>
                  <a:gd name="T41" fmla="*/ 9 h 20"/>
                  <a:gd name="T42" fmla="*/ 1 w 6"/>
                  <a:gd name="T43" fmla="*/ 11 h 20"/>
                  <a:gd name="T44" fmla="*/ 1 w 6"/>
                  <a:gd name="T45" fmla="*/ 11 h 20"/>
                  <a:gd name="T46" fmla="*/ 1 w 6"/>
                  <a:gd name="T47" fmla="*/ 11 h 20"/>
                  <a:gd name="T48" fmla="*/ 1 w 6"/>
                  <a:gd name="T49" fmla="*/ 11 h 20"/>
                  <a:gd name="T50" fmla="*/ 0 w 6"/>
                  <a:gd name="T51" fmla="*/ 13 h 20"/>
                  <a:gd name="T52" fmla="*/ 0 w 6"/>
                  <a:gd name="T53" fmla="*/ 13 h 20"/>
                  <a:gd name="T54" fmla="*/ 0 w 6"/>
                  <a:gd name="T55" fmla="*/ 13 h 20"/>
                  <a:gd name="T56" fmla="*/ 0 w 6"/>
                  <a:gd name="T57" fmla="*/ 13 h 20"/>
                  <a:gd name="T58" fmla="*/ 0 w 6"/>
                  <a:gd name="T59" fmla="*/ 14 h 20"/>
                  <a:gd name="T60" fmla="*/ 0 w 6"/>
                  <a:gd name="T61" fmla="*/ 14 h 20"/>
                  <a:gd name="T62" fmla="*/ 0 w 6"/>
                  <a:gd name="T63" fmla="*/ 14 h 20"/>
                  <a:gd name="T64" fmla="*/ 1 w 6"/>
                  <a:gd name="T65" fmla="*/ 14 h 20"/>
                  <a:gd name="T66" fmla="*/ 0 w 6"/>
                  <a:gd name="T67" fmla="*/ 15 h 20"/>
                  <a:gd name="T68" fmla="*/ 0 w 6"/>
                  <a:gd name="T69" fmla="*/ 15 h 20"/>
                  <a:gd name="T70" fmla="*/ 0 w 6"/>
                  <a:gd name="T71" fmla="*/ 15 h 20"/>
                  <a:gd name="T72" fmla="*/ 0 w 6"/>
                  <a:gd name="T73" fmla="*/ 15 h 20"/>
                  <a:gd name="T74" fmla="*/ 0 w 6"/>
                  <a:gd name="T75" fmla="*/ 17 h 20"/>
                  <a:gd name="T76" fmla="*/ 0 w 6"/>
                  <a:gd name="T77" fmla="*/ 17 h 20"/>
                  <a:gd name="T78" fmla="*/ 0 w 6"/>
                  <a:gd name="T79" fmla="*/ 17 h 20"/>
                  <a:gd name="T80" fmla="*/ 2 w 6"/>
                  <a:gd name="T81" fmla="*/ 17 h 20"/>
                  <a:gd name="T82" fmla="*/ 2 w 6"/>
                  <a:gd name="T83" fmla="*/ 19 h 20"/>
                  <a:gd name="T84" fmla="*/ 2 w 6"/>
                  <a:gd name="T85" fmla="*/ 19 h 20"/>
                  <a:gd name="T86" fmla="*/ 2 w 6"/>
                  <a:gd name="T87" fmla="*/ 19 h 20"/>
                  <a:gd name="T88" fmla="*/ 4 w 6"/>
                  <a:gd name="T89" fmla="*/ 19 h 20"/>
                  <a:gd name="T90" fmla="*/ 4 w 6"/>
                  <a:gd name="T91" fmla="*/ 19 h 20"/>
                  <a:gd name="T92" fmla="*/ 4 w 6"/>
                  <a:gd name="T93" fmla="*/ 19 h 20"/>
                  <a:gd name="T94" fmla="*/ 4 w 6"/>
                  <a:gd name="T95" fmla="*/ 19 h 20"/>
                  <a:gd name="T96" fmla="*/ 5 w 6"/>
                  <a:gd name="T9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" h="20">
                    <a:moveTo>
                      <a:pt x="5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9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2" name="Freeform 150"/>
              <p:cNvSpPr>
                <a:spLocks/>
              </p:cNvSpPr>
              <p:nvPr/>
            </p:nvSpPr>
            <p:spPr bwMode="gray">
              <a:xfrm>
                <a:off x="4706" y="637"/>
                <a:ext cx="49" cy="93"/>
              </a:xfrm>
              <a:custGeom>
                <a:avLst/>
                <a:gdLst>
                  <a:gd name="T0" fmla="*/ 34 w 49"/>
                  <a:gd name="T1" fmla="*/ 2 h 93"/>
                  <a:gd name="T2" fmla="*/ 36 w 49"/>
                  <a:gd name="T3" fmla="*/ 2 h 93"/>
                  <a:gd name="T4" fmla="*/ 38 w 49"/>
                  <a:gd name="T5" fmla="*/ 4 h 93"/>
                  <a:gd name="T6" fmla="*/ 39 w 49"/>
                  <a:gd name="T7" fmla="*/ 8 h 93"/>
                  <a:gd name="T8" fmla="*/ 42 w 49"/>
                  <a:gd name="T9" fmla="*/ 14 h 93"/>
                  <a:gd name="T10" fmla="*/ 44 w 49"/>
                  <a:gd name="T11" fmla="*/ 17 h 93"/>
                  <a:gd name="T12" fmla="*/ 46 w 49"/>
                  <a:gd name="T13" fmla="*/ 21 h 93"/>
                  <a:gd name="T14" fmla="*/ 47 w 49"/>
                  <a:gd name="T15" fmla="*/ 24 h 93"/>
                  <a:gd name="T16" fmla="*/ 48 w 49"/>
                  <a:gd name="T17" fmla="*/ 26 h 93"/>
                  <a:gd name="T18" fmla="*/ 48 w 49"/>
                  <a:gd name="T19" fmla="*/ 28 h 93"/>
                  <a:gd name="T20" fmla="*/ 46 w 49"/>
                  <a:gd name="T21" fmla="*/ 28 h 93"/>
                  <a:gd name="T22" fmla="*/ 44 w 49"/>
                  <a:gd name="T23" fmla="*/ 28 h 93"/>
                  <a:gd name="T24" fmla="*/ 41 w 49"/>
                  <a:gd name="T25" fmla="*/ 28 h 93"/>
                  <a:gd name="T26" fmla="*/ 39 w 49"/>
                  <a:gd name="T27" fmla="*/ 28 h 93"/>
                  <a:gd name="T28" fmla="*/ 37 w 49"/>
                  <a:gd name="T29" fmla="*/ 27 h 93"/>
                  <a:gd name="T30" fmla="*/ 37 w 49"/>
                  <a:gd name="T31" fmla="*/ 27 h 93"/>
                  <a:gd name="T32" fmla="*/ 34 w 49"/>
                  <a:gd name="T33" fmla="*/ 27 h 93"/>
                  <a:gd name="T34" fmla="*/ 33 w 49"/>
                  <a:gd name="T35" fmla="*/ 28 h 93"/>
                  <a:gd name="T36" fmla="*/ 33 w 49"/>
                  <a:gd name="T37" fmla="*/ 30 h 93"/>
                  <a:gd name="T38" fmla="*/ 35 w 49"/>
                  <a:gd name="T39" fmla="*/ 30 h 93"/>
                  <a:gd name="T40" fmla="*/ 39 w 49"/>
                  <a:gd name="T41" fmla="*/ 33 h 93"/>
                  <a:gd name="T42" fmla="*/ 40 w 49"/>
                  <a:gd name="T43" fmla="*/ 36 h 93"/>
                  <a:gd name="T44" fmla="*/ 37 w 49"/>
                  <a:gd name="T45" fmla="*/ 42 h 93"/>
                  <a:gd name="T46" fmla="*/ 35 w 49"/>
                  <a:gd name="T47" fmla="*/ 45 h 93"/>
                  <a:gd name="T48" fmla="*/ 32 w 49"/>
                  <a:gd name="T49" fmla="*/ 50 h 93"/>
                  <a:gd name="T50" fmla="*/ 30 w 49"/>
                  <a:gd name="T51" fmla="*/ 55 h 93"/>
                  <a:gd name="T52" fmla="*/ 27 w 49"/>
                  <a:gd name="T53" fmla="*/ 59 h 93"/>
                  <a:gd name="T54" fmla="*/ 27 w 49"/>
                  <a:gd name="T55" fmla="*/ 62 h 93"/>
                  <a:gd name="T56" fmla="*/ 26 w 49"/>
                  <a:gd name="T57" fmla="*/ 66 h 93"/>
                  <a:gd name="T58" fmla="*/ 24 w 49"/>
                  <a:gd name="T59" fmla="*/ 68 h 93"/>
                  <a:gd name="T60" fmla="*/ 22 w 49"/>
                  <a:gd name="T61" fmla="*/ 70 h 93"/>
                  <a:gd name="T62" fmla="*/ 22 w 49"/>
                  <a:gd name="T63" fmla="*/ 70 h 93"/>
                  <a:gd name="T64" fmla="*/ 15 w 49"/>
                  <a:gd name="T65" fmla="*/ 76 h 93"/>
                  <a:gd name="T66" fmla="*/ 5 w 49"/>
                  <a:gd name="T67" fmla="*/ 87 h 93"/>
                  <a:gd name="T68" fmla="*/ 0 w 49"/>
                  <a:gd name="T69" fmla="*/ 91 h 93"/>
                  <a:gd name="T70" fmla="*/ 1 w 49"/>
                  <a:gd name="T71" fmla="*/ 83 h 93"/>
                  <a:gd name="T72" fmla="*/ 5 w 49"/>
                  <a:gd name="T73" fmla="*/ 71 h 93"/>
                  <a:gd name="T74" fmla="*/ 8 w 49"/>
                  <a:gd name="T75" fmla="*/ 66 h 93"/>
                  <a:gd name="T76" fmla="*/ 11 w 49"/>
                  <a:gd name="T77" fmla="*/ 61 h 93"/>
                  <a:gd name="T78" fmla="*/ 14 w 49"/>
                  <a:gd name="T79" fmla="*/ 56 h 93"/>
                  <a:gd name="T80" fmla="*/ 16 w 49"/>
                  <a:gd name="T81" fmla="*/ 54 h 93"/>
                  <a:gd name="T82" fmla="*/ 16 w 49"/>
                  <a:gd name="T83" fmla="*/ 52 h 93"/>
                  <a:gd name="T84" fmla="*/ 18 w 49"/>
                  <a:gd name="T85" fmla="*/ 49 h 93"/>
                  <a:gd name="T86" fmla="*/ 18 w 49"/>
                  <a:gd name="T87" fmla="*/ 46 h 93"/>
                  <a:gd name="T88" fmla="*/ 20 w 49"/>
                  <a:gd name="T89" fmla="*/ 43 h 93"/>
                  <a:gd name="T90" fmla="*/ 22 w 49"/>
                  <a:gd name="T91" fmla="*/ 39 h 93"/>
                  <a:gd name="T92" fmla="*/ 23 w 49"/>
                  <a:gd name="T93" fmla="*/ 34 h 93"/>
                  <a:gd name="T94" fmla="*/ 24 w 49"/>
                  <a:gd name="T95" fmla="*/ 31 h 93"/>
                  <a:gd name="T96" fmla="*/ 24 w 49"/>
                  <a:gd name="T97" fmla="*/ 29 h 93"/>
                  <a:gd name="T98" fmla="*/ 24 w 49"/>
                  <a:gd name="T99" fmla="*/ 24 h 93"/>
                  <a:gd name="T100" fmla="*/ 24 w 49"/>
                  <a:gd name="T101" fmla="*/ 20 h 93"/>
                  <a:gd name="T102" fmla="*/ 24 w 49"/>
                  <a:gd name="T103" fmla="*/ 17 h 93"/>
                  <a:gd name="T104" fmla="*/ 29 w 49"/>
                  <a:gd name="T105" fmla="*/ 12 h 93"/>
                  <a:gd name="T106" fmla="*/ 32 w 49"/>
                  <a:gd name="T107" fmla="*/ 9 h 93"/>
                  <a:gd name="T108" fmla="*/ 34 w 49"/>
                  <a:gd name="T109" fmla="*/ 5 h 93"/>
                  <a:gd name="T110" fmla="*/ 34 w 49"/>
                  <a:gd name="T111" fmla="*/ 2 h 93"/>
                  <a:gd name="T112" fmla="*/ 34 w 49"/>
                  <a:gd name="T113" fmla="*/ 1 h 93"/>
                  <a:gd name="T114" fmla="*/ 34 w 49"/>
                  <a:gd name="T115" fmla="*/ 1 h 93"/>
                  <a:gd name="T116" fmla="*/ 34 w 49"/>
                  <a:gd name="T1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" h="93">
                    <a:moveTo>
                      <a:pt x="34" y="0"/>
                    </a:move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20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6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7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0" y="71"/>
                    </a:lnTo>
                    <a:lnTo>
                      <a:pt x="19" y="72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5" y="76"/>
                    </a:lnTo>
                    <a:lnTo>
                      <a:pt x="13" y="78"/>
                    </a:lnTo>
                    <a:lnTo>
                      <a:pt x="12" y="80"/>
                    </a:lnTo>
                    <a:lnTo>
                      <a:pt x="11" y="82"/>
                    </a:lnTo>
                    <a:lnTo>
                      <a:pt x="9" y="84"/>
                    </a:lnTo>
                    <a:lnTo>
                      <a:pt x="7" y="86"/>
                    </a:lnTo>
                    <a:lnTo>
                      <a:pt x="5" y="87"/>
                    </a:lnTo>
                    <a:lnTo>
                      <a:pt x="4" y="89"/>
                    </a:lnTo>
                    <a:lnTo>
                      <a:pt x="2" y="90"/>
                    </a:lnTo>
                    <a:lnTo>
                      <a:pt x="1" y="91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1" y="85"/>
                    </a:lnTo>
                    <a:lnTo>
                      <a:pt x="1" y="83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3" y="76"/>
                    </a:lnTo>
                    <a:lnTo>
                      <a:pt x="3" y="75"/>
                    </a:lnTo>
                    <a:lnTo>
                      <a:pt x="5" y="72"/>
                    </a:lnTo>
                    <a:lnTo>
                      <a:pt x="5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D0B1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3" name="Freeform 151"/>
              <p:cNvSpPr>
                <a:spLocks/>
              </p:cNvSpPr>
              <p:nvPr/>
            </p:nvSpPr>
            <p:spPr bwMode="gray">
              <a:xfrm>
                <a:off x="4677" y="640"/>
                <a:ext cx="22" cy="94"/>
              </a:xfrm>
              <a:custGeom>
                <a:avLst/>
                <a:gdLst>
                  <a:gd name="T0" fmla="*/ 19 w 22"/>
                  <a:gd name="T1" fmla="*/ 3 h 94"/>
                  <a:gd name="T2" fmla="*/ 16 w 22"/>
                  <a:gd name="T3" fmla="*/ 7 h 94"/>
                  <a:gd name="T4" fmla="*/ 16 w 22"/>
                  <a:gd name="T5" fmla="*/ 10 h 94"/>
                  <a:gd name="T6" fmla="*/ 15 w 22"/>
                  <a:gd name="T7" fmla="*/ 15 h 94"/>
                  <a:gd name="T8" fmla="*/ 15 w 22"/>
                  <a:gd name="T9" fmla="*/ 18 h 94"/>
                  <a:gd name="T10" fmla="*/ 15 w 22"/>
                  <a:gd name="T11" fmla="*/ 25 h 94"/>
                  <a:gd name="T12" fmla="*/ 15 w 22"/>
                  <a:gd name="T13" fmla="*/ 29 h 94"/>
                  <a:gd name="T14" fmla="*/ 15 w 22"/>
                  <a:gd name="T15" fmla="*/ 38 h 94"/>
                  <a:gd name="T16" fmla="*/ 15 w 22"/>
                  <a:gd name="T17" fmla="*/ 48 h 94"/>
                  <a:gd name="T18" fmla="*/ 16 w 22"/>
                  <a:gd name="T19" fmla="*/ 56 h 94"/>
                  <a:gd name="T20" fmla="*/ 16 w 22"/>
                  <a:gd name="T21" fmla="*/ 59 h 94"/>
                  <a:gd name="T22" fmla="*/ 16 w 22"/>
                  <a:gd name="T23" fmla="*/ 63 h 94"/>
                  <a:gd name="T24" fmla="*/ 18 w 22"/>
                  <a:gd name="T25" fmla="*/ 65 h 94"/>
                  <a:gd name="T26" fmla="*/ 18 w 22"/>
                  <a:gd name="T27" fmla="*/ 73 h 94"/>
                  <a:gd name="T28" fmla="*/ 16 w 22"/>
                  <a:gd name="T29" fmla="*/ 84 h 94"/>
                  <a:gd name="T30" fmla="*/ 16 w 22"/>
                  <a:gd name="T31" fmla="*/ 93 h 94"/>
                  <a:gd name="T32" fmla="*/ 14 w 22"/>
                  <a:gd name="T33" fmla="*/ 89 h 94"/>
                  <a:gd name="T34" fmla="*/ 11 w 22"/>
                  <a:gd name="T35" fmla="*/ 79 h 94"/>
                  <a:gd name="T36" fmla="*/ 9 w 22"/>
                  <a:gd name="T37" fmla="*/ 70 h 94"/>
                  <a:gd name="T38" fmla="*/ 9 w 22"/>
                  <a:gd name="T39" fmla="*/ 68 h 94"/>
                  <a:gd name="T40" fmla="*/ 9 w 22"/>
                  <a:gd name="T41" fmla="*/ 66 h 94"/>
                  <a:gd name="T42" fmla="*/ 9 w 22"/>
                  <a:gd name="T43" fmla="*/ 65 h 94"/>
                  <a:gd name="T44" fmla="*/ 11 w 22"/>
                  <a:gd name="T45" fmla="*/ 63 h 94"/>
                  <a:gd name="T46" fmla="*/ 11 w 22"/>
                  <a:gd name="T47" fmla="*/ 60 h 94"/>
                  <a:gd name="T48" fmla="*/ 11 w 22"/>
                  <a:gd name="T49" fmla="*/ 55 h 94"/>
                  <a:gd name="T50" fmla="*/ 9 w 22"/>
                  <a:gd name="T51" fmla="*/ 52 h 94"/>
                  <a:gd name="T52" fmla="*/ 8 w 22"/>
                  <a:gd name="T53" fmla="*/ 51 h 94"/>
                  <a:gd name="T54" fmla="*/ 6 w 22"/>
                  <a:gd name="T55" fmla="*/ 49 h 94"/>
                  <a:gd name="T56" fmla="*/ 6 w 22"/>
                  <a:gd name="T57" fmla="*/ 46 h 94"/>
                  <a:gd name="T58" fmla="*/ 2 w 22"/>
                  <a:gd name="T59" fmla="*/ 44 h 94"/>
                  <a:gd name="T60" fmla="*/ 1 w 22"/>
                  <a:gd name="T61" fmla="*/ 42 h 94"/>
                  <a:gd name="T62" fmla="*/ 1 w 22"/>
                  <a:gd name="T63" fmla="*/ 39 h 94"/>
                  <a:gd name="T64" fmla="*/ 0 w 22"/>
                  <a:gd name="T65" fmla="*/ 35 h 94"/>
                  <a:gd name="T66" fmla="*/ 0 w 22"/>
                  <a:gd name="T67" fmla="*/ 32 h 94"/>
                  <a:gd name="T68" fmla="*/ 0 w 22"/>
                  <a:gd name="T69" fmla="*/ 30 h 94"/>
                  <a:gd name="T70" fmla="*/ 1 w 22"/>
                  <a:gd name="T71" fmla="*/ 28 h 94"/>
                  <a:gd name="T72" fmla="*/ 6 w 22"/>
                  <a:gd name="T73" fmla="*/ 27 h 94"/>
                  <a:gd name="T74" fmla="*/ 9 w 22"/>
                  <a:gd name="T75" fmla="*/ 26 h 94"/>
                  <a:gd name="T76" fmla="*/ 12 w 22"/>
                  <a:gd name="T77" fmla="*/ 25 h 94"/>
                  <a:gd name="T78" fmla="*/ 12 w 22"/>
                  <a:gd name="T79" fmla="*/ 25 h 94"/>
                  <a:gd name="T80" fmla="*/ 12 w 22"/>
                  <a:gd name="T81" fmla="*/ 23 h 94"/>
                  <a:gd name="T82" fmla="*/ 11 w 22"/>
                  <a:gd name="T83" fmla="*/ 21 h 94"/>
                  <a:gd name="T84" fmla="*/ 10 w 22"/>
                  <a:gd name="T85" fmla="*/ 21 h 94"/>
                  <a:gd name="T86" fmla="*/ 8 w 22"/>
                  <a:gd name="T87" fmla="*/ 21 h 94"/>
                  <a:gd name="T88" fmla="*/ 7 w 22"/>
                  <a:gd name="T89" fmla="*/ 19 h 94"/>
                  <a:gd name="T90" fmla="*/ 5 w 22"/>
                  <a:gd name="T91" fmla="*/ 18 h 94"/>
                  <a:gd name="T92" fmla="*/ 4 w 22"/>
                  <a:gd name="T93" fmla="*/ 16 h 94"/>
                  <a:gd name="T94" fmla="*/ 4 w 22"/>
                  <a:gd name="T95" fmla="*/ 14 h 94"/>
                  <a:gd name="T96" fmla="*/ 4 w 22"/>
                  <a:gd name="T97" fmla="*/ 10 h 94"/>
                  <a:gd name="T98" fmla="*/ 7 w 22"/>
                  <a:gd name="T99" fmla="*/ 8 h 94"/>
                  <a:gd name="T100" fmla="*/ 9 w 22"/>
                  <a:gd name="T101" fmla="*/ 6 h 94"/>
                  <a:gd name="T102" fmla="*/ 11 w 22"/>
                  <a:gd name="T103" fmla="*/ 5 h 94"/>
                  <a:gd name="T104" fmla="*/ 16 w 22"/>
                  <a:gd name="T105" fmla="*/ 3 h 94"/>
                  <a:gd name="T106" fmla="*/ 19 w 22"/>
                  <a:gd name="T107" fmla="*/ 2 h 94"/>
                  <a:gd name="T108" fmla="*/ 20 w 22"/>
                  <a:gd name="T109" fmla="*/ 1 h 94"/>
                  <a:gd name="T110" fmla="*/ 20 w 22"/>
                  <a:gd name="T111" fmla="*/ 1 h 94"/>
                  <a:gd name="T112" fmla="*/ 20 w 22"/>
                  <a:gd name="T113" fmla="*/ 1 h 94"/>
                  <a:gd name="T114" fmla="*/ 20 w 22"/>
                  <a:gd name="T115" fmla="*/ 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" h="94">
                    <a:moveTo>
                      <a:pt x="20" y="1"/>
                    </a:moveTo>
                    <a:lnTo>
                      <a:pt x="19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5" y="32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40"/>
                    </a:lnTo>
                    <a:lnTo>
                      <a:pt x="15" y="43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5" y="48"/>
                    </a:lnTo>
                    <a:lnTo>
                      <a:pt x="15" y="50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9"/>
                    </a:lnTo>
                    <a:lnTo>
                      <a:pt x="18" y="71"/>
                    </a:lnTo>
                    <a:lnTo>
                      <a:pt x="18" y="73"/>
                    </a:lnTo>
                    <a:lnTo>
                      <a:pt x="18" y="75"/>
                    </a:lnTo>
                    <a:lnTo>
                      <a:pt x="18" y="77"/>
                    </a:lnTo>
                    <a:lnTo>
                      <a:pt x="18" y="79"/>
                    </a:lnTo>
                    <a:lnTo>
                      <a:pt x="16" y="83"/>
                    </a:lnTo>
                    <a:lnTo>
                      <a:pt x="16" y="84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6" y="90"/>
                    </a:lnTo>
                    <a:lnTo>
                      <a:pt x="16" y="92"/>
                    </a:lnTo>
                    <a:lnTo>
                      <a:pt x="16" y="93"/>
                    </a:lnTo>
                    <a:lnTo>
                      <a:pt x="16" y="93"/>
                    </a:lnTo>
                    <a:lnTo>
                      <a:pt x="15" y="93"/>
                    </a:lnTo>
                    <a:lnTo>
                      <a:pt x="15" y="93"/>
                    </a:lnTo>
                    <a:lnTo>
                      <a:pt x="14" y="91"/>
                    </a:lnTo>
                    <a:lnTo>
                      <a:pt x="14" y="89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2" y="84"/>
                    </a:lnTo>
                    <a:lnTo>
                      <a:pt x="12" y="81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10" y="75"/>
                    </a:lnTo>
                    <a:lnTo>
                      <a:pt x="10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D0B1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4" name="Freeform 152"/>
              <p:cNvSpPr>
                <a:spLocks/>
              </p:cNvSpPr>
              <p:nvPr/>
            </p:nvSpPr>
            <p:spPr bwMode="gray">
              <a:xfrm>
                <a:off x="4726" y="688"/>
                <a:ext cx="35" cy="117"/>
              </a:xfrm>
              <a:custGeom>
                <a:avLst/>
                <a:gdLst>
                  <a:gd name="T0" fmla="*/ 1 w 35"/>
                  <a:gd name="T1" fmla="*/ 115 h 117"/>
                  <a:gd name="T2" fmla="*/ 4 w 35"/>
                  <a:gd name="T3" fmla="*/ 111 h 117"/>
                  <a:gd name="T4" fmla="*/ 10 w 35"/>
                  <a:gd name="T5" fmla="*/ 103 h 117"/>
                  <a:gd name="T6" fmla="*/ 15 w 35"/>
                  <a:gd name="T7" fmla="*/ 97 h 117"/>
                  <a:gd name="T8" fmla="*/ 19 w 35"/>
                  <a:gd name="T9" fmla="*/ 90 h 117"/>
                  <a:gd name="T10" fmla="*/ 21 w 35"/>
                  <a:gd name="T11" fmla="*/ 88 h 117"/>
                  <a:gd name="T12" fmla="*/ 21 w 35"/>
                  <a:gd name="T13" fmla="*/ 86 h 117"/>
                  <a:gd name="T14" fmla="*/ 21 w 35"/>
                  <a:gd name="T15" fmla="*/ 85 h 117"/>
                  <a:gd name="T16" fmla="*/ 23 w 35"/>
                  <a:gd name="T17" fmla="*/ 82 h 117"/>
                  <a:gd name="T18" fmla="*/ 25 w 35"/>
                  <a:gd name="T19" fmla="*/ 80 h 117"/>
                  <a:gd name="T20" fmla="*/ 26 w 35"/>
                  <a:gd name="T21" fmla="*/ 76 h 117"/>
                  <a:gd name="T22" fmla="*/ 25 w 35"/>
                  <a:gd name="T23" fmla="*/ 76 h 117"/>
                  <a:gd name="T24" fmla="*/ 25 w 35"/>
                  <a:gd name="T25" fmla="*/ 74 h 117"/>
                  <a:gd name="T26" fmla="*/ 24 w 35"/>
                  <a:gd name="T27" fmla="*/ 72 h 117"/>
                  <a:gd name="T28" fmla="*/ 24 w 35"/>
                  <a:gd name="T29" fmla="*/ 69 h 117"/>
                  <a:gd name="T30" fmla="*/ 24 w 35"/>
                  <a:gd name="T31" fmla="*/ 67 h 117"/>
                  <a:gd name="T32" fmla="*/ 24 w 35"/>
                  <a:gd name="T33" fmla="*/ 65 h 117"/>
                  <a:gd name="T34" fmla="*/ 24 w 35"/>
                  <a:gd name="T35" fmla="*/ 65 h 117"/>
                  <a:gd name="T36" fmla="*/ 25 w 35"/>
                  <a:gd name="T37" fmla="*/ 63 h 117"/>
                  <a:gd name="T38" fmla="*/ 25 w 35"/>
                  <a:gd name="T39" fmla="*/ 63 h 117"/>
                  <a:gd name="T40" fmla="*/ 26 w 35"/>
                  <a:gd name="T41" fmla="*/ 62 h 117"/>
                  <a:gd name="T42" fmla="*/ 28 w 35"/>
                  <a:gd name="T43" fmla="*/ 60 h 117"/>
                  <a:gd name="T44" fmla="*/ 28 w 35"/>
                  <a:gd name="T45" fmla="*/ 60 h 117"/>
                  <a:gd name="T46" fmla="*/ 28 w 35"/>
                  <a:gd name="T47" fmla="*/ 60 h 117"/>
                  <a:gd name="T48" fmla="*/ 29 w 35"/>
                  <a:gd name="T49" fmla="*/ 58 h 117"/>
                  <a:gd name="T50" fmla="*/ 29 w 35"/>
                  <a:gd name="T51" fmla="*/ 56 h 117"/>
                  <a:gd name="T52" fmla="*/ 31 w 35"/>
                  <a:gd name="T53" fmla="*/ 54 h 117"/>
                  <a:gd name="T54" fmla="*/ 29 w 35"/>
                  <a:gd name="T55" fmla="*/ 53 h 117"/>
                  <a:gd name="T56" fmla="*/ 28 w 35"/>
                  <a:gd name="T57" fmla="*/ 49 h 117"/>
                  <a:gd name="T58" fmla="*/ 27 w 35"/>
                  <a:gd name="T59" fmla="*/ 48 h 117"/>
                  <a:gd name="T60" fmla="*/ 27 w 35"/>
                  <a:gd name="T61" fmla="*/ 45 h 117"/>
                  <a:gd name="T62" fmla="*/ 27 w 35"/>
                  <a:gd name="T63" fmla="*/ 43 h 117"/>
                  <a:gd name="T64" fmla="*/ 28 w 35"/>
                  <a:gd name="T65" fmla="*/ 41 h 117"/>
                  <a:gd name="T66" fmla="*/ 28 w 35"/>
                  <a:gd name="T67" fmla="*/ 39 h 117"/>
                  <a:gd name="T68" fmla="*/ 31 w 35"/>
                  <a:gd name="T69" fmla="*/ 37 h 117"/>
                  <a:gd name="T70" fmla="*/ 31 w 35"/>
                  <a:gd name="T71" fmla="*/ 36 h 117"/>
                  <a:gd name="T72" fmla="*/ 33 w 35"/>
                  <a:gd name="T73" fmla="*/ 33 h 117"/>
                  <a:gd name="T74" fmla="*/ 33 w 35"/>
                  <a:gd name="T75" fmla="*/ 31 h 117"/>
                  <a:gd name="T76" fmla="*/ 33 w 35"/>
                  <a:gd name="T77" fmla="*/ 27 h 117"/>
                  <a:gd name="T78" fmla="*/ 32 w 35"/>
                  <a:gd name="T79" fmla="*/ 25 h 117"/>
                  <a:gd name="T80" fmla="*/ 31 w 35"/>
                  <a:gd name="T81" fmla="*/ 23 h 117"/>
                  <a:gd name="T82" fmla="*/ 31 w 35"/>
                  <a:gd name="T83" fmla="*/ 21 h 117"/>
                  <a:gd name="T84" fmla="*/ 31 w 35"/>
                  <a:gd name="T85" fmla="*/ 19 h 117"/>
                  <a:gd name="T86" fmla="*/ 29 w 35"/>
                  <a:gd name="T87" fmla="*/ 19 h 117"/>
                  <a:gd name="T88" fmla="*/ 28 w 35"/>
                  <a:gd name="T89" fmla="*/ 16 h 117"/>
                  <a:gd name="T90" fmla="*/ 26 w 35"/>
                  <a:gd name="T91" fmla="*/ 14 h 117"/>
                  <a:gd name="T92" fmla="*/ 26 w 35"/>
                  <a:gd name="T93" fmla="*/ 11 h 117"/>
                  <a:gd name="T94" fmla="*/ 26 w 35"/>
                  <a:gd name="T95" fmla="*/ 9 h 117"/>
                  <a:gd name="T96" fmla="*/ 27 w 35"/>
                  <a:gd name="T97" fmla="*/ 8 h 117"/>
                  <a:gd name="T98" fmla="*/ 27 w 35"/>
                  <a:gd name="T99" fmla="*/ 6 h 117"/>
                  <a:gd name="T100" fmla="*/ 28 w 35"/>
                  <a:gd name="T101" fmla="*/ 4 h 117"/>
                  <a:gd name="T102" fmla="*/ 28 w 35"/>
                  <a:gd name="T103" fmla="*/ 4 h 117"/>
                  <a:gd name="T104" fmla="*/ 29 w 35"/>
                  <a:gd name="T105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" h="117">
                    <a:moveTo>
                      <a:pt x="0" y="116"/>
                    </a:moveTo>
                    <a:lnTo>
                      <a:pt x="0" y="116"/>
                    </a:lnTo>
                    <a:lnTo>
                      <a:pt x="1" y="115"/>
                    </a:lnTo>
                    <a:lnTo>
                      <a:pt x="2" y="114"/>
                    </a:lnTo>
                    <a:lnTo>
                      <a:pt x="3" y="112"/>
                    </a:lnTo>
                    <a:lnTo>
                      <a:pt x="4" y="111"/>
                    </a:lnTo>
                    <a:lnTo>
                      <a:pt x="6" y="109"/>
                    </a:lnTo>
                    <a:lnTo>
                      <a:pt x="8" y="107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3" y="99"/>
                    </a:lnTo>
                    <a:lnTo>
                      <a:pt x="15" y="97"/>
                    </a:lnTo>
                    <a:lnTo>
                      <a:pt x="17" y="94"/>
                    </a:lnTo>
                    <a:lnTo>
                      <a:pt x="17" y="92"/>
                    </a:lnTo>
                    <a:lnTo>
                      <a:pt x="19" y="90"/>
                    </a:lnTo>
                    <a:lnTo>
                      <a:pt x="19" y="89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21" y="86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23" y="83"/>
                    </a:lnTo>
                    <a:lnTo>
                      <a:pt x="23" y="83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25" y="80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6" y="76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5" y="72"/>
                    </a:lnTo>
                    <a:lnTo>
                      <a:pt x="24" y="72"/>
                    </a:lnTo>
                    <a:lnTo>
                      <a:pt x="24" y="71"/>
                    </a:lnTo>
                    <a:lnTo>
                      <a:pt x="24" y="71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67"/>
                    </a:lnTo>
                    <a:lnTo>
                      <a:pt x="24" y="67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31" y="54"/>
                    </a:lnTo>
                    <a:lnTo>
                      <a:pt x="29" y="54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1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5" name="Freeform 153"/>
              <p:cNvSpPr>
                <a:spLocks/>
              </p:cNvSpPr>
              <p:nvPr/>
            </p:nvSpPr>
            <p:spPr bwMode="gray">
              <a:xfrm>
                <a:off x="4685" y="536"/>
                <a:ext cx="79" cy="68"/>
              </a:xfrm>
              <a:custGeom>
                <a:avLst/>
                <a:gdLst>
                  <a:gd name="T0" fmla="*/ 68 w 79"/>
                  <a:gd name="T1" fmla="*/ 66 h 68"/>
                  <a:gd name="T2" fmla="*/ 69 w 79"/>
                  <a:gd name="T3" fmla="*/ 66 h 68"/>
                  <a:gd name="T4" fmla="*/ 72 w 79"/>
                  <a:gd name="T5" fmla="*/ 65 h 68"/>
                  <a:gd name="T6" fmla="*/ 73 w 79"/>
                  <a:gd name="T7" fmla="*/ 58 h 68"/>
                  <a:gd name="T8" fmla="*/ 75 w 79"/>
                  <a:gd name="T9" fmla="*/ 52 h 68"/>
                  <a:gd name="T10" fmla="*/ 77 w 79"/>
                  <a:gd name="T11" fmla="*/ 44 h 68"/>
                  <a:gd name="T12" fmla="*/ 78 w 79"/>
                  <a:gd name="T13" fmla="*/ 33 h 68"/>
                  <a:gd name="T14" fmla="*/ 78 w 79"/>
                  <a:gd name="T15" fmla="*/ 24 h 68"/>
                  <a:gd name="T16" fmla="*/ 74 w 79"/>
                  <a:gd name="T17" fmla="*/ 19 h 68"/>
                  <a:gd name="T18" fmla="*/ 71 w 79"/>
                  <a:gd name="T19" fmla="*/ 11 h 68"/>
                  <a:gd name="T20" fmla="*/ 67 w 79"/>
                  <a:gd name="T21" fmla="*/ 6 h 68"/>
                  <a:gd name="T22" fmla="*/ 60 w 79"/>
                  <a:gd name="T23" fmla="*/ 5 h 68"/>
                  <a:gd name="T24" fmla="*/ 54 w 79"/>
                  <a:gd name="T25" fmla="*/ 4 h 68"/>
                  <a:gd name="T26" fmla="*/ 45 w 79"/>
                  <a:gd name="T27" fmla="*/ 3 h 68"/>
                  <a:gd name="T28" fmla="*/ 37 w 79"/>
                  <a:gd name="T29" fmla="*/ 1 h 68"/>
                  <a:gd name="T30" fmla="*/ 26 w 79"/>
                  <a:gd name="T31" fmla="*/ 1 h 68"/>
                  <a:gd name="T32" fmla="*/ 20 w 79"/>
                  <a:gd name="T33" fmla="*/ 1 h 68"/>
                  <a:gd name="T34" fmla="*/ 13 w 79"/>
                  <a:gd name="T35" fmla="*/ 3 h 68"/>
                  <a:gd name="T36" fmla="*/ 7 w 79"/>
                  <a:gd name="T37" fmla="*/ 5 h 68"/>
                  <a:gd name="T38" fmla="*/ 4 w 79"/>
                  <a:gd name="T39" fmla="*/ 6 h 68"/>
                  <a:gd name="T40" fmla="*/ 3 w 79"/>
                  <a:gd name="T41" fmla="*/ 10 h 68"/>
                  <a:gd name="T42" fmla="*/ 1 w 79"/>
                  <a:gd name="T43" fmla="*/ 15 h 68"/>
                  <a:gd name="T44" fmla="*/ 0 w 79"/>
                  <a:gd name="T45" fmla="*/ 22 h 68"/>
                  <a:gd name="T46" fmla="*/ 0 w 79"/>
                  <a:gd name="T47" fmla="*/ 26 h 68"/>
                  <a:gd name="T48" fmla="*/ 1 w 79"/>
                  <a:gd name="T49" fmla="*/ 29 h 68"/>
                  <a:gd name="T50" fmla="*/ 1 w 79"/>
                  <a:gd name="T51" fmla="*/ 30 h 68"/>
                  <a:gd name="T52" fmla="*/ 1 w 79"/>
                  <a:gd name="T53" fmla="*/ 31 h 68"/>
                  <a:gd name="T54" fmla="*/ 1 w 79"/>
                  <a:gd name="T55" fmla="*/ 30 h 68"/>
                  <a:gd name="T56" fmla="*/ 4 w 79"/>
                  <a:gd name="T57" fmla="*/ 26 h 68"/>
                  <a:gd name="T58" fmla="*/ 5 w 79"/>
                  <a:gd name="T59" fmla="*/ 24 h 68"/>
                  <a:gd name="T60" fmla="*/ 5 w 79"/>
                  <a:gd name="T61" fmla="*/ 21 h 68"/>
                  <a:gd name="T62" fmla="*/ 5 w 79"/>
                  <a:gd name="T63" fmla="*/ 20 h 68"/>
                  <a:gd name="T64" fmla="*/ 12 w 79"/>
                  <a:gd name="T65" fmla="*/ 16 h 68"/>
                  <a:gd name="T66" fmla="*/ 20 w 79"/>
                  <a:gd name="T67" fmla="*/ 12 h 68"/>
                  <a:gd name="T68" fmla="*/ 27 w 79"/>
                  <a:gd name="T69" fmla="*/ 7 h 68"/>
                  <a:gd name="T70" fmla="*/ 36 w 79"/>
                  <a:gd name="T71" fmla="*/ 7 h 68"/>
                  <a:gd name="T72" fmla="*/ 43 w 79"/>
                  <a:gd name="T73" fmla="*/ 8 h 68"/>
                  <a:gd name="T74" fmla="*/ 49 w 79"/>
                  <a:gd name="T75" fmla="*/ 12 h 68"/>
                  <a:gd name="T76" fmla="*/ 55 w 79"/>
                  <a:gd name="T77" fmla="*/ 19 h 68"/>
                  <a:gd name="T78" fmla="*/ 58 w 79"/>
                  <a:gd name="T79" fmla="*/ 26 h 68"/>
                  <a:gd name="T80" fmla="*/ 57 w 79"/>
                  <a:gd name="T81" fmla="*/ 34 h 68"/>
                  <a:gd name="T82" fmla="*/ 55 w 79"/>
                  <a:gd name="T83" fmla="*/ 45 h 68"/>
                  <a:gd name="T84" fmla="*/ 56 w 79"/>
                  <a:gd name="T85" fmla="*/ 53 h 68"/>
                  <a:gd name="T86" fmla="*/ 56 w 79"/>
                  <a:gd name="T87" fmla="*/ 56 h 68"/>
                  <a:gd name="T88" fmla="*/ 56 w 79"/>
                  <a:gd name="T89" fmla="*/ 62 h 68"/>
                  <a:gd name="T90" fmla="*/ 57 w 79"/>
                  <a:gd name="T91" fmla="*/ 62 h 68"/>
                  <a:gd name="T92" fmla="*/ 58 w 79"/>
                  <a:gd name="T93" fmla="*/ 62 h 68"/>
                  <a:gd name="T94" fmla="*/ 58 w 79"/>
                  <a:gd name="T95" fmla="*/ 62 h 68"/>
                  <a:gd name="T96" fmla="*/ 59 w 79"/>
                  <a:gd name="T97" fmla="*/ 62 h 68"/>
                  <a:gd name="T98" fmla="*/ 61 w 79"/>
                  <a:gd name="T99" fmla="*/ 61 h 68"/>
                  <a:gd name="T100" fmla="*/ 64 w 79"/>
                  <a:gd name="T101" fmla="*/ 59 h 68"/>
                  <a:gd name="T102" fmla="*/ 64 w 79"/>
                  <a:gd name="T103" fmla="*/ 59 h 68"/>
                  <a:gd name="T104" fmla="*/ 64 w 79"/>
                  <a:gd name="T105" fmla="*/ 60 h 68"/>
                  <a:gd name="T106" fmla="*/ 66 w 79"/>
                  <a:gd name="T107" fmla="*/ 63 h 68"/>
                  <a:gd name="T108" fmla="*/ 69 w 79"/>
                  <a:gd name="T109" fmla="*/ 66 h 68"/>
                  <a:gd name="T110" fmla="*/ 69 w 79"/>
                  <a:gd name="T111" fmla="*/ 67 h 68"/>
                  <a:gd name="T112" fmla="*/ 69 w 79"/>
                  <a:gd name="T113" fmla="*/ 67 h 68"/>
                  <a:gd name="T114" fmla="*/ 68 w 79"/>
                  <a:gd name="T115" fmla="*/ 67 h 68"/>
                  <a:gd name="T116" fmla="*/ 68 w 79"/>
                  <a:gd name="T117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9" h="68">
                    <a:moveTo>
                      <a:pt x="68" y="66"/>
                    </a:move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2" y="65"/>
                    </a:lnTo>
                    <a:lnTo>
                      <a:pt x="72" y="65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3" y="62"/>
                    </a:lnTo>
                    <a:lnTo>
                      <a:pt x="73" y="62"/>
                    </a:lnTo>
                    <a:lnTo>
                      <a:pt x="73" y="60"/>
                    </a:lnTo>
                    <a:lnTo>
                      <a:pt x="73" y="58"/>
                    </a:lnTo>
                    <a:lnTo>
                      <a:pt x="74" y="56"/>
                    </a:lnTo>
                    <a:lnTo>
                      <a:pt x="74" y="56"/>
                    </a:lnTo>
                    <a:lnTo>
                      <a:pt x="74" y="55"/>
                    </a:lnTo>
                    <a:lnTo>
                      <a:pt x="74" y="54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0"/>
                    </a:lnTo>
                    <a:lnTo>
                      <a:pt x="75" y="49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7" y="44"/>
                    </a:lnTo>
                    <a:lnTo>
                      <a:pt x="77" y="43"/>
                    </a:lnTo>
                    <a:lnTo>
                      <a:pt x="77" y="41"/>
                    </a:lnTo>
                    <a:lnTo>
                      <a:pt x="77" y="39"/>
                    </a:lnTo>
                    <a:lnTo>
                      <a:pt x="77" y="37"/>
                    </a:lnTo>
                    <a:lnTo>
                      <a:pt x="78" y="35"/>
                    </a:lnTo>
                    <a:lnTo>
                      <a:pt x="78" y="33"/>
                    </a:lnTo>
                    <a:lnTo>
                      <a:pt x="78" y="31"/>
                    </a:lnTo>
                    <a:lnTo>
                      <a:pt x="78" y="30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4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1" y="11"/>
                    </a:lnTo>
                    <a:lnTo>
                      <a:pt x="71" y="9"/>
                    </a:lnTo>
                    <a:lnTo>
                      <a:pt x="69" y="9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6"/>
                    </a:lnTo>
                    <a:lnTo>
                      <a:pt x="67" y="6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57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4" y="4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51" y="14"/>
                    </a:lnTo>
                    <a:lnTo>
                      <a:pt x="53" y="15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60" y="26"/>
                    </a:lnTo>
                    <a:lnTo>
                      <a:pt x="59" y="28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59" y="32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5" y="41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55" y="47"/>
                    </a:lnTo>
                    <a:lnTo>
                      <a:pt x="55" y="49"/>
                    </a:lnTo>
                    <a:lnTo>
                      <a:pt x="55" y="50"/>
                    </a:lnTo>
                    <a:lnTo>
                      <a:pt x="55" y="51"/>
                    </a:lnTo>
                    <a:lnTo>
                      <a:pt x="57" y="51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64" y="58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6" y="62"/>
                    </a:lnTo>
                    <a:lnTo>
                      <a:pt x="66" y="63"/>
                    </a:lnTo>
                    <a:lnTo>
                      <a:pt x="67" y="63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6"/>
                    </a:lnTo>
                    <a:lnTo>
                      <a:pt x="68" y="66"/>
                    </a:lnTo>
                  </a:path>
                </a:pathLst>
              </a:custGeom>
              <a:solidFill>
                <a:srgbClr val="000000"/>
              </a:solidFill>
              <a:ln w="924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6" name="Freeform 154"/>
              <p:cNvSpPr>
                <a:spLocks/>
              </p:cNvSpPr>
              <p:nvPr/>
            </p:nvSpPr>
            <p:spPr bwMode="gray">
              <a:xfrm>
                <a:off x="4703" y="647"/>
                <a:ext cx="18" cy="22"/>
              </a:xfrm>
              <a:custGeom>
                <a:avLst/>
                <a:gdLst>
                  <a:gd name="T0" fmla="*/ 4 w 18"/>
                  <a:gd name="T1" fmla="*/ 0 h 22"/>
                  <a:gd name="T2" fmla="*/ 4 w 18"/>
                  <a:gd name="T3" fmla="*/ 0 h 22"/>
                  <a:gd name="T4" fmla="*/ 4 w 18"/>
                  <a:gd name="T5" fmla="*/ 0 h 22"/>
                  <a:gd name="T6" fmla="*/ 2 w 18"/>
                  <a:gd name="T7" fmla="*/ 2 h 22"/>
                  <a:gd name="T8" fmla="*/ 2 w 18"/>
                  <a:gd name="T9" fmla="*/ 2 h 22"/>
                  <a:gd name="T10" fmla="*/ 1 w 18"/>
                  <a:gd name="T11" fmla="*/ 4 h 22"/>
                  <a:gd name="T12" fmla="*/ 1 w 18"/>
                  <a:gd name="T13" fmla="*/ 5 h 22"/>
                  <a:gd name="T14" fmla="*/ 1 w 18"/>
                  <a:gd name="T15" fmla="*/ 9 h 22"/>
                  <a:gd name="T16" fmla="*/ 0 w 18"/>
                  <a:gd name="T17" fmla="*/ 10 h 22"/>
                  <a:gd name="T18" fmla="*/ 0 w 18"/>
                  <a:gd name="T19" fmla="*/ 14 h 22"/>
                  <a:gd name="T20" fmla="*/ 0 w 18"/>
                  <a:gd name="T21" fmla="*/ 14 h 22"/>
                  <a:gd name="T22" fmla="*/ 0 w 18"/>
                  <a:gd name="T23" fmla="*/ 16 h 22"/>
                  <a:gd name="T24" fmla="*/ 0 w 18"/>
                  <a:gd name="T25" fmla="*/ 16 h 22"/>
                  <a:gd name="T26" fmla="*/ 0 w 18"/>
                  <a:gd name="T27" fmla="*/ 18 h 22"/>
                  <a:gd name="T28" fmla="*/ 0 w 18"/>
                  <a:gd name="T29" fmla="*/ 18 h 22"/>
                  <a:gd name="T30" fmla="*/ 0 w 18"/>
                  <a:gd name="T31" fmla="*/ 18 h 22"/>
                  <a:gd name="T32" fmla="*/ 1 w 18"/>
                  <a:gd name="T33" fmla="*/ 19 h 22"/>
                  <a:gd name="T34" fmla="*/ 1 w 18"/>
                  <a:gd name="T35" fmla="*/ 19 h 22"/>
                  <a:gd name="T36" fmla="*/ 3 w 18"/>
                  <a:gd name="T37" fmla="*/ 19 h 22"/>
                  <a:gd name="T38" fmla="*/ 3 w 18"/>
                  <a:gd name="T39" fmla="*/ 20 h 22"/>
                  <a:gd name="T40" fmla="*/ 4 w 18"/>
                  <a:gd name="T41" fmla="*/ 20 h 22"/>
                  <a:gd name="T42" fmla="*/ 6 w 18"/>
                  <a:gd name="T43" fmla="*/ 21 h 22"/>
                  <a:gd name="T44" fmla="*/ 6 w 18"/>
                  <a:gd name="T45" fmla="*/ 21 h 22"/>
                  <a:gd name="T46" fmla="*/ 6 w 18"/>
                  <a:gd name="T47" fmla="*/ 21 h 22"/>
                  <a:gd name="T48" fmla="*/ 8 w 18"/>
                  <a:gd name="T49" fmla="*/ 21 h 22"/>
                  <a:gd name="T50" fmla="*/ 9 w 18"/>
                  <a:gd name="T51" fmla="*/ 21 h 22"/>
                  <a:gd name="T52" fmla="*/ 11 w 18"/>
                  <a:gd name="T53" fmla="*/ 21 h 22"/>
                  <a:gd name="T54" fmla="*/ 11 w 18"/>
                  <a:gd name="T55" fmla="*/ 21 h 22"/>
                  <a:gd name="T56" fmla="*/ 12 w 18"/>
                  <a:gd name="T57" fmla="*/ 19 h 22"/>
                  <a:gd name="T58" fmla="*/ 14 w 18"/>
                  <a:gd name="T59" fmla="*/ 18 h 22"/>
                  <a:gd name="T60" fmla="*/ 15 w 18"/>
                  <a:gd name="T61" fmla="*/ 15 h 22"/>
                  <a:gd name="T62" fmla="*/ 15 w 18"/>
                  <a:gd name="T63" fmla="*/ 14 h 22"/>
                  <a:gd name="T64" fmla="*/ 16 w 18"/>
                  <a:gd name="T65" fmla="*/ 13 h 22"/>
                  <a:gd name="T66" fmla="*/ 16 w 18"/>
                  <a:gd name="T67" fmla="*/ 11 h 22"/>
                  <a:gd name="T68" fmla="*/ 16 w 18"/>
                  <a:gd name="T69" fmla="*/ 8 h 22"/>
                  <a:gd name="T70" fmla="*/ 16 w 18"/>
                  <a:gd name="T71" fmla="*/ 7 h 22"/>
                  <a:gd name="T72" fmla="*/ 16 w 18"/>
                  <a:gd name="T73" fmla="*/ 5 h 22"/>
                  <a:gd name="T74" fmla="*/ 15 w 18"/>
                  <a:gd name="T75" fmla="*/ 4 h 22"/>
                  <a:gd name="T76" fmla="*/ 15 w 18"/>
                  <a:gd name="T77" fmla="*/ 4 h 22"/>
                  <a:gd name="T78" fmla="*/ 14 w 18"/>
                  <a:gd name="T79" fmla="*/ 4 h 22"/>
                  <a:gd name="T80" fmla="*/ 12 w 18"/>
                  <a:gd name="T81" fmla="*/ 4 h 22"/>
                  <a:gd name="T82" fmla="*/ 11 w 18"/>
                  <a:gd name="T83" fmla="*/ 4 h 22"/>
                  <a:gd name="T84" fmla="*/ 11 w 18"/>
                  <a:gd name="T85" fmla="*/ 2 h 22"/>
                  <a:gd name="T86" fmla="*/ 9 w 18"/>
                  <a:gd name="T87" fmla="*/ 2 h 22"/>
                  <a:gd name="T88" fmla="*/ 7 w 18"/>
                  <a:gd name="T89" fmla="*/ 2 h 22"/>
                  <a:gd name="T90" fmla="*/ 5 w 18"/>
                  <a:gd name="T91" fmla="*/ 2 h 22"/>
                  <a:gd name="T92" fmla="*/ 5 w 18"/>
                  <a:gd name="T93" fmla="*/ 2 h 22"/>
                  <a:gd name="T94" fmla="*/ 5 w 18"/>
                  <a:gd name="T95" fmla="*/ 2 h 22"/>
                  <a:gd name="T96" fmla="*/ 5 w 18"/>
                  <a:gd name="T97" fmla="*/ 0 h 22"/>
                  <a:gd name="T98" fmla="*/ 5 w 18"/>
                  <a:gd name="T99" fmla="*/ 0 h 22"/>
                  <a:gd name="T100" fmla="*/ 5 w 18"/>
                  <a:gd name="T101" fmla="*/ 0 h 22"/>
                  <a:gd name="T102" fmla="*/ 5 w 18"/>
                  <a:gd name="T103" fmla="*/ 0 h 22"/>
                  <a:gd name="T104" fmla="*/ 5 w 18"/>
                  <a:gd name="T105" fmla="*/ 0 h 22"/>
                  <a:gd name="T106" fmla="*/ 5 w 18"/>
                  <a:gd name="T10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" h="22">
                    <a:moveTo>
                      <a:pt x="5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6260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7" name="Freeform 155"/>
              <p:cNvSpPr>
                <a:spLocks/>
              </p:cNvSpPr>
              <p:nvPr/>
            </p:nvSpPr>
            <p:spPr bwMode="gray">
              <a:xfrm>
                <a:off x="4690" y="665"/>
                <a:ext cx="23" cy="74"/>
              </a:xfrm>
              <a:custGeom>
                <a:avLst/>
                <a:gdLst>
                  <a:gd name="T0" fmla="*/ 13 w 23"/>
                  <a:gd name="T1" fmla="*/ 1 h 74"/>
                  <a:gd name="T2" fmla="*/ 12 w 23"/>
                  <a:gd name="T3" fmla="*/ 5 h 74"/>
                  <a:gd name="T4" fmla="*/ 10 w 23"/>
                  <a:gd name="T5" fmla="*/ 12 h 74"/>
                  <a:gd name="T6" fmla="*/ 7 w 23"/>
                  <a:gd name="T7" fmla="*/ 21 h 74"/>
                  <a:gd name="T8" fmla="*/ 5 w 23"/>
                  <a:gd name="T9" fmla="*/ 30 h 74"/>
                  <a:gd name="T10" fmla="*/ 2 w 23"/>
                  <a:gd name="T11" fmla="*/ 38 h 74"/>
                  <a:gd name="T12" fmla="*/ 0 w 23"/>
                  <a:gd name="T13" fmla="*/ 45 h 74"/>
                  <a:gd name="T14" fmla="*/ 0 w 23"/>
                  <a:gd name="T15" fmla="*/ 48 h 74"/>
                  <a:gd name="T16" fmla="*/ 0 w 23"/>
                  <a:gd name="T17" fmla="*/ 50 h 74"/>
                  <a:gd name="T18" fmla="*/ 0 w 23"/>
                  <a:gd name="T19" fmla="*/ 54 h 74"/>
                  <a:gd name="T20" fmla="*/ 0 w 23"/>
                  <a:gd name="T21" fmla="*/ 57 h 74"/>
                  <a:gd name="T22" fmla="*/ 0 w 23"/>
                  <a:gd name="T23" fmla="*/ 61 h 74"/>
                  <a:gd name="T24" fmla="*/ 1 w 23"/>
                  <a:gd name="T25" fmla="*/ 64 h 74"/>
                  <a:gd name="T26" fmla="*/ 1 w 23"/>
                  <a:gd name="T27" fmla="*/ 68 h 74"/>
                  <a:gd name="T28" fmla="*/ 2 w 23"/>
                  <a:gd name="T29" fmla="*/ 71 h 74"/>
                  <a:gd name="T30" fmla="*/ 5 w 23"/>
                  <a:gd name="T31" fmla="*/ 72 h 74"/>
                  <a:gd name="T32" fmla="*/ 7 w 23"/>
                  <a:gd name="T33" fmla="*/ 73 h 74"/>
                  <a:gd name="T34" fmla="*/ 8 w 23"/>
                  <a:gd name="T35" fmla="*/ 71 h 74"/>
                  <a:gd name="T36" fmla="*/ 10 w 23"/>
                  <a:gd name="T37" fmla="*/ 68 h 74"/>
                  <a:gd name="T38" fmla="*/ 12 w 23"/>
                  <a:gd name="T39" fmla="*/ 64 h 74"/>
                  <a:gd name="T40" fmla="*/ 13 w 23"/>
                  <a:gd name="T41" fmla="*/ 58 h 74"/>
                  <a:gd name="T42" fmla="*/ 14 w 23"/>
                  <a:gd name="T43" fmla="*/ 55 h 74"/>
                  <a:gd name="T44" fmla="*/ 15 w 23"/>
                  <a:gd name="T45" fmla="*/ 50 h 74"/>
                  <a:gd name="T46" fmla="*/ 16 w 23"/>
                  <a:gd name="T47" fmla="*/ 48 h 74"/>
                  <a:gd name="T48" fmla="*/ 17 w 23"/>
                  <a:gd name="T49" fmla="*/ 47 h 74"/>
                  <a:gd name="T50" fmla="*/ 17 w 23"/>
                  <a:gd name="T51" fmla="*/ 44 h 74"/>
                  <a:gd name="T52" fmla="*/ 17 w 23"/>
                  <a:gd name="T53" fmla="*/ 37 h 74"/>
                  <a:gd name="T54" fmla="*/ 17 w 23"/>
                  <a:gd name="T55" fmla="*/ 30 h 74"/>
                  <a:gd name="T56" fmla="*/ 19 w 23"/>
                  <a:gd name="T57" fmla="*/ 21 h 74"/>
                  <a:gd name="T58" fmla="*/ 19 w 23"/>
                  <a:gd name="T59" fmla="*/ 14 h 74"/>
                  <a:gd name="T60" fmla="*/ 21 w 23"/>
                  <a:gd name="T61" fmla="*/ 7 h 74"/>
                  <a:gd name="T62" fmla="*/ 21 w 23"/>
                  <a:gd name="T63" fmla="*/ 3 h 74"/>
                  <a:gd name="T64" fmla="*/ 21 w 23"/>
                  <a:gd name="T65" fmla="*/ 3 h 74"/>
                  <a:gd name="T66" fmla="*/ 21 w 23"/>
                  <a:gd name="T67" fmla="*/ 3 h 74"/>
                  <a:gd name="T68" fmla="*/ 20 w 23"/>
                  <a:gd name="T69" fmla="*/ 3 h 74"/>
                  <a:gd name="T70" fmla="*/ 20 w 23"/>
                  <a:gd name="T71" fmla="*/ 3 h 74"/>
                  <a:gd name="T72" fmla="*/ 18 w 23"/>
                  <a:gd name="T73" fmla="*/ 2 h 74"/>
                  <a:gd name="T74" fmla="*/ 18 w 23"/>
                  <a:gd name="T75" fmla="*/ 2 h 74"/>
                  <a:gd name="T76" fmla="*/ 17 w 23"/>
                  <a:gd name="T77" fmla="*/ 2 h 74"/>
                  <a:gd name="T78" fmla="*/ 17 w 23"/>
                  <a:gd name="T79" fmla="*/ 2 h 74"/>
                  <a:gd name="T80" fmla="*/ 15 w 23"/>
                  <a:gd name="T81" fmla="*/ 1 h 74"/>
                  <a:gd name="T82" fmla="*/ 15 w 23"/>
                  <a:gd name="T83" fmla="*/ 1 h 74"/>
                  <a:gd name="T84" fmla="*/ 15 w 23"/>
                  <a:gd name="T85" fmla="*/ 1 h 74"/>
                  <a:gd name="T86" fmla="*/ 15 w 23"/>
                  <a:gd name="T87" fmla="*/ 1 h 74"/>
                  <a:gd name="T88" fmla="*/ 14 w 23"/>
                  <a:gd name="T89" fmla="*/ 1 h 74"/>
                  <a:gd name="T90" fmla="*/ 14 w 23"/>
                  <a:gd name="T91" fmla="*/ 1 h 74"/>
                  <a:gd name="T92" fmla="*/ 14 w 23"/>
                  <a:gd name="T93" fmla="*/ 1 h 74"/>
                  <a:gd name="T94" fmla="*/ 14 w 23"/>
                  <a:gd name="T95" fmla="*/ 1 h 74"/>
                  <a:gd name="T96" fmla="*/ 14 w 23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" h="74">
                    <a:moveTo>
                      <a:pt x="14" y="0"/>
                    </a:moveTo>
                    <a:lnTo>
                      <a:pt x="13" y="1"/>
                    </a:lnTo>
                    <a:lnTo>
                      <a:pt x="13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2"/>
                    </a:lnTo>
                    <a:lnTo>
                      <a:pt x="9" y="16"/>
                    </a:lnTo>
                    <a:lnTo>
                      <a:pt x="7" y="21"/>
                    </a:lnTo>
                    <a:lnTo>
                      <a:pt x="7" y="24"/>
                    </a:lnTo>
                    <a:lnTo>
                      <a:pt x="5" y="30"/>
                    </a:lnTo>
                    <a:lnTo>
                      <a:pt x="4" y="33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1" y="62"/>
                    </a:lnTo>
                    <a:lnTo>
                      <a:pt x="1" y="64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69"/>
                    </a:lnTo>
                    <a:lnTo>
                      <a:pt x="2" y="71"/>
                    </a:lnTo>
                    <a:lnTo>
                      <a:pt x="4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7" y="73"/>
                    </a:lnTo>
                    <a:lnTo>
                      <a:pt x="8" y="72"/>
                    </a:lnTo>
                    <a:lnTo>
                      <a:pt x="8" y="71"/>
                    </a:lnTo>
                    <a:lnTo>
                      <a:pt x="10" y="69"/>
                    </a:lnTo>
                    <a:lnTo>
                      <a:pt x="10" y="68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4" y="57"/>
                    </a:lnTo>
                    <a:lnTo>
                      <a:pt x="14" y="55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17" y="40"/>
                    </a:lnTo>
                    <a:lnTo>
                      <a:pt x="17" y="37"/>
                    </a:lnTo>
                    <a:lnTo>
                      <a:pt x="17" y="33"/>
                    </a:lnTo>
                    <a:lnTo>
                      <a:pt x="17" y="30"/>
                    </a:lnTo>
                    <a:lnTo>
                      <a:pt x="19" y="25"/>
                    </a:lnTo>
                    <a:lnTo>
                      <a:pt x="19" y="21"/>
                    </a:lnTo>
                    <a:lnTo>
                      <a:pt x="19" y="18"/>
                    </a:lnTo>
                    <a:lnTo>
                      <a:pt x="19" y="14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6260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8" name="Freeform 156"/>
              <p:cNvSpPr>
                <a:spLocks/>
              </p:cNvSpPr>
              <p:nvPr/>
            </p:nvSpPr>
            <p:spPr bwMode="gray">
              <a:xfrm>
                <a:off x="4666" y="688"/>
                <a:ext cx="14" cy="104"/>
              </a:xfrm>
              <a:custGeom>
                <a:avLst/>
                <a:gdLst>
                  <a:gd name="T0" fmla="*/ 0 w 14"/>
                  <a:gd name="T1" fmla="*/ 103 h 104"/>
                  <a:gd name="T2" fmla="*/ 1 w 14"/>
                  <a:gd name="T3" fmla="*/ 78 h 104"/>
                  <a:gd name="T4" fmla="*/ 6 w 14"/>
                  <a:gd name="T5" fmla="*/ 62 h 104"/>
                  <a:gd name="T6" fmla="*/ 6 w 14"/>
                  <a:gd name="T7" fmla="*/ 45 h 104"/>
                  <a:gd name="T8" fmla="*/ 9 w 14"/>
                  <a:gd name="T9" fmla="*/ 25 h 104"/>
                  <a:gd name="T10" fmla="*/ 9 w 14"/>
                  <a:gd name="T11" fmla="*/ 11 h 104"/>
                  <a:gd name="T12" fmla="*/ 13 w 14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04">
                    <a:moveTo>
                      <a:pt x="0" y="103"/>
                    </a:moveTo>
                    <a:lnTo>
                      <a:pt x="1" y="78"/>
                    </a:lnTo>
                    <a:lnTo>
                      <a:pt x="6" y="62"/>
                    </a:lnTo>
                    <a:lnTo>
                      <a:pt x="6" y="45"/>
                    </a:lnTo>
                    <a:lnTo>
                      <a:pt x="9" y="25"/>
                    </a:lnTo>
                    <a:lnTo>
                      <a:pt x="9" y="11"/>
                    </a:lnTo>
                    <a:lnTo>
                      <a:pt x="13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9" name="Freeform 157"/>
              <p:cNvSpPr>
                <a:spLocks/>
              </p:cNvSpPr>
              <p:nvPr/>
            </p:nvSpPr>
            <p:spPr bwMode="gray">
              <a:xfrm>
                <a:off x="4520" y="783"/>
                <a:ext cx="41" cy="44"/>
              </a:xfrm>
              <a:custGeom>
                <a:avLst/>
                <a:gdLst>
                  <a:gd name="T0" fmla="*/ 0 w 41"/>
                  <a:gd name="T1" fmla="*/ 0 h 44"/>
                  <a:gd name="T2" fmla="*/ 0 w 41"/>
                  <a:gd name="T3" fmla="*/ 9 h 44"/>
                  <a:gd name="T4" fmla="*/ 1 w 41"/>
                  <a:gd name="T5" fmla="*/ 18 h 44"/>
                  <a:gd name="T6" fmla="*/ 1 w 41"/>
                  <a:gd name="T7" fmla="*/ 21 h 44"/>
                  <a:gd name="T8" fmla="*/ 9 w 41"/>
                  <a:gd name="T9" fmla="*/ 28 h 44"/>
                  <a:gd name="T10" fmla="*/ 23 w 41"/>
                  <a:gd name="T11" fmla="*/ 32 h 44"/>
                  <a:gd name="T12" fmla="*/ 40 w 41"/>
                  <a:gd name="T13" fmla="*/ 43 h 44"/>
                  <a:gd name="T14" fmla="*/ 13 w 41"/>
                  <a:gd name="T15" fmla="*/ 3 h 44"/>
                  <a:gd name="T16" fmla="*/ 0 w 41"/>
                  <a:gd name="T17" fmla="*/ 0 h 44"/>
                  <a:gd name="T18" fmla="*/ 0 w 41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0" y="9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9" y="28"/>
                    </a:lnTo>
                    <a:lnTo>
                      <a:pt x="23" y="32"/>
                    </a:lnTo>
                    <a:lnTo>
                      <a:pt x="40" y="43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0" name="Freeform 158"/>
              <p:cNvSpPr>
                <a:spLocks/>
              </p:cNvSpPr>
              <p:nvPr/>
            </p:nvSpPr>
            <p:spPr bwMode="gray">
              <a:xfrm>
                <a:off x="4553" y="663"/>
                <a:ext cx="63" cy="4"/>
              </a:xfrm>
              <a:custGeom>
                <a:avLst/>
                <a:gdLst>
                  <a:gd name="T0" fmla="*/ 0 w 63"/>
                  <a:gd name="T1" fmla="*/ 3 h 4"/>
                  <a:gd name="T2" fmla="*/ 27 w 63"/>
                  <a:gd name="T3" fmla="*/ 0 h 4"/>
                  <a:gd name="T4" fmla="*/ 44 w 63"/>
                  <a:gd name="T5" fmla="*/ 3 h 4"/>
                  <a:gd name="T6" fmla="*/ 62 w 6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">
                    <a:moveTo>
                      <a:pt x="0" y="3"/>
                    </a:moveTo>
                    <a:lnTo>
                      <a:pt x="27" y="0"/>
                    </a:lnTo>
                    <a:lnTo>
                      <a:pt x="44" y="3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1" name="Freeform 159"/>
              <p:cNvSpPr>
                <a:spLocks/>
              </p:cNvSpPr>
              <p:nvPr/>
            </p:nvSpPr>
            <p:spPr bwMode="gray">
              <a:xfrm>
                <a:off x="4553" y="681"/>
                <a:ext cx="63" cy="6"/>
              </a:xfrm>
              <a:custGeom>
                <a:avLst/>
                <a:gdLst>
                  <a:gd name="T0" fmla="*/ 0 w 63"/>
                  <a:gd name="T1" fmla="*/ 5 h 6"/>
                  <a:gd name="T2" fmla="*/ 27 w 63"/>
                  <a:gd name="T3" fmla="*/ 0 h 6"/>
                  <a:gd name="T4" fmla="*/ 44 w 63"/>
                  <a:gd name="T5" fmla="*/ 5 h 6"/>
                  <a:gd name="T6" fmla="*/ 62 w 6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">
                    <a:moveTo>
                      <a:pt x="0" y="5"/>
                    </a:moveTo>
                    <a:lnTo>
                      <a:pt x="27" y="0"/>
                    </a:lnTo>
                    <a:lnTo>
                      <a:pt x="44" y="5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2" name="Freeform 160"/>
              <p:cNvSpPr>
                <a:spLocks/>
              </p:cNvSpPr>
              <p:nvPr/>
            </p:nvSpPr>
            <p:spPr bwMode="gray">
              <a:xfrm>
                <a:off x="4553" y="693"/>
                <a:ext cx="63" cy="7"/>
              </a:xfrm>
              <a:custGeom>
                <a:avLst/>
                <a:gdLst>
                  <a:gd name="T0" fmla="*/ 0 w 63"/>
                  <a:gd name="T1" fmla="*/ 6 h 7"/>
                  <a:gd name="T2" fmla="*/ 27 w 63"/>
                  <a:gd name="T3" fmla="*/ 0 h 7"/>
                  <a:gd name="T4" fmla="*/ 44 w 63"/>
                  <a:gd name="T5" fmla="*/ 6 h 7"/>
                  <a:gd name="T6" fmla="*/ 62 w 6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7">
                    <a:moveTo>
                      <a:pt x="0" y="6"/>
                    </a:moveTo>
                    <a:lnTo>
                      <a:pt x="27" y="0"/>
                    </a:lnTo>
                    <a:lnTo>
                      <a:pt x="44" y="6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3" name="Freeform 161"/>
              <p:cNvSpPr>
                <a:spLocks/>
              </p:cNvSpPr>
              <p:nvPr/>
            </p:nvSpPr>
            <p:spPr bwMode="gray">
              <a:xfrm>
                <a:off x="4553" y="707"/>
                <a:ext cx="63" cy="5"/>
              </a:xfrm>
              <a:custGeom>
                <a:avLst/>
                <a:gdLst>
                  <a:gd name="T0" fmla="*/ 0 w 63"/>
                  <a:gd name="T1" fmla="*/ 4 h 5"/>
                  <a:gd name="T2" fmla="*/ 27 w 63"/>
                  <a:gd name="T3" fmla="*/ 0 h 5"/>
                  <a:gd name="T4" fmla="*/ 44 w 63"/>
                  <a:gd name="T5" fmla="*/ 4 h 5"/>
                  <a:gd name="T6" fmla="*/ 62 w 6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">
                    <a:moveTo>
                      <a:pt x="0" y="4"/>
                    </a:moveTo>
                    <a:lnTo>
                      <a:pt x="27" y="0"/>
                    </a:lnTo>
                    <a:lnTo>
                      <a:pt x="44" y="4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502114" name="Group 162"/>
            <p:cNvGrpSpPr>
              <a:grpSpLocks/>
            </p:cNvGrpSpPr>
            <p:nvPr/>
          </p:nvGrpSpPr>
          <p:grpSpPr bwMode="auto">
            <a:xfrm>
              <a:off x="3945" y="1067"/>
              <a:ext cx="350" cy="258"/>
              <a:chOff x="3945" y="1067"/>
              <a:chExt cx="350" cy="258"/>
            </a:xfrm>
          </p:grpSpPr>
          <p:sp>
            <p:nvSpPr>
              <p:cNvPr id="5502115" name="Freeform 163"/>
              <p:cNvSpPr>
                <a:spLocks/>
              </p:cNvSpPr>
              <p:nvPr/>
            </p:nvSpPr>
            <p:spPr bwMode="gray">
              <a:xfrm>
                <a:off x="3959" y="1258"/>
                <a:ext cx="124" cy="64"/>
              </a:xfrm>
              <a:custGeom>
                <a:avLst/>
                <a:gdLst>
                  <a:gd name="T0" fmla="*/ 108 w 124"/>
                  <a:gd name="T1" fmla="*/ 10 h 64"/>
                  <a:gd name="T2" fmla="*/ 108 w 124"/>
                  <a:gd name="T3" fmla="*/ 13 h 64"/>
                  <a:gd name="T4" fmla="*/ 105 w 124"/>
                  <a:gd name="T5" fmla="*/ 44 h 64"/>
                  <a:gd name="T6" fmla="*/ 109 w 124"/>
                  <a:gd name="T7" fmla="*/ 63 h 64"/>
                  <a:gd name="T8" fmla="*/ 87 w 124"/>
                  <a:gd name="T9" fmla="*/ 63 h 64"/>
                  <a:gd name="T10" fmla="*/ 14 w 124"/>
                  <a:gd name="T11" fmla="*/ 56 h 64"/>
                  <a:gd name="T12" fmla="*/ 4 w 124"/>
                  <a:gd name="T13" fmla="*/ 59 h 64"/>
                  <a:gd name="T14" fmla="*/ 0 w 124"/>
                  <a:gd name="T15" fmla="*/ 6 h 64"/>
                  <a:gd name="T16" fmla="*/ 123 w 124"/>
                  <a:gd name="T17" fmla="*/ 0 h 64"/>
                  <a:gd name="T18" fmla="*/ 108 w 124"/>
                  <a:gd name="T19" fmla="*/ 10 h 64"/>
                  <a:gd name="T20" fmla="*/ 108 w 124"/>
                  <a:gd name="T21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64">
                    <a:moveTo>
                      <a:pt x="108" y="10"/>
                    </a:moveTo>
                    <a:lnTo>
                      <a:pt x="108" y="13"/>
                    </a:lnTo>
                    <a:lnTo>
                      <a:pt x="105" y="44"/>
                    </a:lnTo>
                    <a:lnTo>
                      <a:pt x="109" y="63"/>
                    </a:lnTo>
                    <a:lnTo>
                      <a:pt x="87" y="63"/>
                    </a:lnTo>
                    <a:lnTo>
                      <a:pt x="14" y="56"/>
                    </a:lnTo>
                    <a:lnTo>
                      <a:pt x="4" y="59"/>
                    </a:lnTo>
                    <a:lnTo>
                      <a:pt x="0" y="6"/>
                    </a:lnTo>
                    <a:lnTo>
                      <a:pt x="123" y="0"/>
                    </a:lnTo>
                    <a:lnTo>
                      <a:pt x="108" y="10"/>
                    </a:lnTo>
                    <a:lnTo>
                      <a:pt x="108" y="10"/>
                    </a:lnTo>
                  </a:path>
                </a:pathLst>
              </a:custGeom>
              <a:solidFill>
                <a:srgbClr val="B1B1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6" name="Freeform 164"/>
              <p:cNvSpPr>
                <a:spLocks/>
              </p:cNvSpPr>
              <p:nvPr/>
            </p:nvSpPr>
            <p:spPr bwMode="gray">
              <a:xfrm>
                <a:off x="4193" y="1140"/>
                <a:ext cx="56" cy="23"/>
              </a:xfrm>
              <a:custGeom>
                <a:avLst/>
                <a:gdLst>
                  <a:gd name="T0" fmla="*/ 55 w 56"/>
                  <a:gd name="T1" fmla="*/ 1 h 23"/>
                  <a:gd name="T2" fmla="*/ 41 w 56"/>
                  <a:gd name="T3" fmla="*/ 1 h 23"/>
                  <a:gd name="T4" fmla="*/ 35 w 56"/>
                  <a:gd name="T5" fmla="*/ 0 h 23"/>
                  <a:gd name="T6" fmla="*/ 29 w 56"/>
                  <a:gd name="T7" fmla="*/ 1 h 23"/>
                  <a:gd name="T8" fmla="*/ 21 w 56"/>
                  <a:gd name="T9" fmla="*/ 0 h 23"/>
                  <a:gd name="T10" fmla="*/ 0 w 56"/>
                  <a:gd name="T11" fmla="*/ 10 h 23"/>
                  <a:gd name="T12" fmla="*/ 36 w 56"/>
                  <a:gd name="T13" fmla="*/ 22 h 23"/>
                  <a:gd name="T14" fmla="*/ 55 w 56"/>
                  <a:gd name="T15" fmla="*/ 1 h 23"/>
                  <a:gd name="T16" fmla="*/ 55 w 56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23">
                    <a:moveTo>
                      <a:pt x="55" y="1"/>
                    </a:moveTo>
                    <a:lnTo>
                      <a:pt x="41" y="1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36" y="22"/>
                    </a:lnTo>
                    <a:lnTo>
                      <a:pt x="55" y="1"/>
                    </a:lnTo>
                    <a:lnTo>
                      <a:pt x="55" y="1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7" name="Freeform 165"/>
              <p:cNvSpPr>
                <a:spLocks/>
              </p:cNvSpPr>
              <p:nvPr/>
            </p:nvSpPr>
            <p:spPr bwMode="gray">
              <a:xfrm>
                <a:off x="4192" y="1224"/>
                <a:ext cx="83" cy="72"/>
              </a:xfrm>
              <a:custGeom>
                <a:avLst/>
                <a:gdLst>
                  <a:gd name="T0" fmla="*/ 19 w 83"/>
                  <a:gd name="T1" fmla="*/ 71 h 72"/>
                  <a:gd name="T2" fmla="*/ 28 w 83"/>
                  <a:gd name="T3" fmla="*/ 65 h 72"/>
                  <a:gd name="T4" fmla="*/ 33 w 83"/>
                  <a:gd name="T5" fmla="*/ 64 h 72"/>
                  <a:gd name="T6" fmla="*/ 40 w 83"/>
                  <a:gd name="T7" fmla="*/ 55 h 72"/>
                  <a:gd name="T8" fmla="*/ 42 w 83"/>
                  <a:gd name="T9" fmla="*/ 54 h 72"/>
                  <a:gd name="T10" fmla="*/ 50 w 83"/>
                  <a:gd name="T11" fmla="*/ 51 h 72"/>
                  <a:gd name="T12" fmla="*/ 52 w 83"/>
                  <a:gd name="T13" fmla="*/ 46 h 72"/>
                  <a:gd name="T14" fmla="*/ 58 w 83"/>
                  <a:gd name="T15" fmla="*/ 45 h 72"/>
                  <a:gd name="T16" fmla="*/ 62 w 83"/>
                  <a:gd name="T17" fmla="*/ 43 h 72"/>
                  <a:gd name="T18" fmla="*/ 63 w 83"/>
                  <a:gd name="T19" fmla="*/ 40 h 72"/>
                  <a:gd name="T20" fmla="*/ 68 w 83"/>
                  <a:gd name="T21" fmla="*/ 38 h 72"/>
                  <a:gd name="T22" fmla="*/ 70 w 83"/>
                  <a:gd name="T23" fmla="*/ 34 h 72"/>
                  <a:gd name="T24" fmla="*/ 77 w 83"/>
                  <a:gd name="T25" fmla="*/ 28 h 72"/>
                  <a:gd name="T26" fmla="*/ 79 w 83"/>
                  <a:gd name="T27" fmla="*/ 24 h 72"/>
                  <a:gd name="T28" fmla="*/ 82 w 83"/>
                  <a:gd name="T29" fmla="*/ 23 h 72"/>
                  <a:gd name="T30" fmla="*/ 82 w 83"/>
                  <a:gd name="T31" fmla="*/ 18 h 72"/>
                  <a:gd name="T32" fmla="*/ 82 w 83"/>
                  <a:gd name="T33" fmla="*/ 14 h 72"/>
                  <a:gd name="T34" fmla="*/ 82 w 83"/>
                  <a:gd name="T35" fmla="*/ 8 h 72"/>
                  <a:gd name="T36" fmla="*/ 82 w 83"/>
                  <a:gd name="T37" fmla="*/ 3 h 72"/>
                  <a:gd name="T38" fmla="*/ 82 w 83"/>
                  <a:gd name="T39" fmla="*/ 0 h 72"/>
                  <a:gd name="T40" fmla="*/ 62 w 83"/>
                  <a:gd name="T41" fmla="*/ 0 h 72"/>
                  <a:gd name="T42" fmla="*/ 0 w 83"/>
                  <a:gd name="T43" fmla="*/ 46 h 72"/>
                  <a:gd name="T44" fmla="*/ 19 w 83"/>
                  <a:gd name="T45" fmla="*/ 71 h 72"/>
                  <a:gd name="T46" fmla="*/ 19 w 83"/>
                  <a:gd name="T47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72">
                    <a:moveTo>
                      <a:pt x="19" y="71"/>
                    </a:moveTo>
                    <a:lnTo>
                      <a:pt x="28" y="65"/>
                    </a:lnTo>
                    <a:lnTo>
                      <a:pt x="33" y="64"/>
                    </a:lnTo>
                    <a:lnTo>
                      <a:pt x="40" y="55"/>
                    </a:lnTo>
                    <a:lnTo>
                      <a:pt x="42" y="54"/>
                    </a:lnTo>
                    <a:lnTo>
                      <a:pt x="50" y="51"/>
                    </a:lnTo>
                    <a:lnTo>
                      <a:pt x="52" y="46"/>
                    </a:lnTo>
                    <a:lnTo>
                      <a:pt x="58" y="45"/>
                    </a:lnTo>
                    <a:lnTo>
                      <a:pt x="62" y="43"/>
                    </a:lnTo>
                    <a:lnTo>
                      <a:pt x="63" y="40"/>
                    </a:lnTo>
                    <a:lnTo>
                      <a:pt x="68" y="38"/>
                    </a:lnTo>
                    <a:lnTo>
                      <a:pt x="70" y="34"/>
                    </a:lnTo>
                    <a:lnTo>
                      <a:pt x="77" y="28"/>
                    </a:lnTo>
                    <a:lnTo>
                      <a:pt x="79" y="24"/>
                    </a:lnTo>
                    <a:lnTo>
                      <a:pt x="82" y="23"/>
                    </a:lnTo>
                    <a:lnTo>
                      <a:pt x="82" y="18"/>
                    </a:lnTo>
                    <a:lnTo>
                      <a:pt x="82" y="14"/>
                    </a:lnTo>
                    <a:lnTo>
                      <a:pt x="82" y="8"/>
                    </a:lnTo>
                    <a:lnTo>
                      <a:pt x="82" y="3"/>
                    </a:lnTo>
                    <a:lnTo>
                      <a:pt x="82" y="0"/>
                    </a:lnTo>
                    <a:lnTo>
                      <a:pt x="62" y="0"/>
                    </a:lnTo>
                    <a:lnTo>
                      <a:pt x="0" y="46"/>
                    </a:lnTo>
                    <a:lnTo>
                      <a:pt x="19" y="71"/>
                    </a:lnTo>
                    <a:lnTo>
                      <a:pt x="19" y="71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8" name="Freeform 166"/>
              <p:cNvSpPr>
                <a:spLocks/>
              </p:cNvSpPr>
              <p:nvPr/>
            </p:nvSpPr>
            <p:spPr bwMode="gray">
              <a:xfrm>
                <a:off x="4077" y="1218"/>
                <a:ext cx="198" cy="52"/>
              </a:xfrm>
              <a:custGeom>
                <a:avLst/>
                <a:gdLst>
                  <a:gd name="T0" fmla="*/ 0 w 198"/>
                  <a:gd name="T1" fmla="*/ 18 h 52"/>
                  <a:gd name="T2" fmla="*/ 0 w 198"/>
                  <a:gd name="T3" fmla="*/ 18 h 52"/>
                  <a:gd name="T4" fmla="*/ 11 w 198"/>
                  <a:gd name="T5" fmla="*/ 16 h 52"/>
                  <a:gd name="T6" fmla="*/ 17 w 198"/>
                  <a:gd name="T7" fmla="*/ 16 h 52"/>
                  <a:gd name="T8" fmla="*/ 26 w 198"/>
                  <a:gd name="T9" fmla="*/ 12 h 52"/>
                  <a:gd name="T10" fmla="*/ 169 w 198"/>
                  <a:gd name="T11" fmla="*/ 0 h 52"/>
                  <a:gd name="T12" fmla="*/ 178 w 198"/>
                  <a:gd name="T13" fmla="*/ 0 h 52"/>
                  <a:gd name="T14" fmla="*/ 185 w 198"/>
                  <a:gd name="T15" fmla="*/ 4 h 52"/>
                  <a:gd name="T16" fmla="*/ 197 w 198"/>
                  <a:gd name="T17" fmla="*/ 6 h 52"/>
                  <a:gd name="T18" fmla="*/ 180 w 198"/>
                  <a:gd name="T19" fmla="*/ 11 h 52"/>
                  <a:gd name="T20" fmla="*/ 177 w 198"/>
                  <a:gd name="T21" fmla="*/ 17 h 52"/>
                  <a:gd name="T22" fmla="*/ 167 w 198"/>
                  <a:gd name="T23" fmla="*/ 20 h 52"/>
                  <a:gd name="T24" fmla="*/ 160 w 198"/>
                  <a:gd name="T25" fmla="*/ 26 h 52"/>
                  <a:gd name="T26" fmla="*/ 153 w 198"/>
                  <a:gd name="T27" fmla="*/ 29 h 52"/>
                  <a:gd name="T28" fmla="*/ 148 w 198"/>
                  <a:gd name="T29" fmla="*/ 33 h 52"/>
                  <a:gd name="T30" fmla="*/ 143 w 198"/>
                  <a:gd name="T31" fmla="*/ 36 h 52"/>
                  <a:gd name="T32" fmla="*/ 137 w 198"/>
                  <a:gd name="T33" fmla="*/ 40 h 52"/>
                  <a:gd name="T34" fmla="*/ 135 w 198"/>
                  <a:gd name="T35" fmla="*/ 46 h 52"/>
                  <a:gd name="T36" fmla="*/ 134 w 198"/>
                  <a:gd name="T37" fmla="*/ 47 h 52"/>
                  <a:gd name="T38" fmla="*/ 112 w 198"/>
                  <a:gd name="T39" fmla="*/ 51 h 52"/>
                  <a:gd name="T40" fmla="*/ 9 w 198"/>
                  <a:gd name="T41" fmla="*/ 34 h 52"/>
                  <a:gd name="T42" fmla="*/ 0 w 198"/>
                  <a:gd name="T43" fmla="*/ 18 h 52"/>
                  <a:gd name="T44" fmla="*/ 0 w 198"/>
                  <a:gd name="T45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" h="52">
                    <a:moveTo>
                      <a:pt x="0" y="18"/>
                    </a:moveTo>
                    <a:lnTo>
                      <a:pt x="0" y="18"/>
                    </a:lnTo>
                    <a:lnTo>
                      <a:pt x="11" y="16"/>
                    </a:lnTo>
                    <a:lnTo>
                      <a:pt x="17" y="16"/>
                    </a:lnTo>
                    <a:lnTo>
                      <a:pt x="26" y="12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5" y="4"/>
                    </a:lnTo>
                    <a:lnTo>
                      <a:pt x="197" y="6"/>
                    </a:lnTo>
                    <a:lnTo>
                      <a:pt x="180" y="11"/>
                    </a:lnTo>
                    <a:lnTo>
                      <a:pt x="177" y="17"/>
                    </a:lnTo>
                    <a:lnTo>
                      <a:pt x="167" y="20"/>
                    </a:lnTo>
                    <a:lnTo>
                      <a:pt x="160" y="26"/>
                    </a:lnTo>
                    <a:lnTo>
                      <a:pt x="153" y="29"/>
                    </a:lnTo>
                    <a:lnTo>
                      <a:pt x="148" y="33"/>
                    </a:lnTo>
                    <a:lnTo>
                      <a:pt x="143" y="36"/>
                    </a:lnTo>
                    <a:lnTo>
                      <a:pt x="137" y="40"/>
                    </a:lnTo>
                    <a:lnTo>
                      <a:pt x="135" y="46"/>
                    </a:lnTo>
                    <a:lnTo>
                      <a:pt x="134" y="47"/>
                    </a:lnTo>
                    <a:lnTo>
                      <a:pt x="112" y="51"/>
                    </a:lnTo>
                    <a:lnTo>
                      <a:pt x="9" y="34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9" name="Freeform 167"/>
              <p:cNvSpPr>
                <a:spLocks/>
              </p:cNvSpPr>
              <p:nvPr/>
            </p:nvSpPr>
            <p:spPr bwMode="gray">
              <a:xfrm>
                <a:off x="4076" y="1236"/>
                <a:ext cx="137" cy="60"/>
              </a:xfrm>
              <a:custGeom>
                <a:avLst/>
                <a:gdLst>
                  <a:gd name="T0" fmla="*/ 6 w 137"/>
                  <a:gd name="T1" fmla="*/ 2 h 60"/>
                  <a:gd name="T2" fmla="*/ 12 w 137"/>
                  <a:gd name="T3" fmla="*/ 5 h 60"/>
                  <a:gd name="T4" fmla="*/ 20 w 137"/>
                  <a:gd name="T5" fmla="*/ 8 h 60"/>
                  <a:gd name="T6" fmla="*/ 29 w 137"/>
                  <a:gd name="T7" fmla="*/ 8 h 60"/>
                  <a:gd name="T8" fmla="*/ 34 w 137"/>
                  <a:gd name="T9" fmla="*/ 10 h 60"/>
                  <a:gd name="T10" fmla="*/ 47 w 137"/>
                  <a:gd name="T11" fmla="*/ 11 h 60"/>
                  <a:gd name="T12" fmla="*/ 57 w 137"/>
                  <a:gd name="T13" fmla="*/ 12 h 60"/>
                  <a:gd name="T14" fmla="*/ 64 w 137"/>
                  <a:gd name="T15" fmla="*/ 12 h 60"/>
                  <a:gd name="T16" fmla="*/ 75 w 137"/>
                  <a:gd name="T17" fmla="*/ 16 h 60"/>
                  <a:gd name="T18" fmla="*/ 83 w 137"/>
                  <a:gd name="T19" fmla="*/ 17 h 60"/>
                  <a:gd name="T20" fmla="*/ 96 w 137"/>
                  <a:gd name="T21" fmla="*/ 20 h 60"/>
                  <a:gd name="T22" fmla="*/ 108 w 137"/>
                  <a:gd name="T23" fmla="*/ 21 h 60"/>
                  <a:gd name="T24" fmla="*/ 116 w 137"/>
                  <a:gd name="T25" fmla="*/ 25 h 60"/>
                  <a:gd name="T26" fmla="*/ 127 w 137"/>
                  <a:gd name="T27" fmla="*/ 26 h 60"/>
                  <a:gd name="T28" fmla="*/ 132 w 137"/>
                  <a:gd name="T29" fmla="*/ 28 h 60"/>
                  <a:gd name="T30" fmla="*/ 136 w 137"/>
                  <a:gd name="T31" fmla="*/ 29 h 60"/>
                  <a:gd name="T32" fmla="*/ 135 w 137"/>
                  <a:gd name="T33" fmla="*/ 36 h 60"/>
                  <a:gd name="T34" fmla="*/ 133 w 137"/>
                  <a:gd name="T35" fmla="*/ 40 h 60"/>
                  <a:gd name="T36" fmla="*/ 136 w 137"/>
                  <a:gd name="T37" fmla="*/ 47 h 60"/>
                  <a:gd name="T38" fmla="*/ 136 w 137"/>
                  <a:gd name="T39" fmla="*/ 52 h 60"/>
                  <a:gd name="T40" fmla="*/ 133 w 137"/>
                  <a:gd name="T41" fmla="*/ 56 h 60"/>
                  <a:gd name="T42" fmla="*/ 136 w 137"/>
                  <a:gd name="T43" fmla="*/ 59 h 60"/>
                  <a:gd name="T44" fmla="*/ 112 w 137"/>
                  <a:gd name="T45" fmla="*/ 54 h 60"/>
                  <a:gd name="T46" fmla="*/ 109 w 137"/>
                  <a:gd name="T47" fmla="*/ 54 h 60"/>
                  <a:gd name="T48" fmla="*/ 102 w 137"/>
                  <a:gd name="T49" fmla="*/ 52 h 60"/>
                  <a:gd name="T50" fmla="*/ 90 w 137"/>
                  <a:gd name="T51" fmla="*/ 51 h 60"/>
                  <a:gd name="T52" fmla="*/ 78 w 137"/>
                  <a:gd name="T53" fmla="*/ 51 h 60"/>
                  <a:gd name="T54" fmla="*/ 75 w 137"/>
                  <a:gd name="T55" fmla="*/ 48 h 60"/>
                  <a:gd name="T56" fmla="*/ 66 w 137"/>
                  <a:gd name="T57" fmla="*/ 47 h 60"/>
                  <a:gd name="T58" fmla="*/ 58 w 137"/>
                  <a:gd name="T59" fmla="*/ 41 h 60"/>
                  <a:gd name="T60" fmla="*/ 53 w 137"/>
                  <a:gd name="T61" fmla="*/ 42 h 60"/>
                  <a:gd name="T62" fmla="*/ 50 w 137"/>
                  <a:gd name="T63" fmla="*/ 39 h 60"/>
                  <a:gd name="T64" fmla="*/ 46 w 137"/>
                  <a:gd name="T65" fmla="*/ 39 h 60"/>
                  <a:gd name="T66" fmla="*/ 22 w 137"/>
                  <a:gd name="T67" fmla="*/ 33 h 60"/>
                  <a:gd name="T68" fmla="*/ 18 w 137"/>
                  <a:gd name="T69" fmla="*/ 31 h 60"/>
                  <a:gd name="T70" fmla="*/ 13 w 137"/>
                  <a:gd name="T71" fmla="*/ 31 h 60"/>
                  <a:gd name="T72" fmla="*/ 9 w 137"/>
                  <a:gd name="T73" fmla="*/ 31 h 60"/>
                  <a:gd name="T74" fmla="*/ 5 w 137"/>
                  <a:gd name="T75" fmla="*/ 31 h 60"/>
                  <a:gd name="T76" fmla="*/ 3 w 137"/>
                  <a:gd name="T77" fmla="*/ 29 h 60"/>
                  <a:gd name="T78" fmla="*/ 1 w 137"/>
                  <a:gd name="T79" fmla="*/ 29 h 60"/>
                  <a:gd name="T80" fmla="*/ 0 w 137"/>
                  <a:gd name="T81" fmla="*/ 17 h 60"/>
                  <a:gd name="T82" fmla="*/ 1 w 137"/>
                  <a:gd name="T83" fmla="*/ 11 h 60"/>
                  <a:gd name="T84" fmla="*/ 1 w 137"/>
                  <a:gd name="T85" fmla="*/ 9 h 60"/>
                  <a:gd name="T86" fmla="*/ 1 w 137"/>
                  <a:gd name="T87" fmla="*/ 2 h 60"/>
                  <a:gd name="T88" fmla="*/ 3 w 137"/>
                  <a:gd name="T89" fmla="*/ 0 h 60"/>
                  <a:gd name="T90" fmla="*/ 6 w 137"/>
                  <a:gd name="T91" fmla="*/ 2 h 60"/>
                  <a:gd name="T92" fmla="*/ 6 w 137"/>
                  <a:gd name="T93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7" h="60">
                    <a:moveTo>
                      <a:pt x="6" y="2"/>
                    </a:moveTo>
                    <a:lnTo>
                      <a:pt x="12" y="5"/>
                    </a:lnTo>
                    <a:lnTo>
                      <a:pt x="20" y="8"/>
                    </a:lnTo>
                    <a:lnTo>
                      <a:pt x="29" y="8"/>
                    </a:lnTo>
                    <a:lnTo>
                      <a:pt x="34" y="10"/>
                    </a:lnTo>
                    <a:lnTo>
                      <a:pt x="47" y="11"/>
                    </a:lnTo>
                    <a:lnTo>
                      <a:pt x="57" y="12"/>
                    </a:lnTo>
                    <a:lnTo>
                      <a:pt x="64" y="12"/>
                    </a:lnTo>
                    <a:lnTo>
                      <a:pt x="75" y="16"/>
                    </a:lnTo>
                    <a:lnTo>
                      <a:pt x="83" y="17"/>
                    </a:lnTo>
                    <a:lnTo>
                      <a:pt x="96" y="20"/>
                    </a:lnTo>
                    <a:lnTo>
                      <a:pt x="108" y="21"/>
                    </a:lnTo>
                    <a:lnTo>
                      <a:pt x="116" y="25"/>
                    </a:lnTo>
                    <a:lnTo>
                      <a:pt x="127" y="26"/>
                    </a:lnTo>
                    <a:lnTo>
                      <a:pt x="132" y="28"/>
                    </a:lnTo>
                    <a:lnTo>
                      <a:pt x="136" y="29"/>
                    </a:lnTo>
                    <a:lnTo>
                      <a:pt x="135" y="36"/>
                    </a:lnTo>
                    <a:lnTo>
                      <a:pt x="133" y="40"/>
                    </a:lnTo>
                    <a:lnTo>
                      <a:pt x="136" y="47"/>
                    </a:lnTo>
                    <a:lnTo>
                      <a:pt x="136" y="52"/>
                    </a:lnTo>
                    <a:lnTo>
                      <a:pt x="133" y="56"/>
                    </a:lnTo>
                    <a:lnTo>
                      <a:pt x="136" y="59"/>
                    </a:lnTo>
                    <a:lnTo>
                      <a:pt x="112" y="54"/>
                    </a:lnTo>
                    <a:lnTo>
                      <a:pt x="109" y="54"/>
                    </a:lnTo>
                    <a:lnTo>
                      <a:pt x="102" y="52"/>
                    </a:lnTo>
                    <a:lnTo>
                      <a:pt x="90" y="51"/>
                    </a:lnTo>
                    <a:lnTo>
                      <a:pt x="78" y="51"/>
                    </a:lnTo>
                    <a:lnTo>
                      <a:pt x="75" y="48"/>
                    </a:lnTo>
                    <a:lnTo>
                      <a:pt x="66" y="47"/>
                    </a:lnTo>
                    <a:lnTo>
                      <a:pt x="58" y="41"/>
                    </a:lnTo>
                    <a:lnTo>
                      <a:pt x="53" y="42"/>
                    </a:lnTo>
                    <a:lnTo>
                      <a:pt x="50" y="39"/>
                    </a:lnTo>
                    <a:lnTo>
                      <a:pt x="46" y="39"/>
                    </a:lnTo>
                    <a:lnTo>
                      <a:pt x="22" y="33"/>
                    </a:lnTo>
                    <a:lnTo>
                      <a:pt x="18" y="31"/>
                    </a:lnTo>
                    <a:lnTo>
                      <a:pt x="13" y="31"/>
                    </a:lnTo>
                    <a:lnTo>
                      <a:pt x="9" y="31"/>
                    </a:lnTo>
                    <a:lnTo>
                      <a:pt x="5" y="31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2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0" name="Freeform 168"/>
              <p:cNvSpPr>
                <a:spLocks/>
              </p:cNvSpPr>
              <p:nvPr/>
            </p:nvSpPr>
            <p:spPr bwMode="gray">
              <a:xfrm>
                <a:off x="4214" y="1142"/>
                <a:ext cx="37" cy="96"/>
              </a:xfrm>
              <a:custGeom>
                <a:avLst/>
                <a:gdLst>
                  <a:gd name="T0" fmla="*/ 0 w 37"/>
                  <a:gd name="T1" fmla="*/ 4 h 96"/>
                  <a:gd name="T2" fmla="*/ 10 w 37"/>
                  <a:gd name="T3" fmla="*/ 4 h 96"/>
                  <a:gd name="T4" fmla="*/ 18 w 37"/>
                  <a:gd name="T5" fmla="*/ 1 h 96"/>
                  <a:gd name="T6" fmla="*/ 21 w 37"/>
                  <a:gd name="T7" fmla="*/ 1 h 96"/>
                  <a:gd name="T8" fmla="*/ 28 w 37"/>
                  <a:gd name="T9" fmla="*/ 1 h 96"/>
                  <a:gd name="T10" fmla="*/ 34 w 37"/>
                  <a:gd name="T11" fmla="*/ 0 h 96"/>
                  <a:gd name="T12" fmla="*/ 34 w 37"/>
                  <a:gd name="T13" fmla="*/ 10 h 96"/>
                  <a:gd name="T14" fmla="*/ 34 w 37"/>
                  <a:gd name="T15" fmla="*/ 17 h 96"/>
                  <a:gd name="T16" fmla="*/ 36 w 37"/>
                  <a:gd name="T17" fmla="*/ 23 h 96"/>
                  <a:gd name="T18" fmla="*/ 34 w 37"/>
                  <a:gd name="T19" fmla="*/ 30 h 96"/>
                  <a:gd name="T20" fmla="*/ 34 w 37"/>
                  <a:gd name="T21" fmla="*/ 41 h 96"/>
                  <a:gd name="T22" fmla="*/ 34 w 37"/>
                  <a:gd name="T23" fmla="*/ 47 h 96"/>
                  <a:gd name="T24" fmla="*/ 36 w 37"/>
                  <a:gd name="T25" fmla="*/ 54 h 96"/>
                  <a:gd name="T26" fmla="*/ 34 w 37"/>
                  <a:gd name="T27" fmla="*/ 63 h 96"/>
                  <a:gd name="T28" fmla="*/ 36 w 37"/>
                  <a:gd name="T29" fmla="*/ 68 h 96"/>
                  <a:gd name="T30" fmla="*/ 34 w 37"/>
                  <a:gd name="T31" fmla="*/ 73 h 96"/>
                  <a:gd name="T32" fmla="*/ 36 w 37"/>
                  <a:gd name="T33" fmla="*/ 81 h 96"/>
                  <a:gd name="T34" fmla="*/ 26 w 37"/>
                  <a:gd name="T35" fmla="*/ 83 h 96"/>
                  <a:gd name="T36" fmla="*/ 22 w 37"/>
                  <a:gd name="T37" fmla="*/ 84 h 96"/>
                  <a:gd name="T38" fmla="*/ 19 w 37"/>
                  <a:gd name="T39" fmla="*/ 87 h 96"/>
                  <a:gd name="T40" fmla="*/ 11 w 37"/>
                  <a:gd name="T41" fmla="*/ 89 h 96"/>
                  <a:gd name="T42" fmla="*/ 9 w 37"/>
                  <a:gd name="T43" fmla="*/ 93 h 96"/>
                  <a:gd name="T44" fmla="*/ 6 w 37"/>
                  <a:gd name="T45" fmla="*/ 93 h 96"/>
                  <a:gd name="T46" fmla="*/ 1 w 37"/>
                  <a:gd name="T47" fmla="*/ 95 h 96"/>
                  <a:gd name="T48" fmla="*/ 0 w 37"/>
                  <a:gd name="T49" fmla="*/ 4 h 96"/>
                  <a:gd name="T50" fmla="*/ 0 w 37"/>
                  <a:gd name="T51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" h="96">
                    <a:moveTo>
                      <a:pt x="0" y="4"/>
                    </a:moveTo>
                    <a:lnTo>
                      <a:pt x="10" y="4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34" y="10"/>
                    </a:lnTo>
                    <a:lnTo>
                      <a:pt x="34" y="17"/>
                    </a:lnTo>
                    <a:lnTo>
                      <a:pt x="36" y="23"/>
                    </a:lnTo>
                    <a:lnTo>
                      <a:pt x="34" y="30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36" y="54"/>
                    </a:lnTo>
                    <a:lnTo>
                      <a:pt x="34" y="63"/>
                    </a:lnTo>
                    <a:lnTo>
                      <a:pt x="36" y="68"/>
                    </a:lnTo>
                    <a:lnTo>
                      <a:pt x="34" y="73"/>
                    </a:lnTo>
                    <a:lnTo>
                      <a:pt x="36" y="81"/>
                    </a:lnTo>
                    <a:lnTo>
                      <a:pt x="26" y="83"/>
                    </a:lnTo>
                    <a:lnTo>
                      <a:pt x="22" y="84"/>
                    </a:lnTo>
                    <a:lnTo>
                      <a:pt x="19" y="87"/>
                    </a:lnTo>
                    <a:lnTo>
                      <a:pt x="11" y="89"/>
                    </a:lnTo>
                    <a:lnTo>
                      <a:pt x="9" y="93"/>
                    </a:lnTo>
                    <a:lnTo>
                      <a:pt x="6" y="93"/>
                    </a:lnTo>
                    <a:lnTo>
                      <a:pt x="1" y="95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1" name="Freeform 169"/>
              <p:cNvSpPr>
                <a:spLocks/>
              </p:cNvSpPr>
              <p:nvPr/>
            </p:nvSpPr>
            <p:spPr bwMode="gray">
              <a:xfrm>
                <a:off x="4094" y="1134"/>
                <a:ext cx="121" cy="32"/>
              </a:xfrm>
              <a:custGeom>
                <a:avLst/>
                <a:gdLst>
                  <a:gd name="T0" fmla="*/ 0 w 121"/>
                  <a:gd name="T1" fmla="*/ 6 h 32"/>
                  <a:gd name="T2" fmla="*/ 26 w 121"/>
                  <a:gd name="T3" fmla="*/ 1 h 32"/>
                  <a:gd name="T4" fmla="*/ 29 w 121"/>
                  <a:gd name="T5" fmla="*/ 1 h 32"/>
                  <a:gd name="T6" fmla="*/ 37 w 121"/>
                  <a:gd name="T7" fmla="*/ 0 h 32"/>
                  <a:gd name="T8" fmla="*/ 44 w 121"/>
                  <a:gd name="T9" fmla="*/ 0 h 32"/>
                  <a:gd name="T10" fmla="*/ 57 w 121"/>
                  <a:gd name="T11" fmla="*/ 3 h 32"/>
                  <a:gd name="T12" fmla="*/ 69 w 121"/>
                  <a:gd name="T13" fmla="*/ 3 h 32"/>
                  <a:gd name="T14" fmla="*/ 75 w 121"/>
                  <a:gd name="T15" fmla="*/ 3 h 32"/>
                  <a:gd name="T16" fmla="*/ 88 w 121"/>
                  <a:gd name="T17" fmla="*/ 4 h 32"/>
                  <a:gd name="T18" fmla="*/ 93 w 121"/>
                  <a:gd name="T19" fmla="*/ 4 h 32"/>
                  <a:gd name="T20" fmla="*/ 107 w 121"/>
                  <a:gd name="T21" fmla="*/ 6 h 32"/>
                  <a:gd name="T22" fmla="*/ 115 w 121"/>
                  <a:gd name="T23" fmla="*/ 6 h 32"/>
                  <a:gd name="T24" fmla="*/ 120 w 121"/>
                  <a:gd name="T25" fmla="*/ 7 h 32"/>
                  <a:gd name="T26" fmla="*/ 115 w 121"/>
                  <a:gd name="T27" fmla="*/ 31 h 32"/>
                  <a:gd name="T28" fmla="*/ 5 w 121"/>
                  <a:gd name="T29" fmla="*/ 13 h 32"/>
                  <a:gd name="T30" fmla="*/ 0 w 121"/>
                  <a:gd name="T31" fmla="*/ 6 h 32"/>
                  <a:gd name="T32" fmla="*/ 0 w 121"/>
                  <a:gd name="T3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1" h="32">
                    <a:moveTo>
                      <a:pt x="0" y="6"/>
                    </a:moveTo>
                    <a:lnTo>
                      <a:pt x="26" y="1"/>
                    </a:lnTo>
                    <a:lnTo>
                      <a:pt x="29" y="1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57" y="3"/>
                    </a:lnTo>
                    <a:lnTo>
                      <a:pt x="69" y="3"/>
                    </a:lnTo>
                    <a:lnTo>
                      <a:pt x="75" y="3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7" y="6"/>
                    </a:lnTo>
                    <a:lnTo>
                      <a:pt x="115" y="6"/>
                    </a:lnTo>
                    <a:lnTo>
                      <a:pt x="120" y="7"/>
                    </a:lnTo>
                    <a:lnTo>
                      <a:pt x="115" y="31"/>
                    </a:lnTo>
                    <a:lnTo>
                      <a:pt x="5" y="13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2" name="Freeform 170"/>
              <p:cNvSpPr>
                <a:spLocks/>
              </p:cNvSpPr>
              <p:nvPr/>
            </p:nvSpPr>
            <p:spPr bwMode="gray">
              <a:xfrm>
                <a:off x="4193" y="1142"/>
                <a:ext cx="26" cy="110"/>
              </a:xfrm>
              <a:custGeom>
                <a:avLst/>
                <a:gdLst>
                  <a:gd name="T0" fmla="*/ 10 w 26"/>
                  <a:gd name="T1" fmla="*/ 3 h 110"/>
                  <a:gd name="T2" fmla="*/ 20 w 26"/>
                  <a:gd name="T3" fmla="*/ 0 h 110"/>
                  <a:gd name="T4" fmla="*/ 21 w 26"/>
                  <a:gd name="T5" fmla="*/ 0 h 110"/>
                  <a:gd name="T6" fmla="*/ 22 w 26"/>
                  <a:gd name="T7" fmla="*/ 10 h 110"/>
                  <a:gd name="T8" fmla="*/ 21 w 26"/>
                  <a:gd name="T9" fmla="*/ 18 h 110"/>
                  <a:gd name="T10" fmla="*/ 22 w 26"/>
                  <a:gd name="T11" fmla="*/ 27 h 110"/>
                  <a:gd name="T12" fmla="*/ 22 w 26"/>
                  <a:gd name="T13" fmla="*/ 32 h 110"/>
                  <a:gd name="T14" fmla="*/ 24 w 26"/>
                  <a:gd name="T15" fmla="*/ 42 h 110"/>
                  <a:gd name="T16" fmla="*/ 24 w 26"/>
                  <a:gd name="T17" fmla="*/ 45 h 110"/>
                  <a:gd name="T18" fmla="*/ 24 w 26"/>
                  <a:gd name="T19" fmla="*/ 60 h 110"/>
                  <a:gd name="T20" fmla="*/ 22 w 26"/>
                  <a:gd name="T21" fmla="*/ 64 h 110"/>
                  <a:gd name="T22" fmla="*/ 25 w 26"/>
                  <a:gd name="T23" fmla="*/ 75 h 110"/>
                  <a:gd name="T24" fmla="*/ 24 w 26"/>
                  <a:gd name="T25" fmla="*/ 85 h 110"/>
                  <a:gd name="T26" fmla="*/ 25 w 26"/>
                  <a:gd name="T27" fmla="*/ 95 h 110"/>
                  <a:gd name="T28" fmla="*/ 25 w 26"/>
                  <a:gd name="T29" fmla="*/ 100 h 110"/>
                  <a:gd name="T30" fmla="*/ 25 w 26"/>
                  <a:gd name="T31" fmla="*/ 102 h 110"/>
                  <a:gd name="T32" fmla="*/ 15 w 26"/>
                  <a:gd name="T33" fmla="*/ 106 h 110"/>
                  <a:gd name="T34" fmla="*/ 11 w 26"/>
                  <a:gd name="T35" fmla="*/ 106 h 110"/>
                  <a:gd name="T36" fmla="*/ 9 w 26"/>
                  <a:gd name="T37" fmla="*/ 109 h 110"/>
                  <a:gd name="T38" fmla="*/ 0 w 26"/>
                  <a:gd name="T39" fmla="*/ 62 h 110"/>
                  <a:gd name="T40" fmla="*/ 6 w 26"/>
                  <a:gd name="T41" fmla="*/ 9 h 110"/>
                  <a:gd name="T42" fmla="*/ 10 w 26"/>
                  <a:gd name="T43" fmla="*/ 3 h 110"/>
                  <a:gd name="T44" fmla="*/ 10 w 26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110">
                    <a:moveTo>
                      <a:pt x="10" y="3"/>
                    </a:moveTo>
                    <a:lnTo>
                      <a:pt x="20" y="0"/>
                    </a:lnTo>
                    <a:lnTo>
                      <a:pt x="21" y="0"/>
                    </a:lnTo>
                    <a:lnTo>
                      <a:pt x="22" y="10"/>
                    </a:lnTo>
                    <a:lnTo>
                      <a:pt x="21" y="18"/>
                    </a:lnTo>
                    <a:lnTo>
                      <a:pt x="22" y="27"/>
                    </a:lnTo>
                    <a:lnTo>
                      <a:pt x="22" y="32"/>
                    </a:lnTo>
                    <a:lnTo>
                      <a:pt x="24" y="42"/>
                    </a:lnTo>
                    <a:lnTo>
                      <a:pt x="24" y="45"/>
                    </a:lnTo>
                    <a:lnTo>
                      <a:pt x="24" y="60"/>
                    </a:lnTo>
                    <a:lnTo>
                      <a:pt x="22" y="64"/>
                    </a:lnTo>
                    <a:lnTo>
                      <a:pt x="25" y="75"/>
                    </a:lnTo>
                    <a:lnTo>
                      <a:pt x="24" y="85"/>
                    </a:lnTo>
                    <a:lnTo>
                      <a:pt x="25" y="95"/>
                    </a:lnTo>
                    <a:lnTo>
                      <a:pt x="25" y="100"/>
                    </a:lnTo>
                    <a:lnTo>
                      <a:pt x="25" y="102"/>
                    </a:lnTo>
                    <a:lnTo>
                      <a:pt x="15" y="106"/>
                    </a:lnTo>
                    <a:lnTo>
                      <a:pt x="11" y="106"/>
                    </a:lnTo>
                    <a:lnTo>
                      <a:pt x="9" y="109"/>
                    </a:lnTo>
                    <a:lnTo>
                      <a:pt x="0" y="62"/>
                    </a:lnTo>
                    <a:lnTo>
                      <a:pt x="6" y="9"/>
                    </a:lnTo>
                    <a:lnTo>
                      <a:pt x="10" y="3"/>
                    </a:lnTo>
                    <a:lnTo>
                      <a:pt x="10" y="3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3" name="Freeform 171"/>
              <p:cNvSpPr>
                <a:spLocks/>
              </p:cNvSpPr>
              <p:nvPr/>
            </p:nvSpPr>
            <p:spPr bwMode="gray">
              <a:xfrm>
                <a:off x="4094" y="1140"/>
                <a:ext cx="110" cy="112"/>
              </a:xfrm>
              <a:custGeom>
                <a:avLst/>
                <a:gdLst>
                  <a:gd name="T0" fmla="*/ 2 w 110"/>
                  <a:gd name="T1" fmla="*/ 0 h 112"/>
                  <a:gd name="T2" fmla="*/ 8 w 110"/>
                  <a:gd name="T3" fmla="*/ 2 h 112"/>
                  <a:gd name="T4" fmla="*/ 16 w 110"/>
                  <a:gd name="T5" fmla="*/ 0 h 112"/>
                  <a:gd name="T6" fmla="*/ 17 w 110"/>
                  <a:gd name="T7" fmla="*/ 2 h 112"/>
                  <a:gd name="T8" fmla="*/ 24 w 110"/>
                  <a:gd name="T9" fmla="*/ 2 h 112"/>
                  <a:gd name="T10" fmla="*/ 29 w 110"/>
                  <a:gd name="T11" fmla="*/ 2 h 112"/>
                  <a:gd name="T12" fmla="*/ 30 w 110"/>
                  <a:gd name="T13" fmla="*/ 2 h 112"/>
                  <a:gd name="T14" fmla="*/ 40 w 110"/>
                  <a:gd name="T15" fmla="*/ 2 h 112"/>
                  <a:gd name="T16" fmla="*/ 54 w 110"/>
                  <a:gd name="T17" fmla="*/ 2 h 112"/>
                  <a:gd name="T18" fmla="*/ 62 w 110"/>
                  <a:gd name="T19" fmla="*/ 2 h 112"/>
                  <a:gd name="T20" fmla="*/ 69 w 110"/>
                  <a:gd name="T21" fmla="*/ 3 h 112"/>
                  <a:gd name="T22" fmla="*/ 79 w 110"/>
                  <a:gd name="T23" fmla="*/ 3 h 112"/>
                  <a:gd name="T24" fmla="*/ 88 w 110"/>
                  <a:gd name="T25" fmla="*/ 5 h 112"/>
                  <a:gd name="T26" fmla="*/ 98 w 110"/>
                  <a:gd name="T27" fmla="*/ 3 h 112"/>
                  <a:gd name="T28" fmla="*/ 105 w 110"/>
                  <a:gd name="T29" fmla="*/ 5 h 112"/>
                  <a:gd name="T30" fmla="*/ 109 w 110"/>
                  <a:gd name="T31" fmla="*/ 5 h 112"/>
                  <a:gd name="T32" fmla="*/ 108 w 110"/>
                  <a:gd name="T33" fmla="*/ 18 h 112"/>
                  <a:gd name="T34" fmla="*/ 109 w 110"/>
                  <a:gd name="T35" fmla="*/ 21 h 112"/>
                  <a:gd name="T36" fmla="*/ 108 w 110"/>
                  <a:gd name="T37" fmla="*/ 26 h 112"/>
                  <a:gd name="T38" fmla="*/ 108 w 110"/>
                  <a:gd name="T39" fmla="*/ 29 h 112"/>
                  <a:gd name="T40" fmla="*/ 109 w 110"/>
                  <a:gd name="T41" fmla="*/ 41 h 112"/>
                  <a:gd name="T42" fmla="*/ 108 w 110"/>
                  <a:gd name="T43" fmla="*/ 46 h 112"/>
                  <a:gd name="T44" fmla="*/ 108 w 110"/>
                  <a:gd name="T45" fmla="*/ 54 h 112"/>
                  <a:gd name="T46" fmla="*/ 108 w 110"/>
                  <a:gd name="T47" fmla="*/ 64 h 112"/>
                  <a:gd name="T48" fmla="*/ 108 w 110"/>
                  <a:gd name="T49" fmla="*/ 72 h 112"/>
                  <a:gd name="T50" fmla="*/ 107 w 110"/>
                  <a:gd name="T51" fmla="*/ 87 h 112"/>
                  <a:gd name="T52" fmla="*/ 108 w 110"/>
                  <a:gd name="T53" fmla="*/ 97 h 112"/>
                  <a:gd name="T54" fmla="*/ 108 w 110"/>
                  <a:gd name="T55" fmla="*/ 106 h 112"/>
                  <a:gd name="T56" fmla="*/ 108 w 110"/>
                  <a:gd name="T57" fmla="*/ 111 h 112"/>
                  <a:gd name="T58" fmla="*/ 98 w 110"/>
                  <a:gd name="T59" fmla="*/ 110 h 112"/>
                  <a:gd name="T60" fmla="*/ 94 w 110"/>
                  <a:gd name="T61" fmla="*/ 110 h 112"/>
                  <a:gd name="T62" fmla="*/ 81 w 110"/>
                  <a:gd name="T63" fmla="*/ 107 h 112"/>
                  <a:gd name="T64" fmla="*/ 79 w 110"/>
                  <a:gd name="T65" fmla="*/ 107 h 112"/>
                  <a:gd name="T66" fmla="*/ 72 w 110"/>
                  <a:gd name="T67" fmla="*/ 106 h 112"/>
                  <a:gd name="T68" fmla="*/ 68 w 110"/>
                  <a:gd name="T69" fmla="*/ 106 h 112"/>
                  <a:gd name="T70" fmla="*/ 62 w 110"/>
                  <a:gd name="T71" fmla="*/ 106 h 112"/>
                  <a:gd name="T72" fmla="*/ 54 w 110"/>
                  <a:gd name="T73" fmla="*/ 104 h 112"/>
                  <a:gd name="T74" fmla="*/ 46 w 110"/>
                  <a:gd name="T75" fmla="*/ 104 h 112"/>
                  <a:gd name="T76" fmla="*/ 43 w 110"/>
                  <a:gd name="T77" fmla="*/ 102 h 112"/>
                  <a:gd name="T78" fmla="*/ 36 w 110"/>
                  <a:gd name="T79" fmla="*/ 100 h 112"/>
                  <a:gd name="T80" fmla="*/ 29 w 110"/>
                  <a:gd name="T81" fmla="*/ 98 h 112"/>
                  <a:gd name="T82" fmla="*/ 24 w 110"/>
                  <a:gd name="T83" fmla="*/ 98 h 112"/>
                  <a:gd name="T84" fmla="*/ 14 w 110"/>
                  <a:gd name="T85" fmla="*/ 96 h 112"/>
                  <a:gd name="T86" fmla="*/ 8 w 110"/>
                  <a:gd name="T87" fmla="*/ 94 h 112"/>
                  <a:gd name="T88" fmla="*/ 2 w 110"/>
                  <a:gd name="T89" fmla="*/ 94 h 112"/>
                  <a:gd name="T90" fmla="*/ 3 w 110"/>
                  <a:gd name="T91" fmla="*/ 86 h 112"/>
                  <a:gd name="T92" fmla="*/ 2 w 110"/>
                  <a:gd name="T93" fmla="*/ 75 h 112"/>
                  <a:gd name="T94" fmla="*/ 2 w 110"/>
                  <a:gd name="T95" fmla="*/ 68 h 112"/>
                  <a:gd name="T96" fmla="*/ 3 w 110"/>
                  <a:gd name="T97" fmla="*/ 59 h 112"/>
                  <a:gd name="T98" fmla="*/ 3 w 110"/>
                  <a:gd name="T99" fmla="*/ 56 h 112"/>
                  <a:gd name="T100" fmla="*/ 3 w 110"/>
                  <a:gd name="T101" fmla="*/ 50 h 112"/>
                  <a:gd name="T102" fmla="*/ 3 w 110"/>
                  <a:gd name="T103" fmla="*/ 44 h 112"/>
                  <a:gd name="T104" fmla="*/ 2 w 110"/>
                  <a:gd name="T105" fmla="*/ 36 h 112"/>
                  <a:gd name="T106" fmla="*/ 2 w 110"/>
                  <a:gd name="T107" fmla="*/ 28 h 112"/>
                  <a:gd name="T108" fmla="*/ 2 w 110"/>
                  <a:gd name="T109" fmla="*/ 20 h 112"/>
                  <a:gd name="T110" fmla="*/ 2 w 110"/>
                  <a:gd name="T111" fmla="*/ 14 h 112"/>
                  <a:gd name="T112" fmla="*/ 0 w 110"/>
                  <a:gd name="T113" fmla="*/ 6 h 112"/>
                  <a:gd name="T114" fmla="*/ 0 w 110"/>
                  <a:gd name="T115" fmla="*/ 2 h 112"/>
                  <a:gd name="T116" fmla="*/ 2 w 110"/>
                  <a:gd name="T117" fmla="*/ 0 h 112"/>
                  <a:gd name="T118" fmla="*/ 2 w 110"/>
                  <a:gd name="T1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" h="112">
                    <a:moveTo>
                      <a:pt x="2" y="0"/>
                    </a:moveTo>
                    <a:lnTo>
                      <a:pt x="8" y="2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40" y="2"/>
                    </a:lnTo>
                    <a:lnTo>
                      <a:pt x="54" y="2"/>
                    </a:lnTo>
                    <a:lnTo>
                      <a:pt x="62" y="2"/>
                    </a:lnTo>
                    <a:lnTo>
                      <a:pt x="69" y="3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3"/>
                    </a:lnTo>
                    <a:lnTo>
                      <a:pt x="105" y="5"/>
                    </a:lnTo>
                    <a:lnTo>
                      <a:pt x="109" y="5"/>
                    </a:lnTo>
                    <a:lnTo>
                      <a:pt x="108" y="18"/>
                    </a:lnTo>
                    <a:lnTo>
                      <a:pt x="109" y="21"/>
                    </a:lnTo>
                    <a:lnTo>
                      <a:pt x="108" y="26"/>
                    </a:lnTo>
                    <a:lnTo>
                      <a:pt x="108" y="29"/>
                    </a:lnTo>
                    <a:lnTo>
                      <a:pt x="109" y="41"/>
                    </a:lnTo>
                    <a:lnTo>
                      <a:pt x="108" y="46"/>
                    </a:lnTo>
                    <a:lnTo>
                      <a:pt x="108" y="54"/>
                    </a:lnTo>
                    <a:lnTo>
                      <a:pt x="108" y="64"/>
                    </a:lnTo>
                    <a:lnTo>
                      <a:pt x="108" y="72"/>
                    </a:lnTo>
                    <a:lnTo>
                      <a:pt x="107" y="87"/>
                    </a:lnTo>
                    <a:lnTo>
                      <a:pt x="108" y="97"/>
                    </a:lnTo>
                    <a:lnTo>
                      <a:pt x="108" y="106"/>
                    </a:lnTo>
                    <a:lnTo>
                      <a:pt x="108" y="111"/>
                    </a:lnTo>
                    <a:lnTo>
                      <a:pt x="98" y="110"/>
                    </a:lnTo>
                    <a:lnTo>
                      <a:pt x="94" y="110"/>
                    </a:lnTo>
                    <a:lnTo>
                      <a:pt x="81" y="107"/>
                    </a:lnTo>
                    <a:lnTo>
                      <a:pt x="79" y="107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106"/>
                    </a:lnTo>
                    <a:lnTo>
                      <a:pt x="54" y="104"/>
                    </a:lnTo>
                    <a:lnTo>
                      <a:pt x="46" y="104"/>
                    </a:lnTo>
                    <a:lnTo>
                      <a:pt x="43" y="102"/>
                    </a:lnTo>
                    <a:lnTo>
                      <a:pt x="36" y="100"/>
                    </a:lnTo>
                    <a:lnTo>
                      <a:pt x="29" y="98"/>
                    </a:lnTo>
                    <a:lnTo>
                      <a:pt x="24" y="98"/>
                    </a:lnTo>
                    <a:lnTo>
                      <a:pt x="14" y="96"/>
                    </a:lnTo>
                    <a:lnTo>
                      <a:pt x="8" y="94"/>
                    </a:lnTo>
                    <a:lnTo>
                      <a:pt x="2" y="94"/>
                    </a:lnTo>
                    <a:lnTo>
                      <a:pt x="3" y="86"/>
                    </a:lnTo>
                    <a:lnTo>
                      <a:pt x="2" y="75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3" y="56"/>
                    </a:lnTo>
                    <a:lnTo>
                      <a:pt x="3" y="50"/>
                    </a:lnTo>
                    <a:lnTo>
                      <a:pt x="3" y="44"/>
                    </a:lnTo>
                    <a:lnTo>
                      <a:pt x="2" y="36"/>
                    </a:lnTo>
                    <a:lnTo>
                      <a:pt x="2" y="28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4" name="Freeform 172"/>
              <p:cNvSpPr>
                <a:spLocks/>
              </p:cNvSpPr>
              <p:nvPr/>
            </p:nvSpPr>
            <p:spPr bwMode="gray">
              <a:xfrm>
                <a:off x="4107" y="1149"/>
                <a:ext cx="84" cy="82"/>
              </a:xfrm>
              <a:custGeom>
                <a:avLst/>
                <a:gdLst>
                  <a:gd name="T0" fmla="*/ 0 w 84"/>
                  <a:gd name="T1" fmla="*/ 0 h 82"/>
                  <a:gd name="T2" fmla="*/ 13 w 84"/>
                  <a:gd name="T3" fmla="*/ 1 h 82"/>
                  <a:gd name="T4" fmla="*/ 16 w 84"/>
                  <a:gd name="T5" fmla="*/ 3 h 82"/>
                  <a:gd name="T6" fmla="*/ 27 w 84"/>
                  <a:gd name="T7" fmla="*/ 3 h 82"/>
                  <a:gd name="T8" fmla="*/ 37 w 84"/>
                  <a:gd name="T9" fmla="*/ 3 h 82"/>
                  <a:gd name="T10" fmla="*/ 47 w 84"/>
                  <a:gd name="T11" fmla="*/ 5 h 82"/>
                  <a:gd name="T12" fmla="*/ 61 w 84"/>
                  <a:gd name="T13" fmla="*/ 5 h 82"/>
                  <a:gd name="T14" fmla="*/ 72 w 84"/>
                  <a:gd name="T15" fmla="*/ 9 h 82"/>
                  <a:gd name="T16" fmla="*/ 79 w 84"/>
                  <a:gd name="T17" fmla="*/ 7 h 82"/>
                  <a:gd name="T18" fmla="*/ 82 w 84"/>
                  <a:gd name="T19" fmla="*/ 9 h 82"/>
                  <a:gd name="T20" fmla="*/ 82 w 84"/>
                  <a:gd name="T21" fmla="*/ 16 h 82"/>
                  <a:gd name="T22" fmla="*/ 82 w 84"/>
                  <a:gd name="T23" fmla="*/ 26 h 82"/>
                  <a:gd name="T24" fmla="*/ 82 w 84"/>
                  <a:gd name="T25" fmla="*/ 33 h 82"/>
                  <a:gd name="T26" fmla="*/ 82 w 84"/>
                  <a:gd name="T27" fmla="*/ 38 h 82"/>
                  <a:gd name="T28" fmla="*/ 83 w 84"/>
                  <a:gd name="T29" fmla="*/ 43 h 82"/>
                  <a:gd name="T30" fmla="*/ 81 w 84"/>
                  <a:gd name="T31" fmla="*/ 56 h 82"/>
                  <a:gd name="T32" fmla="*/ 81 w 84"/>
                  <a:gd name="T33" fmla="*/ 70 h 82"/>
                  <a:gd name="T34" fmla="*/ 82 w 84"/>
                  <a:gd name="T35" fmla="*/ 78 h 82"/>
                  <a:gd name="T36" fmla="*/ 82 w 84"/>
                  <a:gd name="T37" fmla="*/ 81 h 82"/>
                  <a:gd name="T38" fmla="*/ 72 w 84"/>
                  <a:gd name="T39" fmla="*/ 80 h 82"/>
                  <a:gd name="T40" fmla="*/ 66 w 84"/>
                  <a:gd name="T41" fmla="*/ 80 h 82"/>
                  <a:gd name="T42" fmla="*/ 52 w 84"/>
                  <a:gd name="T43" fmla="*/ 78 h 82"/>
                  <a:gd name="T44" fmla="*/ 47 w 84"/>
                  <a:gd name="T45" fmla="*/ 78 h 82"/>
                  <a:gd name="T46" fmla="*/ 40 w 84"/>
                  <a:gd name="T47" fmla="*/ 77 h 82"/>
                  <a:gd name="T48" fmla="*/ 33 w 84"/>
                  <a:gd name="T49" fmla="*/ 77 h 82"/>
                  <a:gd name="T50" fmla="*/ 27 w 84"/>
                  <a:gd name="T51" fmla="*/ 76 h 82"/>
                  <a:gd name="T52" fmla="*/ 18 w 84"/>
                  <a:gd name="T53" fmla="*/ 76 h 82"/>
                  <a:gd name="T54" fmla="*/ 16 w 84"/>
                  <a:gd name="T55" fmla="*/ 76 h 82"/>
                  <a:gd name="T56" fmla="*/ 4 w 84"/>
                  <a:gd name="T57" fmla="*/ 74 h 82"/>
                  <a:gd name="T58" fmla="*/ 1 w 84"/>
                  <a:gd name="T59" fmla="*/ 74 h 82"/>
                  <a:gd name="T60" fmla="*/ 1 w 84"/>
                  <a:gd name="T61" fmla="*/ 64 h 82"/>
                  <a:gd name="T62" fmla="*/ 1 w 84"/>
                  <a:gd name="T63" fmla="*/ 56 h 82"/>
                  <a:gd name="T64" fmla="*/ 1 w 84"/>
                  <a:gd name="T65" fmla="*/ 47 h 82"/>
                  <a:gd name="T66" fmla="*/ 1 w 84"/>
                  <a:gd name="T67" fmla="*/ 33 h 82"/>
                  <a:gd name="T68" fmla="*/ 0 w 84"/>
                  <a:gd name="T69" fmla="*/ 25 h 82"/>
                  <a:gd name="T70" fmla="*/ 1 w 84"/>
                  <a:gd name="T71" fmla="*/ 13 h 82"/>
                  <a:gd name="T72" fmla="*/ 0 w 84"/>
                  <a:gd name="T73" fmla="*/ 0 h 82"/>
                  <a:gd name="T74" fmla="*/ 0 w 84"/>
                  <a:gd name="T75" fmla="*/ 0 h 82"/>
                  <a:gd name="T76" fmla="*/ 0 w 84"/>
                  <a:gd name="T7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82">
                    <a:moveTo>
                      <a:pt x="0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27" y="3"/>
                    </a:lnTo>
                    <a:lnTo>
                      <a:pt x="37" y="3"/>
                    </a:lnTo>
                    <a:lnTo>
                      <a:pt x="47" y="5"/>
                    </a:lnTo>
                    <a:lnTo>
                      <a:pt x="61" y="5"/>
                    </a:lnTo>
                    <a:lnTo>
                      <a:pt x="72" y="9"/>
                    </a:lnTo>
                    <a:lnTo>
                      <a:pt x="79" y="7"/>
                    </a:lnTo>
                    <a:lnTo>
                      <a:pt x="82" y="9"/>
                    </a:lnTo>
                    <a:lnTo>
                      <a:pt x="82" y="16"/>
                    </a:lnTo>
                    <a:lnTo>
                      <a:pt x="82" y="26"/>
                    </a:lnTo>
                    <a:lnTo>
                      <a:pt x="82" y="33"/>
                    </a:lnTo>
                    <a:lnTo>
                      <a:pt x="82" y="38"/>
                    </a:lnTo>
                    <a:lnTo>
                      <a:pt x="83" y="43"/>
                    </a:lnTo>
                    <a:lnTo>
                      <a:pt x="81" y="56"/>
                    </a:lnTo>
                    <a:lnTo>
                      <a:pt x="81" y="70"/>
                    </a:lnTo>
                    <a:lnTo>
                      <a:pt x="82" y="78"/>
                    </a:lnTo>
                    <a:lnTo>
                      <a:pt x="82" y="81"/>
                    </a:lnTo>
                    <a:lnTo>
                      <a:pt x="72" y="80"/>
                    </a:lnTo>
                    <a:lnTo>
                      <a:pt x="66" y="80"/>
                    </a:lnTo>
                    <a:lnTo>
                      <a:pt x="52" y="78"/>
                    </a:lnTo>
                    <a:lnTo>
                      <a:pt x="47" y="78"/>
                    </a:lnTo>
                    <a:lnTo>
                      <a:pt x="40" y="77"/>
                    </a:lnTo>
                    <a:lnTo>
                      <a:pt x="33" y="77"/>
                    </a:lnTo>
                    <a:lnTo>
                      <a:pt x="27" y="76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4" y="74"/>
                    </a:lnTo>
                    <a:lnTo>
                      <a:pt x="1" y="74"/>
                    </a:lnTo>
                    <a:lnTo>
                      <a:pt x="1" y="64"/>
                    </a:lnTo>
                    <a:lnTo>
                      <a:pt x="1" y="56"/>
                    </a:lnTo>
                    <a:lnTo>
                      <a:pt x="1" y="47"/>
                    </a:lnTo>
                    <a:lnTo>
                      <a:pt x="1" y="33"/>
                    </a:lnTo>
                    <a:lnTo>
                      <a:pt x="0" y="25"/>
                    </a:lnTo>
                    <a:lnTo>
                      <a:pt x="1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5" name="Freeform 173"/>
              <p:cNvSpPr>
                <a:spLocks/>
              </p:cNvSpPr>
              <p:nvPr/>
            </p:nvSpPr>
            <p:spPr bwMode="gray">
              <a:xfrm>
                <a:off x="4044" y="1248"/>
                <a:ext cx="166" cy="74"/>
              </a:xfrm>
              <a:custGeom>
                <a:avLst/>
                <a:gdLst>
                  <a:gd name="T0" fmla="*/ 33 w 166"/>
                  <a:gd name="T1" fmla="*/ 3 h 74"/>
                  <a:gd name="T2" fmla="*/ 25 w 166"/>
                  <a:gd name="T3" fmla="*/ 8 h 74"/>
                  <a:gd name="T4" fmla="*/ 17 w 166"/>
                  <a:gd name="T5" fmla="*/ 13 h 74"/>
                  <a:gd name="T6" fmla="*/ 14 w 166"/>
                  <a:gd name="T7" fmla="*/ 18 h 74"/>
                  <a:gd name="T8" fmla="*/ 10 w 166"/>
                  <a:gd name="T9" fmla="*/ 19 h 74"/>
                  <a:gd name="T10" fmla="*/ 5 w 166"/>
                  <a:gd name="T11" fmla="*/ 22 h 74"/>
                  <a:gd name="T12" fmla="*/ 0 w 166"/>
                  <a:gd name="T13" fmla="*/ 26 h 74"/>
                  <a:gd name="T14" fmla="*/ 16 w 166"/>
                  <a:gd name="T15" fmla="*/ 35 h 74"/>
                  <a:gd name="T16" fmla="*/ 21 w 166"/>
                  <a:gd name="T17" fmla="*/ 40 h 74"/>
                  <a:gd name="T18" fmla="*/ 35 w 166"/>
                  <a:gd name="T19" fmla="*/ 44 h 74"/>
                  <a:gd name="T20" fmla="*/ 43 w 166"/>
                  <a:gd name="T21" fmla="*/ 49 h 74"/>
                  <a:gd name="T22" fmla="*/ 56 w 166"/>
                  <a:gd name="T23" fmla="*/ 52 h 74"/>
                  <a:gd name="T24" fmla="*/ 79 w 166"/>
                  <a:gd name="T25" fmla="*/ 59 h 74"/>
                  <a:gd name="T26" fmla="*/ 83 w 166"/>
                  <a:gd name="T27" fmla="*/ 61 h 74"/>
                  <a:gd name="T28" fmla="*/ 95 w 166"/>
                  <a:gd name="T29" fmla="*/ 64 h 74"/>
                  <a:gd name="T30" fmla="*/ 118 w 166"/>
                  <a:gd name="T31" fmla="*/ 67 h 74"/>
                  <a:gd name="T32" fmla="*/ 125 w 166"/>
                  <a:gd name="T33" fmla="*/ 71 h 74"/>
                  <a:gd name="T34" fmla="*/ 129 w 166"/>
                  <a:gd name="T35" fmla="*/ 73 h 74"/>
                  <a:gd name="T36" fmla="*/ 136 w 166"/>
                  <a:gd name="T37" fmla="*/ 63 h 74"/>
                  <a:gd name="T38" fmla="*/ 142 w 166"/>
                  <a:gd name="T39" fmla="*/ 59 h 74"/>
                  <a:gd name="T40" fmla="*/ 142 w 166"/>
                  <a:gd name="T41" fmla="*/ 51 h 74"/>
                  <a:gd name="T42" fmla="*/ 152 w 166"/>
                  <a:gd name="T43" fmla="*/ 43 h 74"/>
                  <a:gd name="T44" fmla="*/ 158 w 166"/>
                  <a:gd name="T45" fmla="*/ 39 h 74"/>
                  <a:gd name="T46" fmla="*/ 164 w 166"/>
                  <a:gd name="T47" fmla="*/ 36 h 74"/>
                  <a:gd name="T48" fmla="*/ 165 w 166"/>
                  <a:gd name="T49" fmla="*/ 30 h 74"/>
                  <a:gd name="T50" fmla="*/ 144 w 166"/>
                  <a:gd name="T51" fmla="*/ 26 h 74"/>
                  <a:gd name="T52" fmla="*/ 132 w 166"/>
                  <a:gd name="T53" fmla="*/ 24 h 74"/>
                  <a:gd name="T54" fmla="*/ 126 w 166"/>
                  <a:gd name="T55" fmla="*/ 24 h 74"/>
                  <a:gd name="T56" fmla="*/ 115 w 166"/>
                  <a:gd name="T57" fmla="*/ 19 h 74"/>
                  <a:gd name="T58" fmla="*/ 108 w 166"/>
                  <a:gd name="T59" fmla="*/ 19 h 74"/>
                  <a:gd name="T60" fmla="*/ 98 w 166"/>
                  <a:gd name="T61" fmla="*/ 18 h 74"/>
                  <a:gd name="T62" fmla="*/ 88 w 166"/>
                  <a:gd name="T63" fmla="*/ 18 h 74"/>
                  <a:gd name="T64" fmla="*/ 81 w 166"/>
                  <a:gd name="T65" fmla="*/ 15 h 74"/>
                  <a:gd name="T66" fmla="*/ 70 w 166"/>
                  <a:gd name="T67" fmla="*/ 11 h 74"/>
                  <a:gd name="T68" fmla="*/ 65 w 166"/>
                  <a:gd name="T69" fmla="*/ 11 h 74"/>
                  <a:gd name="T70" fmla="*/ 58 w 166"/>
                  <a:gd name="T71" fmla="*/ 8 h 74"/>
                  <a:gd name="T72" fmla="*/ 53 w 166"/>
                  <a:gd name="T73" fmla="*/ 8 h 74"/>
                  <a:gd name="T74" fmla="*/ 46 w 166"/>
                  <a:gd name="T75" fmla="*/ 5 h 74"/>
                  <a:gd name="T76" fmla="*/ 39 w 166"/>
                  <a:gd name="T77" fmla="*/ 5 h 74"/>
                  <a:gd name="T78" fmla="*/ 32 w 166"/>
                  <a:gd name="T79" fmla="*/ 0 h 74"/>
                  <a:gd name="T80" fmla="*/ 33 w 166"/>
                  <a:gd name="T81" fmla="*/ 3 h 74"/>
                  <a:gd name="T82" fmla="*/ 33 w 166"/>
                  <a:gd name="T83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6" h="74">
                    <a:moveTo>
                      <a:pt x="33" y="3"/>
                    </a:moveTo>
                    <a:lnTo>
                      <a:pt x="25" y="8"/>
                    </a:lnTo>
                    <a:lnTo>
                      <a:pt x="17" y="13"/>
                    </a:lnTo>
                    <a:lnTo>
                      <a:pt x="14" y="18"/>
                    </a:lnTo>
                    <a:lnTo>
                      <a:pt x="10" y="19"/>
                    </a:lnTo>
                    <a:lnTo>
                      <a:pt x="5" y="22"/>
                    </a:lnTo>
                    <a:lnTo>
                      <a:pt x="0" y="26"/>
                    </a:lnTo>
                    <a:lnTo>
                      <a:pt x="16" y="35"/>
                    </a:lnTo>
                    <a:lnTo>
                      <a:pt x="21" y="40"/>
                    </a:lnTo>
                    <a:lnTo>
                      <a:pt x="35" y="44"/>
                    </a:lnTo>
                    <a:lnTo>
                      <a:pt x="43" y="49"/>
                    </a:lnTo>
                    <a:lnTo>
                      <a:pt x="56" y="52"/>
                    </a:lnTo>
                    <a:lnTo>
                      <a:pt x="79" y="59"/>
                    </a:lnTo>
                    <a:lnTo>
                      <a:pt x="83" y="61"/>
                    </a:lnTo>
                    <a:lnTo>
                      <a:pt x="95" y="64"/>
                    </a:lnTo>
                    <a:lnTo>
                      <a:pt x="118" y="67"/>
                    </a:lnTo>
                    <a:lnTo>
                      <a:pt x="125" y="71"/>
                    </a:lnTo>
                    <a:lnTo>
                      <a:pt x="129" y="73"/>
                    </a:lnTo>
                    <a:lnTo>
                      <a:pt x="136" y="63"/>
                    </a:lnTo>
                    <a:lnTo>
                      <a:pt x="142" y="59"/>
                    </a:lnTo>
                    <a:lnTo>
                      <a:pt x="142" y="51"/>
                    </a:lnTo>
                    <a:lnTo>
                      <a:pt x="152" y="43"/>
                    </a:lnTo>
                    <a:lnTo>
                      <a:pt x="158" y="39"/>
                    </a:lnTo>
                    <a:lnTo>
                      <a:pt x="164" y="36"/>
                    </a:lnTo>
                    <a:lnTo>
                      <a:pt x="165" y="30"/>
                    </a:lnTo>
                    <a:lnTo>
                      <a:pt x="144" y="26"/>
                    </a:lnTo>
                    <a:lnTo>
                      <a:pt x="132" y="24"/>
                    </a:lnTo>
                    <a:lnTo>
                      <a:pt x="126" y="24"/>
                    </a:lnTo>
                    <a:lnTo>
                      <a:pt x="115" y="19"/>
                    </a:lnTo>
                    <a:lnTo>
                      <a:pt x="108" y="19"/>
                    </a:lnTo>
                    <a:lnTo>
                      <a:pt x="98" y="18"/>
                    </a:lnTo>
                    <a:lnTo>
                      <a:pt x="88" y="18"/>
                    </a:lnTo>
                    <a:lnTo>
                      <a:pt x="81" y="15"/>
                    </a:lnTo>
                    <a:lnTo>
                      <a:pt x="70" y="11"/>
                    </a:lnTo>
                    <a:lnTo>
                      <a:pt x="65" y="11"/>
                    </a:lnTo>
                    <a:lnTo>
                      <a:pt x="58" y="8"/>
                    </a:lnTo>
                    <a:lnTo>
                      <a:pt x="53" y="8"/>
                    </a:lnTo>
                    <a:lnTo>
                      <a:pt x="46" y="5"/>
                    </a:lnTo>
                    <a:lnTo>
                      <a:pt x="39" y="5"/>
                    </a:lnTo>
                    <a:lnTo>
                      <a:pt x="32" y="0"/>
                    </a:lnTo>
                    <a:lnTo>
                      <a:pt x="33" y="3"/>
                    </a:lnTo>
                    <a:lnTo>
                      <a:pt x="33" y="3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6" name="Freeform 174"/>
              <p:cNvSpPr>
                <a:spLocks/>
              </p:cNvSpPr>
              <p:nvPr/>
            </p:nvSpPr>
            <p:spPr bwMode="gray">
              <a:xfrm>
                <a:off x="4078" y="1254"/>
                <a:ext cx="99" cy="30"/>
              </a:xfrm>
              <a:custGeom>
                <a:avLst/>
                <a:gdLst>
                  <a:gd name="T0" fmla="*/ 0 w 99"/>
                  <a:gd name="T1" fmla="*/ 0 h 30"/>
                  <a:gd name="T2" fmla="*/ 8 w 99"/>
                  <a:gd name="T3" fmla="*/ 2 h 30"/>
                  <a:gd name="T4" fmla="*/ 18 w 99"/>
                  <a:gd name="T5" fmla="*/ 4 h 30"/>
                  <a:gd name="T6" fmla="*/ 30 w 99"/>
                  <a:gd name="T7" fmla="*/ 9 h 30"/>
                  <a:gd name="T8" fmla="*/ 39 w 99"/>
                  <a:gd name="T9" fmla="*/ 11 h 30"/>
                  <a:gd name="T10" fmla="*/ 52 w 99"/>
                  <a:gd name="T11" fmla="*/ 13 h 30"/>
                  <a:gd name="T12" fmla="*/ 73 w 99"/>
                  <a:gd name="T13" fmla="*/ 16 h 30"/>
                  <a:gd name="T14" fmla="*/ 89 w 99"/>
                  <a:gd name="T15" fmla="*/ 20 h 30"/>
                  <a:gd name="T16" fmla="*/ 98 w 99"/>
                  <a:gd name="T17" fmla="*/ 22 h 30"/>
                  <a:gd name="T18" fmla="*/ 95 w 99"/>
                  <a:gd name="T19" fmla="*/ 24 h 30"/>
                  <a:gd name="T20" fmla="*/ 95 w 99"/>
                  <a:gd name="T21" fmla="*/ 29 h 30"/>
                  <a:gd name="T22" fmla="*/ 75 w 99"/>
                  <a:gd name="T23" fmla="*/ 22 h 30"/>
                  <a:gd name="T24" fmla="*/ 58 w 99"/>
                  <a:gd name="T25" fmla="*/ 18 h 30"/>
                  <a:gd name="T26" fmla="*/ 46 w 99"/>
                  <a:gd name="T27" fmla="*/ 15 h 30"/>
                  <a:gd name="T28" fmla="*/ 26 w 99"/>
                  <a:gd name="T29" fmla="*/ 13 h 30"/>
                  <a:gd name="T30" fmla="*/ 21 w 99"/>
                  <a:gd name="T31" fmla="*/ 12 h 30"/>
                  <a:gd name="T32" fmla="*/ 3 w 99"/>
                  <a:gd name="T33" fmla="*/ 4 h 30"/>
                  <a:gd name="T34" fmla="*/ 0 w 99"/>
                  <a:gd name="T35" fmla="*/ 0 h 30"/>
                  <a:gd name="T36" fmla="*/ 0 w 99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4"/>
                    </a:lnTo>
                    <a:lnTo>
                      <a:pt x="30" y="9"/>
                    </a:lnTo>
                    <a:lnTo>
                      <a:pt x="39" y="11"/>
                    </a:lnTo>
                    <a:lnTo>
                      <a:pt x="52" y="13"/>
                    </a:lnTo>
                    <a:lnTo>
                      <a:pt x="73" y="16"/>
                    </a:lnTo>
                    <a:lnTo>
                      <a:pt x="89" y="20"/>
                    </a:lnTo>
                    <a:lnTo>
                      <a:pt x="98" y="22"/>
                    </a:lnTo>
                    <a:lnTo>
                      <a:pt x="95" y="24"/>
                    </a:lnTo>
                    <a:lnTo>
                      <a:pt x="95" y="29"/>
                    </a:lnTo>
                    <a:lnTo>
                      <a:pt x="75" y="22"/>
                    </a:lnTo>
                    <a:lnTo>
                      <a:pt x="58" y="18"/>
                    </a:lnTo>
                    <a:lnTo>
                      <a:pt x="46" y="15"/>
                    </a:lnTo>
                    <a:lnTo>
                      <a:pt x="26" y="13"/>
                    </a:lnTo>
                    <a:lnTo>
                      <a:pt x="21" y="12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7" name="Freeform 175"/>
              <p:cNvSpPr>
                <a:spLocks/>
              </p:cNvSpPr>
              <p:nvPr/>
            </p:nvSpPr>
            <p:spPr bwMode="gray">
              <a:xfrm>
                <a:off x="4075" y="1267"/>
                <a:ext cx="104" cy="48"/>
              </a:xfrm>
              <a:custGeom>
                <a:avLst/>
                <a:gdLst>
                  <a:gd name="T0" fmla="*/ 16 w 104"/>
                  <a:gd name="T1" fmla="*/ 0 h 48"/>
                  <a:gd name="T2" fmla="*/ 12 w 104"/>
                  <a:gd name="T3" fmla="*/ 3 h 48"/>
                  <a:gd name="T4" fmla="*/ 7 w 104"/>
                  <a:gd name="T5" fmla="*/ 8 h 48"/>
                  <a:gd name="T6" fmla="*/ 0 w 104"/>
                  <a:gd name="T7" fmla="*/ 13 h 48"/>
                  <a:gd name="T8" fmla="*/ 43 w 104"/>
                  <a:gd name="T9" fmla="*/ 33 h 48"/>
                  <a:gd name="T10" fmla="*/ 58 w 104"/>
                  <a:gd name="T11" fmla="*/ 40 h 48"/>
                  <a:gd name="T12" fmla="*/ 75 w 104"/>
                  <a:gd name="T13" fmla="*/ 42 h 48"/>
                  <a:gd name="T14" fmla="*/ 85 w 104"/>
                  <a:gd name="T15" fmla="*/ 45 h 48"/>
                  <a:gd name="T16" fmla="*/ 87 w 104"/>
                  <a:gd name="T17" fmla="*/ 47 h 48"/>
                  <a:gd name="T18" fmla="*/ 91 w 104"/>
                  <a:gd name="T19" fmla="*/ 40 h 48"/>
                  <a:gd name="T20" fmla="*/ 98 w 104"/>
                  <a:gd name="T21" fmla="*/ 31 h 48"/>
                  <a:gd name="T22" fmla="*/ 103 w 104"/>
                  <a:gd name="T23" fmla="*/ 26 h 48"/>
                  <a:gd name="T24" fmla="*/ 103 w 104"/>
                  <a:gd name="T25" fmla="*/ 22 h 48"/>
                  <a:gd name="T26" fmla="*/ 79 w 104"/>
                  <a:gd name="T27" fmla="*/ 21 h 48"/>
                  <a:gd name="T28" fmla="*/ 63 w 104"/>
                  <a:gd name="T29" fmla="*/ 16 h 48"/>
                  <a:gd name="T30" fmla="*/ 42 w 104"/>
                  <a:gd name="T31" fmla="*/ 11 h 48"/>
                  <a:gd name="T32" fmla="*/ 32 w 104"/>
                  <a:gd name="T33" fmla="*/ 7 h 48"/>
                  <a:gd name="T34" fmla="*/ 28 w 104"/>
                  <a:gd name="T35" fmla="*/ 6 h 48"/>
                  <a:gd name="T36" fmla="*/ 21 w 104"/>
                  <a:gd name="T37" fmla="*/ 2 h 48"/>
                  <a:gd name="T38" fmla="*/ 14 w 104"/>
                  <a:gd name="T39" fmla="*/ 0 h 48"/>
                  <a:gd name="T40" fmla="*/ 16 w 104"/>
                  <a:gd name="T41" fmla="*/ 0 h 48"/>
                  <a:gd name="T42" fmla="*/ 16 w 104"/>
                  <a:gd name="T4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48">
                    <a:moveTo>
                      <a:pt x="16" y="0"/>
                    </a:moveTo>
                    <a:lnTo>
                      <a:pt x="12" y="3"/>
                    </a:lnTo>
                    <a:lnTo>
                      <a:pt x="7" y="8"/>
                    </a:lnTo>
                    <a:lnTo>
                      <a:pt x="0" y="13"/>
                    </a:lnTo>
                    <a:lnTo>
                      <a:pt x="43" y="33"/>
                    </a:lnTo>
                    <a:lnTo>
                      <a:pt x="58" y="40"/>
                    </a:lnTo>
                    <a:lnTo>
                      <a:pt x="75" y="42"/>
                    </a:lnTo>
                    <a:lnTo>
                      <a:pt x="85" y="45"/>
                    </a:lnTo>
                    <a:lnTo>
                      <a:pt x="87" y="47"/>
                    </a:lnTo>
                    <a:lnTo>
                      <a:pt x="91" y="40"/>
                    </a:lnTo>
                    <a:lnTo>
                      <a:pt x="98" y="31"/>
                    </a:lnTo>
                    <a:lnTo>
                      <a:pt x="103" y="26"/>
                    </a:lnTo>
                    <a:lnTo>
                      <a:pt x="103" y="22"/>
                    </a:lnTo>
                    <a:lnTo>
                      <a:pt x="79" y="21"/>
                    </a:lnTo>
                    <a:lnTo>
                      <a:pt x="63" y="16"/>
                    </a:lnTo>
                    <a:lnTo>
                      <a:pt x="42" y="11"/>
                    </a:lnTo>
                    <a:lnTo>
                      <a:pt x="32" y="7"/>
                    </a:lnTo>
                    <a:lnTo>
                      <a:pt x="28" y="6"/>
                    </a:lnTo>
                    <a:lnTo>
                      <a:pt x="21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8" name="Freeform 176"/>
              <p:cNvSpPr>
                <a:spLocks/>
              </p:cNvSpPr>
              <p:nvPr/>
            </p:nvSpPr>
            <p:spPr bwMode="gray">
              <a:xfrm>
                <a:off x="4275" y="1236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6 w 20"/>
                  <a:gd name="T3" fmla="*/ 0 h 4"/>
                  <a:gd name="T4" fmla="*/ 15 w 20"/>
                  <a:gd name="T5" fmla="*/ 3 h 4"/>
                  <a:gd name="T6" fmla="*/ 19 w 20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6" y="0"/>
                    </a:lnTo>
                    <a:lnTo>
                      <a:pt x="15" y="3"/>
                    </a:lnTo>
                    <a:lnTo>
                      <a:pt x="19" y="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9" name="Freeform 177"/>
              <p:cNvSpPr>
                <a:spLocks/>
              </p:cNvSpPr>
              <p:nvPr/>
            </p:nvSpPr>
            <p:spPr bwMode="gray">
              <a:xfrm>
                <a:off x="4049" y="1216"/>
                <a:ext cx="35" cy="26"/>
              </a:xfrm>
              <a:custGeom>
                <a:avLst/>
                <a:gdLst>
                  <a:gd name="T0" fmla="*/ 24 w 35"/>
                  <a:gd name="T1" fmla="*/ 0 h 26"/>
                  <a:gd name="T2" fmla="*/ 27 w 35"/>
                  <a:gd name="T3" fmla="*/ 0 h 26"/>
                  <a:gd name="T4" fmla="*/ 32 w 35"/>
                  <a:gd name="T5" fmla="*/ 2 h 26"/>
                  <a:gd name="T6" fmla="*/ 34 w 35"/>
                  <a:gd name="T7" fmla="*/ 8 h 26"/>
                  <a:gd name="T8" fmla="*/ 33 w 35"/>
                  <a:gd name="T9" fmla="*/ 10 h 26"/>
                  <a:gd name="T10" fmla="*/ 27 w 35"/>
                  <a:gd name="T11" fmla="*/ 16 h 26"/>
                  <a:gd name="T12" fmla="*/ 4 w 35"/>
                  <a:gd name="T13" fmla="*/ 25 h 26"/>
                  <a:gd name="T14" fmla="*/ 0 w 35"/>
                  <a:gd name="T15" fmla="*/ 16 h 26"/>
                  <a:gd name="T16" fmla="*/ 24 w 35"/>
                  <a:gd name="T17" fmla="*/ 0 h 26"/>
                  <a:gd name="T18" fmla="*/ 24 w 35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6">
                    <a:moveTo>
                      <a:pt x="24" y="0"/>
                    </a:moveTo>
                    <a:lnTo>
                      <a:pt x="27" y="0"/>
                    </a:lnTo>
                    <a:lnTo>
                      <a:pt x="32" y="2"/>
                    </a:lnTo>
                    <a:lnTo>
                      <a:pt x="34" y="8"/>
                    </a:lnTo>
                    <a:lnTo>
                      <a:pt x="33" y="10"/>
                    </a:lnTo>
                    <a:lnTo>
                      <a:pt x="27" y="16"/>
                    </a:lnTo>
                    <a:lnTo>
                      <a:pt x="4" y="25"/>
                    </a:lnTo>
                    <a:lnTo>
                      <a:pt x="0" y="16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0" name="Freeform 178"/>
              <p:cNvSpPr>
                <a:spLocks/>
              </p:cNvSpPr>
              <p:nvPr/>
            </p:nvSpPr>
            <p:spPr bwMode="gray">
              <a:xfrm>
                <a:off x="4054" y="1225"/>
                <a:ext cx="30" cy="22"/>
              </a:xfrm>
              <a:custGeom>
                <a:avLst/>
                <a:gdLst>
                  <a:gd name="T0" fmla="*/ 25 w 30"/>
                  <a:gd name="T1" fmla="*/ 1 h 22"/>
                  <a:gd name="T2" fmla="*/ 29 w 30"/>
                  <a:gd name="T3" fmla="*/ 0 h 22"/>
                  <a:gd name="T4" fmla="*/ 29 w 30"/>
                  <a:gd name="T5" fmla="*/ 4 h 22"/>
                  <a:gd name="T6" fmla="*/ 26 w 30"/>
                  <a:gd name="T7" fmla="*/ 8 h 22"/>
                  <a:gd name="T8" fmla="*/ 6 w 30"/>
                  <a:gd name="T9" fmla="*/ 21 h 22"/>
                  <a:gd name="T10" fmla="*/ 0 w 30"/>
                  <a:gd name="T11" fmla="*/ 17 h 22"/>
                  <a:gd name="T12" fmla="*/ 14 w 30"/>
                  <a:gd name="T13" fmla="*/ 10 h 22"/>
                  <a:gd name="T14" fmla="*/ 25 w 30"/>
                  <a:gd name="T15" fmla="*/ 1 h 22"/>
                  <a:gd name="T16" fmla="*/ 25 w 30"/>
                  <a:gd name="T1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2">
                    <a:moveTo>
                      <a:pt x="25" y="1"/>
                    </a:moveTo>
                    <a:lnTo>
                      <a:pt x="29" y="0"/>
                    </a:lnTo>
                    <a:lnTo>
                      <a:pt x="29" y="4"/>
                    </a:lnTo>
                    <a:lnTo>
                      <a:pt x="26" y="8"/>
                    </a:lnTo>
                    <a:lnTo>
                      <a:pt x="6" y="21"/>
                    </a:lnTo>
                    <a:lnTo>
                      <a:pt x="0" y="17"/>
                    </a:lnTo>
                    <a:lnTo>
                      <a:pt x="14" y="10"/>
                    </a:lnTo>
                    <a:lnTo>
                      <a:pt x="25" y="1"/>
                    </a:lnTo>
                    <a:lnTo>
                      <a:pt x="25" y="1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1" name="Freeform 179"/>
              <p:cNvSpPr>
                <a:spLocks/>
              </p:cNvSpPr>
              <p:nvPr/>
            </p:nvSpPr>
            <p:spPr bwMode="gray">
              <a:xfrm>
                <a:off x="4081" y="1212"/>
                <a:ext cx="17" cy="5"/>
              </a:xfrm>
              <a:custGeom>
                <a:avLst/>
                <a:gdLst>
                  <a:gd name="T0" fmla="*/ 0 w 17"/>
                  <a:gd name="T1" fmla="*/ 4 h 5"/>
                  <a:gd name="T2" fmla="*/ 0 w 17"/>
                  <a:gd name="T3" fmla="*/ 4 h 5"/>
                  <a:gd name="T4" fmla="*/ 0 w 17"/>
                  <a:gd name="T5" fmla="*/ 4 h 5"/>
                  <a:gd name="T6" fmla="*/ 0 w 17"/>
                  <a:gd name="T7" fmla="*/ 4 h 5"/>
                  <a:gd name="T8" fmla="*/ 1 w 17"/>
                  <a:gd name="T9" fmla="*/ 4 h 5"/>
                  <a:gd name="T10" fmla="*/ 1 w 17"/>
                  <a:gd name="T11" fmla="*/ 4 h 5"/>
                  <a:gd name="T12" fmla="*/ 1 w 17"/>
                  <a:gd name="T13" fmla="*/ 3 h 5"/>
                  <a:gd name="T14" fmla="*/ 1 w 17"/>
                  <a:gd name="T15" fmla="*/ 3 h 5"/>
                  <a:gd name="T16" fmla="*/ 2 w 17"/>
                  <a:gd name="T17" fmla="*/ 2 h 5"/>
                  <a:gd name="T18" fmla="*/ 2 w 17"/>
                  <a:gd name="T19" fmla="*/ 2 h 5"/>
                  <a:gd name="T20" fmla="*/ 2 w 17"/>
                  <a:gd name="T21" fmla="*/ 2 h 5"/>
                  <a:gd name="T22" fmla="*/ 2 w 17"/>
                  <a:gd name="T23" fmla="*/ 2 h 5"/>
                  <a:gd name="T24" fmla="*/ 3 w 17"/>
                  <a:gd name="T25" fmla="*/ 2 h 5"/>
                  <a:gd name="T26" fmla="*/ 3 w 17"/>
                  <a:gd name="T27" fmla="*/ 2 h 5"/>
                  <a:gd name="T28" fmla="*/ 4 w 17"/>
                  <a:gd name="T29" fmla="*/ 2 h 5"/>
                  <a:gd name="T30" fmla="*/ 4 w 17"/>
                  <a:gd name="T31" fmla="*/ 2 h 5"/>
                  <a:gd name="T32" fmla="*/ 5 w 17"/>
                  <a:gd name="T33" fmla="*/ 1 h 5"/>
                  <a:gd name="T34" fmla="*/ 5 w 17"/>
                  <a:gd name="T35" fmla="*/ 1 h 5"/>
                  <a:gd name="T36" fmla="*/ 5 w 17"/>
                  <a:gd name="T37" fmla="*/ 1 h 5"/>
                  <a:gd name="T38" fmla="*/ 5 w 17"/>
                  <a:gd name="T39" fmla="*/ 1 h 5"/>
                  <a:gd name="T40" fmla="*/ 6 w 17"/>
                  <a:gd name="T41" fmla="*/ 1 h 5"/>
                  <a:gd name="T42" fmla="*/ 6 w 17"/>
                  <a:gd name="T43" fmla="*/ 1 h 5"/>
                  <a:gd name="T44" fmla="*/ 7 w 17"/>
                  <a:gd name="T45" fmla="*/ 1 h 5"/>
                  <a:gd name="T46" fmla="*/ 7 w 17"/>
                  <a:gd name="T47" fmla="*/ 1 h 5"/>
                  <a:gd name="T48" fmla="*/ 8 w 17"/>
                  <a:gd name="T49" fmla="*/ 0 h 5"/>
                  <a:gd name="T50" fmla="*/ 8 w 17"/>
                  <a:gd name="T51" fmla="*/ 0 h 5"/>
                  <a:gd name="T52" fmla="*/ 8 w 17"/>
                  <a:gd name="T53" fmla="*/ 0 h 5"/>
                  <a:gd name="T54" fmla="*/ 8 w 17"/>
                  <a:gd name="T55" fmla="*/ 0 h 5"/>
                  <a:gd name="T56" fmla="*/ 8 w 17"/>
                  <a:gd name="T57" fmla="*/ 0 h 5"/>
                  <a:gd name="T58" fmla="*/ 8 w 17"/>
                  <a:gd name="T59" fmla="*/ 0 h 5"/>
                  <a:gd name="T60" fmla="*/ 8 w 17"/>
                  <a:gd name="T61" fmla="*/ 0 h 5"/>
                  <a:gd name="T62" fmla="*/ 8 w 17"/>
                  <a:gd name="T63" fmla="*/ 0 h 5"/>
                  <a:gd name="T64" fmla="*/ 9 w 17"/>
                  <a:gd name="T65" fmla="*/ 0 h 5"/>
                  <a:gd name="T66" fmla="*/ 9 w 17"/>
                  <a:gd name="T67" fmla="*/ 0 h 5"/>
                  <a:gd name="T68" fmla="*/ 9 w 17"/>
                  <a:gd name="T69" fmla="*/ 0 h 5"/>
                  <a:gd name="T70" fmla="*/ 9 w 17"/>
                  <a:gd name="T71" fmla="*/ 0 h 5"/>
                  <a:gd name="T72" fmla="*/ 11 w 17"/>
                  <a:gd name="T73" fmla="*/ 0 h 5"/>
                  <a:gd name="T74" fmla="*/ 11 w 17"/>
                  <a:gd name="T75" fmla="*/ 0 h 5"/>
                  <a:gd name="T76" fmla="*/ 13 w 17"/>
                  <a:gd name="T77" fmla="*/ 0 h 5"/>
                  <a:gd name="T78" fmla="*/ 13 w 17"/>
                  <a:gd name="T79" fmla="*/ 0 h 5"/>
                  <a:gd name="T80" fmla="*/ 15 w 17"/>
                  <a:gd name="T81" fmla="*/ 0 h 5"/>
                  <a:gd name="T82" fmla="*/ 15 w 17"/>
                  <a:gd name="T83" fmla="*/ 0 h 5"/>
                  <a:gd name="T84" fmla="*/ 15 w 17"/>
                  <a:gd name="T85" fmla="*/ 0 h 5"/>
                  <a:gd name="T86" fmla="*/ 15 w 17"/>
                  <a:gd name="T87" fmla="*/ 0 h 5"/>
                  <a:gd name="T88" fmla="*/ 15 w 17"/>
                  <a:gd name="T89" fmla="*/ 0 h 5"/>
                  <a:gd name="T90" fmla="*/ 15 w 17"/>
                  <a:gd name="T91" fmla="*/ 0 h 5"/>
                  <a:gd name="T92" fmla="*/ 15 w 17"/>
                  <a:gd name="T93" fmla="*/ 0 h 5"/>
                  <a:gd name="T94" fmla="*/ 15 w 17"/>
                  <a:gd name="T9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5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2" name="Freeform 180"/>
              <p:cNvSpPr>
                <a:spLocks/>
              </p:cNvSpPr>
              <p:nvPr/>
            </p:nvSpPr>
            <p:spPr bwMode="gray">
              <a:xfrm>
                <a:off x="3954" y="1067"/>
                <a:ext cx="88" cy="87"/>
              </a:xfrm>
              <a:custGeom>
                <a:avLst/>
                <a:gdLst>
                  <a:gd name="T0" fmla="*/ 70 w 88"/>
                  <a:gd name="T1" fmla="*/ 82 h 87"/>
                  <a:gd name="T2" fmla="*/ 72 w 88"/>
                  <a:gd name="T3" fmla="*/ 82 h 87"/>
                  <a:gd name="T4" fmla="*/ 75 w 88"/>
                  <a:gd name="T5" fmla="*/ 82 h 87"/>
                  <a:gd name="T6" fmla="*/ 77 w 88"/>
                  <a:gd name="T7" fmla="*/ 82 h 87"/>
                  <a:gd name="T8" fmla="*/ 80 w 88"/>
                  <a:gd name="T9" fmla="*/ 79 h 87"/>
                  <a:gd name="T10" fmla="*/ 80 w 88"/>
                  <a:gd name="T11" fmla="*/ 78 h 87"/>
                  <a:gd name="T12" fmla="*/ 82 w 88"/>
                  <a:gd name="T13" fmla="*/ 76 h 87"/>
                  <a:gd name="T14" fmla="*/ 83 w 88"/>
                  <a:gd name="T15" fmla="*/ 71 h 87"/>
                  <a:gd name="T16" fmla="*/ 86 w 88"/>
                  <a:gd name="T17" fmla="*/ 65 h 87"/>
                  <a:gd name="T18" fmla="*/ 87 w 88"/>
                  <a:gd name="T19" fmla="*/ 60 h 87"/>
                  <a:gd name="T20" fmla="*/ 87 w 88"/>
                  <a:gd name="T21" fmla="*/ 55 h 87"/>
                  <a:gd name="T22" fmla="*/ 87 w 88"/>
                  <a:gd name="T23" fmla="*/ 51 h 87"/>
                  <a:gd name="T24" fmla="*/ 87 w 88"/>
                  <a:gd name="T25" fmla="*/ 43 h 87"/>
                  <a:gd name="T26" fmla="*/ 84 w 88"/>
                  <a:gd name="T27" fmla="*/ 36 h 87"/>
                  <a:gd name="T28" fmla="*/ 82 w 88"/>
                  <a:gd name="T29" fmla="*/ 27 h 87"/>
                  <a:gd name="T30" fmla="*/ 80 w 88"/>
                  <a:gd name="T31" fmla="*/ 18 h 87"/>
                  <a:gd name="T32" fmla="*/ 77 w 88"/>
                  <a:gd name="T33" fmla="*/ 14 h 87"/>
                  <a:gd name="T34" fmla="*/ 72 w 88"/>
                  <a:gd name="T35" fmla="*/ 10 h 87"/>
                  <a:gd name="T36" fmla="*/ 68 w 88"/>
                  <a:gd name="T37" fmla="*/ 5 h 87"/>
                  <a:gd name="T38" fmla="*/ 63 w 88"/>
                  <a:gd name="T39" fmla="*/ 3 h 87"/>
                  <a:gd name="T40" fmla="*/ 60 w 88"/>
                  <a:gd name="T41" fmla="*/ 2 h 87"/>
                  <a:gd name="T42" fmla="*/ 54 w 88"/>
                  <a:gd name="T43" fmla="*/ 2 h 87"/>
                  <a:gd name="T44" fmla="*/ 52 w 88"/>
                  <a:gd name="T45" fmla="*/ 2 h 87"/>
                  <a:gd name="T46" fmla="*/ 52 w 88"/>
                  <a:gd name="T47" fmla="*/ 2 h 87"/>
                  <a:gd name="T48" fmla="*/ 51 w 88"/>
                  <a:gd name="T49" fmla="*/ 3 h 87"/>
                  <a:gd name="T50" fmla="*/ 49 w 88"/>
                  <a:gd name="T51" fmla="*/ 3 h 87"/>
                  <a:gd name="T52" fmla="*/ 49 w 88"/>
                  <a:gd name="T53" fmla="*/ 3 h 87"/>
                  <a:gd name="T54" fmla="*/ 47 w 88"/>
                  <a:gd name="T55" fmla="*/ 2 h 87"/>
                  <a:gd name="T56" fmla="*/ 47 w 88"/>
                  <a:gd name="T57" fmla="*/ 0 h 87"/>
                  <a:gd name="T58" fmla="*/ 41 w 88"/>
                  <a:gd name="T59" fmla="*/ 0 h 87"/>
                  <a:gd name="T60" fmla="*/ 39 w 88"/>
                  <a:gd name="T61" fmla="*/ 1 h 87"/>
                  <a:gd name="T62" fmla="*/ 36 w 88"/>
                  <a:gd name="T63" fmla="*/ 1 h 87"/>
                  <a:gd name="T64" fmla="*/ 31 w 88"/>
                  <a:gd name="T65" fmla="*/ 3 h 87"/>
                  <a:gd name="T66" fmla="*/ 25 w 88"/>
                  <a:gd name="T67" fmla="*/ 6 h 87"/>
                  <a:gd name="T68" fmla="*/ 21 w 88"/>
                  <a:gd name="T69" fmla="*/ 9 h 87"/>
                  <a:gd name="T70" fmla="*/ 15 w 88"/>
                  <a:gd name="T71" fmla="*/ 15 h 87"/>
                  <a:gd name="T72" fmla="*/ 9 w 88"/>
                  <a:gd name="T73" fmla="*/ 21 h 87"/>
                  <a:gd name="T74" fmla="*/ 5 w 88"/>
                  <a:gd name="T75" fmla="*/ 29 h 87"/>
                  <a:gd name="T76" fmla="*/ 3 w 88"/>
                  <a:gd name="T77" fmla="*/ 38 h 87"/>
                  <a:gd name="T78" fmla="*/ 1 w 88"/>
                  <a:gd name="T79" fmla="*/ 45 h 87"/>
                  <a:gd name="T80" fmla="*/ 0 w 88"/>
                  <a:gd name="T81" fmla="*/ 54 h 87"/>
                  <a:gd name="T82" fmla="*/ 1 w 88"/>
                  <a:gd name="T83" fmla="*/ 59 h 87"/>
                  <a:gd name="T84" fmla="*/ 3 w 88"/>
                  <a:gd name="T85" fmla="*/ 69 h 87"/>
                  <a:gd name="T86" fmla="*/ 6 w 88"/>
                  <a:gd name="T87" fmla="*/ 79 h 87"/>
                  <a:gd name="T88" fmla="*/ 13 w 88"/>
                  <a:gd name="T89" fmla="*/ 85 h 87"/>
                  <a:gd name="T90" fmla="*/ 21 w 88"/>
                  <a:gd name="T91" fmla="*/ 86 h 87"/>
                  <a:gd name="T92" fmla="*/ 28 w 88"/>
                  <a:gd name="T93" fmla="*/ 84 h 87"/>
                  <a:gd name="T94" fmla="*/ 31 w 88"/>
                  <a:gd name="T95" fmla="*/ 82 h 87"/>
                  <a:gd name="T96" fmla="*/ 40 w 88"/>
                  <a:gd name="T97" fmla="*/ 81 h 87"/>
                  <a:gd name="T98" fmla="*/ 52 w 88"/>
                  <a:gd name="T99" fmla="*/ 83 h 87"/>
                  <a:gd name="T100" fmla="*/ 64 w 88"/>
                  <a:gd name="T101" fmla="*/ 8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" h="87">
                    <a:moveTo>
                      <a:pt x="69" y="82"/>
                    </a:moveTo>
                    <a:lnTo>
                      <a:pt x="69" y="82"/>
                    </a:lnTo>
                    <a:lnTo>
                      <a:pt x="69" y="82"/>
                    </a:lnTo>
                    <a:lnTo>
                      <a:pt x="69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5" y="82"/>
                    </a:lnTo>
                    <a:lnTo>
                      <a:pt x="75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3" y="74"/>
                    </a:lnTo>
                    <a:lnTo>
                      <a:pt x="83" y="74"/>
                    </a:lnTo>
                    <a:lnTo>
                      <a:pt x="83" y="72"/>
                    </a:lnTo>
                    <a:lnTo>
                      <a:pt x="83" y="71"/>
                    </a:lnTo>
                    <a:lnTo>
                      <a:pt x="85" y="69"/>
                    </a:lnTo>
                    <a:lnTo>
                      <a:pt x="85" y="69"/>
                    </a:lnTo>
                    <a:lnTo>
                      <a:pt x="85" y="67"/>
                    </a:lnTo>
                    <a:lnTo>
                      <a:pt x="85" y="66"/>
                    </a:lnTo>
                    <a:lnTo>
                      <a:pt x="86" y="65"/>
                    </a:lnTo>
                    <a:lnTo>
                      <a:pt x="86" y="65"/>
                    </a:lnTo>
                    <a:lnTo>
                      <a:pt x="86" y="63"/>
                    </a:lnTo>
                    <a:lnTo>
                      <a:pt x="86" y="62"/>
                    </a:lnTo>
                    <a:lnTo>
                      <a:pt x="87" y="60"/>
                    </a:lnTo>
                    <a:lnTo>
                      <a:pt x="87" y="60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7" y="57"/>
                    </a:lnTo>
                    <a:lnTo>
                      <a:pt x="87" y="57"/>
                    </a:lnTo>
                    <a:lnTo>
                      <a:pt x="87" y="55"/>
                    </a:lnTo>
                    <a:lnTo>
                      <a:pt x="87" y="54"/>
                    </a:lnTo>
                    <a:lnTo>
                      <a:pt x="87" y="53"/>
                    </a:lnTo>
                    <a:lnTo>
                      <a:pt x="87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7" y="49"/>
                    </a:lnTo>
                    <a:lnTo>
                      <a:pt x="87" y="49"/>
                    </a:lnTo>
                    <a:lnTo>
                      <a:pt x="87" y="47"/>
                    </a:lnTo>
                    <a:lnTo>
                      <a:pt x="87" y="45"/>
                    </a:lnTo>
                    <a:lnTo>
                      <a:pt x="87" y="43"/>
                    </a:lnTo>
                    <a:lnTo>
                      <a:pt x="85" y="43"/>
                    </a:lnTo>
                    <a:lnTo>
                      <a:pt x="85" y="41"/>
                    </a:lnTo>
                    <a:lnTo>
                      <a:pt x="85" y="39"/>
                    </a:lnTo>
                    <a:lnTo>
                      <a:pt x="85" y="38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4" y="32"/>
                    </a:lnTo>
                    <a:lnTo>
                      <a:pt x="84" y="30"/>
                    </a:lnTo>
                    <a:lnTo>
                      <a:pt x="82" y="28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82" y="23"/>
                    </a:lnTo>
                    <a:lnTo>
                      <a:pt x="80" y="22"/>
                    </a:lnTo>
                    <a:lnTo>
                      <a:pt x="80" y="20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7" y="14"/>
                    </a:lnTo>
                    <a:lnTo>
                      <a:pt x="75" y="14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4" y="10"/>
                    </a:lnTo>
                    <a:lnTo>
                      <a:pt x="72" y="10"/>
                    </a:lnTo>
                    <a:lnTo>
                      <a:pt x="72" y="9"/>
                    </a:lnTo>
                    <a:lnTo>
                      <a:pt x="70" y="9"/>
                    </a:lnTo>
                    <a:lnTo>
                      <a:pt x="70" y="7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7" y="5"/>
                    </a:lnTo>
                    <a:lnTo>
                      <a:pt x="67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0" y="3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9" y="12"/>
                    </a:lnTo>
                    <a:lnTo>
                      <a:pt x="17" y="14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3" y="36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1" y="61"/>
                    </a:lnTo>
                    <a:lnTo>
                      <a:pt x="1" y="62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69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6" y="78"/>
                    </a:lnTo>
                    <a:lnTo>
                      <a:pt x="6" y="79"/>
                    </a:lnTo>
                    <a:lnTo>
                      <a:pt x="8" y="81"/>
                    </a:lnTo>
                    <a:lnTo>
                      <a:pt x="8" y="83"/>
                    </a:lnTo>
                    <a:lnTo>
                      <a:pt x="9" y="85"/>
                    </a:lnTo>
                    <a:lnTo>
                      <a:pt x="11" y="85"/>
                    </a:lnTo>
                    <a:lnTo>
                      <a:pt x="13" y="85"/>
                    </a:lnTo>
                    <a:lnTo>
                      <a:pt x="15" y="86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21" y="86"/>
                    </a:lnTo>
                    <a:lnTo>
                      <a:pt x="21" y="86"/>
                    </a:lnTo>
                    <a:lnTo>
                      <a:pt x="23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6" y="84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2" y="81"/>
                    </a:lnTo>
                    <a:lnTo>
                      <a:pt x="33" y="81"/>
                    </a:lnTo>
                    <a:lnTo>
                      <a:pt x="35" y="81"/>
                    </a:lnTo>
                    <a:lnTo>
                      <a:pt x="37" y="81"/>
                    </a:lnTo>
                    <a:lnTo>
                      <a:pt x="40" y="81"/>
                    </a:lnTo>
                    <a:lnTo>
                      <a:pt x="41" y="82"/>
                    </a:lnTo>
                    <a:lnTo>
                      <a:pt x="45" y="82"/>
                    </a:lnTo>
                    <a:lnTo>
                      <a:pt x="47" y="82"/>
                    </a:lnTo>
                    <a:lnTo>
                      <a:pt x="51" y="82"/>
                    </a:lnTo>
                    <a:lnTo>
                      <a:pt x="52" y="83"/>
                    </a:lnTo>
                    <a:lnTo>
                      <a:pt x="55" y="83"/>
                    </a:lnTo>
                    <a:lnTo>
                      <a:pt x="57" y="83"/>
                    </a:lnTo>
                    <a:lnTo>
                      <a:pt x="61" y="83"/>
                    </a:lnTo>
                    <a:lnTo>
                      <a:pt x="63" y="83"/>
                    </a:lnTo>
                    <a:lnTo>
                      <a:pt x="64" y="83"/>
                    </a:lnTo>
                    <a:lnTo>
                      <a:pt x="66" y="83"/>
                    </a:lnTo>
                    <a:lnTo>
                      <a:pt x="69" y="82"/>
                    </a:lnTo>
                    <a:lnTo>
                      <a:pt x="69" y="82"/>
                    </a:lnTo>
                  </a:path>
                </a:pathLst>
              </a:custGeom>
              <a:solidFill>
                <a:srgbClr val="000000"/>
              </a:solidFill>
              <a:ln w="924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3" name="Freeform 181"/>
              <p:cNvSpPr>
                <a:spLocks/>
              </p:cNvSpPr>
              <p:nvPr/>
            </p:nvSpPr>
            <p:spPr bwMode="gray">
              <a:xfrm>
                <a:off x="3963" y="1072"/>
                <a:ext cx="73" cy="165"/>
              </a:xfrm>
              <a:custGeom>
                <a:avLst/>
                <a:gdLst>
                  <a:gd name="T0" fmla="*/ 39 w 73"/>
                  <a:gd name="T1" fmla="*/ 0 h 165"/>
                  <a:gd name="T2" fmla="*/ 32 w 73"/>
                  <a:gd name="T3" fmla="*/ 1 h 165"/>
                  <a:gd name="T4" fmla="*/ 24 w 73"/>
                  <a:gd name="T5" fmla="*/ 6 h 165"/>
                  <a:gd name="T6" fmla="*/ 18 w 73"/>
                  <a:gd name="T7" fmla="*/ 10 h 165"/>
                  <a:gd name="T8" fmla="*/ 13 w 73"/>
                  <a:gd name="T9" fmla="*/ 17 h 165"/>
                  <a:gd name="T10" fmla="*/ 10 w 73"/>
                  <a:gd name="T11" fmla="*/ 25 h 165"/>
                  <a:gd name="T12" fmla="*/ 6 w 73"/>
                  <a:gd name="T13" fmla="*/ 29 h 165"/>
                  <a:gd name="T14" fmla="*/ 4 w 73"/>
                  <a:gd name="T15" fmla="*/ 32 h 165"/>
                  <a:gd name="T16" fmla="*/ 4 w 73"/>
                  <a:gd name="T17" fmla="*/ 40 h 165"/>
                  <a:gd name="T18" fmla="*/ 8 w 73"/>
                  <a:gd name="T19" fmla="*/ 46 h 165"/>
                  <a:gd name="T20" fmla="*/ 6 w 73"/>
                  <a:gd name="T21" fmla="*/ 48 h 165"/>
                  <a:gd name="T22" fmla="*/ 6 w 73"/>
                  <a:gd name="T23" fmla="*/ 49 h 165"/>
                  <a:gd name="T24" fmla="*/ 6 w 73"/>
                  <a:gd name="T25" fmla="*/ 55 h 165"/>
                  <a:gd name="T26" fmla="*/ 9 w 73"/>
                  <a:gd name="T27" fmla="*/ 60 h 165"/>
                  <a:gd name="T28" fmla="*/ 12 w 73"/>
                  <a:gd name="T29" fmla="*/ 63 h 165"/>
                  <a:gd name="T30" fmla="*/ 15 w 73"/>
                  <a:gd name="T31" fmla="*/ 66 h 165"/>
                  <a:gd name="T32" fmla="*/ 16 w 73"/>
                  <a:gd name="T33" fmla="*/ 70 h 165"/>
                  <a:gd name="T34" fmla="*/ 18 w 73"/>
                  <a:gd name="T35" fmla="*/ 71 h 165"/>
                  <a:gd name="T36" fmla="*/ 19 w 73"/>
                  <a:gd name="T37" fmla="*/ 74 h 165"/>
                  <a:gd name="T38" fmla="*/ 20 w 73"/>
                  <a:gd name="T39" fmla="*/ 75 h 165"/>
                  <a:gd name="T40" fmla="*/ 21 w 73"/>
                  <a:gd name="T41" fmla="*/ 78 h 165"/>
                  <a:gd name="T42" fmla="*/ 25 w 73"/>
                  <a:gd name="T43" fmla="*/ 81 h 165"/>
                  <a:gd name="T44" fmla="*/ 26 w 73"/>
                  <a:gd name="T45" fmla="*/ 83 h 165"/>
                  <a:gd name="T46" fmla="*/ 25 w 73"/>
                  <a:gd name="T47" fmla="*/ 83 h 165"/>
                  <a:gd name="T48" fmla="*/ 25 w 73"/>
                  <a:gd name="T49" fmla="*/ 90 h 165"/>
                  <a:gd name="T50" fmla="*/ 24 w 73"/>
                  <a:gd name="T51" fmla="*/ 101 h 165"/>
                  <a:gd name="T52" fmla="*/ 13 w 73"/>
                  <a:gd name="T53" fmla="*/ 105 h 165"/>
                  <a:gd name="T54" fmla="*/ 0 w 73"/>
                  <a:gd name="T55" fmla="*/ 109 h 165"/>
                  <a:gd name="T56" fmla="*/ 21 w 73"/>
                  <a:gd name="T57" fmla="*/ 134 h 165"/>
                  <a:gd name="T58" fmla="*/ 52 w 73"/>
                  <a:gd name="T59" fmla="*/ 164 h 165"/>
                  <a:gd name="T60" fmla="*/ 62 w 73"/>
                  <a:gd name="T61" fmla="*/ 145 h 165"/>
                  <a:gd name="T62" fmla="*/ 71 w 73"/>
                  <a:gd name="T63" fmla="*/ 107 h 165"/>
                  <a:gd name="T64" fmla="*/ 64 w 73"/>
                  <a:gd name="T65" fmla="*/ 97 h 165"/>
                  <a:gd name="T66" fmla="*/ 57 w 73"/>
                  <a:gd name="T67" fmla="*/ 95 h 165"/>
                  <a:gd name="T68" fmla="*/ 54 w 73"/>
                  <a:gd name="T69" fmla="*/ 91 h 165"/>
                  <a:gd name="T70" fmla="*/ 52 w 73"/>
                  <a:gd name="T71" fmla="*/ 84 h 165"/>
                  <a:gd name="T72" fmla="*/ 53 w 73"/>
                  <a:gd name="T73" fmla="*/ 81 h 165"/>
                  <a:gd name="T74" fmla="*/ 58 w 73"/>
                  <a:gd name="T75" fmla="*/ 78 h 165"/>
                  <a:gd name="T76" fmla="*/ 60 w 73"/>
                  <a:gd name="T77" fmla="*/ 76 h 165"/>
                  <a:gd name="T78" fmla="*/ 62 w 73"/>
                  <a:gd name="T79" fmla="*/ 74 h 165"/>
                  <a:gd name="T80" fmla="*/ 65 w 73"/>
                  <a:gd name="T81" fmla="*/ 64 h 165"/>
                  <a:gd name="T82" fmla="*/ 69 w 73"/>
                  <a:gd name="T83" fmla="*/ 53 h 165"/>
                  <a:gd name="T84" fmla="*/ 68 w 73"/>
                  <a:gd name="T85" fmla="*/ 47 h 165"/>
                  <a:gd name="T86" fmla="*/ 65 w 73"/>
                  <a:gd name="T87" fmla="*/ 40 h 165"/>
                  <a:gd name="T88" fmla="*/ 64 w 73"/>
                  <a:gd name="T89" fmla="*/ 35 h 165"/>
                  <a:gd name="T90" fmla="*/ 62 w 73"/>
                  <a:gd name="T91" fmla="*/ 30 h 165"/>
                  <a:gd name="T92" fmla="*/ 62 w 73"/>
                  <a:gd name="T93" fmla="*/ 23 h 165"/>
                  <a:gd name="T94" fmla="*/ 62 w 73"/>
                  <a:gd name="T95" fmla="*/ 17 h 165"/>
                  <a:gd name="T96" fmla="*/ 60 w 73"/>
                  <a:gd name="T97" fmla="*/ 14 h 165"/>
                  <a:gd name="T98" fmla="*/ 59 w 73"/>
                  <a:gd name="T99" fmla="*/ 10 h 165"/>
                  <a:gd name="T100" fmla="*/ 54 w 73"/>
                  <a:gd name="T101" fmla="*/ 9 h 165"/>
                  <a:gd name="T102" fmla="*/ 51 w 73"/>
                  <a:gd name="T103" fmla="*/ 7 h 165"/>
                  <a:gd name="T104" fmla="*/ 46 w 73"/>
                  <a:gd name="T105" fmla="*/ 5 h 165"/>
                  <a:gd name="T106" fmla="*/ 45 w 73"/>
                  <a:gd name="T107" fmla="*/ 1 h 165"/>
                  <a:gd name="T108" fmla="*/ 43 w 73"/>
                  <a:gd name="T109" fmla="*/ 0 h 165"/>
                  <a:gd name="T110" fmla="*/ 43 w 73"/>
                  <a:gd name="T1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" h="165">
                    <a:moveTo>
                      <a:pt x="43" y="0"/>
                    </a:move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9"/>
                    </a:lnTo>
                    <a:lnTo>
                      <a:pt x="9" y="59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1" y="60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5" y="64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20" y="74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1" y="75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5" y="80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27" y="81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6" y="83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25" y="86"/>
                    </a:lnTo>
                    <a:lnTo>
                      <a:pt x="25" y="86"/>
                    </a:lnTo>
                    <a:lnTo>
                      <a:pt x="25" y="88"/>
                    </a:lnTo>
                    <a:lnTo>
                      <a:pt x="25" y="89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4" y="92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97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101"/>
                    </a:lnTo>
                    <a:lnTo>
                      <a:pt x="24" y="101"/>
                    </a:lnTo>
                    <a:lnTo>
                      <a:pt x="23" y="103"/>
                    </a:lnTo>
                    <a:lnTo>
                      <a:pt x="22" y="103"/>
                    </a:lnTo>
                    <a:lnTo>
                      <a:pt x="20" y="103"/>
                    </a:lnTo>
                    <a:lnTo>
                      <a:pt x="19" y="103"/>
                    </a:lnTo>
                    <a:lnTo>
                      <a:pt x="16" y="105"/>
                    </a:lnTo>
                    <a:lnTo>
                      <a:pt x="14" y="105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7"/>
                    </a:lnTo>
                    <a:lnTo>
                      <a:pt x="6" y="107"/>
                    </a:lnTo>
                    <a:lnTo>
                      <a:pt x="4" y="107"/>
                    </a:lnTo>
                    <a:lnTo>
                      <a:pt x="2" y="107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5" y="115"/>
                    </a:lnTo>
                    <a:lnTo>
                      <a:pt x="8" y="118"/>
                    </a:lnTo>
                    <a:lnTo>
                      <a:pt x="12" y="124"/>
                    </a:lnTo>
                    <a:lnTo>
                      <a:pt x="16" y="128"/>
                    </a:lnTo>
                    <a:lnTo>
                      <a:pt x="21" y="134"/>
                    </a:lnTo>
                    <a:lnTo>
                      <a:pt x="27" y="137"/>
                    </a:lnTo>
                    <a:lnTo>
                      <a:pt x="30" y="143"/>
                    </a:lnTo>
                    <a:lnTo>
                      <a:pt x="36" y="148"/>
                    </a:lnTo>
                    <a:lnTo>
                      <a:pt x="39" y="152"/>
                    </a:lnTo>
                    <a:lnTo>
                      <a:pt x="44" y="155"/>
                    </a:lnTo>
                    <a:lnTo>
                      <a:pt x="47" y="159"/>
                    </a:lnTo>
                    <a:lnTo>
                      <a:pt x="50" y="162"/>
                    </a:lnTo>
                    <a:lnTo>
                      <a:pt x="52" y="164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0"/>
                    </a:lnTo>
                    <a:lnTo>
                      <a:pt x="57" y="157"/>
                    </a:lnTo>
                    <a:lnTo>
                      <a:pt x="58" y="154"/>
                    </a:lnTo>
                    <a:lnTo>
                      <a:pt x="60" y="150"/>
                    </a:lnTo>
                    <a:lnTo>
                      <a:pt x="62" y="145"/>
                    </a:lnTo>
                    <a:lnTo>
                      <a:pt x="64" y="140"/>
                    </a:lnTo>
                    <a:lnTo>
                      <a:pt x="65" y="136"/>
                    </a:lnTo>
                    <a:lnTo>
                      <a:pt x="67" y="130"/>
                    </a:lnTo>
                    <a:lnTo>
                      <a:pt x="68" y="126"/>
                    </a:lnTo>
                    <a:lnTo>
                      <a:pt x="69" y="120"/>
                    </a:lnTo>
                    <a:lnTo>
                      <a:pt x="69" y="117"/>
                    </a:lnTo>
                    <a:lnTo>
                      <a:pt x="71" y="111"/>
                    </a:lnTo>
                    <a:lnTo>
                      <a:pt x="71" y="107"/>
                    </a:lnTo>
                    <a:lnTo>
                      <a:pt x="72" y="102"/>
                    </a:lnTo>
                    <a:lnTo>
                      <a:pt x="71" y="101"/>
                    </a:lnTo>
                    <a:lnTo>
                      <a:pt x="71" y="100"/>
                    </a:lnTo>
                    <a:lnTo>
                      <a:pt x="69" y="99"/>
                    </a:lnTo>
                    <a:lnTo>
                      <a:pt x="69" y="97"/>
                    </a:lnTo>
                    <a:lnTo>
                      <a:pt x="68" y="97"/>
                    </a:lnTo>
                    <a:lnTo>
                      <a:pt x="66" y="97"/>
                    </a:lnTo>
                    <a:lnTo>
                      <a:pt x="64" y="97"/>
                    </a:lnTo>
                    <a:lnTo>
                      <a:pt x="64" y="95"/>
                    </a:lnTo>
                    <a:lnTo>
                      <a:pt x="62" y="95"/>
                    </a:lnTo>
                    <a:lnTo>
                      <a:pt x="60" y="95"/>
                    </a:lnTo>
                    <a:lnTo>
                      <a:pt x="59" y="95"/>
                    </a:lnTo>
                    <a:lnTo>
                      <a:pt x="59" y="95"/>
                    </a:lnTo>
                    <a:lnTo>
                      <a:pt x="57" y="95"/>
                    </a:lnTo>
                    <a:lnTo>
                      <a:pt x="57" y="95"/>
                    </a:lnTo>
                    <a:lnTo>
                      <a:pt x="57" y="95"/>
                    </a:lnTo>
                    <a:lnTo>
                      <a:pt x="57" y="94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4" y="89"/>
                    </a:lnTo>
                    <a:lnTo>
                      <a:pt x="52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2" y="85"/>
                    </a:lnTo>
                    <a:lnTo>
                      <a:pt x="52" y="84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3" y="81"/>
                    </a:lnTo>
                    <a:lnTo>
                      <a:pt x="53" y="81"/>
                    </a:lnTo>
                    <a:lnTo>
                      <a:pt x="53" y="81"/>
                    </a:lnTo>
                    <a:lnTo>
                      <a:pt x="53" y="81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5" y="69"/>
                    </a:lnTo>
                    <a:lnTo>
                      <a:pt x="65" y="68"/>
                    </a:lnTo>
                    <a:lnTo>
                      <a:pt x="65" y="66"/>
                    </a:lnTo>
                    <a:lnTo>
                      <a:pt x="65" y="64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7" y="60"/>
                    </a:lnTo>
                    <a:lnTo>
                      <a:pt x="67" y="59"/>
                    </a:lnTo>
                    <a:lnTo>
                      <a:pt x="69" y="57"/>
                    </a:lnTo>
                    <a:lnTo>
                      <a:pt x="69" y="56"/>
                    </a:lnTo>
                    <a:lnTo>
                      <a:pt x="69" y="54"/>
                    </a:lnTo>
                    <a:lnTo>
                      <a:pt x="69" y="53"/>
                    </a:lnTo>
                    <a:lnTo>
                      <a:pt x="71" y="51"/>
                    </a:lnTo>
                    <a:lnTo>
                      <a:pt x="69" y="51"/>
                    </a:lnTo>
                    <a:lnTo>
                      <a:pt x="69" y="51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68" y="50"/>
                    </a:lnTo>
                    <a:lnTo>
                      <a:pt x="68" y="48"/>
                    </a:lnTo>
                    <a:lnTo>
                      <a:pt x="68" y="47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2"/>
                    </a:lnTo>
                    <a:lnTo>
                      <a:pt x="65" y="42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4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C28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4" name="Freeform 182"/>
              <p:cNvSpPr>
                <a:spLocks/>
              </p:cNvSpPr>
              <p:nvPr/>
            </p:nvSpPr>
            <p:spPr bwMode="gray">
              <a:xfrm>
                <a:off x="3997" y="1101"/>
                <a:ext cx="20" cy="26"/>
              </a:xfrm>
              <a:custGeom>
                <a:avLst/>
                <a:gdLst>
                  <a:gd name="T0" fmla="*/ 9 w 20"/>
                  <a:gd name="T1" fmla="*/ 1 h 26"/>
                  <a:gd name="T2" fmla="*/ 9 w 20"/>
                  <a:gd name="T3" fmla="*/ 1 h 26"/>
                  <a:gd name="T4" fmla="*/ 9 w 20"/>
                  <a:gd name="T5" fmla="*/ 2 h 26"/>
                  <a:gd name="T6" fmla="*/ 9 w 20"/>
                  <a:gd name="T7" fmla="*/ 2 h 26"/>
                  <a:gd name="T8" fmla="*/ 9 w 20"/>
                  <a:gd name="T9" fmla="*/ 4 h 26"/>
                  <a:gd name="T10" fmla="*/ 9 w 20"/>
                  <a:gd name="T11" fmla="*/ 4 h 26"/>
                  <a:gd name="T12" fmla="*/ 9 w 20"/>
                  <a:gd name="T13" fmla="*/ 4 h 26"/>
                  <a:gd name="T14" fmla="*/ 9 w 20"/>
                  <a:gd name="T15" fmla="*/ 4 h 26"/>
                  <a:gd name="T16" fmla="*/ 11 w 20"/>
                  <a:gd name="T17" fmla="*/ 5 h 26"/>
                  <a:gd name="T18" fmla="*/ 11 w 20"/>
                  <a:gd name="T19" fmla="*/ 7 h 26"/>
                  <a:gd name="T20" fmla="*/ 12 w 20"/>
                  <a:gd name="T21" fmla="*/ 9 h 26"/>
                  <a:gd name="T22" fmla="*/ 12 w 20"/>
                  <a:gd name="T23" fmla="*/ 11 h 26"/>
                  <a:gd name="T24" fmla="*/ 14 w 20"/>
                  <a:gd name="T25" fmla="*/ 13 h 26"/>
                  <a:gd name="T26" fmla="*/ 14 w 20"/>
                  <a:gd name="T27" fmla="*/ 16 h 26"/>
                  <a:gd name="T28" fmla="*/ 16 w 20"/>
                  <a:gd name="T29" fmla="*/ 17 h 26"/>
                  <a:gd name="T30" fmla="*/ 16 w 20"/>
                  <a:gd name="T31" fmla="*/ 17 h 26"/>
                  <a:gd name="T32" fmla="*/ 18 w 20"/>
                  <a:gd name="T33" fmla="*/ 19 h 26"/>
                  <a:gd name="T34" fmla="*/ 18 w 20"/>
                  <a:gd name="T35" fmla="*/ 19 h 26"/>
                  <a:gd name="T36" fmla="*/ 18 w 20"/>
                  <a:gd name="T37" fmla="*/ 20 h 26"/>
                  <a:gd name="T38" fmla="*/ 18 w 20"/>
                  <a:gd name="T39" fmla="*/ 20 h 26"/>
                  <a:gd name="T40" fmla="*/ 19 w 20"/>
                  <a:gd name="T41" fmla="*/ 22 h 26"/>
                  <a:gd name="T42" fmla="*/ 19 w 20"/>
                  <a:gd name="T43" fmla="*/ 22 h 26"/>
                  <a:gd name="T44" fmla="*/ 19 w 20"/>
                  <a:gd name="T45" fmla="*/ 23 h 26"/>
                  <a:gd name="T46" fmla="*/ 19 w 20"/>
                  <a:gd name="T47" fmla="*/ 23 h 26"/>
                  <a:gd name="T48" fmla="*/ 17 w 20"/>
                  <a:gd name="T49" fmla="*/ 25 h 26"/>
                  <a:gd name="T50" fmla="*/ 17 w 20"/>
                  <a:gd name="T51" fmla="*/ 25 h 26"/>
                  <a:gd name="T52" fmla="*/ 16 w 20"/>
                  <a:gd name="T53" fmla="*/ 25 h 26"/>
                  <a:gd name="T54" fmla="*/ 16 w 20"/>
                  <a:gd name="T55" fmla="*/ 25 h 26"/>
                  <a:gd name="T56" fmla="*/ 15 w 20"/>
                  <a:gd name="T57" fmla="*/ 25 h 26"/>
                  <a:gd name="T58" fmla="*/ 15 w 20"/>
                  <a:gd name="T59" fmla="*/ 25 h 26"/>
                  <a:gd name="T60" fmla="*/ 15 w 20"/>
                  <a:gd name="T61" fmla="*/ 25 h 26"/>
                  <a:gd name="T62" fmla="*/ 15 w 20"/>
                  <a:gd name="T63" fmla="*/ 25 h 26"/>
                  <a:gd name="T64" fmla="*/ 13 w 20"/>
                  <a:gd name="T65" fmla="*/ 25 h 26"/>
                  <a:gd name="T66" fmla="*/ 11 w 20"/>
                  <a:gd name="T67" fmla="*/ 25 h 26"/>
                  <a:gd name="T68" fmla="*/ 9 w 20"/>
                  <a:gd name="T69" fmla="*/ 25 h 26"/>
                  <a:gd name="T70" fmla="*/ 8 w 20"/>
                  <a:gd name="T71" fmla="*/ 25 h 26"/>
                  <a:gd name="T72" fmla="*/ 6 w 20"/>
                  <a:gd name="T73" fmla="*/ 24 h 26"/>
                  <a:gd name="T74" fmla="*/ 6 w 20"/>
                  <a:gd name="T75" fmla="*/ 24 h 26"/>
                  <a:gd name="T76" fmla="*/ 5 w 20"/>
                  <a:gd name="T77" fmla="*/ 23 h 26"/>
                  <a:gd name="T78" fmla="*/ 5 w 20"/>
                  <a:gd name="T79" fmla="*/ 23 h 26"/>
                  <a:gd name="T80" fmla="*/ 4 w 20"/>
                  <a:gd name="T81" fmla="*/ 21 h 26"/>
                  <a:gd name="T82" fmla="*/ 4 w 20"/>
                  <a:gd name="T83" fmla="*/ 21 h 26"/>
                  <a:gd name="T84" fmla="*/ 2 w 20"/>
                  <a:gd name="T85" fmla="*/ 21 h 26"/>
                  <a:gd name="T86" fmla="*/ 2 w 20"/>
                  <a:gd name="T87" fmla="*/ 21 h 26"/>
                  <a:gd name="T88" fmla="*/ 0 w 20"/>
                  <a:gd name="T89" fmla="*/ 19 h 26"/>
                  <a:gd name="T90" fmla="*/ 0 w 20"/>
                  <a:gd name="T91" fmla="*/ 19 h 26"/>
                  <a:gd name="T92" fmla="*/ 0 w 20"/>
                  <a:gd name="T93" fmla="*/ 18 h 26"/>
                  <a:gd name="T94" fmla="*/ 0 w 20"/>
                  <a:gd name="T95" fmla="*/ 18 h 26"/>
                  <a:gd name="T96" fmla="*/ 0 w 20"/>
                  <a:gd name="T97" fmla="*/ 16 h 26"/>
                  <a:gd name="T98" fmla="*/ 0 w 20"/>
                  <a:gd name="T99" fmla="*/ 16 h 26"/>
                  <a:gd name="T100" fmla="*/ 0 w 20"/>
                  <a:gd name="T101" fmla="*/ 16 h 26"/>
                  <a:gd name="T102" fmla="*/ 0 w 20"/>
                  <a:gd name="T103" fmla="*/ 16 h 26"/>
                  <a:gd name="T104" fmla="*/ 0 w 20"/>
                  <a:gd name="T105" fmla="*/ 14 h 26"/>
                  <a:gd name="T106" fmla="*/ 0 w 20"/>
                  <a:gd name="T107" fmla="*/ 14 h 26"/>
                  <a:gd name="T108" fmla="*/ 0 w 20"/>
                  <a:gd name="T109" fmla="*/ 13 h 26"/>
                  <a:gd name="T110" fmla="*/ 0 w 20"/>
                  <a:gd name="T11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" h="26">
                    <a:moveTo>
                      <a:pt x="9" y="0"/>
                    </a:move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5" name="Freeform 183"/>
              <p:cNvSpPr>
                <a:spLocks/>
              </p:cNvSpPr>
              <p:nvPr/>
            </p:nvSpPr>
            <p:spPr bwMode="gray">
              <a:xfrm>
                <a:off x="3973" y="1070"/>
                <a:ext cx="53" cy="31"/>
              </a:xfrm>
              <a:custGeom>
                <a:avLst/>
                <a:gdLst>
                  <a:gd name="T0" fmla="*/ 42 w 53"/>
                  <a:gd name="T1" fmla="*/ 4 h 31"/>
                  <a:gd name="T2" fmla="*/ 52 w 53"/>
                  <a:gd name="T3" fmla="*/ 11 h 31"/>
                  <a:gd name="T4" fmla="*/ 50 w 53"/>
                  <a:gd name="T5" fmla="*/ 17 h 31"/>
                  <a:gd name="T6" fmla="*/ 50 w 53"/>
                  <a:gd name="T7" fmla="*/ 26 h 31"/>
                  <a:gd name="T8" fmla="*/ 33 w 53"/>
                  <a:gd name="T9" fmla="*/ 25 h 31"/>
                  <a:gd name="T10" fmla="*/ 29 w 53"/>
                  <a:gd name="T11" fmla="*/ 11 h 31"/>
                  <a:gd name="T12" fmla="*/ 32 w 53"/>
                  <a:gd name="T13" fmla="*/ 24 h 31"/>
                  <a:gd name="T14" fmla="*/ 19 w 53"/>
                  <a:gd name="T15" fmla="*/ 24 h 31"/>
                  <a:gd name="T16" fmla="*/ 18 w 53"/>
                  <a:gd name="T17" fmla="*/ 11 h 31"/>
                  <a:gd name="T18" fmla="*/ 16 w 53"/>
                  <a:gd name="T19" fmla="*/ 26 h 31"/>
                  <a:gd name="T20" fmla="*/ 2 w 53"/>
                  <a:gd name="T21" fmla="*/ 30 h 31"/>
                  <a:gd name="T22" fmla="*/ 0 w 53"/>
                  <a:gd name="T23" fmla="*/ 18 h 31"/>
                  <a:gd name="T24" fmla="*/ 19 w 53"/>
                  <a:gd name="T25" fmla="*/ 4 h 31"/>
                  <a:gd name="T26" fmla="*/ 35 w 53"/>
                  <a:gd name="T27" fmla="*/ 0 h 31"/>
                  <a:gd name="T28" fmla="*/ 42 w 53"/>
                  <a:gd name="T29" fmla="*/ 4 h 31"/>
                  <a:gd name="T30" fmla="*/ 42 w 53"/>
                  <a:gd name="T31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31">
                    <a:moveTo>
                      <a:pt x="42" y="4"/>
                    </a:moveTo>
                    <a:lnTo>
                      <a:pt x="52" y="11"/>
                    </a:lnTo>
                    <a:lnTo>
                      <a:pt x="50" y="17"/>
                    </a:lnTo>
                    <a:lnTo>
                      <a:pt x="50" y="26"/>
                    </a:lnTo>
                    <a:lnTo>
                      <a:pt x="33" y="25"/>
                    </a:lnTo>
                    <a:lnTo>
                      <a:pt x="29" y="11"/>
                    </a:lnTo>
                    <a:lnTo>
                      <a:pt x="32" y="24"/>
                    </a:lnTo>
                    <a:lnTo>
                      <a:pt x="19" y="24"/>
                    </a:lnTo>
                    <a:lnTo>
                      <a:pt x="18" y="11"/>
                    </a:lnTo>
                    <a:lnTo>
                      <a:pt x="16" y="26"/>
                    </a:lnTo>
                    <a:lnTo>
                      <a:pt x="2" y="30"/>
                    </a:lnTo>
                    <a:lnTo>
                      <a:pt x="0" y="18"/>
                    </a:lnTo>
                    <a:lnTo>
                      <a:pt x="19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42" y="4"/>
                    </a:lnTo>
                  </a:path>
                </a:pathLst>
              </a:custGeom>
              <a:solidFill>
                <a:srgbClr val="000000"/>
              </a:solidFill>
              <a:ln w="924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6" name="Freeform 184"/>
              <p:cNvSpPr>
                <a:spLocks/>
              </p:cNvSpPr>
              <p:nvPr/>
            </p:nvSpPr>
            <p:spPr bwMode="gray">
              <a:xfrm>
                <a:off x="3986" y="1126"/>
                <a:ext cx="34" cy="21"/>
              </a:xfrm>
              <a:custGeom>
                <a:avLst/>
                <a:gdLst>
                  <a:gd name="T0" fmla="*/ 1 w 34"/>
                  <a:gd name="T1" fmla="*/ 2 h 21"/>
                  <a:gd name="T2" fmla="*/ 1 w 34"/>
                  <a:gd name="T3" fmla="*/ 5 h 21"/>
                  <a:gd name="T4" fmla="*/ 2 w 34"/>
                  <a:gd name="T5" fmla="*/ 7 h 21"/>
                  <a:gd name="T6" fmla="*/ 2 w 34"/>
                  <a:gd name="T7" fmla="*/ 10 h 21"/>
                  <a:gd name="T8" fmla="*/ 4 w 34"/>
                  <a:gd name="T9" fmla="*/ 12 h 21"/>
                  <a:gd name="T10" fmla="*/ 5 w 34"/>
                  <a:gd name="T11" fmla="*/ 15 h 21"/>
                  <a:gd name="T12" fmla="*/ 7 w 34"/>
                  <a:gd name="T13" fmla="*/ 17 h 21"/>
                  <a:gd name="T14" fmla="*/ 9 w 34"/>
                  <a:gd name="T15" fmla="*/ 19 h 21"/>
                  <a:gd name="T16" fmla="*/ 13 w 34"/>
                  <a:gd name="T17" fmla="*/ 19 h 21"/>
                  <a:gd name="T18" fmla="*/ 15 w 34"/>
                  <a:gd name="T19" fmla="*/ 20 h 21"/>
                  <a:gd name="T20" fmla="*/ 17 w 34"/>
                  <a:gd name="T21" fmla="*/ 20 h 21"/>
                  <a:gd name="T22" fmla="*/ 19 w 34"/>
                  <a:gd name="T23" fmla="*/ 20 h 21"/>
                  <a:gd name="T24" fmla="*/ 23 w 34"/>
                  <a:gd name="T25" fmla="*/ 19 h 21"/>
                  <a:gd name="T26" fmla="*/ 25 w 34"/>
                  <a:gd name="T27" fmla="*/ 19 h 21"/>
                  <a:gd name="T28" fmla="*/ 28 w 34"/>
                  <a:gd name="T29" fmla="*/ 17 h 21"/>
                  <a:gd name="T30" fmla="*/ 30 w 34"/>
                  <a:gd name="T31" fmla="*/ 16 h 21"/>
                  <a:gd name="T32" fmla="*/ 33 w 34"/>
                  <a:gd name="T33" fmla="*/ 13 h 21"/>
                  <a:gd name="T34" fmla="*/ 32 w 34"/>
                  <a:gd name="T35" fmla="*/ 13 h 21"/>
                  <a:gd name="T36" fmla="*/ 29 w 34"/>
                  <a:gd name="T37" fmla="*/ 14 h 21"/>
                  <a:gd name="T38" fmla="*/ 27 w 34"/>
                  <a:gd name="T39" fmla="*/ 14 h 21"/>
                  <a:gd name="T40" fmla="*/ 23 w 34"/>
                  <a:gd name="T41" fmla="*/ 14 h 21"/>
                  <a:gd name="T42" fmla="*/ 21 w 34"/>
                  <a:gd name="T43" fmla="*/ 14 h 21"/>
                  <a:gd name="T44" fmla="*/ 19 w 34"/>
                  <a:gd name="T45" fmla="*/ 14 h 21"/>
                  <a:gd name="T46" fmla="*/ 17 w 34"/>
                  <a:gd name="T47" fmla="*/ 13 h 21"/>
                  <a:gd name="T48" fmla="*/ 15 w 34"/>
                  <a:gd name="T49" fmla="*/ 13 h 21"/>
                  <a:gd name="T50" fmla="*/ 13 w 34"/>
                  <a:gd name="T51" fmla="*/ 11 h 21"/>
                  <a:gd name="T52" fmla="*/ 11 w 34"/>
                  <a:gd name="T53" fmla="*/ 11 h 21"/>
                  <a:gd name="T54" fmla="*/ 9 w 34"/>
                  <a:gd name="T55" fmla="*/ 9 h 21"/>
                  <a:gd name="T56" fmla="*/ 8 w 34"/>
                  <a:gd name="T57" fmla="*/ 8 h 21"/>
                  <a:gd name="T58" fmla="*/ 6 w 34"/>
                  <a:gd name="T59" fmla="*/ 6 h 21"/>
                  <a:gd name="T60" fmla="*/ 4 w 34"/>
                  <a:gd name="T61" fmla="*/ 6 h 21"/>
                  <a:gd name="T62" fmla="*/ 2 w 34"/>
                  <a:gd name="T63" fmla="*/ 4 h 21"/>
                  <a:gd name="T64" fmla="*/ 1 w 34"/>
                  <a:gd name="T65" fmla="*/ 2 h 21"/>
                  <a:gd name="T66" fmla="*/ 1 w 34"/>
                  <a:gd name="T67" fmla="*/ 0 h 21"/>
                  <a:gd name="T68" fmla="*/ 0 w 34"/>
                  <a:gd name="T69" fmla="*/ 2 h 21"/>
                  <a:gd name="T70" fmla="*/ 0 w 34"/>
                  <a:gd name="T71" fmla="*/ 2 h 21"/>
                  <a:gd name="T72" fmla="*/ 0 w 34"/>
                  <a:gd name="T73" fmla="*/ 2 h 21"/>
                  <a:gd name="T74" fmla="*/ 0 w 34"/>
                  <a:gd name="T75" fmla="*/ 2 h 21"/>
                  <a:gd name="T76" fmla="*/ 0 w 34"/>
                  <a:gd name="T77" fmla="*/ 2 h 21"/>
                  <a:gd name="T78" fmla="*/ 0 w 34"/>
                  <a:gd name="T79" fmla="*/ 2 h 21"/>
                  <a:gd name="T80" fmla="*/ 0 w 34"/>
                  <a:gd name="T81" fmla="*/ 2 h 21"/>
                  <a:gd name="T82" fmla="*/ 0 w 34"/>
                  <a:gd name="T83" fmla="*/ 2 h 21"/>
                  <a:gd name="T84" fmla="*/ 0 w 34"/>
                  <a:gd name="T85" fmla="*/ 2 h 21"/>
                  <a:gd name="T86" fmla="*/ 0 w 34"/>
                  <a:gd name="T87" fmla="*/ 2 h 21"/>
                  <a:gd name="T88" fmla="*/ 0 w 34"/>
                  <a:gd name="T89" fmla="*/ 2 h 21"/>
                  <a:gd name="T90" fmla="*/ 0 w 34"/>
                  <a:gd name="T91" fmla="*/ 2 h 21"/>
                  <a:gd name="T92" fmla="*/ 0 w 34"/>
                  <a:gd name="T93" fmla="*/ 2 h 21"/>
                  <a:gd name="T94" fmla="*/ 0 w 34"/>
                  <a:gd name="T95" fmla="*/ 2 h 21"/>
                  <a:gd name="T96" fmla="*/ 0 w 34"/>
                  <a:gd name="T97" fmla="*/ 2 h 21"/>
                  <a:gd name="T98" fmla="*/ 1 w 34"/>
                  <a:gd name="T99" fmla="*/ 2 h 21"/>
                  <a:gd name="T100" fmla="*/ 1 w 34"/>
                  <a:gd name="T10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21">
                    <a:moveTo>
                      <a:pt x="1" y="2"/>
                    </a:moveTo>
                    <a:lnTo>
                      <a:pt x="1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5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8" y="17"/>
                    </a:lnTo>
                    <a:lnTo>
                      <a:pt x="30" y="16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7" name="Oval 185"/>
              <p:cNvSpPr>
                <a:spLocks noChangeArrowheads="1"/>
              </p:cNvSpPr>
              <p:nvPr/>
            </p:nvSpPr>
            <p:spPr bwMode="gray">
              <a:xfrm>
                <a:off x="4006" y="1100"/>
                <a:ext cx="7" cy="3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138" name="Oval 186"/>
              <p:cNvSpPr>
                <a:spLocks noChangeArrowheads="1"/>
              </p:cNvSpPr>
              <p:nvPr/>
            </p:nvSpPr>
            <p:spPr bwMode="gray">
              <a:xfrm>
                <a:off x="3992" y="1101"/>
                <a:ext cx="7" cy="5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139" name="Freeform 187"/>
              <p:cNvSpPr>
                <a:spLocks/>
              </p:cNvSpPr>
              <p:nvPr/>
            </p:nvSpPr>
            <p:spPr bwMode="gray">
              <a:xfrm>
                <a:off x="3945" y="1167"/>
                <a:ext cx="130" cy="139"/>
              </a:xfrm>
              <a:custGeom>
                <a:avLst/>
                <a:gdLst>
                  <a:gd name="T0" fmla="*/ 31 w 130"/>
                  <a:gd name="T1" fmla="*/ 6 h 139"/>
                  <a:gd name="T2" fmla="*/ 27 w 130"/>
                  <a:gd name="T3" fmla="*/ 6 h 139"/>
                  <a:gd name="T4" fmla="*/ 24 w 130"/>
                  <a:gd name="T5" fmla="*/ 8 h 139"/>
                  <a:gd name="T6" fmla="*/ 21 w 130"/>
                  <a:gd name="T7" fmla="*/ 10 h 139"/>
                  <a:gd name="T8" fmla="*/ 18 w 130"/>
                  <a:gd name="T9" fmla="*/ 11 h 139"/>
                  <a:gd name="T10" fmla="*/ 15 w 130"/>
                  <a:gd name="T11" fmla="*/ 11 h 139"/>
                  <a:gd name="T12" fmla="*/ 14 w 130"/>
                  <a:gd name="T13" fmla="*/ 11 h 139"/>
                  <a:gd name="T14" fmla="*/ 8 w 130"/>
                  <a:gd name="T15" fmla="*/ 16 h 139"/>
                  <a:gd name="T16" fmla="*/ 3 w 130"/>
                  <a:gd name="T17" fmla="*/ 18 h 139"/>
                  <a:gd name="T18" fmla="*/ 2 w 130"/>
                  <a:gd name="T19" fmla="*/ 22 h 139"/>
                  <a:gd name="T20" fmla="*/ 1 w 130"/>
                  <a:gd name="T21" fmla="*/ 25 h 139"/>
                  <a:gd name="T22" fmla="*/ 1 w 130"/>
                  <a:gd name="T23" fmla="*/ 29 h 139"/>
                  <a:gd name="T24" fmla="*/ 1 w 130"/>
                  <a:gd name="T25" fmla="*/ 32 h 139"/>
                  <a:gd name="T26" fmla="*/ 0 w 130"/>
                  <a:gd name="T27" fmla="*/ 35 h 139"/>
                  <a:gd name="T28" fmla="*/ 0 w 130"/>
                  <a:gd name="T29" fmla="*/ 37 h 139"/>
                  <a:gd name="T30" fmla="*/ 0 w 130"/>
                  <a:gd name="T31" fmla="*/ 38 h 139"/>
                  <a:gd name="T32" fmla="*/ 0 w 130"/>
                  <a:gd name="T33" fmla="*/ 44 h 139"/>
                  <a:gd name="T34" fmla="*/ 0 w 130"/>
                  <a:gd name="T35" fmla="*/ 53 h 139"/>
                  <a:gd name="T36" fmla="*/ 0 w 130"/>
                  <a:gd name="T37" fmla="*/ 60 h 139"/>
                  <a:gd name="T38" fmla="*/ 0 w 130"/>
                  <a:gd name="T39" fmla="*/ 73 h 139"/>
                  <a:gd name="T40" fmla="*/ 0 w 130"/>
                  <a:gd name="T41" fmla="*/ 81 h 139"/>
                  <a:gd name="T42" fmla="*/ 1 w 130"/>
                  <a:gd name="T43" fmla="*/ 97 h 139"/>
                  <a:gd name="T44" fmla="*/ 16 w 130"/>
                  <a:gd name="T45" fmla="*/ 116 h 139"/>
                  <a:gd name="T46" fmla="*/ 17 w 130"/>
                  <a:gd name="T47" fmla="*/ 119 h 139"/>
                  <a:gd name="T48" fmla="*/ 19 w 130"/>
                  <a:gd name="T49" fmla="*/ 125 h 139"/>
                  <a:gd name="T50" fmla="*/ 42 w 130"/>
                  <a:gd name="T51" fmla="*/ 137 h 139"/>
                  <a:gd name="T52" fmla="*/ 85 w 130"/>
                  <a:gd name="T53" fmla="*/ 136 h 139"/>
                  <a:gd name="T54" fmla="*/ 110 w 130"/>
                  <a:gd name="T55" fmla="*/ 127 h 139"/>
                  <a:gd name="T56" fmla="*/ 118 w 130"/>
                  <a:gd name="T57" fmla="*/ 130 h 139"/>
                  <a:gd name="T58" fmla="*/ 122 w 130"/>
                  <a:gd name="T59" fmla="*/ 129 h 139"/>
                  <a:gd name="T60" fmla="*/ 122 w 130"/>
                  <a:gd name="T61" fmla="*/ 125 h 139"/>
                  <a:gd name="T62" fmla="*/ 124 w 130"/>
                  <a:gd name="T63" fmla="*/ 121 h 139"/>
                  <a:gd name="T64" fmla="*/ 127 w 130"/>
                  <a:gd name="T65" fmla="*/ 112 h 139"/>
                  <a:gd name="T66" fmla="*/ 127 w 130"/>
                  <a:gd name="T67" fmla="*/ 100 h 139"/>
                  <a:gd name="T68" fmla="*/ 129 w 130"/>
                  <a:gd name="T69" fmla="*/ 92 h 139"/>
                  <a:gd name="T70" fmla="*/ 127 w 130"/>
                  <a:gd name="T71" fmla="*/ 83 h 139"/>
                  <a:gd name="T72" fmla="*/ 129 w 130"/>
                  <a:gd name="T73" fmla="*/ 77 h 139"/>
                  <a:gd name="T74" fmla="*/ 127 w 130"/>
                  <a:gd name="T75" fmla="*/ 67 h 139"/>
                  <a:gd name="T76" fmla="*/ 126 w 130"/>
                  <a:gd name="T77" fmla="*/ 57 h 139"/>
                  <a:gd name="T78" fmla="*/ 121 w 130"/>
                  <a:gd name="T79" fmla="*/ 48 h 139"/>
                  <a:gd name="T80" fmla="*/ 119 w 130"/>
                  <a:gd name="T81" fmla="*/ 31 h 139"/>
                  <a:gd name="T82" fmla="*/ 114 w 130"/>
                  <a:gd name="T83" fmla="*/ 22 h 139"/>
                  <a:gd name="T84" fmla="*/ 112 w 130"/>
                  <a:gd name="T85" fmla="*/ 8 h 139"/>
                  <a:gd name="T86" fmla="*/ 104 w 130"/>
                  <a:gd name="T87" fmla="*/ 2 h 139"/>
                  <a:gd name="T88" fmla="*/ 98 w 130"/>
                  <a:gd name="T89" fmla="*/ 1 h 139"/>
                  <a:gd name="T90" fmla="*/ 95 w 130"/>
                  <a:gd name="T91" fmla="*/ 1 h 139"/>
                  <a:gd name="T92" fmla="*/ 89 w 130"/>
                  <a:gd name="T93" fmla="*/ 1 h 139"/>
                  <a:gd name="T94" fmla="*/ 83 w 130"/>
                  <a:gd name="T95" fmla="*/ 2 h 139"/>
                  <a:gd name="T96" fmla="*/ 81 w 130"/>
                  <a:gd name="T97" fmla="*/ 8 h 139"/>
                  <a:gd name="T98" fmla="*/ 77 w 130"/>
                  <a:gd name="T99" fmla="*/ 17 h 139"/>
                  <a:gd name="T100" fmla="*/ 75 w 130"/>
                  <a:gd name="T101" fmla="*/ 26 h 139"/>
                  <a:gd name="T102" fmla="*/ 73 w 130"/>
                  <a:gd name="T103" fmla="*/ 52 h 139"/>
                  <a:gd name="T104" fmla="*/ 69 w 130"/>
                  <a:gd name="T105" fmla="*/ 59 h 139"/>
                  <a:gd name="T106" fmla="*/ 58 w 130"/>
                  <a:gd name="T107" fmla="*/ 35 h 139"/>
                  <a:gd name="T108" fmla="*/ 50 w 130"/>
                  <a:gd name="T109" fmla="*/ 16 h 139"/>
                  <a:gd name="T110" fmla="*/ 43 w 130"/>
                  <a:gd name="T111" fmla="*/ 12 h 139"/>
                  <a:gd name="T112" fmla="*/ 38 w 130"/>
                  <a:gd name="T113" fmla="*/ 5 h 139"/>
                  <a:gd name="T114" fmla="*/ 37 w 130"/>
                  <a:gd name="T115" fmla="*/ 5 h 139"/>
                  <a:gd name="T116" fmla="*/ 35 w 130"/>
                  <a:gd name="T117" fmla="*/ 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39">
                    <a:moveTo>
                      <a:pt x="34" y="5"/>
                    </a:moveTo>
                    <a:lnTo>
                      <a:pt x="33" y="6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78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1" y="93"/>
                    </a:lnTo>
                    <a:lnTo>
                      <a:pt x="1" y="97"/>
                    </a:lnTo>
                    <a:lnTo>
                      <a:pt x="2" y="100"/>
                    </a:lnTo>
                    <a:lnTo>
                      <a:pt x="3" y="103"/>
                    </a:lnTo>
                    <a:lnTo>
                      <a:pt x="5" y="105"/>
                    </a:lnTo>
                    <a:lnTo>
                      <a:pt x="7" y="109"/>
                    </a:lnTo>
                    <a:lnTo>
                      <a:pt x="9" y="111"/>
                    </a:lnTo>
                    <a:lnTo>
                      <a:pt x="12" y="114"/>
                    </a:lnTo>
                    <a:lnTo>
                      <a:pt x="16" y="116"/>
                    </a:lnTo>
                    <a:lnTo>
                      <a:pt x="16" y="117"/>
                    </a:lnTo>
                    <a:lnTo>
                      <a:pt x="16" y="117"/>
                    </a:lnTo>
                    <a:lnTo>
                      <a:pt x="16" y="117"/>
                    </a:lnTo>
                    <a:lnTo>
                      <a:pt x="17" y="117"/>
                    </a:lnTo>
                    <a:lnTo>
                      <a:pt x="17" y="119"/>
                    </a:lnTo>
                    <a:lnTo>
                      <a:pt x="17" y="119"/>
                    </a:lnTo>
                    <a:lnTo>
                      <a:pt x="17" y="119"/>
                    </a:lnTo>
                    <a:lnTo>
                      <a:pt x="18" y="119"/>
                    </a:lnTo>
                    <a:lnTo>
                      <a:pt x="18" y="121"/>
                    </a:lnTo>
                    <a:lnTo>
                      <a:pt x="18" y="121"/>
                    </a:lnTo>
                    <a:lnTo>
                      <a:pt x="18" y="123"/>
                    </a:lnTo>
                    <a:lnTo>
                      <a:pt x="18" y="123"/>
                    </a:lnTo>
                    <a:lnTo>
                      <a:pt x="18" y="125"/>
                    </a:lnTo>
                    <a:lnTo>
                      <a:pt x="19" y="125"/>
                    </a:lnTo>
                    <a:lnTo>
                      <a:pt x="19" y="125"/>
                    </a:lnTo>
                    <a:lnTo>
                      <a:pt x="21" y="125"/>
                    </a:lnTo>
                    <a:lnTo>
                      <a:pt x="23" y="129"/>
                    </a:lnTo>
                    <a:lnTo>
                      <a:pt x="27" y="131"/>
                    </a:lnTo>
                    <a:lnTo>
                      <a:pt x="31" y="133"/>
                    </a:lnTo>
                    <a:lnTo>
                      <a:pt x="37" y="135"/>
                    </a:lnTo>
                    <a:lnTo>
                      <a:pt x="42" y="137"/>
                    </a:lnTo>
                    <a:lnTo>
                      <a:pt x="47" y="137"/>
                    </a:lnTo>
                    <a:lnTo>
                      <a:pt x="52" y="138"/>
                    </a:lnTo>
                    <a:lnTo>
                      <a:pt x="60" y="138"/>
                    </a:lnTo>
                    <a:lnTo>
                      <a:pt x="65" y="138"/>
                    </a:lnTo>
                    <a:lnTo>
                      <a:pt x="72" y="138"/>
                    </a:lnTo>
                    <a:lnTo>
                      <a:pt x="77" y="137"/>
                    </a:lnTo>
                    <a:lnTo>
                      <a:pt x="85" y="136"/>
                    </a:lnTo>
                    <a:lnTo>
                      <a:pt x="90" y="135"/>
                    </a:lnTo>
                    <a:lnTo>
                      <a:pt x="97" y="133"/>
                    </a:lnTo>
                    <a:lnTo>
                      <a:pt x="102" y="130"/>
                    </a:lnTo>
                    <a:lnTo>
                      <a:pt x="109" y="126"/>
                    </a:lnTo>
                    <a:lnTo>
                      <a:pt x="109" y="127"/>
                    </a:lnTo>
                    <a:lnTo>
                      <a:pt x="110" y="127"/>
                    </a:lnTo>
                    <a:lnTo>
                      <a:pt x="110" y="127"/>
                    </a:lnTo>
                    <a:lnTo>
                      <a:pt x="112" y="127"/>
                    </a:lnTo>
                    <a:lnTo>
                      <a:pt x="112" y="128"/>
                    </a:lnTo>
                    <a:lnTo>
                      <a:pt x="113" y="128"/>
                    </a:lnTo>
                    <a:lnTo>
                      <a:pt x="115" y="128"/>
                    </a:lnTo>
                    <a:lnTo>
                      <a:pt x="117" y="128"/>
                    </a:lnTo>
                    <a:lnTo>
                      <a:pt x="117" y="130"/>
                    </a:lnTo>
                    <a:lnTo>
                      <a:pt x="118" y="130"/>
                    </a:lnTo>
                    <a:lnTo>
                      <a:pt x="118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2" y="130"/>
                    </a:lnTo>
                    <a:lnTo>
                      <a:pt x="122" y="130"/>
                    </a:lnTo>
                    <a:lnTo>
                      <a:pt x="123" y="129"/>
                    </a:lnTo>
                    <a:lnTo>
                      <a:pt x="122" y="129"/>
                    </a:lnTo>
                    <a:lnTo>
                      <a:pt x="122" y="129"/>
                    </a:lnTo>
                    <a:lnTo>
                      <a:pt x="122" y="129"/>
                    </a:lnTo>
                    <a:lnTo>
                      <a:pt x="122" y="128"/>
                    </a:lnTo>
                    <a:lnTo>
                      <a:pt x="122" y="128"/>
                    </a:lnTo>
                    <a:lnTo>
                      <a:pt x="122" y="126"/>
                    </a:lnTo>
                    <a:lnTo>
                      <a:pt x="122" y="126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2" y="124"/>
                    </a:lnTo>
                    <a:lnTo>
                      <a:pt x="122" y="124"/>
                    </a:lnTo>
                    <a:lnTo>
                      <a:pt x="123" y="122"/>
                    </a:lnTo>
                    <a:lnTo>
                      <a:pt x="123" y="122"/>
                    </a:lnTo>
                    <a:lnTo>
                      <a:pt x="124" y="121"/>
                    </a:lnTo>
                    <a:lnTo>
                      <a:pt x="124" y="121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19"/>
                    </a:lnTo>
                    <a:lnTo>
                      <a:pt x="126" y="117"/>
                    </a:lnTo>
                    <a:lnTo>
                      <a:pt x="127" y="116"/>
                    </a:lnTo>
                    <a:lnTo>
                      <a:pt x="127" y="114"/>
                    </a:lnTo>
                    <a:lnTo>
                      <a:pt x="127" y="112"/>
                    </a:lnTo>
                    <a:lnTo>
                      <a:pt x="127" y="110"/>
                    </a:lnTo>
                    <a:lnTo>
                      <a:pt x="127" y="108"/>
                    </a:lnTo>
                    <a:lnTo>
                      <a:pt x="127" y="106"/>
                    </a:lnTo>
                    <a:lnTo>
                      <a:pt x="127" y="104"/>
                    </a:lnTo>
                    <a:lnTo>
                      <a:pt x="127" y="102"/>
                    </a:lnTo>
                    <a:lnTo>
                      <a:pt x="127" y="100"/>
                    </a:lnTo>
                    <a:lnTo>
                      <a:pt x="127" y="100"/>
                    </a:lnTo>
                    <a:lnTo>
                      <a:pt x="127" y="98"/>
                    </a:lnTo>
                    <a:lnTo>
                      <a:pt x="127" y="97"/>
                    </a:lnTo>
                    <a:lnTo>
                      <a:pt x="129" y="96"/>
                    </a:lnTo>
                    <a:lnTo>
                      <a:pt x="129" y="96"/>
                    </a:lnTo>
                    <a:lnTo>
                      <a:pt x="129" y="95"/>
                    </a:lnTo>
                    <a:lnTo>
                      <a:pt x="129" y="94"/>
                    </a:lnTo>
                    <a:lnTo>
                      <a:pt x="129" y="92"/>
                    </a:lnTo>
                    <a:lnTo>
                      <a:pt x="128" y="91"/>
                    </a:lnTo>
                    <a:lnTo>
                      <a:pt x="128" y="89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7" y="86"/>
                    </a:lnTo>
                    <a:lnTo>
                      <a:pt x="127" y="84"/>
                    </a:lnTo>
                    <a:lnTo>
                      <a:pt x="127" y="83"/>
                    </a:lnTo>
                    <a:lnTo>
                      <a:pt x="127" y="81"/>
                    </a:lnTo>
                    <a:lnTo>
                      <a:pt x="127" y="81"/>
                    </a:lnTo>
                    <a:lnTo>
                      <a:pt x="127" y="79"/>
                    </a:lnTo>
                    <a:lnTo>
                      <a:pt x="127" y="79"/>
                    </a:lnTo>
                    <a:lnTo>
                      <a:pt x="129" y="77"/>
                    </a:lnTo>
                    <a:lnTo>
                      <a:pt x="129" y="77"/>
                    </a:lnTo>
                    <a:lnTo>
                      <a:pt x="129" y="77"/>
                    </a:lnTo>
                    <a:lnTo>
                      <a:pt x="129" y="76"/>
                    </a:lnTo>
                    <a:lnTo>
                      <a:pt x="129" y="74"/>
                    </a:lnTo>
                    <a:lnTo>
                      <a:pt x="129" y="73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9" y="68"/>
                    </a:lnTo>
                    <a:lnTo>
                      <a:pt x="127" y="67"/>
                    </a:lnTo>
                    <a:lnTo>
                      <a:pt x="127" y="65"/>
                    </a:lnTo>
                    <a:lnTo>
                      <a:pt x="127" y="63"/>
                    </a:lnTo>
                    <a:lnTo>
                      <a:pt x="127" y="61"/>
                    </a:lnTo>
                    <a:lnTo>
                      <a:pt x="126" y="61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57"/>
                    </a:lnTo>
                    <a:lnTo>
                      <a:pt x="124" y="57"/>
                    </a:lnTo>
                    <a:lnTo>
                      <a:pt x="124" y="57"/>
                    </a:lnTo>
                    <a:lnTo>
                      <a:pt x="123" y="55"/>
                    </a:lnTo>
                    <a:lnTo>
                      <a:pt x="123" y="53"/>
                    </a:lnTo>
                    <a:lnTo>
                      <a:pt x="121" y="51"/>
                    </a:lnTo>
                    <a:lnTo>
                      <a:pt x="121" y="49"/>
                    </a:lnTo>
                    <a:lnTo>
                      <a:pt x="121" y="48"/>
                    </a:lnTo>
                    <a:lnTo>
                      <a:pt x="121" y="45"/>
                    </a:lnTo>
                    <a:lnTo>
                      <a:pt x="119" y="43"/>
                    </a:lnTo>
                    <a:lnTo>
                      <a:pt x="119" y="41"/>
                    </a:lnTo>
                    <a:lnTo>
                      <a:pt x="119" y="39"/>
                    </a:lnTo>
                    <a:lnTo>
                      <a:pt x="119" y="35"/>
                    </a:lnTo>
                    <a:lnTo>
                      <a:pt x="119" y="33"/>
                    </a:lnTo>
                    <a:lnTo>
                      <a:pt x="119" y="31"/>
                    </a:lnTo>
                    <a:lnTo>
                      <a:pt x="119" y="30"/>
                    </a:lnTo>
                    <a:lnTo>
                      <a:pt x="119" y="29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6" y="25"/>
                    </a:lnTo>
                    <a:lnTo>
                      <a:pt x="116" y="23"/>
                    </a:lnTo>
                    <a:lnTo>
                      <a:pt x="114" y="22"/>
                    </a:lnTo>
                    <a:lnTo>
                      <a:pt x="114" y="20"/>
                    </a:lnTo>
                    <a:lnTo>
                      <a:pt x="114" y="18"/>
                    </a:lnTo>
                    <a:lnTo>
                      <a:pt x="114" y="15"/>
                    </a:lnTo>
                    <a:lnTo>
                      <a:pt x="112" y="13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2" y="8"/>
                    </a:lnTo>
                    <a:lnTo>
                      <a:pt x="110" y="7"/>
                    </a:lnTo>
                    <a:lnTo>
                      <a:pt x="110" y="5"/>
                    </a:lnTo>
                    <a:lnTo>
                      <a:pt x="109" y="4"/>
                    </a:lnTo>
                    <a:lnTo>
                      <a:pt x="109" y="2"/>
                    </a:lnTo>
                    <a:lnTo>
                      <a:pt x="108" y="2"/>
                    </a:lnTo>
                    <a:lnTo>
                      <a:pt x="106" y="2"/>
                    </a:lnTo>
                    <a:lnTo>
                      <a:pt x="104" y="2"/>
                    </a:lnTo>
                    <a:lnTo>
                      <a:pt x="104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2" y="1"/>
                    </a:lnTo>
                    <a:lnTo>
                      <a:pt x="91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2"/>
                    </a:lnTo>
                    <a:lnTo>
                      <a:pt x="86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1"/>
                    </a:lnTo>
                    <a:lnTo>
                      <a:pt x="83" y="3"/>
                    </a:lnTo>
                    <a:lnTo>
                      <a:pt x="83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79" y="12"/>
                    </a:lnTo>
                    <a:lnTo>
                      <a:pt x="79" y="13"/>
                    </a:lnTo>
                    <a:lnTo>
                      <a:pt x="78" y="15"/>
                    </a:lnTo>
                    <a:lnTo>
                      <a:pt x="78" y="15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5" y="19"/>
                    </a:lnTo>
                    <a:lnTo>
                      <a:pt x="75" y="20"/>
                    </a:lnTo>
                    <a:lnTo>
                      <a:pt x="75" y="24"/>
                    </a:lnTo>
                    <a:lnTo>
                      <a:pt x="75" y="26"/>
                    </a:lnTo>
                    <a:lnTo>
                      <a:pt x="75" y="30"/>
                    </a:lnTo>
                    <a:lnTo>
                      <a:pt x="75" y="33"/>
                    </a:lnTo>
                    <a:lnTo>
                      <a:pt x="75" y="37"/>
                    </a:lnTo>
                    <a:lnTo>
                      <a:pt x="75" y="41"/>
                    </a:lnTo>
                    <a:lnTo>
                      <a:pt x="73" y="45"/>
                    </a:lnTo>
                    <a:lnTo>
                      <a:pt x="73" y="48"/>
                    </a:lnTo>
                    <a:lnTo>
                      <a:pt x="73" y="52"/>
                    </a:lnTo>
                    <a:lnTo>
                      <a:pt x="73" y="55"/>
                    </a:lnTo>
                    <a:lnTo>
                      <a:pt x="72" y="57"/>
                    </a:lnTo>
                    <a:lnTo>
                      <a:pt x="72" y="59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59"/>
                    </a:lnTo>
                    <a:lnTo>
                      <a:pt x="67" y="57"/>
                    </a:lnTo>
                    <a:lnTo>
                      <a:pt x="66" y="54"/>
                    </a:lnTo>
                    <a:lnTo>
                      <a:pt x="64" y="51"/>
                    </a:lnTo>
                    <a:lnTo>
                      <a:pt x="63" y="48"/>
                    </a:lnTo>
                    <a:lnTo>
                      <a:pt x="61" y="44"/>
                    </a:lnTo>
                    <a:lnTo>
                      <a:pt x="60" y="39"/>
                    </a:lnTo>
                    <a:lnTo>
                      <a:pt x="58" y="35"/>
                    </a:lnTo>
                    <a:lnTo>
                      <a:pt x="56" y="32"/>
                    </a:lnTo>
                    <a:lnTo>
                      <a:pt x="54" y="29"/>
                    </a:lnTo>
                    <a:lnTo>
                      <a:pt x="53" y="24"/>
                    </a:lnTo>
                    <a:lnTo>
                      <a:pt x="51" y="22"/>
                    </a:lnTo>
                    <a:lnTo>
                      <a:pt x="50" y="19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7" y="16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5" y="13"/>
                    </a:lnTo>
                    <a:lnTo>
                      <a:pt x="43" y="12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</a:path>
                </a:pathLst>
              </a:custGeom>
              <a:solidFill>
                <a:srgbClr val="FFE1D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0" name="Freeform 188"/>
              <p:cNvSpPr>
                <a:spLocks/>
              </p:cNvSpPr>
              <p:nvPr/>
            </p:nvSpPr>
            <p:spPr bwMode="gray">
              <a:xfrm>
                <a:off x="3973" y="1162"/>
                <a:ext cx="65" cy="74"/>
              </a:xfrm>
              <a:custGeom>
                <a:avLst/>
                <a:gdLst>
                  <a:gd name="T0" fmla="*/ 42 w 65"/>
                  <a:gd name="T1" fmla="*/ 0 h 74"/>
                  <a:gd name="T2" fmla="*/ 64 w 65"/>
                  <a:gd name="T3" fmla="*/ 5 h 74"/>
                  <a:gd name="T4" fmla="*/ 49 w 65"/>
                  <a:gd name="T5" fmla="*/ 26 h 74"/>
                  <a:gd name="T6" fmla="*/ 59 w 65"/>
                  <a:gd name="T7" fmla="*/ 23 h 74"/>
                  <a:gd name="T8" fmla="*/ 42 w 65"/>
                  <a:gd name="T9" fmla="*/ 73 h 74"/>
                  <a:gd name="T10" fmla="*/ 8 w 65"/>
                  <a:gd name="T11" fmla="*/ 26 h 74"/>
                  <a:gd name="T12" fmla="*/ 14 w 65"/>
                  <a:gd name="T13" fmla="*/ 24 h 74"/>
                  <a:gd name="T14" fmla="*/ 0 w 65"/>
                  <a:gd name="T15" fmla="*/ 10 h 74"/>
                  <a:gd name="T16" fmla="*/ 16 w 65"/>
                  <a:gd name="T17" fmla="*/ 0 h 74"/>
                  <a:gd name="T18" fmla="*/ 18 w 65"/>
                  <a:gd name="T19" fmla="*/ 7 h 74"/>
                  <a:gd name="T20" fmla="*/ 34 w 65"/>
                  <a:gd name="T21" fmla="*/ 34 h 74"/>
                  <a:gd name="T22" fmla="*/ 45 w 65"/>
                  <a:gd name="T23" fmla="*/ 4 h 74"/>
                  <a:gd name="T24" fmla="*/ 42 w 65"/>
                  <a:gd name="T25" fmla="*/ 0 h 74"/>
                  <a:gd name="T26" fmla="*/ 42 w 65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74">
                    <a:moveTo>
                      <a:pt x="42" y="0"/>
                    </a:moveTo>
                    <a:lnTo>
                      <a:pt x="64" y="5"/>
                    </a:lnTo>
                    <a:lnTo>
                      <a:pt x="49" y="26"/>
                    </a:lnTo>
                    <a:lnTo>
                      <a:pt x="59" y="23"/>
                    </a:lnTo>
                    <a:lnTo>
                      <a:pt x="42" y="73"/>
                    </a:lnTo>
                    <a:lnTo>
                      <a:pt x="8" y="26"/>
                    </a:lnTo>
                    <a:lnTo>
                      <a:pt x="14" y="24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18" y="7"/>
                    </a:lnTo>
                    <a:lnTo>
                      <a:pt x="34" y="34"/>
                    </a:lnTo>
                    <a:lnTo>
                      <a:pt x="45" y="4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1" name="Freeform 189"/>
              <p:cNvSpPr>
                <a:spLocks/>
              </p:cNvSpPr>
              <p:nvPr/>
            </p:nvSpPr>
            <p:spPr bwMode="gray">
              <a:xfrm>
                <a:off x="3962" y="1208"/>
                <a:ext cx="57" cy="93"/>
              </a:xfrm>
              <a:custGeom>
                <a:avLst/>
                <a:gdLst>
                  <a:gd name="T0" fmla="*/ 0 w 57"/>
                  <a:gd name="T1" fmla="*/ 76 h 93"/>
                  <a:gd name="T2" fmla="*/ 17 w 57"/>
                  <a:gd name="T3" fmla="*/ 85 h 93"/>
                  <a:gd name="T4" fmla="*/ 37 w 57"/>
                  <a:gd name="T5" fmla="*/ 92 h 93"/>
                  <a:gd name="T6" fmla="*/ 37 w 57"/>
                  <a:gd name="T7" fmla="*/ 87 h 93"/>
                  <a:gd name="T8" fmla="*/ 40 w 57"/>
                  <a:gd name="T9" fmla="*/ 80 h 93"/>
                  <a:gd name="T10" fmla="*/ 51 w 57"/>
                  <a:gd name="T11" fmla="*/ 79 h 93"/>
                  <a:gd name="T12" fmla="*/ 56 w 57"/>
                  <a:gd name="T13" fmla="*/ 79 h 93"/>
                  <a:gd name="T14" fmla="*/ 40 w 57"/>
                  <a:gd name="T15" fmla="*/ 66 h 93"/>
                  <a:gd name="T16" fmla="*/ 32 w 57"/>
                  <a:gd name="T17" fmla="*/ 64 h 93"/>
                  <a:gd name="T18" fmla="*/ 25 w 57"/>
                  <a:gd name="T19" fmla="*/ 56 h 93"/>
                  <a:gd name="T20" fmla="*/ 23 w 57"/>
                  <a:gd name="T21" fmla="*/ 56 h 93"/>
                  <a:gd name="T22" fmla="*/ 16 w 57"/>
                  <a:gd name="T23" fmla="*/ 47 h 93"/>
                  <a:gd name="T24" fmla="*/ 12 w 57"/>
                  <a:gd name="T25" fmla="*/ 43 h 93"/>
                  <a:gd name="T26" fmla="*/ 12 w 57"/>
                  <a:gd name="T27" fmla="*/ 31 h 93"/>
                  <a:gd name="T28" fmla="*/ 11 w 57"/>
                  <a:gd name="T29" fmla="*/ 18 h 93"/>
                  <a:gd name="T30" fmla="*/ 9 w 57"/>
                  <a:gd name="T31" fmla="*/ 4 h 93"/>
                  <a:gd name="T32" fmla="*/ 9 w 57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93">
                    <a:moveTo>
                      <a:pt x="0" y="76"/>
                    </a:moveTo>
                    <a:lnTo>
                      <a:pt x="17" y="85"/>
                    </a:lnTo>
                    <a:lnTo>
                      <a:pt x="37" y="92"/>
                    </a:lnTo>
                    <a:lnTo>
                      <a:pt x="37" y="87"/>
                    </a:lnTo>
                    <a:lnTo>
                      <a:pt x="40" y="80"/>
                    </a:lnTo>
                    <a:lnTo>
                      <a:pt x="51" y="79"/>
                    </a:lnTo>
                    <a:lnTo>
                      <a:pt x="56" y="79"/>
                    </a:lnTo>
                    <a:lnTo>
                      <a:pt x="40" y="66"/>
                    </a:lnTo>
                    <a:lnTo>
                      <a:pt x="32" y="64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16" y="47"/>
                    </a:lnTo>
                    <a:lnTo>
                      <a:pt x="12" y="43"/>
                    </a:lnTo>
                    <a:lnTo>
                      <a:pt x="12" y="31"/>
                    </a:lnTo>
                    <a:lnTo>
                      <a:pt x="11" y="18"/>
                    </a:lnTo>
                    <a:lnTo>
                      <a:pt x="9" y="4"/>
                    </a:lnTo>
                    <a:lnTo>
                      <a:pt x="9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2" name="Freeform 190"/>
              <p:cNvSpPr>
                <a:spLocks/>
              </p:cNvSpPr>
              <p:nvPr/>
            </p:nvSpPr>
            <p:spPr bwMode="gray">
              <a:xfrm>
                <a:off x="3994" y="1286"/>
                <a:ext cx="41" cy="25"/>
              </a:xfrm>
              <a:custGeom>
                <a:avLst/>
                <a:gdLst>
                  <a:gd name="T0" fmla="*/ 2 w 41"/>
                  <a:gd name="T1" fmla="*/ 9 h 25"/>
                  <a:gd name="T2" fmla="*/ 0 w 41"/>
                  <a:gd name="T3" fmla="*/ 12 h 25"/>
                  <a:gd name="T4" fmla="*/ 5 w 41"/>
                  <a:gd name="T5" fmla="*/ 21 h 25"/>
                  <a:gd name="T6" fmla="*/ 11 w 41"/>
                  <a:gd name="T7" fmla="*/ 21 h 25"/>
                  <a:gd name="T8" fmla="*/ 14 w 41"/>
                  <a:gd name="T9" fmla="*/ 23 h 25"/>
                  <a:gd name="T10" fmla="*/ 19 w 41"/>
                  <a:gd name="T11" fmla="*/ 21 h 25"/>
                  <a:gd name="T12" fmla="*/ 29 w 41"/>
                  <a:gd name="T13" fmla="*/ 24 h 25"/>
                  <a:gd name="T14" fmla="*/ 31 w 41"/>
                  <a:gd name="T15" fmla="*/ 23 h 25"/>
                  <a:gd name="T16" fmla="*/ 31 w 41"/>
                  <a:gd name="T17" fmla="*/ 21 h 25"/>
                  <a:gd name="T18" fmla="*/ 34 w 41"/>
                  <a:gd name="T19" fmla="*/ 21 h 25"/>
                  <a:gd name="T20" fmla="*/ 35 w 41"/>
                  <a:gd name="T21" fmla="*/ 14 h 25"/>
                  <a:gd name="T22" fmla="*/ 32 w 41"/>
                  <a:gd name="T23" fmla="*/ 12 h 25"/>
                  <a:gd name="T24" fmla="*/ 37 w 41"/>
                  <a:gd name="T25" fmla="*/ 12 h 25"/>
                  <a:gd name="T26" fmla="*/ 40 w 41"/>
                  <a:gd name="T27" fmla="*/ 7 h 25"/>
                  <a:gd name="T28" fmla="*/ 35 w 41"/>
                  <a:gd name="T29" fmla="*/ 5 h 25"/>
                  <a:gd name="T30" fmla="*/ 24 w 41"/>
                  <a:gd name="T31" fmla="*/ 2 h 25"/>
                  <a:gd name="T32" fmla="*/ 20 w 41"/>
                  <a:gd name="T33" fmla="*/ 0 h 25"/>
                  <a:gd name="T34" fmla="*/ 10 w 41"/>
                  <a:gd name="T35" fmla="*/ 1 h 25"/>
                  <a:gd name="T36" fmla="*/ 2 w 41"/>
                  <a:gd name="T37" fmla="*/ 9 h 25"/>
                  <a:gd name="T38" fmla="*/ 2 w 41"/>
                  <a:gd name="T39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25">
                    <a:moveTo>
                      <a:pt x="2" y="9"/>
                    </a:moveTo>
                    <a:lnTo>
                      <a:pt x="0" y="12"/>
                    </a:lnTo>
                    <a:lnTo>
                      <a:pt x="5" y="21"/>
                    </a:lnTo>
                    <a:lnTo>
                      <a:pt x="11" y="21"/>
                    </a:lnTo>
                    <a:lnTo>
                      <a:pt x="14" y="23"/>
                    </a:lnTo>
                    <a:lnTo>
                      <a:pt x="19" y="21"/>
                    </a:lnTo>
                    <a:lnTo>
                      <a:pt x="29" y="24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4" y="21"/>
                    </a:lnTo>
                    <a:lnTo>
                      <a:pt x="35" y="14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0" y="7"/>
                    </a:lnTo>
                    <a:lnTo>
                      <a:pt x="35" y="5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0" y="1"/>
                    </a:lnTo>
                    <a:lnTo>
                      <a:pt x="2" y="9"/>
                    </a:lnTo>
                    <a:lnTo>
                      <a:pt x="2" y="9"/>
                    </a:lnTo>
                  </a:path>
                </a:pathLst>
              </a:custGeom>
              <a:solidFill>
                <a:srgbClr val="FFC28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3" name="Freeform 191"/>
              <p:cNvSpPr>
                <a:spLocks/>
              </p:cNvSpPr>
              <p:nvPr/>
            </p:nvSpPr>
            <p:spPr bwMode="gray">
              <a:xfrm>
                <a:off x="4049" y="1195"/>
                <a:ext cx="8" cy="97"/>
              </a:xfrm>
              <a:custGeom>
                <a:avLst/>
                <a:gdLst>
                  <a:gd name="T0" fmla="*/ 4 w 8"/>
                  <a:gd name="T1" fmla="*/ 96 h 97"/>
                  <a:gd name="T2" fmla="*/ 4 w 8"/>
                  <a:gd name="T3" fmla="*/ 77 h 97"/>
                  <a:gd name="T4" fmla="*/ 6 w 8"/>
                  <a:gd name="T5" fmla="*/ 65 h 97"/>
                  <a:gd name="T6" fmla="*/ 7 w 8"/>
                  <a:gd name="T7" fmla="*/ 52 h 97"/>
                  <a:gd name="T8" fmla="*/ 6 w 8"/>
                  <a:gd name="T9" fmla="*/ 41 h 97"/>
                  <a:gd name="T10" fmla="*/ 0 w 8"/>
                  <a:gd name="T11" fmla="*/ 28 h 97"/>
                  <a:gd name="T12" fmla="*/ 0 w 8"/>
                  <a:gd name="T13" fmla="*/ 10 h 97"/>
                  <a:gd name="T14" fmla="*/ 0 w 8"/>
                  <a:gd name="T1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7">
                    <a:moveTo>
                      <a:pt x="4" y="96"/>
                    </a:moveTo>
                    <a:lnTo>
                      <a:pt x="4" y="77"/>
                    </a:lnTo>
                    <a:lnTo>
                      <a:pt x="6" y="65"/>
                    </a:lnTo>
                    <a:lnTo>
                      <a:pt x="7" y="52"/>
                    </a:lnTo>
                    <a:lnTo>
                      <a:pt x="6" y="41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4" name="Freeform 192"/>
              <p:cNvSpPr>
                <a:spLocks/>
              </p:cNvSpPr>
              <p:nvPr/>
            </p:nvSpPr>
            <p:spPr bwMode="gray">
              <a:xfrm>
                <a:off x="4026" y="1278"/>
                <a:ext cx="41" cy="30"/>
              </a:xfrm>
              <a:custGeom>
                <a:avLst/>
                <a:gdLst>
                  <a:gd name="T0" fmla="*/ 37 w 41"/>
                  <a:gd name="T1" fmla="*/ 11 h 30"/>
                  <a:gd name="T2" fmla="*/ 40 w 41"/>
                  <a:gd name="T3" fmla="*/ 14 h 30"/>
                  <a:gd name="T4" fmla="*/ 34 w 41"/>
                  <a:gd name="T5" fmla="*/ 20 h 30"/>
                  <a:gd name="T6" fmla="*/ 29 w 41"/>
                  <a:gd name="T7" fmla="*/ 22 h 30"/>
                  <a:gd name="T8" fmla="*/ 23 w 41"/>
                  <a:gd name="T9" fmla="*/ 27 h 30"/>
                  <a:gd name="T10" fmla="*/ 20 w 41"/>
                  <a:gd name="T11" fmla="*/ 22 h 30"/>
                  <a:gd name="T12" fmla="*/ 11 w 41"/>
                  <a:gd name="T13" fmla="*/ 29 h 30"/>
                  <a:gd name="T14" fmla="*/ 9 w 41"/>
                  <a:gd name="T15" fmla="*/ 26 h 30"/>
                  <a:gd name="T16" fmla="*/ 9 w 41"/>
                  <a:gd name="T17" fmla="*/ 22 h 30"/>
                  <a:gd name="T18" fmla="*/ 3 w 41"/>
                  <a:gd name="T19" fmla="*/ 20 h 30"/>
                  <a:gd name="T20" fmla="*/ 2 w 41"/>
                  <a:gd name="T21" fmla="*/ 17 h 30"/>
                  <a:gd name="T22" fmla="*/ 8 w 41"/>
                  <a:gd name="T23" fmla="*/ 13 h 30"/>
                  <a:gd name="T24" fmla="*/ 2 w 41"/>
                  <a:gd name="T25" fmla="*/ 13 h 30"/>
                  <a:gd name="T26" fmla="*/ 0 w 41"/>
                  <a:gd name="T27" fmla="*/ 10 h 30"/>
                  <a:gd name="T28" fmla="*/ 2 w 41"/>
                  <a:gd name="T29" fmla="*/ 9 h 30"/>
                  <a:gd name="T30" fmla="*/ 15 w 41"/>
                  <a:gd name="T31" fmla="*/ 6 h 30"/>
                  <a:gd name="T32" fmla="*/ 19 w 41"/>
                  <a:gd name="T33" fmla="*/ 0 h 30"/>
                  <a:gd name="T34" fmla="*/ 30 w 41"/>
                  <a:gd name="T35" fmla="*/ 0 h 30"/>
                  <a:gd name="T36" fmla="*/ 37 w 41"/>
                  <a:gd name="T37" fmla="*/ 11 h 30"/>
                  <a:gd name="T38" fmla="*/ 37 w 41"/>
                  <a:gd name="T39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30">
                    <a:moveTo>
                      <a:pt x="37" y="11"/>
                    </a:moveTo>
                    <a:lnTo>
                      <a:pt x="40" y="14"/>
                    </a:lnTo>
                    <a:lnTo>
                      <a:pt x="34" y="20"/>
                    </a:lnTo>
                    <a:lnTo>
                      <a:pt x="29" y="22"/>
                    </a:lnTo>
                    <a:lnTo>
                      <a:pt x="23" y="27"/>
                    </a:lnTo>
                    <a:lnTo>
                      <a:pt x="20" y="22"/>
                    </a:lnTo>
                    <a:lnTo>
                      <a:pt x="11" y="29"/>
                    </a:lnTo>
                    <a:lnTo>
                      <a:pt x="9" y="26"/>
                    </a:lnTo>
                    <a:lnTo>
                      <a:pt x="9" y="22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8" y="13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15" y="6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7" y="11"/>
                    </a:lnTo>
                    <a:lnTo>
                      <a:pt x="37" y="11"/>
                    </a:lnTo>
                  </a:path>
                </a:pathLst>
              </a:custGeom>
              <a:solidFill>
                <a:srgbClr val="FFC28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5" name="Freeform 193"/>
              <p:cNvSpPr>
                <a:spLocks/>
              </p:cNvSpPr>
              <p:nvPr/>
            </p:nvSpPr>
            <p:spPr bwMode="gray">
              <a:xfrm>
                <a:off x="4170" y="1286"/>
                <a:ext cx="39" cy="39"/>
              </a:xfrm>
              <a:custGeom>
                <a:avLst/>
                <a:gdLst>
                  <a:gd name="T0" fmla="*/ 38 w 39"/>
                  <a:gd name="T1" fmla="*/ 0 h 39"/>
                  <a:gd name="T2" fmla="*/ 38 w 39"/>
                  <a:gd name="T3" fmla="*/ 7 h 39"/>
                  <a:gd name="T4" fmla="*/ 37 w 39"/>
                  <a:gd name="T5" fmla="*/ 16 h 39"/>
                  <a:gd name="T6" fmla="*/ 37 w 39"/>
                  <a:gd name="T7" fmla="*/ 21 h 39"/>
                  <a:gd name="T8" fmla="*/ 28 w 39"/>
                  <a:gd name="T9" fmla="*/ 25 h 39"/>
                  <a:gd name="T10" fmla="*/ 16 w 39"/>
                  <a:gd name="T11" fmla="*/ 31 h 39"/>
                  <a:gd name="T12" fmla="*/ 0 w 39"/>
                  <a:gd name="T13" fmla="*/ 38 h 39"/>
                  <a:gd name="T14" fmla="*/ 24 w 39"/>
                  <a:gd name="T15" fmla="*/ 2 h 39"/>
                  <a:gd name="T16" fmla="*/ 38 w 39"/>
                  <a:gd name="T17" fmla="*/ 0 h 39"/>
                  <a:gd name="T18" fmla="*/ 38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8" y="0"/>
                    </a:moveTo>
                    <a:lnTo>
                      <a:pt x="38" y="7"/>
                    </a:lnTo>
                    <a:lnTo>
                      <a:pt x="37" y="16"/>
                    </a:lnTo>
                    <a:lnTo>
                      <a:pt x="37" y="21"/>
                    </a:lnTo>
                    <a:lnTo>
                      <a:pt x="28" y="25"/>
                    </a:lnTo>
                    <a:lnTo>
                      <a:pt x="16" y="31"/>
                    </a:lnTo>
                    <a:lnTo>
                      <a:pt x="0" y="38"/>
                    </a:lnTo>
                    <a:lnTo>
                      <a:pt x="24" y="2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6" name="Line 194"/>
              <p:cNvSpPr>
                <a:spLocks noChangeShapeType="1"/>
              </p:cNvSpPr>
              <p:nvPr/>
            </p:nvSpPr>
            <p:spPr bwMode="gray">
              <a:xfrm flipH="1">
                <a:off x="3960" y="1291"/>
                <a:ext cx="3" cy="26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147" name="Line 195"/>
              <p:cNvSpPr>
                <a:spLocks noChangeShapeType="1"/>
              </p:cNvSpPr>
              <p:nvPr/>
            </p:nvSpPr>
            <p:spPr bwMode="gray">
              <a:xfrm>
                <a:off x="4065" y="1295"/>
                <a:ext cx="0" cy="23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148" name="Freeform 196"/>
              <p:cNvSpPr>
                <a:spLocks/>
              </p:cNvSpPr>
              <p:nvPr/>
            </p:nvSpPr>
            <p:spPr bwMode="gray">
              <a:xfrm>
                <a:off x="4120" y="1166"/>
                <a:ext cx="63" cy="5"/>
              </a:xfrm>
              <a:custGeom>
                <a:avLst/>
                <a:gdLst>
                  <a:gd name="T0" fmla="*/ 62 w 63"/>
                  <a:gd name="T1" fmla="*/ 4 h 5"/>
                  <a:gd name="T2" fmla="*/ 32 w 63"/>
                  <a:gd name="T3" fmla="*/ 0 h 5"/>
                  <a:gd name="T4" fmla="*/ 17 w 63"/>
                  <a:gd name="T5" fmla="*/ 4 h 5"/>
                  <a:gd name="T6" fmla="*/ 0 w 6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">
                    <a:moveTo>
                      <a:pt x="62" y="4"/>
                    </a:moveTo>
                    <a:lnTo>
                      <a:pt x="32" y="0"/>
                    </a:lnTo>
                    <a:lnTo>
                      <a:pt x="17" y="4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9" name="Freeform 197"/>
              <p:cNvSpPr>
                <a:spLocks/>
              </p:cNvSpPr>
              <p:nvPr/>
            </p:nvSpPr>
            <p:spPr bwMode="gray">
              <a:xfrm>
                <a:off x="4120" y="1184"/>
                <a:ext cx="63" cy="6"/>
              </a:xfrm>
              <a:custGeom>
                <a:avLst/>
                <a:gdLst>
                  <a:gd name="T0" fmla="*/ 62 w 63"/>
                  <a:gd name="T1" fmla="*/ 5 h 6"/>
                  <a:gd name="T2" fmla="*/ 32 w 63"/>
                  <a:gd name="T3" fmla="*/ 0 h 6"/>
                  <a:gd name="T4" fmla="*/ 17 w 63"/>
                  <a:gd name="T5" fmla="*/ 5 h 6"/>
                  <a:gd name="T6" fmla="*/ 0 w 6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">
                    <a:moveTo>
                      <a:pt x="62" y="5"/>
                    </a:moveTo>
                    <a:lnTo>
                      <a:pt x="32" y="0"/>
                    </a:lnTo>
                    <a:lnTo>
                      <a:pt x="17" y="5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50" name="Freeform 198"/>
              <p:cNvSpPr>
                <a:spLocks/>
              </p:cNvSpPr>
              <p:nvPr/>
            </p:nvSpPr>
            <p:spPr bwMode="gray">
              <a:xfrm>
                <a:off x="4120" y="1198"/>
                <a:ext cx="63" cy="7"/>
              </a:xfrm>
              <a:custGeom>
                <a:avLst/>
                <a:gdLst>
                  <a:gd name="T0" fmla="*/ 62 w 63"/>
                  <a:gd name="T1" fmla="*/ 6 h 7"/>
                  <a:gd name="T2" fmla="*/ 32 w 63"/>
                  <a:gd name="T3" fmla="*/ 0 h 7"/>
                  <a:gd name="T4" fmla="*/ 17 w 63"/>
                  <a:gd name="T5" fmla="*/ 6 h 7"/>
                  <a:gd name="T6" fmla="*/ 0 w 6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7">
                    <a:moveTo>
                      <a:pt x="62" y="6"/>
                    </a:moveTo>
                    <a:lnTo>
                      <a:pt x="32" y="0"/>
                    </a:lnTo>
                    <a:lnTo>
                      <a:pt x="17" y="6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51" name="Freeform 199"/>
              <p:cNvSpPr>
                <a:spLocks/>
              </p:cNvSpPr>
              <p:nvPr/>
            </p:nvSpPr>
            <p:spPr bwMode="gray">
              <a:xfrm>
                <a:off x="4120" y="1211"/>
                <a:ext cx="63" cy="5"/>
              </a:xfrm>
              <a:custGeom>
                <a:avLst/>
                <a:gdLst>
                  <a:gd name="T0" fmla="*/ 62 w 63"/>
                  <a:gd name="T1" fmla="*/ 4 h 5"/>
                  <a:gd name="T2" fmla="*/ 32 w 63"/>
                  <a:gd name="T3" fmla="*/ 0 h 5"/>
                  <a:gd name="T4" fmla="*/ 17 w 63"/>
                  <a:gd name="T5" fmla="*/ 4 h 5"/>
                  <a:gd name="T6" fmla="*/ 0 w 6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">
                    <a:moveTo>
                      <a:pt x="62" y="4"/>
                    </a:moveTo>
                    <a:lnTo>
                      <a:pt x="32" y="0"/>
                    </a:lnTo>
                    <a:lnTo>
                      <a:pt x="17" y="4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5502152" name="AutoShape 200"/>
          <p:cNvSpPr>
            <a:spLocks noChangeArrowheads="1"/>
          </p:cNvSpPr>
          <p:nvPr/>
        </p:nvSpPr>
        <p:spPr bwMode="auto">
          <a:xfrm>
            <a:off x="4637088" y="4419600"/>
            <a:ext cx="3175000" cy="2320925"/>
          </a:xfrm>
          <a:prstGeom prst="cloudCallout">
            <a:avLst>
              <a:gd name="adj1" fmla="val -58801"/>
              <a:gd name="adj2" fmla="val -49657"/>
            </a:avLst>
          </a:prstGeom>
          <a:solidFill>
            <a:schemeClr val="bg1"/>
          </a:solidFill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現場の</a:t>
            </a:r>
            <a:r>
              <a:rPr lang="en-US" altLang="ja-JP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化を</a:t>
            </a:r>
          </a:p>
          <a:p>
            <a:pPr>
              <a:spcBef>
                <a:spcPct val="0"/>
              </a:spcBef>
            </a:pPr>
            <a:r>
              <a:rPr lang="ja-JP" altLang="en-US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最優先に考えた</a:t>
            </a:r>
          </a:p>
          <a:p>
            <a:pPr>
              <a:spcBef>
                <a:spcPct val="0"/>
              </a:spcBef>
            </a:pPr>
            <a:r>
              <a:rPr lang="ja-JP" altLang="en-US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ネットワークの構築</a:t>
            </a:r>
          </a:p>
        </p:txBody>
      </p:sp>
      <p:sp>
        <p:nvSpPr>
          <p:cNvPr id="5502153" name="Text Box 201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2154" name="Rectangle 20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建設業の</a:t>
            </a:r>
            <a:r>
              <a:rPr lang="en-US" altLang="ja-JP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化＝現場の</a:t>
            </a:r>
            <a:r>
              <a:rPr lang="en-US" altLang="ja-JP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</a:t>
            </a:r>
          </a:p>
        </p:txBody>
      </p:sp>
      <p:sp>
        <p:nvSpPr>
          <p:cNvPr id="5502155" name="Oval 203"/>
          <p:cNvSpPr>
            <a:spLocks noChangeArrowheads="1"/>
          </p:cNvSpPr>
          <p:nvPr/>
        </p:nvSpPr>
        <p:spPr bwMode="auto">
          <a:xfrm>
            <a:off x="3513138" y="3573463"/>
            <a:ext cx="482600" cy="368300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営業</a:t>
            </a:r>
          </a:p>
        </p:txBody>
      </p:sp>
      <p:sp>
        <p:nvSpPr>
          <p:cNvPr id="5502156" name="Oval 204"/>
          <p:cNvSpPr>
            <a:spLocks noChangeArrowheads="1"/>
          </p:cNvSpPr>
          <p:nvPr/>
        </p:nvSpPr>
        <p:spPr bwMode="auto">
          <a:xfrm>
            <a:off x="6969125" y="3205163"/>
            <a:ext cx="482600" cy="368300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営業</a:t>
            </a:r>
          </a:p>
        </p:txBody>
      </p:sp>
      <p:sp>
        <p:nvSpPr>
          <p:cNvPr id="5502157" name="Oval 205"/>
          <p:cNvSpPr>
            <a:spLocks noChangeArrowheads="1"/>
          </p:cNvSpPr>
          <p:nvPr/>
        </p:nvSpPr>
        <p:spPr bwMode="auto">
          <a:xfrm>
            <a:off x="4810125" y="2916238"/>
            <a:ext cx="482600" cy="368300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営業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0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0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0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0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0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0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0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02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0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50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1961" grpId="0" animBg="1"/>
      <p:bldP spid="5501962" grpId="0" animBg="1" autoUpdateAnimBg="0"/>
      <p:bldP spid="5502152" grpId="0" animBg="1" autoUpdateAnimBg="0"/>
      <p:bldP spid="5502155" grpId="0" animBg="1"/>
      <p:bldP spid="5502156" grpId="0" animBg="1"/>
      <p:bldP spid="550215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042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0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62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ミームの伝播＝相互作用</a:t>
            </a:r>
          </a:p>
        </p:txBody>
      </p:sp>
      <p:pic>
        <p:nvPicPr>
          <p:cNvPr id="5207044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264525" y="5734050"/>
            <a:ext cx="879475" cy="11239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07045" name="Text Box 5"/>
          <p:cNvSpPr txBox="1">
            <a:spLocks noChangeArrowheads="1"/>
          </p:cNvSpPr>
          <p:nvPr/>
        </p:nvSpPr>
        <p:spPr bwMode="auto">
          <a:xfrm>
            <a:off x="468313" y="2501900"/>
            <a:ext cx="3167062" cy="42386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A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物的相互作用</a:t>
            </a:r>
          </a:p>
        </p:txBody>
      </p:sp>
      <p:sp>
        <p:nvSpPr>
          <p:cNvPr id="5207046" name="Text Box 6"/>
          <p:cNvSpPr txBox="1">
            <a:spLocks noChangeArrowheads="1"/>
          </p:cNvSpPr>
          <p:nvPr/>
        </p:nvSpPr>
        <p:spPr bwMode="auto">
          <a:xfrm>
            <a:off x="468313" y="3078163"/>
            <a:ext cx="3167062" cy="42386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B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情報的相互作用</a:t>
            </a:r>
          </a:p>
        </p:txBody>
      </p:sp>
      <p:sp>
        <p:nvSpPr>
          <p:cNvPr id="5207047" name="Text Box 7"/>
          <p:cNvSpPr txBox="1">
            <a:spLocks noChangeArrowheads="1"/>
          </p:cNvSpPr>
          <p:nvPr/>
        </p:nvSpPr>
        <p:spPr bwMode="auto">
          <a:xfrm>
            <a:off x="971550" y="3679825"/>
            <a:ext cx="6767513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第一種の情報的相互作用，超越論的な枝の情報</a:t>
            </a:r>
          </a:p>
        </p:txBody>
      </p:sp>
      <p:sp>
        <p:nvSpPr>
          <p:cNvPr id="5207048" name="Text Box 8"/>
          <p:cNvSpPr txBox="1">
            <a:spLocks noChangeArrowheads="1"/>
          </p:cNvSpPr>
          <p:nvPr/>
        </p:nvSpPr>
        <p:spPr bwMode="auto">
          <a:xfrm>
            <a:off x="971550" y="4184650"/>
            <a:ext cx="6767513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第二種の情報的相互作用，解釈学的な蔓の情報</a:t>
            </a:r>
          </a:p>
        </p:txBody>
      </p:sp>
      <p:sp>
        <p:nvSpPr>
          <p:cNvPr id="5207049" name="Text Box 9"/>
          <p:cNvSpPr txBox="1">
            <a:spLocks noChangeArrowheads="1"/>
          </p:cNvSpPr>
          <p:nvPr/>
        </p:nvSpPr>
        <p:spPr bwMode="auto">
          <a:xfrm>
            <a:off x="396875" y="987425"/>
            <a:ext cx="8494713" cy="3429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8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人間社会とは複数の主体（個人や複合主体）が相互作用で結びついたもの</a:t>
            </a:r>
          </a:p>
        </p:txBody>
      </p:sp>
      <p:sp>
        <p:nvSpPr>
          <p:cNvPr id="5207050" name="Text Box 10"/>
          <p:cNvSpPr txBox="1">
            <a:spLocks noChangeArrowheads="1"/>
          </p:cNvSpPr>
          <p:nvPr/>
        </p:nvSpPr>
        <p:spPr bwMode="blackWhite">
          <a:xfrm>
            <a:off x="396875" y="1754188"/>
            <a:ext cx="2374900" cy="479425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相互作用</a:t>
            </a:r>
          </a:p>
        </p:txBody>
      </p:sp>
      <p:sp>
        <p:nvSpPr>
          <p:cNvPr id="5207051" name="Text Box 11"/>
          <p:cNvSpPr txBox="1">
            <a:spLocks noChangeArrowheads="1"/>
          </p:cNvSpPr>
          <p:nvPr/>
        </p:nvSpPr>
        <p:spPr bwMode="auto">
          <a:xfrm>
            <a:off x="3852863" y="2527300"/>
            <a:ext cx="5040312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身体的直接干渉・事物のやりとり</a:t>
            </a:r>
          </a:p>
        </p:txBody>
      </p:sp>
      <p:sp>
        <p:nvSpPr>
          <p:cNvPr id="5207052" name="Text Box 12"/>
          <p:cNvSpPr txBox="1">
            <a:spLocks noChangeArrowheads="1"/>
          </p:cNvSpPr>
          <p:nvPr/>
        </p:nvSpPr>
        <p:spPr bwMode="auto">
          <a:xfrm>
            <a:off x="3851275" y="3103563"/>
            <a:ext cx="5040313" cy="36988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言語，表情，身振り，画像，音楽</a:t>
            </a:r>
          </a:p>
        </p:txBody>
      </p:sp>
      <p:sp>
        <p:nvSpPr>
          <p:cNvPr id="5207053" name="Text Box 13"/>
          <p:cNvSpPr txBox="1">
            <a:spLocks noChangeArrowheads="1"/>
          </p:cNvSpPr>
          <p:nvPr/>
        </p:nvSpPr>
        <p:spPr bwMode="auto">
          <a:xfrm>
            <a:off x="7813675" y="3671888"/>
            <a:ext cx="1152525" cy="36988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手段的</a:t>
            </a:r>
          </a:p>
        </p:txBody>
      </p:sp>
      <p:sp>
        <p:nvSpPr>
          <p:cNvPr id="5207054" name="Text Box 14"/>
          <p:cNvSpPr txBox="1">
            <a:spLocks noChangeArrowheads="1"/>
          </p:cNvSpPr>
          <p:nvPr/>
        </p:nvSpPr>
        <p:spPr bwMode="auto">
          <a:xfrm>
            <a:off x="7812088" y="4184650"/>
            <a:ext cx="1152525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本質的</a:t>
            </a:r>
          </a:p>
        </p:txBody>
      </p:sp>
      <p:sp>
        <p:nvSpPr>
          <p:cNvPr id="5207055" name="Text Box 15"/>
          <p:cNvSpPr txBox="1">
            <a:spLocks noChangeArrowheads="1"/>
          </p:cNvSpPr>
          <p:nvPr/>
        </p:nvSpPr>
        <p:spPr bwMode="auto">
          <a:xfrm>
            <a:off x="611188" y="4903788"/>
            <a:ext cx="1728787" cy="36988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手段的情報</a:t>
            </a:r>
          </a:p>
        </p:txBody>
      </p:sp>
      <p:sp>
        <p:nvSpPr>
          <p:cNvPr id="5207056" name="Text Box 16"/>
          <p:cNvSpPr txBox="1">
            <a:spLocks noChangeArrowheads="1"/>
          </p:cNvSpPr>
          <p:nvPr/>
        </p:nvSpPr>
        <p:spPr bwMode="auto">
          <a:xfrm>
            <a:off x="2484438" y="4903788"/>
            <a:ext cx="5861050" cy="36988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何かの他の目的のために役立つ情報</a:t>
            </a:r>
          </a:p>
        </p:txBody>
      </p:sp>
      <p:sp>
        <p:nvSpPr>
          <p:cNvPr id="5207057" name="Text Box 17"/>
          <p:cNvSpPr txBox="1">
            <a:spLocks noChangeArrowheads="1"/>
          </p:cNvSpPr>
          <p:nvPr/>
        </p:nvSpPr>
        <p:spPr bwMode="auto">
          <a:xfrm>
            <a:off x="611188" y="5553075"/>
            <a:ext cx="1728787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本質的情報</a:t>
            </a:r>
          </a:p>
        </p:txBody>
      </p:sp>
      <p:sp>
        <p:nvSpPr>
          <p:cNvPr id="5207058" name="Text Box 18"/>
          <p:cNvSpPr txBox="1">
            <a:spLocks noChangeArrowheads="1"/>
          </p:cNvSpPr>
          <p:nvPr/>
        </p:nvSpPr>
        <p:spPr bwMode="auto">
          <a:xfrm>
            <a:off x="2484438" y="5553075"/>
            <a:ext cx="5861050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それを持つこと自身が値打ちをもつ情報</a:t>
            </a:r>
          </a:p>
        </p:txBody>
      </p:sp>
      <p:sp>
        <p:nvSpPr>
          <p:cNvPr id="5207059" name="Rectangle 19"/>
          <p:cNvSpPr>
            <a:spLocks noChangeArrowheads="1"/>
          </p:cNvSpPr>
          <p:nvPr/>
        </p:nvSpPr>
        <p:spPr bwMode="auto">
          <a:xfrm>
            <a:off x="1258888" y="6407150"/>
            <a:ext cx="5340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（出典：村上泰亮</a:t>
            </a:r>
            <a:r>
              <a:rPr lang="en-US" altLang="ja-JP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『</a:t>
            </a:r>
            <a:r>
              <a:rPr lang="ja-JP" altLang="en-US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反古典の経済学要綱</a:t>
            </a:r>
            <a:r>
              <a:rPr lang="en-US" altLang="ja-JP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』1994</a:t>
            </a:r>
            <a:r>
              <a:rPr lang="ja-JP" altLang="en-US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年，中央公論社）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07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0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0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07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0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0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07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045" grpId="0" animBg="1"/>
      <p:bldP spid="5207046" grpId="0" animBg="1"/>
      <p:bldP spid="5207047" grpId="0" animBg="1"/>
      <p:bldP spid="5207048" grpId="0" animBg="1"/>
      <p:bldP spid="5207049" grpId="0" animBg="1"/>
      <p:bldP spid="5207050" grpId="0" animBg="1"/>
      <p:bldP spid="5207051" grpId="0" animBg="1"/>
      <p:bldP spid="5207052" grpId="0" animBg="1"/>
      <p:bldP spid="5207053" grpId="0" animBg="1"/>
      <p:bldP spid="5207054" grpId="0" animBg="1"/>
      <p:bldP spid="5207055" grpId="0" animBg="1"/>
      <p:bldP spid="5207056" grpId="0" animBg="1"/>
      <p:bldP spid="5207057" grpId="0" animBg="1"/>
      <p:bldP spid="520705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9090" name="Picture 2" descr="j02838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30700"/>
            <a:ext cx="2447925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09091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0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売買（経済的交換）とは</a:t>
            </a:r>
          </a:p>
        </p:txBody>
      </p:sp>
      <p:sp>
        <p:nvSpPr>
          <p:cNvPr id="5209093" name="Oval 5"/>
          <p:cNvSpPr>
            <a:spLocks noChangeArrowheads="1"/>
          </p:cNvSpPr>
          <p:nvPr/>
        </p:nvSpPr>
        <p:spPr bwMode="blackWhite">
          <a:xfrm>
            <a:off x="61913" y="2205038"/>
            <a:ext cx="3933825" cy="3529012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技術のミーム</a:t>
            </a:r>
          </a:p>
          <a:p>
            <a:r>
              <a:rPr lang="ja-JP" altLang="en-US" sz="20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商品力</a:t>
            </a:r>
          </a:p>
          <a:p>
            <a:r>
              <a:rPr kumimoji="0" lang="ja-JP" altLang="en-US" sz="20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技術・組織力</a:t>
            </a:r>
          </a:p>
          <a:p>
            <a:r>
              <a:rPr kumimoji="0" lang="ja-JP" altLang="en-US" sz="20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ブランド・アイデンティティ</a:t>
            </a:r>
          </a:p>
          <a:p>
            <a:r>
              <a:rPr kumimoji="0"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信用</a:t>
            </a:r>
          </a:p>
          <a:p>
            <a:r>
              <a:rPr kumimoji="0" lang="en-US" altLang="ja-JP" sz="2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and etc</a:t>
            </a:r>
            <a:r>
              <a:rPr kumimoji="0" lang="en-US" altLang="ja-JP" sz="20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</a:t>
            </a:r>
          </a:p>
        </p:txBody>
      </p:sp>
      <p:sp>
        <p:nvSpPr>
          <p:cNvPr id="5209094" name="Oval 6"/>
          <p:cNvSpPr>
            <a:spLocks noChangeArrowheads="1"/>
          </p:cNvSpPr>
          <p:nvPr/>
        </p:nvSpPr>
        <p:spPr bwMode="blackWhite">
          <a:xfrm>
            <a:off x="4759325" y="2276475"/>
            <a:ext cx="3916363" cy="3529013"/>
          </a:xfrm>
          <a:prstGeom prst="ellipse">
            <a:avLst/>
          </a:prstGeom>
          <a:solidFill>
            <a:srgbClr val="FFCC66"/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消費のミーム</a:t>
            </a:r>
          </a:p>
          <a:p>
            <a:r>
              <a:rPr kumimoji="0" lang="ja-JP" altLang="en-US" sz="2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顧客の持っている</a:t>
            </a:r>
          </a:p>
          <a:p>
            <a:r>
              <a:rPr kumimoji="0" lang="ja-JP" altLang="en-US" sz="2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買いたいという気持ちの束</a:t>
            </a:r>
          </a:p>
          <a:p>
            <a:r>
              <a:rPr kumimoji="0"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「空気」</a:t>
            </a:r>
          </a:p>
        </p:txBody>
      </p:sp>
      <p:sp>
        <p:nvSpPr>
          <p:cNvPr id="5209095" name="AutoShape 7"/>
          <p:cNvSpPr>
            <a:spLocks noChangeArrowheads="1"/>
          </p:cNvSpPr>
          <p:nvPr/>
        </p:nvSpPr>
        <p:spPr bwMode="auto">
          <a:xfrm>
            <a:off x="2989263" y="1847850"/>
            <a:ext cx="2805112" cy="646113"/>
          </a:xfrm>
          <a:prstGeom prst="leftRightArrow">
            <a:avLst>
              <a:gd name="adj1" fmla="val 50000"/>
              <a:gd name="adj2" fmla="val 86830"/>
            </a:avLst>
          </a:prstGeom>
          <a:solidFill>
            <a:srgbClr val="FF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情報的相互作用</a:t>
            </a:r>
          </a:p>
        </p:txBody>
      </p:sp>
      <p:pic>
        <p:nvPicPr>
          <p:cNvPr id="5209096" name="Picture 8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4550" y="4365625"/>
            <a:ext cx="1949450" cy="24923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09097" name="Text Box 9"/>
          <p:cNvSpPr txBox="1">
            <a:spLocks noChangeArrowheads="1"/>
          </p:cNvSpPr>
          <p:nvPr/>
        </p:nvSpPr>
        <p:spPr bwMode="blackWhite">
          <a:xfrm>
            <a:off x="827088" y="1646238"/>
            <a:ext cx="1801812" cy="533400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売り手</a:t>
            </a:r>
          </a:p>
        </p:txBody>
      </p:sp>
      <p:sp>
        <p:nvSpPr>
          <p:cNvPr id="5209098" name="Text Box 10"/>
          <p:cNvSpPr txBox="1">
            <a:spLocks noChangeArrowheads="1"/>
          </p:cNvSpPr>
          <p:nvPr/>
        </p:nvSpPr>
        <p:spPr bwMode="blackWhite">
          <a:xfrm>
            <a:off x="6083300" y="1719263"/>
            <a:ext cx="1657350" cy="533400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買い手</a:t>
            </a:r>
          </a:p>
        </p:txBody>
      </p:sp>
      <p:sp>
        <p:nvSpPr>
          <p:cNvPr id="5209099" name="Text Box 11"/>
          <p:cNvSpPr txBox="1">
            <a:spLocks noChangeArrowheads="1"/>
          </p:cNvSpPr>
          <p:nvPr/>
        </p:nvSpPr>
        <p:spPr bwMode="auto">
          <a:xfrm>
            <a:off x="458788" y="836613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市場を「売り手」と「買い手」の立場から鳥瞰すれば</a:t>
            </a:r>
          </a:p>
        </p:txBody>
      </p:sp>
      <p:pic>
        <p:nvPicPr>
          <p:cNvPr id="5209100" name="Picture 12" descr="j028378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28975"/>
            <a:ext cx="2808288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09101" name="Text Box 13"/>
          <p:cNvSpPr txBox="1">
            <a:spLocks noChangeArrowheads="1"/>
          </p:cNvSpPr>
          <p:nvPr/>
        </p:nvSpPr>
        <p:spPr bwMode="auto">
          <a:xfrm>
            <a:off x="2628900" y="6146800"/>
            <a:ext cx="3454400" cy="4794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物的相互作用の成立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0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0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0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20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0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0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0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0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0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20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0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9093" grpId="0" animBg="1"/>
      <p:bldP spid="5209094" grpId="0" animBg="1"/>
      <p:bldP spid="5209095" grpId="0" animBg="1"/>
      <p:bldP spid="5209097" grpId="0" animBg="1"/>
      <p:bldP spid="5209098" grpId="0" animBg="1"/>
      <p:bldP spid="5209099" grpId="0" build="p" autoUpdateAnimBg="0"/>
      <p:bldP spid="520910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113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1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我われが売っているものとは</a:t>
            </a:r>
          </a:p>
        </p:txBody>
      </p:sp>
      <p:pic>
        <p:nvPicPr>
          <p:cNvPr id="5211140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6488" y="4537075"/>
            <a:ext cx="1724025" cy="22050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11141" name="Oval 5"/>
          <p:cNvSpPr>
            <a:spLocks noChangeArrowheads="1"/>
          </p:cNvSpPr>
          <p:nvPr/>
        </p:nvSpPr>
        <p:spPr bwMode="blackWhite">
          <a:xfrm>
            <a:off x="2339975" y="969963"/>
            <a:ext cx="5254625" cy="454660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4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技術のミーム</a:t>
            </a:r>
            <a:endParaRPr kumimoji="0" lang="ja-JP" altLang="en-US" sz="32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211142" name="AutoShape 6"/>
          <p:cNvSpPr>
            <a:spLocks noChangeArrowheads="1"/>
          </p:cNvSpPr>
          <p:nvPr/>
        </p:nvSpPr>
        <p:spPr bwMode="auto">
          <a:xfrm>
            <a:off x="854075" y="827088"/>
            <a:ext cx="1296988" cy="762000"/>
          </a:xfrm>
          <a:prstGeom prst="homePlate">
            <a:avLst>
              <a:gd name="adj" fmla="val 42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211143" name="Picture 7" descr="PE02381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" y="2708275"/>
            <a:ext cx="3036888" cy="3313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1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11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1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1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1141" grpId="0" animBg="1"/>
      <p:bldP spid="521114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3186" name="Picture 2" descr="j02838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1138"/>
            <a:ext cx="5543550" cy="52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3187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1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-17463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市場は情報の相互作用の場</a:t>
            </a:r>
          </a:p>
        </p:txBody>
      </p:sp>
      <p:sp>
        <p:nvSpPr>
          <p:cNvPr id="5213189" name="Text Box 5"/>
          <p:cNvSpPr txBox="1">
            <a:spLocks noChangeArrowheads="1"/>
          </p:cNvSpPr>
          <p:nvPr/>
        </p:nvSpPr>
        <p:spPr bwMode="auto">
          <a:xfrm>
            <a:off x="539750" y="881063"/>
            <a:ext cx="7848600" cy="4794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経済的交換</a:t>
            </a: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（</a:t>
            </a:r>
            <a:r>
              <a:rPr lang="en-US" altLang="ja-JP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exchange</a:t>
            </a: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）</a:t>
            </a: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を構成する情報とは</a:t>
            </a:r>
          </a:p>
        </p:txBody>
      </p:sp>
      <p:sp>
        <p:nvSpPr>
          <p:cNvPr id="5213190" name="Oval 6"/>
          <p:cNvSpPr>
            <a:spLocks noChangeArrowheads="1"/>
          </p:cNvSpPr>
          <p:nvPr/>
        </p:nvSpPr>
        <p:spPr bwMode="blackWhite">
          <a:xfrm>
            <a:off x="4427538" y="2924175"/>
            <a:ext cx="4133850" cy="3311525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lang="ja-JP" altLang="en-US" sz="32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経験と解釈と信頼の情報</a:t>
            </a:r>
          </a:p>
          <a:p>
            <a:r>
              <a:rPr lang="ja-JP" altLang="en-US" sz="24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第二種の情報</a:t>
            </a:r>
          </a:p>
        </p:txBody>
      </p:sp>
      <p:sp>
        <p:nvSpPr>
          <p:cNvPr id="5213191" name="Oval 7"/>
          <p:cNvSpPr>
            <a:spLocks noChangeArrowheads="1"/>
          </p:cNvSpPr>
          <p:nvPr/>
        </p:nvSpPr>
        <p:spPr bwMode="blackWhite">
          <a:xfrm>
            <a:off x="539750" y="2925763"/>
            <a:ext cx="3887788" cy="3311525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 altLang="ja-JP" sz="24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  <a:p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価格と量の情報</a:t>
            </a: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第一種の情報</a:t>
            </a:r>
          </a:p>
          <a:p>
            <a:endParaRPr lang="en-US" altLang="ja-JP" sz="32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pic>
        <p:nvPicPr>
          <p:cNvPr id="5213192" name="Picture 8" descr="j02903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8288" y="5157788"/>
            <a:ext cx="1187450" cy="158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13193" name="Text Box 9"/>
          <p:cNvSpPr txBox="1">
            <a:spLocks noChangeArrowheads="1"/>
          </p:cNvSpPr>
          <p:nvPr/>
        </p:nvSpPr>
        <p:spPr bwMode="auto">
          <a:xfrm>
            <a:off x="3132138" y="1889125"/>
            <a:ext cx="28813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　</a:t>
            </a:r>
            <a:r>
              <a:rPr lang="ja-JP" altLang="en-US">
                <a:solidFill>
                  <a:schemeClr val="bg1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物的相互作用</a:t>
            </a:r>
          </a:p>
        </p:txBody>
      </p:sp>
      <p:pic>
        <p:nvPicPr>
          <p:cNvPr id="5213194" name="Picture 10" descr="j023777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1154112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3195" name="Picture 11" descr="j02173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412875"/>
            <a:ext cx="1336675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3196" name="AutoShape 12"/>
          <p:cNvSpPr>
            <a:spLocks noChangeArrowheads="1"/>
          </p:cNvSpPr>
          <p:nvPr/>
        </p:nvSpPr>
        <p:spPr bwMode="auto">
          <a:xfrm>
            <a:off x="2844800" y="1563688"/>
            <a:ext cx="3311525" cy="1144587"/>
          </a:xfrm>
          <a:prstGeom prst="leftRightArrow">
            <a:avLst>
              <a:gd name="adj1" fmla="val 50000"/>
              <a:gd name="adj2" fmla="val 57864"/>
            </a:avLst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213197" name="Picture 13" descr="j023628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341938"/>
            <a:ext cx="15113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3198" name="Text Box 14"/>
          <p:cNvSpPr txBox="1">
            <a:spLocks noChangeArrowheads="1"/>
          </p:cNvSpPr>
          <p:nvPr/>
        </p:nvSpPr>
        <p:spPr bwMode="auto">
          <a:xfrm>
            <a:off x="3132138" y="3365500"/>
            <a:ext cx="2663825" cy="42386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情報的相互作用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2131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21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1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1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13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1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21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21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1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1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1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1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1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1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1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21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3191" grpId="0" animBg="1"/>
      <p:bldP spid="5213193" grpId="0"/>
      <p:bldP spid="5213196" grpId="0" animBg="1"/>
      <p:bldP spid="521319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933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1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782638"/>
          </a:xfrm>
        </p:spPr>
        <p:txBody>
          <a:bodyPr/>
          <a:lstStyle/>
          <a:p>
            <a:pPr algn="ctr"/>
            <a:r>
              <a:rPr lang="ja-JP" altLang="en-US" sz="3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メタ情報としての信頼という情報</a:t>
            </a:r>
            <a:endParaRPr lang="ja-JP" altLang="en-US" sz="3400">
              <a:effectLst/>
              <a:ea typeface="HGP創英角ﾎﾟｯﾌﾟ体" panose="040B0A00000000000000" pitchFamily="50" charset="-128"/>
            </a:endParaRPr>
          </a:p>
        </p:txBody>
      </p:sp>
      <p:sp>
        <p:nvSpPr>
          <p:cNvPr id="5219332" name="Oval 4"/>
          <p:cNvSpPr>
            <a:spLocks noChangeArrowheads="1"/>
          </p:cNvSpPr>
          <p:nvPr/>
        </p:nvSpPr>
        <p:spPr bwMode="blackWhite">
          <a:xfrm>
            <a:off x="107950" y="908050"/>
            <a:ext cx="4176713" cy="3529013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「能力」</a:t>
            </a:r>
            <a:r>
              <a:rPr kumimoji="0" lang="ja-JP" altLang="en-US" sz="2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に</a:t>
            </a:r>
            <a:r>
              <a:rPr kumimoji="0"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対</a:t>
            </a:r>
            <a:r>
              <a:rPr kumimoji="0" lang="ja-JP" altLang="en-US" sz="2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する</a:t>
            </a:r>
            <a:r>
              <a:rPr kumimoji="0"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信頼</a:t>
            </a:r>
          </a:p>
        </p:txBody>
      </p:sp>
      <p:sp>
        <p:nvSpPr>
          <p:cNvPr id="5219333" name="Oval 5"/>
          <p:cNvSpPr>
            <a:spLocks noChangeArrowheads="1"/>
          </p:cNvSpPr>
          <p:nvPr/>
        </p:nvSpPr>
        <p:spPr bwMode="blackWhite">
          <a:xfrm>
            <a:off x="4932363" y="908050"/>
            <a:ext cx="4033837" cy="3529013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「意図」</a:t>
            </a:r>
            <a:r>
              <a:rPr kumimoji="0" lang="ja-JP" altLang="en-US" sz="20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対</a:t>
            </a:r>
            <a:r>
              <a:rPr kumimoji="0" lang="ja-JP" altLang="en-US" sz="20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する</a:t>
            </a:r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</a:t>
            </a:r>
          </a:p>
        </p:txBody>
      </p:sp>
      <p:sp>
        <p:nvSpPr>
          <p:cNvPr id="5219334" name="Text Box 6"/>
          <p:cNvSpPr txBox="1">
            <a:spLocks noChangeArrowheads="1"/>
          </p:cNvSpPr>
          <p:nvPr/>
        </p:nvSpPr>
        <p:spPr bwMode="blackWhite">
          <a:xfrm>
            <a:off x="1187450" y="5935663"/>
            <a:ext cx="6264275" cy="588962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交換の底辺に流れる重低音</a:t>
            </a:r>
          </a:p>
        </p:txBody>
      </p:sp>
      <p:sp>
        <p:nvSpPr>
          <p:cNvPr id="5219335" name="Rectangle 7"/>
          <p:cNvSpPr>
            <a:spLocks noChangeArrowheads="1"/>
          </p:cNvSpPr>
          <p:nvPr/>
        </p:nvSpPr>
        <p:spPr bwMode="auto">
          <a:xfrm>
            <a:off x="971550" y="6546850"/>
            <a:ext cx="4286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（出典：山岸俊男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信頼の構造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en-US" altLang="ja-JP" sz="1200"/>
              <a:t>1998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年，東京大学出版会）</a:t>
            </a:r>
          </a:p>
        </p:txBody>
      </p:sp>
      <p:sp>
        <p:nvSpPr>
          <p:cNvPr id="5219336" name="Text Box 8"/>
          <p:cNvSpPr txBox="1">
            <a:spLocks noChangeArrowheads="1"/>
          </p:cNvSpPr>
          <p:nvPr/>
        </p:nvSpPr>
        <p:spPr bwMode="auto">
          <a:xfrm>
            <a:off x="971550" y="3141663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ふぐの調理免許</a:t>
            </a:r>
          </a:p>
        </p:txBody>
      </p:sp>
      <p:sp>
        <p:nvSpPr>
          <p:cNvPr id="5219337" name="Text Box 9"/>
          <p:cNvSpPr txBox="1">
            <a:spLocks noChangeArrowheads="1"/>
          </p:cNvSpPr>
          <p:nvPr/>
        </p:nvSpPr>
        <p:spPr bwMode="auto">
          <a:xfrm>
            <a:off x="5795963" y="3141663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0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夫は浮気をしない</a:t>
            </a:r>
          </a:p>
        </p:txBody>
      </p:sp>
      <p:pic>
        <p:nvPicPr>
          <p:cNvPr id="5219338" name="Picture 10" descr="j023628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573463"/>
            <a:ext cx="2520950" cy="233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19339" name="Picture 11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64338" y="3848100"/>
            <a:ext cx="1585912" cy="2028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19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1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2193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1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21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21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219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21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4798E-6 L -0.13385 -2.94798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4798E-6 L -0.2599 0.099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499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21933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219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9332" grpId="0" animBg="1"/>
      <p:bldP spid="5219332" grpId="1" animBg="1"/>
      <p:bldP spid="5219332" grpId="2" animBg="1"/>
      <p:bldP spid="5219333" grpId="0" animBg="1"/>
      <p:bldP spid="5219333" grpId="1" animBg="1"/>
      <p:bldP spid="5219333" grpId="2" animBg="1"/>
      <p:bldP spid="5219334" grpId="0" animBg="1"/>
      <p:bldP spid="5219336" grpId="0"/>
      <p:bldP spid="5219336" grpId="1"/>
      <p:bldP spid="5219337" grpId="0"/>
      <p:bldP spid="5219337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1378" name="Picture 2" descr="j023628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3711575"/>
            <a:ext cx="2881312" cy="267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53975"/>
            <a:ext cx="9067800" cy="782638"/>
          </a:xfrm>
        </p:spPr>
        <p:txBody>
          <a:bodyPr/>
          <a:lstStyle/>
          <a:p>
            <a:pPr algn="ctr"/>
            <a:r>
              <a:rPr lang="ja-JP" altLang="en-US" sz="3200" b="1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意図に対する信頼二分類</a:t>
            </a:r>
            <a:endParaRPr lang="ja-JP" altLang="en-US" b="1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221380" name="Oval 4"/>
          <p:cNvSpPr>
            <a:spLocks noChangeArrowheads="1"/>
          </p:cNvSpPr>
          <p:nvPr/>
        </p:nvSpPr>
        <p:spPr bwMode="blackWhite">
          <a:xfrm>
            <a:off x="107950" y="908050"/>
            <a:ext cx="4176713" cy="3529013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けん制装置付の</a:t>
            </a:r>
          </a:p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「意図」に対する信頼</a:t>
            </a:r>
          </a:p>
        </p:txBody>
      </p:sp>
      <p:sp>
        <p:nvSpPr>
          <p:cNvPr id="5221381" name="Oval 5"/>
          <p:cNvSpPr>
            <a:spLocks noChangeArrowheads="1"/>
          </p:cNvSpPr>
          <p:nvPr/>
        </p:nvSpPr>
        <p:spPr bwMode="blackWhite">
          <a:xfrm>
            <a:off x="4932363" y="908050"/>
            <a:ext cx="4033837" cy="3529013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相手の人格的な</a:t>
            </a:r>
          </a:p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「意図」に対する信頼</a:t>
            </a:r>
          </a:p>
        </p:txBody>
      </p:sp>
      <p:sp>
        <p:nvSpPr>
          <p:cNvPr id="5221382" name="Oval 6"/>
          <p:cNvSpPr>
            <a:spLocks noChangeArrowheads="1"/>
          </p:cNvSpPr>
          <p:nvPr/>
        </p:nvSpPr>
        <p:spPr bwMode="blackWhite">
          <a:xfrm>
            <a:off x="611188" y="3429000"/>
            <a:ext cx="2089150" cy="1944688"/>
          </a:xfrm>
          <a:prstGeom prst="ellipse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ctr"/>
          <a:lstStyle/>
          <a:p>
            <a:r>
              <a:rPr kumimoji="0"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安心</a:t>
            </a:r>
          </a:p>
        </p:txBody>
      </p:sp>
      <p:sp>
        <p:nvSpPr>
          <p:cNvPr id="5221383" name="Oval 7"/>
          <p:cNvSpPr>
            <a:spLocks noChangeArrowheads="1"/>
          </p:cNvSpPr>
          <p:nvPr/>
        </p:nvSpPr>
        <p:spPr bwMode="blackWhite">
          <a:xfrm>
            <a:off x="5867400" y="3429000"/>
            <a:ext cx="2233613" cy="1800225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ctr"/>
          <a:lstStyle/>
          <a:p>
            <a:r>
              <a:rPr kumimoji="0" lang="ja-JP" altLang="en-US" sz="4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</a:t>
            </a:r>
          </a:p>
        </p:txBody>
      </p:sp>
      <p:pic>
        <p:nvPicPr>
          <p:cNvPr id="5221384" name="Picture 8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86663" y="4868863"/>
            <a:ext cx="1557337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1385" name="AutoShape 9"/>
          <p:cNvSpPr>
            <a:spLocks noChangeArrowheads="1"/>
          </p:cNvSpPr>
          <p:nvPr/>
        </p:nvSpPr>
        <p:spPr bwMode="auto">
          <a:xfrm>
            <a:off x="5364163" y="4940300"/>
            <a:ext cx="2222500" cy="1917700"/>
          </a:xfrm>
          <a:prstGeom prst="wedgeEllipseCallout">
            <a:avLst>
              <a:gd name="adj1" fmla="val 58000"/>
              <a:gd name="adj2" fmla="val 2052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altLang="en-US" sz="2400"/>
              <a:t>大切なのはこっちね</a:t>
            </a:r>
          </a:p>
        </p:txBody>
      </p:sp>
      <p:sp>
        <p:nvSpPr>
          <p:cNvPr id="5221386" name="Rectangle 10"/>
          <p:cNvSpPr>
            <a:spLocks noChangeArrowheads="1"/>
          </p:cNvSpPr>
          <p:nvPr/>
        </p:nvSpPr>
        <p:spPr bwMode="auto">
          <a:xfrm>
            <a:off x="900113" y="6546850"/>
            <a:ext cx="4286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（出典：山岸俊男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信頼の構造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en-US" altLang="ja-JP" sz="1200"/>
              <a:t>1998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年，東京大学出版会）</a:t>
            </a:r>
          </a:p>
        </p:txBody>
      </p:sp>
    </p:spTree>
  </p:cSld>
  <p:clrMapOvr>
    <a:masterClrMapping/>
  </p:clrMapOvr>
  <p:transition spd="med">
    <p:fad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1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2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2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2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2213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522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2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21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2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2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1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21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2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22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2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2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1380" grpId="0" animBg="1"/>
      <p:bldP spid="5221381" grpId="0" animBg="1"/>
      <p:bldP spid="5221382" grpId="0" animBg="1"/>
      <p:bldP spid="5221383" grpId="0" animBg="1"/>
      <p:bldP spid="522138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474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2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信頼をメタ情報とした商品＝のれん</a:t>
            </a:r>
          </a:p>
        </p:txBody>
      </p:sp>
      <p:pic>
        <p:nvPicPr>
          <p:cNvPr id="5225476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6488" y="4537075"/>
            <a:ext cx="1724025" cy="22050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5477" name="Oval 5"/>
          <p:cNvSpPr>
            <a:spLocks noChangeArrowheads="1"/>
          </p:cNvSpPr>
          <p:nvPr/>
        </p:nvSpPr>
        <p:spPr bwMode="blackWhite">
          <a:xfrm>
            <a:off x="2339975" y="969963"/>
            <a:ext cx="5254625" cy="454660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技術のミーム</a:t>
            </a:r>
            <a:endParaRPr kumimoji="0" lang="ja-JP" altLang="en-US" sz="60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0" lang="ja-JP" altLang="en-US" sz="5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のれん</a:t>
            </a:r>
          </a:p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（人質としての信頼の担保）</a:t>
            </a:r>
          </a:p>
        </p:txBody>
      </p:sp>
      <p:sp>
        <p:nvSpPr>
          <p:cNvPr id="5225478" name="AutoShape 6"/>
          <p:cNvSpPr>
            <a:spLocks noChangeArrowheads="1"/>
          </p:cNvSpPr>
          <p:nvPr/>
        </p:nvSpPr>
        <p:spPr bwMode="auto">
          <a:xfrm>
            <a:off x="854075" y="827088"/>
            <a:ext cx="1296988" cy="762000"/>
          </a:xfrm>
          <a:prstGeom prst="homePlate">
            <a:avLst>
              <a:gd name="adj" fmla="val 42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225479" name="Picture 7" descr="PE02381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" y="2708275"/>
            <a:ext cx="3036888" cy="3313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5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477" grpId="0" animBg="1"/>
      <p:bldP spid="522547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522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27523" name="Oval 3"/>
          <p:cNvSpPr>
            <a:spLocks noChangeArrowheads="1"/>
          </p:cNvSpPr>
          <p:nvPr/>
        </p:nvSpPr>
        <p:spPr bwMode="blackWhite">
          <a:xfrm>
            <a:off x="1476375" y="44450"/>
            <a:ext cx="6335713" cy="4824413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kumimoji="0" lang="ja-JP" altLang="en-US" sz="1600">
                <a:latin typeface="HGP創英角ﾎﾟｯﾌﾟ体" panose="040B0A00000000000000" pitchFamily="50" charset="-128"/>
              </a:rPr>
              <a:t>（人質としての信頼の担保）</a:t>
            </a:r>
          </a:p>
          <a:p>
            <a:r>
              <a:rPr kumimoji="0" lang="en-US" altLang="ja-JP" b="1">
                <a:latin typeface="HGS創英角ﾎﾟｯﾌﾟ体" panose="040B0A00000000000000" pitchFamily="50" charset="-128"/>
              </a:rPr>
              <a:t>【</a:t>
            </a:r>
            <a:r>
              <a:rPr kumimoji="0" lang="ja-JP" altLang="en-US" b="1">
                <a:latin typeface="HGS創英角ﾎﾟｯﾌﾟ体" panose="040B0A00000000000000" pitchFamily="50" charset="-128"/>
              </a:rPr>
              <a:t>暖簾分</a:t>
            </a:r>
            <a:r>
              <a:rPr kumimoji="0" lang="en-US" altLang="ja-JP" b="1">
                <a:latin typeface="HGS創英角ﾎﾟｯﾌﾟ体" panose="040B0A00000000000000" pitchFamily="50" charset="-128"/>
              </a:rPr>
              <a:t>】</a:t>
            </a:r>
            <a:endParaRPr kumimoji="0" lang="en-US" altLang="ja-JP" i="1">
              <a:latin typeface="HGS創英角ﾎﾟｯﾌﾟ体" panose="040B0A00000000000000" pitchFamily="50" charset="-128"/>
            </a:endParaRPr>
          </a:p>
          <a:p>
            <a:r>
              <a:rPr kumimoji="0" lang="ja-JP" altLang="en-US">
                <a:latin typeface="HGS創英角ﾎﾟｯﾌﾟ体" panose="040B0A00000000000000" pitchFamily="50" charset="-128"/>
              </a:rPr>
              <a:t>その店に長く勤めた店員に、同じ屋号の店を開くことを許す（し、物心両面に相応の支援をする）こと。また、そうして出来た店</a:t>
            </a:r>
            <a:endParaRPr kumimoji="0" lang="ja-JP" altLang="en-US" i="1">
              <a:latin typeface="HGS創英角ﾎﾟｯﾌﾟ体" panose="040B0A00000000000000" pitchFamily="50" charset="-128"/>
            </a:endParaRPr>
          </a:p>
        </p:txBody>
      </p:sp>
      <p:sp>
        <p:nvSpPr>
          <p:cNvPr id="5227524" name="AutoShape 4"/>
          <p:cNvSpPr>
            <a:spLocks noChangeArrowheads="1"/>
          </p:cNvSpPr>
          <p:nvPr/>
        </p:nvSpPr>
        <p:spPr bwMode="auto">
          <a:xfrm>
            <a:off x="854075" y="827088"/>
            <a:ext cx="1296988" cy="762000"/>
          </a:xfrm>
          <a:prstGeom prst="homePlate">
            <a:avLst>
              <a:gd name="adj" fmla="val 42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52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のれん</a:t>
            </a:r>
          </a:p>
        </p:txBody>
      </p:sp>
      <p:sp>
        <p:nvSpPr>
          <p:cNvPr id="5227526" name="AutoShape 6"/>
          <p:cNvSpPr>
            <a:spLocks noChangeArrowheads="1"/>
          </p:cNvSpPr>
          <p:nvPr/>
        </p:nvSpPr>
        <p:spPr bwMode="auto">
          <a:xfrm>
            <a:off x="4643438" y="4149725"/>
            <a:ext cx="3168650" cy="2592388"/>
          </a:xfrm>
          <a:prstGeom prst="wedgeEllipseCallout">
            <a:avLst>
              <a:gd name="adj1" fmla="val 54958"/>
              <a:gd name="adj2" fmla="val -224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/>
              <a:t>消費のミームからの暖簾分</a:t>
            </a:r>
          </a:p>
        </p:txBody>
      </p:sp>
      <p:pic>
        <p:nvPicPr>
          <p:cNvPr id="5227527" name="Picture 7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6488" y="4537075"/>
            <a:ext cx="1724025" cy="22050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22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523" grpId="0" animBg="1"/>
      <p:bldP spid="522752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782637"/>
          </a:xfrm>
        </p:spPr>
        <p:txBody>
          <a:bodyPr/>
          <a:lstStyle/>
          <a:p>
            <a:pPr algn="ctr"/>
            <a:r>
              <a:rPr lang="ja-JP" altLang="en-US" sz="32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公共工事という産業の</a:t>
            </a:r>
            <a:br>
              <a:rPr lang="ja-JP" altLang="en-US" sz="32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2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かつての「のれん分け」</a:t>
            </a:r>
          </a:p>
        </p:txBody>
      </p:sp>
      <p:sp>
        <p:nvSpPr>
          <p:cNvPr id="5282819" name="Oval 3"/>
          <p:cNvSpPr>
            <a:spLocks noChangeArrowheads="1"/>
          </p:cNvSpPr>
          <p:nvPr/>
        </p:nvSpPr>
        <p:spPr bwMode="auto">
          <a:xfrm>
            <a:off x="6005513" y="1346200"/>
            <a:ext cx="2311400" cy="20113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発注者</a:t>
            </a:r>
            <a:endParaRPr lang="ja-JP" altLang="en-US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能力の信頼</a:t>
            </a:r>
          </a:p>
          <a:p>
            <a:pPr>
              <a:lnSpc>
                <a:spcPct val="90000"/>
              </a:lnSpc>
            </a:pPr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意図の信頼</a:t>
            </a:r>
          </a:p>
        </p:txBody>
      </p:sp>
      <p:grpSp>
        <p:nvGrpSpPr>
          <p:cNvPr id="5282821" name="Group 5"/>
          <p:cNvGrpSpPr>
            <a:grpSpLocks/>
          </p:cNvGrpSpPr>
          <p:nvPr/>
        </p:nvGrpSpPr>
        <p:grpSpPr bwMode="auto">
          <a:xfrm>
            <a:off x="539750" y="1268413"/>
            <a:ext cx="3887788" cy="3811587"/>
            <a:chOff x="340" y="618"/>
            <a:chExt cx="2253" cy="2223"/>
          </a:xfrm>
        </p:grpSpPr>
        <p:sp>
          <p:nvSpPr>
            <p:cNvPr id="5282822" name="Line 6"/>
            <p:cNvSpPr>
              <a:spLocks noChangeShapeType="1"/>
            </p:cNvSpPr>
            <p:nvPr/>
          </p:nvSpPr>
          <p:spPr bwMode="white">
            <a:xfrm>
              <a:off x="1773" y="672"/>
              <a:ext cx="63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82823" name="Oval 7"/>
            <p:cNvSpPr>
              <a:spLocks noChangeArrowheads="1"/>
            </p:cNvSpPr>
            <p:nvPr/>
          </p:nvSpPr>
          <p:spPr bwMode="blackWhite">
            <a:xfrm>
              <a:off x="340" y="709"/>
              <a:ext cx="2253" cy="2132"/>
            </a:xfrm>
            <a:prstGeom prst="ellipse">
              <a:avLst/>
            </a:prstGeom>
            <a:solidFill>
              <a:schemeClr val="bg2"/>
            </a:solidFill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82824" name="Line 8"/>
            <p:cNvSpPr>
              <a:spLocks noChangeShapeType="1"/>
            </p:cNvSpPr>
            <p:nvPr/>
          </p:nvSpPr>
          <p:spPr bwMode="white">
            <a:xfrm>
              <a:off x="1773" y="618"/>
              <a:ext cx="63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82825" name="Text Box 9"/>
            <p:cNvSpPr txBox="1">
              <a:spLocks noChangeArrowheads="1"/>
            </p:cNvSpPr>
            <p:nvPr/>
          </p:nvSpPr>
          <p:spPr bwMode="auto">
            <a:xfrm>
              <a:off x="521" y="845"/>
              <a:ext cx="2072" cy="1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ja-JP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・建設業許可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・技術職員の数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・経審の点数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・営業年数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</a:t>
              </a:r>
              <a:r>
                <a:rPr lang="en-US" altLang="ja-JP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ISO9000</a:t>
              </a:r>
              <a:r>
                <a:rPr lang="en-US" altLang="ja-JP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HGP創英角ﾎﾟｯﾌﾟ体" panose="040B0A00000000000000" pitchFamily="50" charset="-128"/>
                </a:rPr>
                <a:t>’</a:t>
              </a:r>
              <a:r>
                <a:rPr lang="en-US" altLang="ja-JP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s</a:t>
              </a:r>
              <a:r>
                <a:rPr lang="ja-JP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，</a:t>
              </a:r>
              <a:r>
                <a:rPr lang="en-US" altLang="ja-JP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14000</a:t>
              </a:r>
            </a:p>
            <a:p>
              <a:pPr algn="l">
                <a:lnSpc>
                  <a:spcPct val="90000"/>
                </a:lnSpc>
              </a:pPr>
              <a:r>
                <a:rPr kumimoji="0" lang="ja-JP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等々，お役所さんから言われた，まあそんなもの</a:t>
              </a:r>
              <a:r>
                <a:rPr kumimoji="0" lang="en-US" altLang="ja-JP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HGP創英角ﾎﾟｯﾌﾟ体" panose="040B0A00000000000000" pitchFamily="50" charset="-128"/>
                </a:rPr>
                <a:t>…</a:t>
              </a:r>
              <a:endParaRPr kumimoji="0"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5282826" name="Oval 10"/>
          <p:cNvSpPr>
            <a:spLocks noChangeArrowheads="1"/>
          </p:cNvSpPr>
          <p:nvPr/>
        </p:nvSpPr>
        <p:spPr bwMode="auto">
          <a:xfrm>
            <a:off x="2771775" y="1346200"/>
            <a:ext cx="2741613" cy="20113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中小建設業の</a:t>
            </a:r>
          </a:p>
          <a:p>
            <a:pPr>
              <a:lnSpc>
                <a:spcPct val="90000"/>
              </a:lnSpc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能力の信頼</a:t>
            </a:r>
          </a:p>
          <a:p>
            <a:pPr>
              <a:lnSpc>
                <a:spcPct val="90000"/>
              </a:lnSpc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意図の信頼</a:t>
            </a:r>
          </a:p>
        </p:txBody>
      </p:sp>
      <p:sp>
        <p:nvSpPr>
          <p:cNvPr id="5282827" name="Text Box 11"/>
          <p:cNvSpPr txBox="1">
            <a:spLocks noChangeArrowheads="1"/>
          </p:cNvSpPr>
          <p:nvPr/>
        </p:nvSpPr>
        <p:spPr bwMode="auto">
          <a:xfrm>
            <a:off x="5435600" y="2106613"/>
            <a:ext cx="4778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3200" b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</a:t>
            </a:r>
          </a:p>
        </p:txBody>
      </p:sp>
      <p:sp>
        <p:nvSpPr>
          <p:cNvPr id="5282832" name="AutoShape 16"/>
          <p:cNvSpPr>
            <a:spLocks noChangeArrowheads="1"/>
          </p:cNvSpPr>
          <p:nvPr/>
        </p:nvSpPr>
        <p:spPr bwMode="auto">
          <a:xfrm>
            <a:off x="5003800" y="3716338"/>
            <a:ext cx="2952750" cy="2592387"/>
          </a:xfrm>
          <a:prstGeom prst="wedgeEllipseCallout">
            <a:avLst>
              <a:gd name="adj1" fmla="val 54301"/>
              <a:gd name="adj2" fmla="val 1436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b="1"/>
              <a:t>消費のミーム＝発注者</a:t>
            </a:r>
          </a:p>
        </p:txBody>
      </p:sp>
      <p:pic>
        <p:nvPicPr>
          <p:cNvPr id="5282831" name="Picture 1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9975" y="4608513"/>
            <a:ext cx="1724025" cy="2205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82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82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283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600">
                <a:solidFill>
                  <a:schemeClr val="tx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</a:rPr>
              <a:t>市民社会の台頭</a:t>
            </a:r>
          </a:p>
        </p:txBody>
      </p:sp>
      <p:sp>
        <p:nvSpPr>
          <p:cNvPr id="5430275" name="Oval 3"/>
          <p:cNvSpPr>
            <a:spLocks noChangeArrowheads="1"/>
          </p:cNvSpPr>
          <p:nvPr/>
        </p:nvSpPr>
        <p:spPr bwMode="blackWhite">
          <a:xfrm>
            <a:off x="1403350" y="1268413"/>
            <a:ext cx="3168650" cy="2160587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0"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Ⅲ</a:t>
            </a:r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象限</a:t>
            </a:r>
          </a:p>
          <a:p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グローバル指向</a:t>
            </a:r>
          </a:p>
          <a:p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0"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CALS</a:t>
            </a:r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  <p:sp>
        <p:nvSpPr>
          <p:cNvPr id="5430276" name="Line 4"/>
          <p:cNvSpPr>
            <a:spLocks noChangeShapeType="1"/>
          </p:cNvSpPr>
          <p:nvPr/>
        </p:nvSpPr>
        <p:spPr bwMode="auto">
          <a:xfrm flipV="1">
            <a:off x="4627563" y="1195388"/>
            <a:ext cx="0" cy="4754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430277" name="Line 5"/>
          <p:cNvSpPr>
            <a:spLocks noChangeShapeType="1"/>
          </p:cNvSpPr>
          <p:nvPr/>
        </p:nvSpPr>
        <p:spPr bwMode="auto">
          <a:xfrm>
            <a:off x="1403350" y="3571875"/>
            <a:ext cx="64817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430278" name="Oval 6"/>
          <p:cNvSpPr>
            <a:spLocks noChangeArrowheads="1"/>
          </p:cNvSpPr>
          <p:nvPr/>
        </p:nvSpPr>
        <p:spPr bwMode="blackWhite">
          <a:xfrm>
            <a:off x="4716463" y="1268413"/>
            <a:ext cx="3168650" cy="2160587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0"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Ⅰ</a:t>
            </a:r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象限</a:t>
            </a:r>
          </a:p>
          <a:p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グローバル指向＋コミュニティ指向</a:t>
            </a:r>
          </a:p>
        </p:txBody>
      </p:sp>
      <p:sp>
        <p:nvSpPr>
          <p:cNvPr id="5430279" name="Oval 7"/>
          <p:cNvSpPr>
            <a:spLocks noChangeArrowheads="1"/>
          </p:cNvSpPr>
          <p:nvPr/>
        </p:nvSpPr>
        <p:spPr bwMode="blackWhite">
          <a:xfrm>
            <a:off x="1403350" y="3716338"/>
            <a:ext cx="3168650" cy="2160587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kumimoji="0" lang="ja-JP" altLang="en-US" sz="2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0" lang="en-US" altLang="ja-JP" sz="2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Ⅳ</a:t>
            </a:r>
            <a:r>
              <a:rPr kumimoji="0" lang="ja-JP" altLang="en-US" sz="2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象限</a:t>
            </a:r>
          </a:p>
          <a:p>
            <a:r>
              <a:rPr kumimoji="0" lang="ja-JP" altLang="en-US" sz="2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ノングローバル指向＋ノンコミュニティ指向</a:t>
            </a:r>
          </a:p>
        </p:txBody>
      </p:sp>
      <p:sp>
        <p:nvSpPr>
          <p:cNvPr id="5430280" name="Oval 8"/>
          <p:cNvSpPr>
            <a:spLocks noChangeArrowheads="1"/>
          </p:cNvSpPr>
          <p:nvPr/>
        </p:nvSpPr>
        <p:spPr bwMode="blackWhite">
          <a:xfrm>
            <a:off x="4716463" y="3643313"/>
            <a:ext cx="3168650" cy="2160587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0"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Ⅱ</a:t>
            </a:r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象限</a:t>
            </a:r>
          </a:p>
          <a:p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コミュニティ指向</a:t>
            </a:r>
          </a:p>
        </p:txBody>
      </p:sp>
      <p:sp>
        <p:nvSpPr>
          <p:cNvPr id="5430281" name="Text Box 9"/>
          <p:cNvSpPr txBox="1">
            <a:spLocks noChangeArrowheads="1"/>
          </p:cNvSpPr>
          <p:nvPr/>
        </p:nvSpPr>
        <p:spPr bwMode="auto">
          <a:xfrm>
            <a:off x="4284663" y="836613"/>
            <a:ext cx="720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</a:t>
            </a: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</a:t>
            </a:r>
          </a:p>
        </p:txBody>
      </p:sp>
      <p:sp>
        <p:nvSpPr>
          <p:cNvPr id="5430282" name="Text Box 10"/>
          <p:cNvSpPr txBox="1">
            <a:spLocks noChangeArrowheads="1"/>
          </p:cNvSpPr>
          <p:nvPr/>
        </p:nvSpPr>
        <p:spPr bwMode="auto">
          <a:xfrm>
            <a:off x="4284663" y="6165850"/>
            <a:ext cx="720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</a:t>
            </a: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</a:t>
            </a:r>
          </a:p>
        </p:txBody>
      </p:sp>
      <p:sp>
        <p:nvSpPr>
          <p:cNvPr id="5430283" name="Text Box 11"/>
          <p:cNvSpPr txBox="1">
            <a:spLocks noChangeArrowheads="1"/>
          </p:cNvSpPr>
          <p:nvPr/>
        </p:nvSpPr>
        <p:spPr bwMode="auto">
          <a:xfrm>
            <a:off x="7954963" y="3429000"/>
            <a:ext cx="720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</a:t>
            </a:r>
          </a:p>
        </p:txBody>
      </p:sp>
      <p:sp>
        <p:nvSpPr>
          <p:cNvPr id="5430284" name="Text Box 12"/>
          <p:cNvSpPr txBox="1">
            <a:spLocks noChangeArrowheads="1"/>
          </p:cNvSpPr>
          <p:nvPr/>
        </p:nvSpPr>
        <p:spPr bwMode="auto">
          <a:xfrm>
            <a:off x="755650" y="3429000"/>
            <a:ext cx="720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</a:t>
            </a:r>
          </a:p>
        </p:txBody>
      </p:sp>
      <p:sp>
        <p:nvSpPr>
          <p:cNvPr id="5430285" name="Text Box 13"/>
          <p:cNvSpPr txBox="1">
            <a:spLocks noChangeArrowheads="1"/>
          </p:cNvSpPr>
          <p:nvPr/>
        </p:nvSpPr>
        <p:spPr bwMode="auto">
          <a:xfrm>
            <a:off x="34925" y="6529388"/>
            <a:ext cx="90360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金子郁容「新版 コミュニティ・ソリューション」</a:t>
            </a:r>
            <a:r>
              <a:rPr lang="en-US" altLang="ja-JP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2002</a:t>
            </a:r>
            <a:r>
              <a:rPr lang="ja-JP" altLang="en-US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</a:t>
            </a:r>
            <a:r>
              <a:rPr lang="ja-JP" altLang="en-US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日，岩波書店，</a:t>
            </a:r>
            <a:r>
              <a:rPr lang="en-US" altLang="ja-JP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p86</a:t>
            </a:r>
            <a:r>
              <a:rPr lang="ja-JP" altLang="en-US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の表を修正</a:t>
            </a:r>
          </a:p>
        </p:txBody>
      </p:sp>
      <p:sp>
        <p:nvSpPr>
          <p:cNvPr id="5430286" name="AutoShape 14"/>
          <p:cNvSpPr>
            <a:spLocks noChangeArrowheads="1"/>
          </p:cNvSpPr>
          <p:nvPr/>
        </p:nvSpPr>
        <p:spPr bwMode="auto">
          <a:xfrm>
            <a:off x="179388" y="1176338"/>
            <a:ext cx="5400675" cy="5205412"/>
          </a:xfrm>
          <a:prstGeom prst="wedgeEllipseCallout">
            <a:avLst>
              <a:gd name="adj1" fmla="val 52236"/>
              <a:gd name="adj2" fmla="val 2090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6600" b="1"/>
              <a:t>市民社会</a:t>
            </a:r>
          </a:p>
          <a:p>
            <a:r>
              <a:rPr lang="ja-JP" altLang="en-US" sz="6600" b="1"/>
              <a:t>の台頭</a:t>
            </a:r>
          </a:p>
        </p:txBody>
      </p:sp>
      <p:sp>
        <p:nvSpPr>
          <p:cNvPr id="5430287" name="Oval 15"/>
          <p:cNvSpPr>
            <a:spLocks noChangeArrowheads="1"/>
          </p:cNvSpPr>
          <p:nvPr/>
        </p:nvSpPr>
        <p:spPr bwMode="auto">
          <a:xfrm>
            <a:off x="4427538" y="2781300"/>
            <a:ext cx="3816350" cy="3743325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5430288" name="Picture 16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92950" y="4298950"/>
            <a:ext cx="2000250" cy="2514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430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43027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430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43027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3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3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3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3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43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3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3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274" grpId="0"/>
      <p:bldP spid="5430275" grpId="0" animBg="1"/>
      <p:bldP spid="5430278" grpId="0" animBg="1"/>
      <p:bldP spid="5430279" grpId="0" animBg="1"/>
      <p:bldP spid="5430280" grpId="0" animBg="1"/>
      <p:bldP spid="5430286" grpId="0" animBg="1"/>
      <p:bldP spid="54302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6050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pPr>
              <a:spcBef>
                <a:spcPct val="0"/>
              </a:spcBef>
            </a:pPr>
            <a:r>
              <a:rPr lang="en-US" altLang="ja-JP" sz="2300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2300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化の為の基本インフラ</a:t>
            </a:r>
            <a:endParaRPr lang="ja-JP" altLang="en-US" sz="23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6051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6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イントラネットを使うということ</a:t>
            </a:r>
          </a:p>
        </p:txBody>
      </p:sp>
      <p:grpSp>
        <p:nvGrpSpPr>
          <p:cNvPr id="5506053" name="Group 5"/>
          <p:cNvGrpSpPr>
            <a:grpSpLocks/>
          </p:cNvGrpSpPr>
          <p:nvPr/>
        </p:nvGrpSpPr>
        <p:grpSpPr bwMode="auto">
          <a:xfrm>
            <a:off x="1139825" y="4313238"/>
            <a:ext cx="6345238" cy="2455862"/>
            <a:chOff x="164" y="2002"/>
            <a:chExt cx="5424" cy="2261"/>
          </a:xfrm>
        </p:grpSpPr>
        <p:sp>
          <p:nvSpPr>
            <p:cNvPr id="5506054" name="Oval 6"/>
            <p:cNvSpPr>
              <a:spLocks noChangeArrowheads="1"/>
            </p:cNvSpPr>
            <p:nvPr/>
          </p:nvSpPr>
          <p:spPr bwMode="auto">
            <a:xfrm>
              <a:off x="164" y="2002"/>
              <a:ext cx="5328" cy="226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5506055" name="Oval 7"/>
            <p:cNvSpPr>
              <a:spLocks noChangeArrowheads="1"/>
            </p:cNvSpPr>
            <p:nvPr/>
          </p:nvSpPr>
          <p:spPr bwMode="auto">
            <a:xfrm>
              <a:off x="1473" y="2229"/>
              <a:ext cx="4067" cy="178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5506056" name="Text Box 8"/>
            <p:cNvSpPr txBox="1">
              <a:spLocks noChangeArrowheads="1"/>
            </p:cNvSpPr>
            <p:nvPr/>
          </p:nvSpPr>
          <p:spPr bwMode="auto">
            <a:xfrm>
              <a:off x="4240" y="3927"/>
              <a:ext cx="1121" cy="2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ja-JP" altLang="en-US" sz="1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</a:t>
              </a:r>
            </a:p>
          </p:txBody>
        </p:sp>
        <p:sp>
          <p:nvSpPr>
            <p:cNvPr id="5506057" name="Text Box 9"/>
            <p:cNvSpPr txBox="1">
              <a:spLocks noChangeArrowheads="1"/>
            </p:cNvSpPr>
            <p:nvPr/>
          </p:nvSpPr>
          <p:spPr bwMode="auto">
            <a:xfrm>
              <a:off x="1749" y="3275"/>
              <a:ext cx="15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ja-JP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6058" name="Oval 10"/>
            <p:cNvSpPr>
              <a:spLocks noChangeArrowheads="1"/>
            </p:cNvSpPr>
            <p:nvPr/>
          </p:nvSpPr>
          <p:spPr bwMode="auto">
            <a:xfrm>
              <a:off x="3099" y="2472"/>
              <a:ext cx="2428" cy="1272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grpSp>
          <p:nvGrpSpPr>
            <p:cNvPr id="5506059" name="Group 11"/>
            <p:cNvGrpSpPr>
              <a:grpSpLocks/>
            </p:cNvGrpSpPr>
            <p:nvPr/>
          </p:nvGrpSpPr>
          <p:grpSpPr bwMode="auto">
            <a:xfrm>
              <a:off x="3051" y="2430"/>
              <a:ext cx="2372" cy="1423"/>
              <a:chOff x="672" y="1014"/>
              <a:chExt cx="4224" cy="2072"/>
            </a:xfrm>
          </p:grpSpPr>
          <p:sp>
            <p:nvSpPr>
              <p:cNvPr id="5506060" name="Oval 12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1" name="Oval 13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2" name="Oval 14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3" name="Oval 15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4" name="Oval 16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5" name="Oval 17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5506066" name="Oval 18"/>
            <p:cNvSpPr>
              <a:spLocks noChangeArrowheads="1"/>
            </p:cNvSpPr>
            <p:nvPr/>
          </p:nvSpPr>
          <p:spPr bwMode="blackWhite">
            <a:xfrm>
              <a:off x="5103" y="3250"/>
              <a:ext cx="485" cy="33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1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506067" name="Group 19"/>
            <p:cNvGrpSpPr>
              <a:grpSpLocks/>
            </p:cNvGrpSpPr>
            <p:nvPr/>
          </p:nvGrpSpPr>
          <p:grpSpPr bwMode="auto">
            <a:xfrm>
              <a:off x="3519" y="2326"/>
              <a:ext cx="1589" cy="1452"/>
              <a:chOff x="3799" y="513"/>
              <a:chExt cx="1380" cy="1319"/>
            </a:xfrm>
          </p:grpSpPr>
          <p:grpSp>
            <p:nvGrpSpPr>
              <p:cNvPr id="5506068" name="Group 20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506069" name="Freeform 21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0" name="Freeform 22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1" name="Freeform 23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2" name="Freeform 24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3" name="Freeform 25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4" name="Freeform 26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5" name="Freeform 27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6" name="Freeform 28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7" name="Freeform 29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8" name="Freeform 30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9" name="Freeform 31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0" name="Freeform 32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1" name="Freeform 33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2" name="Freeform 34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3" name="Freeform 35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4" name="Freeform 36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5" name="Freeform 37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6" name="Freeform 38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7" name="Freeform 39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8" name="Freeform 40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9" name="Freeform 41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0" name="Freeform 42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1" name="Freeform 43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2" name="Freeform 44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3" name="Freeform 45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4" name="Freeform 46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5" name="Freeform 47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6" name="Freeform 48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7" name="Freeform 49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8" name="Freeform 50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9" name="Freeform 51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0" name="Freeform 52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1" name="Oval 53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02" name="Freeform 54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3" name="Freeform 55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4" name="Freeform 56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5" name="Freeform 57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6" name="Freeform 58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7" name="Freeform 59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8" name="Freeform 60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9" name="Freeform 61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0" name="Freeform 62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1" name="Freeform 63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2" name="Freeform 64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3" name="Freeform 65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4" name="Freeform 66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5" name="Freeform 67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6" name="Freeform 68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7" name="Freeform 69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8" name="Freeform 70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9" name="Freeform 71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0" name="Freeform 72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1" name="Freeform 73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2" name="Line 74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23" name="Line 75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24" name="Freeform 76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5" name="Freeform 77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6" name="Freeform 78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7" name="Freeform 79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06128" name="Group 80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506129" name="Freeform 81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0" name="Freeform 82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1" name="Freeform 83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2" name="Freeform 84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3" name="Freeform 85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4" name="Freeform 86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5" name="Freeform 87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6" name="Freeform 88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7" name="Freeform 89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8" name="Freeform 90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9" name="Freeform 91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0" name="Freeform 92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1" name="Freeform 93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2" name="Freeform 94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3" name="Freeform 95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4" name="Freeform 96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5" name="Freeform 97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6" name="Freeform 98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7" name="Freeform 99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8" name="Freeform 100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9" name="Freeform 101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0" name="Freeform 102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1" name="Freeform 103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2" name="Freeform 104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3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54" name="Oval 106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55" name="Freeform 107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6" name="Freeform 108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7" name="Freeform 109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8" name="Freeform 110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9" name="Freeform 111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0" name="Freeform 112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1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62" name="Line 114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63" name="Line 115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64" name="Freeform 116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5" name="Freeform 117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6" name="Freeform 118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7" name="Freeform 119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06168" name="Group 120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506169" name="Freeform 121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0" name="Freeform 122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1" name="Freeform 123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2" name="Freeform 124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3" name="Freeform 125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4" name="Freeform 126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5" name="Freeform 127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6" name="Freeform 128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7" name="Freeform 129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8" name="Freeform 130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9" name="Freeform 131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0" name="Freeform 132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1" name="Freeform 133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2" name="Freeform 134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3" name="Freeform 135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4" name="Freeform 136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5" name="Freeform 137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6" name="Freeform 138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7" name="Freeform 139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8" name="Freeform 140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9" name="Freeform 141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0" name="Freeform 142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1" name="Freeform 143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2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93" name="Oval 145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94" name="Freeform 146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5" name="Freeform 147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6" name="Freeform 148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7" name="Freeform 149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8" name="Freeform 150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9" name="Freeform 151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0" name="Freeform 152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1" name="Freeform 153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2" name="Freeform 154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3" name="Freeform 155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4" name="Freeform 156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5" name="Freeform 157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6" name="Freeform 158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7" name="Freeform 159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8" name="Freeform 160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9" name="Freeform 161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06210" name="Group 162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506211" name="Freeform 163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2" name="Freeform 164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3" name="Freeform 165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4" name="Freeform 166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5" name="Freeform 167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6" name="Freeform 168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7" name="Freeform 169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8" name="Freeform 170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9" name="Freeform 171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0" name="Freeform 172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1" name="Freeform 173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2" name="Freeform 174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3" name="Freeform 175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4" name="Freeform 176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5" name="Freeform 177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6" name="Freeform 178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7" name="Freeform 179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8" name="Freeform 180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9" name="Freeform 181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0" name="Freeform 182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1" name="Freeform 183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2" name="Freeform 184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3" name="Oval 185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234" name="Oval 186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235" name="Freeform 187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6" name="Freeform 188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7" name="Freeform 189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8" name="Freeform 190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9" name="Freeform 191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0" name="Freeform 192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1" name="Freeform 193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2" name="Line 194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243" name="Line 195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244" name="Freeform 196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5" name="Freeform 197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6" name="Freeform 198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7" name="Freeform 199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</p:grpSp>
        <p:sp>
          <p:nvSpPr>
            <p:cNvPr id="5506248" name="Text Box 200"/>
            <p:cNvSpPr txBox="1">
              <a:spLocks noChangeArrowheads="1"/>
            </p:cNvSpPr>
            <p:nvPr/>
          </p:nvSpPr>
          <p:spPr bwMode="auto">
            <a:xfrm>
              <a:off x="1647" y="2964"/>
              <a:ext cx="1156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エクストラネット</a:t>
              </a:r>
            </a:p>
          </p:txBody>
        </p:sp>
        <p:sp>
          <p:nvSpPr>
            <p:cNvPr id="5506249" name="Text Box 201"/>
            <p:cNvSpPr txBox="1">
              <a:spLocks noChangeArrowheads="1"/>
            </p:cNvSpPr>
            <p:nvPr/>
          </p:nvSpPr>
          <p:spPr bwMode="auto">
            <a:xfrm>
              <a:off x="336" y="3108"/>
              <a:ext cx="1045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506250" name="Text Box 202"/>
          <p:cNvSpPr txBox="1">
            <a:spLocks noChangeArrowheads="1"/>
          </p:cNvSpPr>
          <p:nvPr/>
        </p:nvSpPr>
        <p:spPr bwMode="auto">
          <a:xfrm>
            <a:off x="76200" y="1341438"/>
            <a:ext cx="9067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22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・全集団的な相互作用と共進化の場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22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→すべての構成員が対象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22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・インターネットとのシームレスな関係（広くて薄い紐帯への誘い）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22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→社会的知性・信頼・信頼性の共進化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endParaRPr lang="ja-JP" altLang="en-US" sz="22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・「反省」の場としてのミーム培地（プール）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endParaRPr lang="en-US" altLang="ja-JP" sz="3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6050" grpId="0" build="allAtOnc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146" name="Oval 2"/>
          <p:cNvSpPr>
            <a:spLocks noChangeArrowheads="1"/>
          </p:cNvSpPr>
          <p:nvPr/>
        </p:nvSpPr>
        <p:spPr bwMode="auto">
          <a:xfrm>
            <a:off x="179388" y="404813"/>
            <a:ext cx="4464050" cy="410368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市民社会という</a:t>
            </a:r>
          </a:p>
          <a:p>
            <a:pPr>
              <a:lnSpc>
                <a:spcPct val="90000"/>
              </a:lnSpc>
            </a:pP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消費のミーム</a:t>
            </a:r>
          </a:p>
        </p:txBody>
      </p:sp>
      <p:sp>
        <p:nvSpPr>
          <p:cNvPr id="5382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2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信頼の射程</a:t>
            </a:r>
          </a:p>
        </p:txBody>
      </p:sp>
      <p:sp>
        <p:nvSpPr>
          <p:cNvPr id="5382148" name="Oval 4"/>
          <p:cNvSpPr>
            <a:spLocks noChangeArrowheads="1"/>
          </p:cNvSpPr>
          <p:nvPr/>
        </p:nvSpPr>
        <p:spPr bwMode="auto">
          <a:xfrm>
            <a:off x="4427538" y="1916113"/>
            <a:ext cx="1163637" cy="11255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kumimoji="0"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発注者</a:t>
            </a:r>
          </a:p>
        </p:txBody>
      </p:sp>
      <p:sp>
        <p:nvSpPr>
          <p:cNvPr id="5382149" name="Oval 5"/>
          <p:cNvSpPr>
            <a:spLocks noChangeArrowheads="1"/>
          </p:cNvSpPr>
          <p:nvPr/>
        </p:nvSpPr>
        <p:spPr bwMode="auto">
          <a:xfrm>
            <a:off x="6367463" y="2317750"/>
            <a:ext cx="2103437" cy="154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中小建設業の</a:t>
            </a:r>
          </a:p>
          <a:p>
            <a:pPr>
              <a:lnSpc>
                <a:spcPct val="90000"/>
              </a:lnSpc>
            </a:pPr>
            <a:r>
              <a:rPr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能力の信頼</a:t>
            </a:r>
          </a:p>
          <a:p>
            <a:pPr>
              <a:lnSpc>
                <a:spcPct val="90000"/>
              </a:lnSpc>
            </a:pPr>
            <a:r>
              <a:rPr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意図の信頼</a:t>
            </a:r>
          </a:p>
        </p:txBody>
      </p:sp>
      <p:sp>
        <p:nvSpPr>
          <p:cNvPr id="5382151" name="Line 7"/>
          <p:cNvSpPr>
            <a:spLocks noChangeShapeType="1"/>
          </p:cNvSpPr>
          <p:nvPr/>
        </p:nvSpPr>
        <p:spPr bwMode="auto">
          <a:xfrm flipH="1" flipV="1">
            <a:off x="3492500" y="2317750"/>
            <a:ext cx="2874963" cy="723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82152" name="AutoShape 8"/>
          <p:cNvSpPr>
            <a:spLocks noChangeArrowheads="1"/>
          </p:cNvSpPr>
          <p:nvPr/>
        </p:nvSpPr>
        <p:spPr bwMode="auto">
          <a:xfrm>
            <a:off x="4651375" y="3860800"/>
            <a:ext cx="3089275" cy="2808288"/>
          </a:xfrm>
          <a:prstGeom prst="wedgeEllipseCallout">
            <a:avLst>
              <a:gd name="adj1" fmla="val 57042"/>
              <a:gd name="adj2" fmla="val 263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ja-JP" sz="6600" b="1"/>
          </a:p>
        </p:txBody>
      </p:sp>
      <p:sp>
        <p:nvSpPr>
          <p:cNvPr id="5382153" name="Rectangle 9"/>
          <p:cNvSpPr>
            <a:spLocks noChangeArrowheads="1"/>
          </p:cNvSpPr>
          <p:nvPr/>
        </p:nvSpPr>
        <p:spPr bwMode="auto">
          <a:xfrm>
            <a:off x="4364038" y="4221163"/>
            <a:ext cx="38798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民間も</a:t>
            </a:r>
          </a:p>
          <a:p>
            <a:pPr>
              <a:lnSpc>
                <a:spcPct val="90000"/>
              </a:lnSpc>
            </a:pP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公共も</a:t>
            </a:r>
          </a:p>
          <a:p>
            <a:pPr>
              <a:lnSpc>
                <a:spcPct val="90000"/>
              </a:lnSpc>
            </a:pP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おなじ</a:t>
            </a:r>
          </a:p>
        </p:txBody>
      </p:sp>
      <p:pic>
        <p:nvPicPr>
          <p:cNvPr id="5382150" name="Picture 6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9975" y="4652963"/>
            <a:ext cx="1724025" cy="2205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82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8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8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82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82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382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8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8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82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82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38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2151" grpId="0" animBg="1"/>
      <p:bldP spid="5382152" grpId="0" animBg="1"/>
      <p:bldP spid="538215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7154" name="Oval 2"/>
          <p:cNvSpPr>
            <a:spLocks noChangeArrowheads="1"/>
          </p:cNvSpPr>
          <p:nvPr/>
        </p:nvSpPr>
        <p:spPr bwMode="auto">
          <a:xfrm>
            <a:off x="3198813" y="1412875"/>
            <a:ext cx="5694362" cy="53689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altLang="en-US" sz="4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市民社会という</a:t>
            </a:r>
          </a:p>
          <a:p>
            <a:pPr>
              <a:lnSpc>
                <a:spcPct val="90000"/>
              </a:lnSpc>
            </a:pPr>
            <a:r>
              <a:rPr lang="ja-JP" altLang="en-US" sz="4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消費のミーム</a:t>
            </a:r>
          </a:p>
        </p:txBody>
      </p:sp>
      <p:sp>
        <p:nvSpPr>
          <p:cNvPr id="52971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市民社会に向けて</a:t>
            </a:r>
          </a:p>
        </p:txBody>
      </p:sp>
      <p:sp>
        <p:nvSpPr>
          <p:cNvPr id="5297156" name="Oval 4"/>
          <p:cNvSpPr>
            <a:spLocks noChangeArrowheads="1"/>
          </p:cNvSpPr>
          <p:nvPr/>
        </p:nvSpPr>
        <p:spPr bwMode="auto">
          <a:xfrm>
            <a:off x="4575175" y="1614488"/>
            <a:ext cx="1781175" cy="154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発注者</a:t>
            </a:r>
            <a:r>
              <a:rPr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</a:p>
          <a:p>
            <a:pPr>
              <a:lnSpc>
                <a:spcPct val="90000"/>
              </a:lnSpc>
            </a:pPr>
            <a:r>
              <a:rPr kumimoji="0"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能力の信頼</a:t>
            </a:r>
          </a:p>
          <a:p>
            <a:pPr>
              <a:lnSpc>
                <a:spcPct val="90000"/>
              </a:lnSpc>
            </a:pPr>
            <a:r>
              <a:rPr kumimoji="0"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意図の信頼</a:t>
            </a:r>
          </a:p>
        </p:txBody>
      </p:sp>
      <p:grpSp>
        <p:nvGrpSpPr>
          <p:cNvPr id="5297157" name="Group 5"/>
          <p:cNvGrpSpPr>
            <a:grpSpLocks/>
          </p:cNvGrpSpPr>
          <p:nvPr/>
        </p:nvGrpSpPr>
        <p:grpSpPr bwMode="auto">
          <a:xfrm>
            <a:off x="34925" y="1084263"/>
            <a:ext cx="3281363" cy="3136900"/>
            <a:chOff x="340" y="618"/>
            <a:chExt cx="2253" cy="2223"/>
          </a:xfrm>
        </p:grpSpPr>
        <p:sp>
          <p:nvSpPr>
            <p:cNvPr id="5297158" name="Line 6"/>
            <p:cNvSpPr>
              <a:spLocks noChangeShapeType="1"/>
            </p:cNvSpPr>
            <p:nvPr/>
          </p:nvSpPr>
          <p:spPr bwMode="white">
            <a:xfrm>
              <a:off x="1773" y="672"/>
              <a:ext cx="63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97159" name="Oval 7"/>
            <p:cNvSpPr>
              <a:spLocks noChangeArrowheads="1"/>
            </p:cNvSpPr>
            <p:nvPr/>
          </p:nvSpPr>
          <p:spPr bwMode="blackWhite">
            <a:xfrm>
              <a:off x="340" y="709"/>
              <a:ext cx="2253" cy="2132"/>
            </a:xfrm>
            <a:prstGeom prst="ellipse">
              <a:avLst/>
            </a:prstGeom>
            <a:solidFill>
              <a:schemeClr val="bg2"/>
            </a:solidFill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97160" name="Line 8"/>
            <p:cNvSpPr>
              <a:spLocks noChangeShapeType="1"/>
            </p:cNvSpPr>
            <p:nvPr/>
          </p:nvSpPr>
          <p:spPr bwMode="white">
            <a:xfrm>
              <a:off x="1773" y="618"/>
              <a:ext cx="63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97161" name="Text Box 9"/>
            <p:cNvSpPr txBox="1">
              <a:spLocks noChangeArrowheads="1"/>
            </p:cNvSpPr>
            <p:nvPr/>
          </p:nvSpPr>
          <p:spPr bwMode="auto">
            <a:xfrm>
              <a:off x="521" y="845"/>
              <a:ext cx="2072" cy="1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ja-JP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・建設業許可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・技術職員の数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・経審の点数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・営業年数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</a:t>
              </a:r>
              <a:r>
                <a:rPr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ISO9000</a:t>
              </a:r>
              <a:r>
                <a:rPr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HGP創英角ﾎﾟｯﾌﾟ体" panose="040B0A00000000000000" pitchFamily="50" charset="-128"/>
                </a:rPr>
                <a:t>’</a:t>
              </a:r>
              <a:r>
                <a:rPr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s</a:t>
              </a:r>
              <a:r>
                <a:rPr lang="ja-JP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，</a:t>
              </a:r>
              <a:r>
                <a:rPr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14000</a:t>
              </a:r>
            </a:p>
            <a:p>
              <a:pPr algn="l">
                <a:lnSpc>
                  <a:spcPct val="90000"/>
                </a:lnSpc>
              </a:pPr>
              <a:r>
                <a:rPr kumimoji="0" lang="ja-JP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等々，お役所さんから言われた，まあそんなもの</a:t>
              </a:r>
              <a:r>
                <a:rPr kumimoji="0"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HGP創英角ﾎﾟｯﾌﾟ体" panose="040B0A00000000000000" pitchFamily="50" charset="-128"/>
                </a:rPr>
                <a:t>…</a:t>
              </a:r>
              <a:endParaRPr kumimoji="0"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5297162" name="Oval 10"/>
          <p:cNvSpPr>
            <a:spLocks noChangeArrowheads="1"/>
          </p:cNvSpPr>
          <p:nvPr/>
        </p:nvSpPr>
        <p:spPr bwMode="auto">
          <a:xfrm>
            <a:off x="2020888" y="1582738"/>
            <a:ext cx="2103437" cy="154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中小建設業の</a:t>
            </a:r>
          </a:p>
          <a:p>
            <a:pPr>
              <a:lnSpc>
                <a:spcPct val="90000"/>
              </a:lnSpc>
            </a:pPr>
            <a:r>
              <a:rPr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能力の信頼</a:t>
            </a:r>
          </a:p>
          <a:p>
            <a:pPr>
              <a:lnSpc>
                <a:spcPct val="90000"/>
              </a:lnSpc>
            </a:pPr>
            <a:r>
              <a:rPr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意図の信頼</a:t>
            </a:r>
          </a:p>
        </p:txBody>
      </p:sp>
      <p:sp>
        <p:nvSpPr>
          <p:cNvPr id="5297163" name="Text Box 11"/>
          <p:cNvSpPr txBox="1">
            <a:spLocks noChangeArrowheads="1"/>
          </p:cNvSpPr>
          <p:nvPr/>
        </p:nvSpPr>
        <p:spPr bwMode="auto">
          <a:xfrm>
            <a:off x="4022725" y="2035175"/>
            <a:ext cx="4778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3200" b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</a:t>
            </a:r>
          </a:p>
        </p:txBody>
      </p:sp>
      <p:pic>
        <p:nvPicPr>
          <p:cNvPr id="5297164" name="Picture 12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9975" y="4608513"/>
            <a:ext cx="1724025" cy="2205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715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共感とコミットメント</a:t>
            </a:r>
          </a:p>
        </p:txBody>
      </p:sp>
      <p:pic>
        <p:nvPicPr>
          <p:cNvPr id="5403652" name="Picture 4" descr="j028378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13" y="836613"/>
            <a:ext cx="6223000" cy="319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03653" name="Oval 5"/>
          <p:cNvSpPr>
            <a:spLocks noChangeArrowheads="1"/>
          </p:cNvSpPr>
          <p:nvPr/>
        </p:nvSpPr>
        <p:spPr bwMode="blackWhite">
          <a:xfrm>
            <a:off x="1692275" y="404813"/>
            <a:ext cx="5616575" cy="4608512"/>
          </a:xfrm>
          <a:prstGeom prst="ellipse">
            <a:avLst/>
          </a:prstGeom>
          <a:solidFill>
            <a:srgbClr val="FFFBAD">
              <a:alpha val="39999"/>
            </a:srgbClr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ソーシャル・キャピタル</a:t>
            </a:r>
          </a:p>
        </p:txBody>
      </p:sp>
      <p:sp>
        <p:nvSpPr>
          <p:cNvPr id="5403654" name="AutoShape 6"/>
          <p:cNvSpPr>
            <a:spLocks noChangeArrowheads="1"/>
          </p:cNvSpPr>
          <p:nvPr/>
        </p:nvSpPr>
        <p:spPr bwMode="auto">
          <a:xfrm>
            <a:off x="4875213" y="3830638"/>
            <a:ext cx="3152775" cy="2693987"/>
          </a:xfrm>
          <a:prstGeom prst="wedgeEllipseCallout">
            <a:avLst>
              <a:gd name="adj1" fmla="val 54681"/>
              <a:gd name="adj2" fmla="val -156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3200">
                <a:latin typeface="HGS創英角ﾎﾟｯﾌﾟ体" panose="040B0A00000000000000" pitchFamily="50" charset="-128"/>
              </a:rPr>
              <a:t>結びつける力</a:t>
            </a:r>
          </a:p>
        </p:txBody>
      </p:sp>
      <p:pic>
        <p:nvPicPr>
          <p:cNvPr id="5403651" name="Picture 3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24750" y="4652963"/>
            <a:ext cx="1633538" cy="20891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03655" name="AutoShape 7"/>
          <p:cNvSpPr>
            <a:spLocks noChangeArrowheads="1"/>
          </p:cNvSpPr>
          <p:nvPr/>
        </p:nvSpPr>
        <p:spPr bwMode="auto">
          <a:xfrm>
            <a:off x="1692275" y="3830638"/>
            <a:ext cx="3584575" cy="3013075"/>
          </a:xfrm>
          <a:prstGeom prst="wedgeEllipseCallout">
            <a:avLst>
              <a:gd name="adj1" fmla="val 56556"/>
              <a:gd name="adj2" fmla="val 1543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3200">
                <a:latin typeface="HGS創英角ﾎﾟｯﾌﾟ体" panose="040B0A00000000000000" pitchFamily="50" charset="-128"/>
              </a:rPr>
              <a:t>コミュニティ</a:t>
            </a:r>
          </a:p>
          <a:p>
            <a:r>
              <a:rPr lang="ja-JP" altLang="en-US" sz="3200">
                <a:latin typeface="HGS創英角ﾎﾟｯﾌﾟ体" panose="040B0A00000000000000" pitchFamily="50" charset="-128"/>
              </a:rPr>
              <a:t>ソリューション</a:t>
            </a:r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0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0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4036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40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403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403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03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40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3653" grpId="0" animBg="1"/>
      <p:bldP spid="5403654" grpId="0" animBg="1"/>
      <p:bldP spid="5403655" grpId="0" animBg="1"/>
      <p:bldP spid="5403655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39238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コミュニティ・ソリューションの秘密</a:t>
            </a:r>
          </a:p>
        </p:txBody>
      </p:sp>
      <p:sp>
        <p:nvSpPr>
          <p:cNvPr id="5413891" name="Text Box 3"/>
          <p:cNvSpPr txBox="1">
            <a:spLocks noChangeArrowheads="1"/>
          </p:cNvSpPr>
          <p:nvPr/>
        </p:nvSpPr>
        <p:spPr bwMode="blackWhite">
          <a:xfrm>
            <a:off x="107950" y="836613"/>
            <a:ext cx="8883650" cy="4279900"/>
          </a:xfrm>
          <a:prstGeom prst="rect">
            <a:avLst/>
          </a:prstGeom>
          <a:solidFill>
            <a:srgbClr val="333333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FFCC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ミームによって運ばれる</a:t>
            </a:r>
          </a:p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感動と</a:t>
            </a:r>
          </a:p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人間性に対する</a:t>
            </a:r>
          </a:p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信頼感の伝承が</a:t>
            </a:r>
          </a:p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コミュニティ・ソリューションの秘密である</a:t>
            </a:r>
          </a:p>
          <a:p>
            <a:pPr>
              <a:lnSpc>
                <a:spcPct val="90000"/>
              </a:lnSpc>
            </a:pPr>
            <a:r>
              <a:rPr lang="ja-JP" altLang="en-US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（金子郁容 </a:t>
            </a:r>
            <a:r>
              <a:rPr lang="en-US" altLang="ja-JP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コミュニティ・ソリューション</a:t>
            </a:r>
            <a:r>
              <a:rPr lang="en-US" altLang="ja-JP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』,2002,p160</a:t>
            </a:r>
            <a:r>
              <a:rPr lang="ja-JP" altLang="en-US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  <p:sp>
        <p:nvSpPr>
          <p:cNvPr id="5413892" name="AutoShape 4"/>
          <p:cNvSpPr>
            <a:spLocks noChangeArrowheads="1"/>
          </p:cNvSpPr>
          <p:nvPr/>
        </p:nvSpPr>
        <p:spPr bwMode="auto">
          <a:xfrm>
            <a:off x="5796135" y="4797152"/>
            <a:ext cx="2160415" cy="2160239"/>
          </a:xfrm>
          <a:prstGeom prst="wedgeEllipseCallout">
            <a:avLst>
              <a:gd name="adj1" fmla="val 55509"/>
              <a:gd name="adj2" fmla="val -2289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4000" dirty="0"/>
              <a:t>ミーム</a:t>
            </a:r>
          </a:p>
        </p:txBody>
      </p:sp>
      <p:pic>
        <p:nvPicPr>
          <p:cNvPr id="5413893" name="Picture 5" descr="momoC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34288" y="4941888"/>
            <a:ext cx="1474787" cy="1884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1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3891" grpId="0" animBg="1"/>
      <p:bldP spid="541389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Text Box 2"/>
          <p:cNvSpPr txBox="1">
            <a:spLocks noChangeArrowheads="1"/>
          </p:cNvSpPr>
          <p:nvPr/>
        </p:nvSpPr>
        <p:spPr bwMode="auto">
          <a:xfrm>
            <a:off x="4918075" y="6359525"/>
            <a:ext cx="42259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93725" indent="-1841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92213" indent="-3714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787525" indent="-49212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90713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3479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051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623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195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rgbClr val="000000"/>
                </a:solidFill>
              </a:rPr>
              <a:t>(c) Copyright TOSIO MOMOTI 2016.All rights reserved.</a:t>
            </a:r>
          </a:p>
          <a:p>
            <a:r>
              <a:rPr lang="ja-JP" altLang="en-US" sz="1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無断複製厳禁</a:t>
            </a:r>
            <a:endParaRPr lang="ja-JP" altLang="en-US" sz="2200" dirty="0"/>
          </a:p>
        </p:txBody>
      </p:sp>
      <p:sp>
        <p:nvSpPr>
          <p:cNvPr id="3542019" name="Text Box 3"/>
          <p:cNvSpPr txBox="1">
            <a:spLocks noChangeArrowheads="1"/>
          </p:cNvSpPr>
          <p:nvPr/>
        </p:nvSpPr>
        <p:spPr bwMode="auto">
          <a:xfrm>
            <a:off x="533400" y="1382713"/>
            <a:ext cx="7278688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200">
                <a:latin typeface="Times New Roman" panose="02020603050405020304" pitchFamily="18" charset="0"/>
                <a:ea typeface="HG正楷書体-PRO" panose="03000600000000000000" pitchFamily="66" charset="-128"/>
              </a:rPr>
              <a:t>ご清聴ありがとうございました。</a:t>
            </a:r>
          </a:p>
          <a:p>
            <a:pPr algn="l"/>
            <a:endParaRPr lang="ja-JP" altLang="en-US" sz="2200">
              <a:latin typeface="Times New Roman" panose="02020603050405020304" pitchFamily="18" charset="0"/>
              <a:ea typeface="HG正楷書体-PRO" panose="03000600000000000000" pitchFamily="66" charset="-128"/>
            </a:endParaRPr>
          </a:p>
          <a:p>
            <a:pPr algn="l"/>
            <a:r>
              <a:rPr lang="ja-JP" altLang="en-US" sz="2200">
                <a:latin typeface="Times New Roman" panose="02020603050405020304" pitchFamily="18" charset="0"/>
                <a:ea typeface="HG正楷書体-PRO" panose="03000600000000000000" pitchFamily="66" charset="-128"/>
              </a:rPr>
              <a:t>情報システムコンサルタント</a:t>
            </a:r>
          </a:p>
          <a:p>
            <a:pPr algn="l">
              <a:lnSpc>
                <a:spcPct val="60000"/>
              </a:lnSpc>
            </a:pPr>
            <a:r>
              <a:rPr lang="ja-JP" altLang="en-US" sz="2200" b="1">
                <a:latin typeface="Times New Roman" panose="02020603050405020304" pitchFamily="18" charset="0"/>
                <a:ea typeface="HG正楷書体-PRO" panose="03000600000000000000" pitchFamily="66" charset="-128"/>
              </a:rPr>
              <a:t>　　　　　　　　桃知　利男</a:t>
            </a:r>
            <a:endParaRPr lang="ja-JP" altLang="en-US" sz="2200">
              <a:latin typeface="Times New Roman" panose="02020603050405020304" pitchFamily="18" charset="0"/>
              <a:ea typeface="HG正楷書体-PRO" panose="03000600000000000000" pitchFamily="66" charset="-128"/>
            </a:endParaRPr>
          </a:p>
          <a:p>
            <a:pPr algn="l">
              <a:lnSpc>
                <a:spcPct val="60000"/>
              </a:lnSpc>
            </a:pPr>
            <a:r>
              <a:rPr lang="en-US" altLang="ja-JP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E-mail</a:t>
            </a:r>
            <a:r>
              <a:rPr lang="ja-JP" altLang="en-US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</a:t>
            </a:r>
            <a:r>
              <a:rPr lang="en-US" altLang="ja-JP" sz="2200">
                <a:latin typeface="Times New Roman" panose="02020603050405020304" pitchFamily="18" charset="0"/>
                <a:ea typeface="ＭＳ Ｐゴシック" panose="020B0600070205080204" pitchFamily="50" charset="-128"/>
                <a:hlinkClick r:id="rId4"/>
              </a:rPr>
              <a:t>pinkhip@dc4.so-net.ne.jp</a:t>
            </a:r>
            <a:endParaRPr lang="en-US" altLang="ja-JP" sz="2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algn="l">
              <a:lnSpc>
                <a:spcPct val="60000"/>
              </a:lnSpc>
            </a:pPr>
            <a:r>
              <a:rPr lang="en-US" altLang="ja-JP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URL</a:t>
            </a:r>
            <a:r>
              <a:rPr lang="ja-JP" altLang="en-US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　</a:t>
            </a:r>
            <a:r>
              <a:rPr lang="en-US" altLang="ja-JP" sz="2200">
                <a:latin typeface="Times New Roman" panose="02020603050405020304" pitchFamily="18" charset="0"/>
                <a:ea typeface="ＭＳ Ｐゴシック" panose="020B0600070205080204" pitchFamily="50" charset="-128"/>
                <a:hlinkClick r:id="rId5"/>
              </a:rPr>
              <a:t>http://www.momoti.com/</a:t>
            </a:r>
            <a:endParaRPr lang="en-US" altLang="ja-JP" sz="2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algn="l">
              <a:lnSpc>
                <a:spcPct val="60000"/>
              </a:lnSpc>
            </a:pPr>
            <a:endParaRPr lang="en-US" altLang="ja-JP" sz="2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algn="l">
              <a:lnSpc>
                <a:spcPct val="60000"/>
              </a:lnSpc>
            </a:pPr>
            <a:r>
              <a:rPr lang="ja-JP" altLang="en-US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</a:t>
            </a:r>
            <a:r>
              <a:rPr lang="ja-JP" altLang="en-US" sz="1800">
                <a:latin typeface="Times New Roman" panose="02020603050405020304" pitchFamily="18" charset="0"/>
                <a:ea typeface="HG正楷書体-PRO" panose="03000600000000000000" pitchFamily="66" charset="-128"/>
              </a:rPr>
              <a:t>ご面倒でも私宛の連絡はメールでお願いいたします。</a:t>
            </a:r>
          </a:p>
        </p:txBody>
      </p:sp>
      <p:pic>
        <p:nvPicPr>
          <p:cNvPr id="3542020" name="Picture 4" descr="momo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225"/>
            <a:ext cx="240030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2021" name="Rectangle 5"/>
          <p:cNvSpPr>
            <a:spLocks noChangeArrowheads="1"/>
          </p:cNvSpPr>
          <p:nvPr/>
        </p:nvSpPr>
        <p:spPr bwMode="white">
          <a:xfrm>
            <a:off x="6934200" y="6096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pic>
        <p:nvPicPr>
          <p:cNvPr id="3542022" name="Picture 6" descr="momo2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492375"/>
            <a:ext cx="1046162" cy="104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809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330200" y="44450"/>
            <a:ext cx="8345488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イントラネット＝フリーハンドの表現の場</a:t>
            </a:r>
          </a:p>
        </p:txBody>
      </p:sp>
      <p:sp>
        <p:nvSpPr>
          <p:cNvPr id="5508100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8196262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Monotype Sorts" pitchFamily="2" charset="2"/>
              <a:buChar char="n"/>
            </a:pPr>
            <a:endParaRPr lang="ja-JP" altLang="ja-JP" sz="3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8101" name="Rectangle 5"/>
          <p:cNvSpPr>
            <a:spLocks noChangeArrowheads="1"/>
          </p:cNvSpPr>
          <p:nvPr/>
        </p:nvSpPr>
        <p:spPr bwMode="gray">
          <a:xfrm>
            <a:off x="1330325" y="942975"/>
            <a:ext cx="68421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情報の共有から「反省」の場の共有へ</a:t>
            </a:r>
          </a:p>
        </p:txBody>
      </p:sp>
      <p:sp>
        <p:nvSpPr>
          <p:cNvPr id="5508102" name="Freeform 6"/>
          <p:cNvSpPr>
            <a:spLocks/>
          </p:cNvSpPr>
          <p:nvPr/>
        </p:nvSpPr>
        <p:spPr bwMode="gray">
          <a:xfrm>
            <a:off x="395288" y="2271713"/>
            <a:ext cx="7402512" cy="3965575"/>
          </a:xfrm>
          <a:custGeom>
            <a:avLst/>
            <a:gdLst>
              <a:gd name="T0" fmla="*/ 101 w 4663"/>
              <a:gd name="T1" fmla="*/ 704 h 2498"/>
              <a:gd name="T2" fmla="*/ 412 w 4663"/>
              <a:gd name="T3" fmla="*/ 576 h 2498"/>
              <a:gd name="T4" fmla="*/ 1006 w 4663"/>
              <a:gd name="T5" fmla="*/ 494 h 2498"/>
              <a:gd name="T6" fmla="*/ 1746 w 4663"/>
              <a:gd name="T7" fmla="*/ 668 h 2498"/>
              <a:gd name="T8" fmla="*/ 1920 w 4663"/>
              <a:gd name="T9" fmla="*/ 906 h 2498"/>
              <a:gd name="T10" fmla="*/ 1948 w 4663"/>
              <a:gd name="T11" fmla="*/ 1171 h 2498"/>
              <a:gd name="T12" fmla="*/ 1728 w 4663"/>
              <a:gd name="T13" fmla="*/ 1472 h 2498"/>
              <a:gd name="T14" fmla="*/ 1244 w 4663"/>
              <a:gd name="T15" fmla="*/ 1692 h 2498"/>
              <a:gd name="T16" fmla="*/ 686 w 4663"/>
              <a:gd name="T17" fmla="*/ 1610 h 2498"/>
              <a:gd name="T18" fmla="*/ 896 w 4663"/>
              <a:gd name="T19" fmla="*/ 1390 h 2498"/>
              <a:gd name="T20" fmla="*/ 1079 w 4663"/>
              <a:gd name="T21" fmla="*/ 1180 h 2498"/>
              <a:gd name="T22" fmla="*/ 1234 w 4663"/>
              <a:gd name="T23" fmla="*/ 1024 h 2498"/>
              <a:gd name="T24" fmla="*/ 1445 w 4663"/>
              <a:gd name="T25" fmla="*/ 823 h 2498"/>
              <a:gd name="T26" fmla="*/ 1902 w 4663"/>
              <a:gd name="T27" fmla="*/ 430 h 2498"/>
              <a:gd name="T28" fmla="*/ 2167 w 4663"/>
              <a:gd name="T29" fmla="*/ 211 h 2498"/>
              <a:gd name="T30" fmla="*/ 2414 w 4663"/>
              <a:gd name="T31" fmla="*/ 37 h 2498"/>
              <a:gd name="T32" fmla="*/ 2770 w 4663"/>
              <a:gd name="T33" fmla="*/ 19 h 2498"/>
              <a:gd name="T34" fmla="*/ 2917 w 4663"/>
              <a:gd name="T35" fmla="*/ 83 h 2498"/>
              <a:gd name="T36" fmla="*/ 3100 w 4663"/>
              <a:gd name="T37" fmla="*/ 330 h 2498"/>
              <a:gd name="T38" fmla="*/ 3200 w 4663"/>
              <a:gd name="T39" fmla="*/ 531 h 2498"/>
              <a:gd name="T40" fmla="*/ 3310 w 4663"/>
              <a:gd name="T41" fmla="*/ 759 h 2498"/>
              <a:gd name="T42" fmla="*/ 3008 w 4663"/>
              <a:gd name="T43" fmla="*/ 1381 h 2498"/>
              <a:gd name="T44" fmla="*/ 2862 w 4663"/>
              <a:gd name="T45" fmla="*/ 1518 h 2498"/>
              <a:gd name="T46" fmla="*/ 2661 w 4663"/>
              <a:gd name="T47" fmla="*/ 1500 h 2498"/>
              <a:gd name="T48" fmla="*/ 2725 w 4663"/>
              <a:gd name="T49" fmla="*/ 1262 h 2498"/>
              <a:gd name="T50" fmla="*/ 2962 w 4663"/>
              <a:gd name="T51" fmla="*/ 1006 h 2498"/>
              <a:gd name="T52" fmla="*/ 3154 w 4663"/>
              <a:gd name="T53" fmla="*/ 896 h 2498"/>
              <a:gd name="T54" fmla="*/ 3365 w 4663"/>
              <a:gd name="T55" fmla="*/ 906 h 2498"/>
              <a:gd name="T56" fmla="*/ 3584 w 4663"/>
              <a:gd name="T57" fmla="*/ 1015 h 2498"/>
              <a:gd name="T58" fmla="*/ 3868 w 4663"/>
              <a:gd name="T59" fmla="*/ 1335 h 2498"/>
              <a:gd name="T60" fmla="*/ 4014 w 4663"/>
              <a:gd name="T61" fmla="*/ 1564 h 2498"/>
              <a:gd name="T62" fmla="*/ 4124 w 4663"/>
              <a:gd name="T63" fmla="*/ 1783 h 2498"/>
              <a:gd name="T64" fmla="*/ 4142 w 4663"/>
              <a:gd name="T65" fmla="*/ 1893 h 2498"/>
              <a:gd name="T66" fmla="*/ 4105 w 4663"/>
              <a:gd name="T67" fmla="*/ 2149 h 2498"/>
              <a:gd name="T68" fmla="*/ 3831 w 4663"/>
              <a:gd name="T69" fmla="*/ 2332 h 2498"/>
              <a:gd name="T70" fmla="*/ 3465 w 4663"/>
              <a:gd name="T71" fmla="*/ 2496 h 2498"/>
              <a:gd name="T72" fmla="*/ 3118 w 4663"/>
              <a:gd name="T73" fmla="*/ 2378 h 2498"/>
              <a:gd name="T74" fmla="*/ 3593 w 4663"/>
              <a:gd name="T75" fmla="*/ 2103 h 2498"/>
              <a:gd name="T76" fmla="*/ 4114 w 4663"/>
              <a:gd name="T77" fmla="*/ 1884 h 2498"/>
              <a:gd name="T78" fmla="*/ 4590 w 4663"/>
              <a:gd name="T79" fmla="*/ 1710 h 2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63" h="2498">
                <a:moveTo>
                  <a:pt x="0" y="732"/>
                </a:moveTo>
                <a:cubicBezTo>
                  <a:pt x="34" y="724"/>
                  <a:pt x="67" y="713"/>
                  <a:pt x="101" y="704"/>
                </a:cubicBezTo>
                <a:cubicBezTo>
                  <a:pt x="168" y="659"/>
                  <a:pt x="83" y="712"/>
                  <a:pt x="165" y="677"/>
                </a:cubicBezTo>
                <a:cubicBezTo>
                  <a:pt x="246" y="643"/>
                  <a:pt x="322" y="590"/>
                  <a:pt x="412" y="576"/>
                </a:cubicBezTo>
                <a:cubicBezTo>
                  <a:pt x="512" y="561"/>
                  <a:pt x="613" y="552"/>
                  <a:pt x="713" y="540"/>
                </a:cubicBezTo>
                <a:cubicBezTo>
                  <a:pt x="811" y="529"/>
                  <a:pt x="908" y="508"/>
                  <a:pt x="1006" y="494"/>
                </a:cubicBezTo>
                <a:cubicBezTo>
                  <a:pt x="1205" y="501"/>
                  <a:pt x="1395" y="517"/>
                  <a:pt x="1591" y="549"/>
                </a:cubicBezTo>
                <a:cubicBezTo>
                  <a:pt x="1648" y="583"/>
                  <a:pt x="1691" y="631"/>
                  <a:pt x="1746" y="668"/>
                </a:cubicBezTo>
                <a:cubicBezTo>
                  <a:pt x="1775" y="709"/>
                  <a:pt x="1821" y="743"/>
                  <a:pt x="1856" y="778"/>
                </a:cubicBezTo>
                <a:cubicBezTo>
                  <a:pt x="1890" y="812"/>
                  <a:pt x="1887" y="871"/>
                  <a:pt x="1920" y="906"/>
                </a:cubicBezTo>
                <a:cubicBezTo>
                  <a:pt x="1942" y="973"/>
                  <a:pt x="1929" y="943"/>
                  <a:pt x="1957" y="997"/>
                </a:cubicBezTo>
                <a:cubicBezTo>
                  <a:pt x="1969" y="1056"/>
                  <a:pt x="1996" y="1120"/>
                  <a:pt x="1948" y="1171"/>
                </a:cubicBezTo>
                <a:cubicBezTo>
                  <a:pt x="1924" y="1229"/>
                  <a:pt x="1892" y="1342"/>
                  <a:pt x="1856" y="1390"/>
                </a:cubicBezTo>
                <a:cubicBezTo>
                  <a:pt x="1819" y="1440"/>
                  <a:pt x="1791" y="1441"/>
                  <a:pt x="1728" y="1472"/>
                </a:cubicBezTo>
                <a:cubicBezTo>
                  <a:pt x="1569" y="1550"/>
                  <a:pt x="1463" y="1634"/>
                  <a:pt x="1280" y="1674"/>
                </a:cubicBezTo>
                <a:cubicBezTo>
                  <a:pt x="1268" y="1680"/>
                  <a:pt x="1256" y="1687"/>
                  <a:pt x="1244" y="1692"/>
                </a:cubicBezTo>
                <a:cubicBezTo>
                  <a:pt x="1226" y="1699"/>
                  <a:pt x="1189" y="1710"/>
                  <a:pt x="1189" y="1710"/>
                </a:cubicBezTo>
                <a:cubicBezTo>
                  <a:pt x="1013" y="1688"/>
                  <a:pt x="859" y="1629"/>
                  <a:pt x="686" y="1610"/>
                </a:cubicBezTo>
                <a:cubicBezTo>
                  <a:pt x="722" y="1553"/>
                  <a:pt x="776" y="1511"/>
                  <a:pt x="823" y="1463"/>
                </a:cubicBezTo>
                <a:cubicBezTo>
                  <a:pt x="905" y="1378"/>
                  <a:pt x="818" y="1429"/>
                  <a:pt x="896" y="1390"/>
                </a:cubicBezTo>
                <a:cubicBezTo>
                  <a:pt x="961" y="1293"/>
                  <a:pt x="901" y="1374"/>
                  <a:pt x="988" y="1280"/>
                </a:cubicBezTo>
                <a:cubicBezTo>
                  <a:pt x="1021" y="1244"/>
                  <a:pt x="1039" y="1207"/>
                  <a:pt x="1079" y="1180"/>
                </a:cubicBezTo>
                <a:cubicBezTo>
                  <a:pt x="1151" y="1081"/>
                  <a:pt x="1058" y="1201"/>
                  <a:pt x="1143" y="1116"/>
                </a:cubicBezTo>
                <a:cubicBezTo>
                  <a:pt x="1175" y="1084"/>
                  <a:pt x="1196" y="1051"/>
                  <a:pt x="1234" y="1024"/>
                </a:cubicBezTo>
                <a:cubicBezTo>
                  <a:pt x="1247" y="988"/>
                  <a:pt x="1310" y="929"/>
                  <a:pt x="1344" y="906"/>
                </a:cubicBezTo>
                <a:cubicBezTo>
                  <a:pt x="1367" y="870"/>
                  <a:pt x="1404" y="836"/>
                  <a:pt x="1445" y="823"/>
                </a:cubicBezTo>
                <a:cubicBezTo>
                  <a:pt x="1540" y="697"/>
                  <a:pt x="1667" y="599"/>
                  <a:pt x="1792" y="503"/>
                </a:cubicBezTo>
                <a:cubicBezTo>
                  <a:pt x="1823" y="479"/>
                  <a:pt x="1875" y="457"/>
                  <a:pt x="1902" y="430"/>
                </a:cubicBezTo>
                <a:cubicBezTo>
                  <a:pt x="1931" y="401"/>
                  <a:pt x="1954" y="366"/>
                  <a:pt x="1984" y="339"/>
                </a:cubicBezTo>
                <a:cubicBezTo>
                  <a:pt x="2039" y="290"/>
                  <a:pt x="2110" y="258"/>
                  <a:pt x="2167" y="211"/>
                </a:cubicBezTo>
                <a:cubicBezTo>
                  <a:pt x="2205" y="179"/>
                  <a:pt x="2247" y="156"/>
                  <a:pt x="2286" y="128"/>
                </a:cubicBezTo>
                <a:cubicBezTo>
                  <a:pt x="2327" y="99"/>
                  <a:pt x="2365" y="53"/>
                  <a:pt x="2414" y="37"/>
                </a:cubicBezTo>
                <a:cubicBezTo>
                  <a:pt x="2476" y="16"/>
                  <a:pt x="2530" y="7"/>
                  <a:pt x="2597" y="0"/>
                </a:cubicBezTo>
                <a:cubicBezTo>
                  <a:pt x="2655" y="6"/>
                  <a:pt x="2713" y="9"/>
                  <a:pt x="2770" y="19"/>
                </a:cubicBezTo>
                <a:cubicBezTo>
                  <a:pt x="2784" y="21"/>
                  <a:pt x="2794" y="32"/>
                  <a:pt x="2807" y="37"/>
                </a:cubicBezTo>
                <a:cubicBezTo>
                  <a:pt x="2841" y="52"/>
                  <a:pt x="2887" y="60"/>
                  <a:pt x="2917" y="83"/>
                </a:cubicBezTo>
                <a:cubicBezTo>
                  <a:pt x="2964" y="118"/>
                  <a:pt x="2979" y="163"/>
                  <a:pt x="3008" y="211"/>
                </a:cubicBezTo>
                <a:cubicBezTo>
                  <a:pt x="3033" y="252"/>
                  <a:pt x="3071" y="292"/>
                  <a:pt x="3100" y="330"/>
                </a:cubicBezTo>
                <a:cubicBezTo>
                  <a:pt x="3110" y="380"/>
                  <a:pt x="3127" y="441"/>
                  <a:pt x="3164" y="476"/>
                </a:cubicBezTo>
                <a:cubicBezTo>
                  <a:pt x="3185" y="539"/>
                  <a:pt x="3156" y="464"/>
                  <a:pt x="3200" y="531"/>
                </a:cubicBezTo>
                <a:cubicBezTo>
                  <a:pt x="3227" y="572"/>
                  <a:pt x="3235" y="610"/>
                  <a:pt x="3264" y="650"/>
                </a:cubicBezTo>
                <a:cubicBezTo>
                  <a:pt x="3277" y="688"/>
                  <a:pt x="3292" y="723"/>
                  <a:pt x="3310" y="759"/>
                </a:cubicBezTo>
                <a:cubicBezTo>
                  <a:pt x="3319" y="796"/>
                  <a:pt x="3330" y="831"/>
                  <a:pt x="3337" y="869"/>
                </a:cubicBezTo>
                <a:cubicBezTo>
                  <a:pt x="3295" y="1084"/>
                  <a:pt x="3159" y="1230"/>
                  <a:pt x="3008" y="1381"/>
                </a:cubicBezTo>
                <a:cubicBezTo>
                  <a:pt x="2968" y="1421"/>
                  <a:pt x="2919" y="1452"/>
                  <a:pt x="2880" y="1491"/>
                </a:cubicBezTo>
                <a:cubicBezTo>
                  <a:pt x="2872" y="1499"/>
                  <a:pt x="2871" y="1513"/>
                  <a:pt x="2862" y="1518"/>
                </a:cubicBezTo>
                <a:cubicBezTo>
                  <a:pt x="2848" y="1526"/>
                  <a:pt x="2831" y="1524"/>
                  <a:pt x="2816" y="1527"/>
                </a:cubicBezTo>
                <a:cubicBezTo>
                  <a:pt x="2753" y="1521"/>
                  <a:pt x="2718" y="1514"/>
                  <a:pt x="2661" y="1500"/>
                </a:cubicBezTo>
                <a:cubicBezTo>
                  <a:pt x="2671" y="1457"/>
                  <a:pt x="2674" y="1414"/>
                  <a:pt x="2688" y="1372"/>
                </a:cubicBezTo>
                <a:cubicBezTo>
                  <a:pt x="2695" y="1329"/>
                  <a:pt x="2693" y="1292"/>
                  <a:pt x="2725" y="1262"/>
                </a:cubicBezTo>
                <a:cubicBezTo>
                  <a:pt x="2748" y="1193"/>
                  <a:pt x="2712" y="1292"/>
                  <a:pt x="2770" y="1180"/>
                </a:cubicBezTo>
                <a:cubicBezTo>
                  <a:pt x="2814" y="1095"/>
                  <a:pt x="2875" y="1044"/>
                  <a:pt x="2962" y="1006"/>
                </a:cubicBezTo>
                <a:cubicBezTo>
                  <a:pt x="2995" y="992"/>
                  <a:pt x="3021" y="972"/>
                  <a:pt x="3054" y="960"/>
                </a:cubicBezTo>
                <a:cubicBezTo>
                  <a:pt x="3135" y="900"/>
                  <a:pt x="3099" y="917"/>
                  <a:pt x="3154" y="896"/>
                </a:cubicBezTo>
                <a:cubicBezTo>
                  <a:pt x="3185" y="867"/>
                  <a:pt x="3224" y="864"/>
                  <a:pt x="3264" y="851"/>
                </a:cubicBezTo>
                <a:cubicBezTo>
                  <a:pt x="3381" y="889"/>
                  <a:pt x="3260" y="842"/>
                  <a:pt x="3365" y="906"/>
                </a:cubicBezTo>
                <a:cubicBezTo>
                  <a:pt x="3399" y="926"/>
                  <a:pt x="3439" y="931"/>
                  <a:pt x="3474" y="951"/>
                </a:cubicBezTo>
                <a:cubicBezTo>
                  <a:pt x="3511" y="972"/>
                  <a:pt x="3544" y="1002"/>
                  <a:pt x="3584" y="1015"/>
                </a:cubicBezTo>
                <a:cubicBezTo>
                  <a:pt x="3637" y="1085"/>
                  <a:pt x="3712" y="1138"/>
                  <a:pt x="3767" y="1207"/>
                </a:cubicBezTo>
                <a:cubicBezTo>
                  <a:pt x="3802" y="1250"/>
                  <a:pt x="3827" y="1296"/>
                  <a:pt x="3868" y="1335"/>
                </a:cubicBezTo>
                <a:cubicBezTo>
                  <a:pt x="3882" y="1379"/>
                  <a:pt x="3909" y="1404"/>
                  <a:pt x="3941" y="1436"/>
                </a:cubicBezTo>
                <a:cubicBezTo>
                  <a:pt x="3958" y="1486"/>
                  <a:pt x="3986" y="1520"/>
                  <a:pt x="4014" y="1564"/>
                </a:cubicBezTo>
                <a:cubicBezTo>
                  <a:pt x="4037" y="1601"/>
                  <a:pt x="4039" y="1635"/>
                  <a:pt x="4069" y="1664"/>
                </a:cubicBezTo>
                <a:cubicBezTo>
                  <a:pt x="4109" y="1766"/>
                  <a:pt x="4086" y="1729"/>
                  <a:pt x="4124" y="1783"/>
                </a:cubicBezTo>
                <a:cubicBezTo>
                  <a:pt x="4130" y="1808"/>
                  <a:pt x="4148" y="1830"/>
                  <a:pt x="4151" y="1856"/>
                </a:cubicBezTo>
                <a:cubicBezTo>
                  <a:pt x="4153" y="1869"/>
                  <a:pt x="4144" y="1880"/>
                  <a:pt x="4142" y="1893"/>
                </a:cubicBezTo>
                <a:cubicBezTo>
                  <a:pt x="4135" y="1942"/>
                  <a:pt x="4130" y="1990"/>
                  <a:pt x="4124" y="2039"/>
                </a:cubicBezTo>
                <a:cubicBezTo>
                  <a:pt x="4119" y="2076"/>
                  <a:pt x="4123" y="2117"/>
                  <a:pt x="4105" y="2149"/>
                </a:cubicBezTo>
                <a:cubicBezTo>
                  <a:pt x="4073" y="2206"/>
                  <a:pt x="3987" y="2227"/>
                  <a:pt x="3932" y="2259"/>
                </a:cubicBezTo>
                <a:cubicBezTo>
                  <a:pt x="3899" y="2279"/>
                  <a:pt x="3866" y="2315"/>
                  <a:pt x="3831" y="2332"/>
                </a:cubicBezTo>
                <a:cubicBezTo>
                  <a:pt x="3767" y="2363"/>
                  <a:pt x="3718" y="2394"/>
                  <a:pt x="3657" y="2432"/>
                </a:cubicBezTo>
                <a:cubicBezTo>
                  <a:pt x="3605" y="2464"/>
                  <a:pt x="3525" y="2477"/>
                  <a:pt x="3465" y="2496"/>
                </a:cubicBezTo>
                <a:cubicBezTo>
                  <a:pt x="3425" y="2493"/>
                  <a:pt x="3384" y="2498"/>
                  <a:pt x="3346" y="2487"/>
                </a:cubicBezTo>
                <a:cubicBezTo>
                  <a:pt x="3342" y="2486"/>
                  <a:pt x="3146" y="2397"/>
                  <a:pt x="3118" y="2378"/>
                </a:cubicBezTo>
                <a:cubicBezTo>
                  <a:pt x="3135" y="2326"/>
                  <a:pt x="3178" y="2320"/>
                  <a:pt x="3228" y="2295"/>
                </a:cubicBezTo>
                <a:cubicBezTo>
                  <a:pt x="3349" y="2234"/>
                  <a:pt x="3461" y="2136"/>
                  <a:pt x="3593" y="2103"/>
                </a:cubicBezTo>
                <a:cubicBezTo>
                  <a:pt x="3651" y="2067"/>
                  <a:pt x="3700" y="2025"/>
                  <a:pt x="3767" y="2012"/>
                </a:cubicBezTo>
                <a:cubicBezTo>
                  <a:pt x="3867" y="1945"/>
                  <a:pt x="4001" y="1924"/>
                  <a:pt x="4114" y="1884"/>
                </a:cubicBezTo>
                <a:cubicBezTo>
                  <a:pt x="4228" y="1843"/>
                  <a:pt x="4334" y="1788"/>
                  <a:pt x="4453" y="1765"/>
                </a:cubicBezTo>
                <a:cubicBezTo>
                  <a:pt x="4498" y="1747"/>
                  <a:pt x="4544" y="1725"/>
                  <a:pt x="4590" y="1710"/>
                </a:cubicBezTo>
                <a:cubicBezTo>
                  <a:pt x="4614" y="1694"/>
                  <a:pt x="4637" y="1687"/>
                  <a:pt x="4663" y="1674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5508103" name="Picture 7" descr="j0197585[1]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47763"/>
            <a:ext cx="2786062" cy="213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08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08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26 0.16416 C -0.12413 0.15653 -0.09688 0.14405 -0.06823 0.13873 C -0.04462 0.13434 -0.02032 0.13411 0.0033 0.13249 C 0.03767 0.13318 0.07205 0.13295 0.10642 0.13457 C 0.11857 0.13503 0.14288 0.13873 0.14288 0.13896 C 0.16528 0.15376 0.17048 0.16185 0.18732 0.18937 C 0.18941 0.19283 0.19166 0.19653 0.19375 0.2 C 0.19705 0.20555 0.2033 0.21688 0.2033 0.21711 C 0.21076 0.2474 0.20468 0.28139 0.18906 0.30567 C 0.18177 0.317 0.17048 0.32555 0.16198 0.33526 C 0.15087 0.34798 0.1375 0.35885 0.12396 0.36694 C 0.11632 0.37156 0.10468 0.3748 0.09687 0.37757 C 0.08975 0.38012 0.06614 0.3852 0.06041 0.38613 C 0.04409 0.38867 0.0276 0.39006 0.01128 0.39237 C 0.00764 0.39098 0.00034 0.3933 0.00017 0.38821 C -0.00122 0.35145 0.02534 0.31515 0.04132 0.28879 C 0.04531 0.28231 0.04965 0.27584 0.05399 0.26983 C 0.10399 0.2 0.03507 0.30081 0.10017 0.20416 C 0.11979 0.1748 0.10225 0.19515 0.12396 0.16624 C 0.12899 0.15954 0.1342 0.1533 0.13975 0.14728 C 0.14375 0.14266 0.14861 0.13942 0.15243 0.13457 C 0.15712 0.12879 0.16041 0.12116 0.1651 0.11538 C 0.17743 0.09989 0.18229 0.0985 0.19531 0.08578 C 0.21666 0.0652 0.22448 0.05711 0.24462 0.04139 C 0.26371 0.02659 0.27986 0.01272 0.30156 0.00347 C 0.31632 0.00439 0.32847 0.00185 0.34132 0.00971 C 0.35972 0.02104 0.346 0.01364 0.35885 0.02659 C 0.36389 0.03168 0.37014 0.03538 0.37465 0.04139 C 0.3842 0.05411 0.38246 0.05549 0.39045 0.07098 C 0.39705 0.08347 0.4026 0.0911 0.40798 0.10497 C 0.41389 0.12023 0.41962 0.14081 0.42708 0.15561 C 0.43021 0.1711 0.43159 0.18636 0.43333 0.20208 C 0.4283 0.2215 0.43125 0.24208 0.42552 0.26127 C 0.42066 0.2948 0.39028 0.31746 0.36823 0.32902 C 0.36111 0.33295 0.35364 0.33619 0.346 0.33965 C 0.34132 0.34197 0.33177 0.3459 0.33177 0.34613 C 0.32135 0.32694 0.3276 0.30312 0.3335 0.28254 C 0.34496 0.24278 0.36805 0.22705 0.39375 0.20648 C 0.396 0.20463 0.39774 0.20139 0.40017 0.2 C 0.4059 0.197 0.41892 0.19491 0.42552 0.19376 C 0.42656 0.19399 0.45139 0.19838 0.45555 0.20208 C 0.47153 0.21572 0.48229 0.24162 0.49375 0.26127 C 0.49843 0.26913 0.5033 0.27676 0.50798 0.28463 C 0.51128 0.29017 0.51441 0.29596 0.51753 0.3015 C 0.52604 0.31676 0.52205 0.31376 0.52552 0.32486 C 0.52916 0.33619 0.53298 0.34728 0.53663 0.35861 C 0.53819 0.36347 0.53975 0.36856 0.54132 0.37341 C 0.54653 0.39029 0.54722 0.40648 0.55087 0.42405 C 0.55225 0.43052 0.55712 0.43468 0.55885 0.44093 C 0.56146 0.45064 0.5651 0.47052 0.5651 0.47075 C 0.55399 0.49688 0.55208 0.49503 0.53177 0.50844 C 0.52014 0.51653 0.51059 0.52717 0.49843 0.53411 C 0.47743 0.54567 0.45538 0.55168 0.43333 0.55908 C 0.42587 0.54474 0.43646 0.5378 0.44462 0.52971 C 0.45642 0.51792 0.46771 0.50705 0.4809 0.4978 C 0.49878 0.48601 0.51545 0.47376 0.53507 0.46636 C 0.55659 0.45827 0.57916 0.45364 0.60017 0.44324 C 0.61892 0.43399 0.63889 0.42775 0.65729 0.4178 C 0.66857 0.41179 0.67882 0.40393 0.69062 0.40093 C 0.69323 0.39954 0.696 0.39838 0.69843 0.39653 C 0.70173 0.39399 0.70434 0.38983 0.70798 0.38821 C 0.70955 0.38752 0.71284 0.38613 0.71284 0.38636 " pathEditMode="relative" rAng="0" ptsTypes="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5508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7" y="1163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50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8101" grpId="0"/>
      <p:bldP spid="5508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014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10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6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イントラネットは眼鏡である</a:t>
            </a:r>
          </a:p>
        </p:txBody>
      </p:sp>
      <p:grpSp>
        <p:nvGrpSpPr>
          <p:cNvPr id="5510148" name="Group 4"/>
          <p:cNvGrpSpPr>
            <a:grpSpLocks/>
          </p:cNvGrpSpPr>
          <p:nvPr/>
        </p:nvGrpSpPr>
        <p:grpSpPr bwMode="auto">
          <a:xfrm>
            <a:off x="755650" y="4365625"/>
            <a:ext cx="6345238" cy="2455863"/>
            <a:chOff x="164" y="2002"/>
            <a:chExt cx="5424" cy="2261"/>
          </a:xfrm>
        </p:grpSpPr>
        <p:sp>
          <p:nvSpPr>
            <p:cNvPr id="5510149" name="Oval 5"/>
            <p:cNvSpPr>
              <a:spLocks noChangeArrowheads="1"/>
            </p:cNvSpPr>
            <p:nvPr/>
          </p:nvSpPr>
          <p:spPr bwMode="auto">
            <a:xfrm>
              <a:off x="164" y="2002"/>
              <a:ext cx="5328" cy="226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5510150" name="Oval 6"/>
            <p:cNvSpPr>
              <a:spLocks noChangeArrowheads="1"/>
            </p:cNvSpPr>
            <p:nvPr/>
          </p:nvSpPr>
          <p:spPr bwMode="auto">
            <a:xfrm>
              <a:off x="1473" y="2229"/>
              <a:ext cx="4067" cy="178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5510151" name="Text Box 7"/>
            <p:cNvSpPr txBox="1">
              <a:spLocks noChangeArrowheads="1"/>
            </p:cNvSpPr>
            <p:nvPr/>
          </p:nvSpPr>
          <p:spPr bwMode="auto">
            <a:xfrm>
              <a:off x="4240" y="3927"/>
              <a:ext cx="1121" cy="2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ja-JP" altLang="en-US" sz="1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</a:t>
              </a:r>
            </a:p>
          </p:txBody>
        </p:sp>
        <p:sp>
          <p:nvSpPr>
            <p:cNvPr id="5510152" name="Text Box 8"/>
            <p:cNvSpPr txBox="1">
              <a:spLocks noChangeArrowheads="1"/>
            </p:cNvSpPr>
            <p:nvPr/>
          </p:nvSpPr>
          <p:spPr bwMode="auto">
            <a:xfrm>
              <a:off x="1748" y="3275"/>
              <a:ext cx="15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ja-JP" sz="1400" dirty="0"/>
            </a:p>
          </p:txBody>
        </p:sp>
        <p:sp>
          <p:nvSpPr>
            <p:cNvPr id="5510153" name="Oval 9"/>
            <p:cNvSpPr>
              <a:spLocks noChangeArrowheads="1"/>
            </p:cNvSpPr>
            <p:nvPr/>
          </p:nvSpPr>
          <p:spPr bwMode="auto">
            <a:xfrm>
              <a:off x="3099" y="2472"/>
              <a:ext cx="2428" cy="1272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grpSp>
          <p:nvGrpSpPr>
            <p:cNvPr id="5510154" name="Group 10"/>
            <p:cNvGrpSpPr>
              <a:grpSpLocks/>
            </p:cNvGrpSpPr>
            <p:nvPr/>
          </p:nvGrpSpPr>
          <p:grpSpPr bwMode="auto">
            <a:xfrm>
              <a:off x="3051" y="2430"/>
              <a:ext cx="2372" cy="1423"/>
              <a:chOff x="672" y="1014"/>
              <a:chExt cx="4224" cy="2072"/>
            </a:xfrm>
          </p:grpSpPr>
          <p:sp>
            <p:nvSpPr>
              <p:cNvPr id="5510155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56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57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58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59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60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5510161" name="Oval 17"/>
            <p:cNvSpPr>
              <a:spLocks noChangeArrowheads="1"/>
            </p:cNvSpPr>
            <p:nvPr/>
          </p:nvSpPr>
          <p:spPr bwMode="blackWhite">
            <a:xfrm>
              <a:off x="5103" y="3250"/>
              <a:ext cx="485" cy="33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1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510162" name="Group 18"/>
            <p:cNvGrpSpPr>
              <a:grpSpLocks/>
            </p:cNvGrpSpPr>
            <p:nvPr/>
          </p:nvGrpSpPr>
          <p:grpSpPr bwMode="auto">
            <a:xfrm>
              <a:off x="3519" y="2326"/>
              <a:ext cx="1589" cy="1452"/>
              <a:chOff x="3799" y="513"/>
              <a:chExt cx="1380" cy="1319"/>
            </a:xfrm>
          </p:grpSpPr>
          <p:grpSp>
            <p:nvGrpSpPr>
              <p:cNvPr id="5510163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510164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5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6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7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8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9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0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1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2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3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4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5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6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7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8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9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0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1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2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3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4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5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6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7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8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9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0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1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2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3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4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5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6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197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8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9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0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1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2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3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4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5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6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7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8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9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0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1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2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3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4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5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6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7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18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19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0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1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2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10223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510224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5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6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7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8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9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0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1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2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3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4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5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6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7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8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9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0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1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2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3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4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5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6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7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8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49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50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1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2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3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4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5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6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57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58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59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0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1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2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10263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510264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5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6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7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8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9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0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1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2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3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4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5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6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7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8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9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0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1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2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3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4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5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6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7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88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89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0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1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2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3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4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5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6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7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8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9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0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1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2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3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4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10305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510306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7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8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9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0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1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2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3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4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5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6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7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8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9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0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1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2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3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4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5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6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7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8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329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330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1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2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3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4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5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6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7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338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339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40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41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42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</p:grpSp>
        <p:sp>
          <p:nvSpPr>
            <p:cNvPr id="5510343" name="Text Box 199"/>
            <p:cNvSpPr txBox="1">
              <a:spLocks noChangeArrowheads="1"/>
            </p:cNvSpPr>
            <p:nvPr/>
          </p:nvSpPr>
          <p:spPr bwMode="auto">
            <a:xfrm>
              <a:off x="1647" y="2964"/>
              <a:ext cx="1156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エクストラネット</a:t>
              </a:r>
            </a:p>
          </p:txBody>
        </p:sp>
        <p:sp>
          <p:nvSpPr>
            <p:cNvPr id="5510344" name="Text Box 200"/>
            <p:cNvSpPr txBox="1">
              <a:spLocks noChangeArrowheads="1"/>
            </p:cNvSpPr>
            <p:nvPr/>
          </p:nvSpPr>
          <p:spPr bwMode="auto">
            <a:xfrm>
              <a:off x="332" y="3108"/>
              <a:ext cx="1053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510345" name="Text Box 201"/>
          <p:cNvSpPr txBox="1">
            <a:spLocks noChangeArrowheads="1"/>
          </p:cNvSpPr>
          <p:nvPr/>
        </p:nvSpPr>
        <p:spPr bwMode="auto">
          <a:xfrm>
            <a:off x="827088" y="1341438"/>
            <a:ext cx="72009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反省の場としてのミーム培地（プール）</a:t>
            </a: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endParaRPr lang="ja-JP" altLang="en-US" sz="3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つまり、我われは</a:t>
            </a:r>
            <a:r>
              <a:rPr lang="en-US" altLang="ja-JP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を使うことで</a:t>
            </a: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今まで見えなかったものが見え始めてくる</a:t>
            </a: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endParaRPr lang="ja-JP" altLang="en-US" sz="3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それは相互作用の場で進化する自集団のミームである</a:t>
            </a:r>
          </a:p>
        </p:txBody>
      </p:sp>
      <p:pic>
        <p:nvPicPr>
          <p:cNvPr id="5510346" name="Picture 202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08850" y="4581525"/>
            <a:ext cx="17240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丸ｺﾞｼｯｸM-PRO"/>
        <a:ea typeface="HG丸ｺﾞｼｯｸM-PRO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BE7D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000"/>
          </a:buClr>
          <a:buSzPct val="90000"/>
          <a:buFont typeface="Monotype Sorts" pitchFamily="2" charset="2"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明朝B" panose="02020800000000000000" pitchFamily="18" charset="-128"/>
            <a:ea typeface="HGP明朝B" panose="02020800000000000000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BE7D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000"/>
          </a:buClr>
          <a:buSzPct val="90000"/>
          <a:buFont typeface="Monotype Sorts" pitchFamily="2" charset="2"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明朝B" panose="02020800000000000000" pitchFamily="18" charset="-128"/>
            <a:ea typeface="HGP明朝B" panose="02020800000000000000" pitchFamily="18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53878</TotalTime>
  <Words>3385</Words>
  <Application>Microsoft Office PowerPoint</Application>
  <PresentationFormat>画面に合わせる (4:3)</PresentationFormat>
  <Paragraphs>720</Paragraphs>
  <Slides>74</Slides>
  <Notes>74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74</vt:i4>
      </vt:variant>
    </vt:vector>
  </HeadingPairs>
  <TitlesOfParts>
    <vt:vector size="89" baseType="lpstr">
      <vt:lpstr>HGPｺﾞｼｯｸM</vt:lpstr>
      <vt:lpstr>HGP創英角ﾎﾟｯﾌﾟ体</vt:lpstr>
      <vt:lpstr>HGP明朝B</vt:lpstr>
      <vt:lpstr>HGP明朝E</vt:lpstr>
      <vt:lpstr>HGS創英角ﾎﾟｯﾌﾟ体</vt:lpstr>
      <vt:lpstr>HG丸ｺﾞｼｯｸM-PRO</vt:lpstr>
      <vt:lpstr>HG正楷書体-PRO</vt:lpstr>
      <vt:lpstr>Monotype Sorts</vt:lpstr>
      <vt:lpstr>ＭＳ Ｐゴシック</vt:lpstr>
      <vt:lpstr>ＭＳ Ｐ明朝</vt:lpstr>
      <vt:lpstr>Arial</vt:lpstr>
      <vt:lpstr>Times New Roman</vt:lpstr>
      <vt:lpstr>Wingdings</vt:lpstr>
      <vt:lpstr>標準デザイン</vt:lpstr>
      <vt:lpstr>グラフ</vt:lpstr>
      <vt:lpstr>「ミーム論とIT化」</vt:lpstr>
      <vt:lpstr>現場のIT化</vt:lpstr>
      <vt:lpstr>建設業を特徴付けているもの</vt:lpstr>
      <vt:lpstr>現場のIT化</vt:lpstr>
      <vt:lpstr>つまり事務所のOA化ではない</vt:lpstr>
      <vt:lpstr>建設業のIT化＝現場のIT化</vt:lpstr>
      <vt:lpstr>イントラネットを使うということ</vt:lpstr>
      <vt:lpstr>イントラネット＝フリーハンドの表現の場</vt:lpstr>
      <vt:lpstr>イントラネットは眼鏡である</vt:lpstr>
      <vt:lpstr>IT化論</vt:lpstr>
      <vt:lpstr>IT化のキーワード＝「信頼」</vt:lpstr>
      <vt:lpstr>インターネット社会というもの</vt:lpstr>
      <vt:lpstr>インターネット社会というもの</vt:lpstr>
      <vt:lpstr>情報が価値を持つとは</vt:lpstr>
      <vt:lpstr>情報が見える能力</vt:lpstr>
      <vt:lpstr>情報が見えるということ</vt:lpstr>
      <vt:lpstr>きっかけはデジタルなコミュニケーション</vt:lpstr>
      <vt:lpstr>楔の仕事</vt:lpstr>
      <vt:lpstr>ソーシャル・キャピタルの芽生え 楔（くさび）と呼ばれる方々</vt:lpstr>
      <vt:lpstr>共感とコミットメントの連鎖</vt:lpstr>
      <vt:lpstr>7年前脳梗塞になってしまった</vt:lpstr>
      <vt:lpstr>情報を発信する能力が落ちた</vt:lpstr>
      <vt:lpstr>情報が見えないということ</vt:lpstr>
      <vt:lpstr>情報を発信することが減ると</vt:lpstr>
      <vt:lpstr>IT化はイントラネットから始めよう</vt:lpstr>
      <vt:lpstr>情報を発信する</vt:lpstr>
      <vt:lpstr>ITを使った反省</vt:lpstr>
      <vt:lpstr>イントラネット＝反省の共有化</vt:lpstr>
      <vt:lpstr>IT化への視点</vt:lpstr>
      <vt:lpstr>環境認識の誤り</vt:lpstr>
      <vt:lpstr>IT化への視点</vt:lpstr>
      <vt:lpstr>フリーハンドで自らを語ろう</vt:lpstr>
      <vt:lpstr>きっかけとしての協会イントラネット</vt:lpstr>
      <vt:lpstr>いじめがなくならないのは心の問題か</vt:lpstr>
      <vt:lpstr>相互依存行動としての意思決定</vt:lpstr>
      <vt:lpstr>PowerPoint プレゼンテーション</vt:lpstr>
      <vt:lpstr>熱血先生の登場</vt:lpstr>
      <vt:lpstr>PowerPoint プレゼンテーション</vt:lpstr>
      <vt:lpstr>熱血先生から普通先生に戻ると</vt:lpstr>
      <vt:lpstr>頼りなし先生の場合</vt:lpstr>
      <vt:lpstr>PowerPoint プレゼンテーション</vt:lpstr>
      <vt:lpstr>頼りなし先生を普通先生に戻す</vt:lpstr>
      <vt:lpstr>ミーム</vt:lpstr>
      <vt:lpstr>ITが扱う情報とは</vt:lpstr>
      <vt:lpstr>人間は複製子の乗り物</vt:lpstr>
      <vt:lpstr>遺伝子という複製子</vt:lpstr>
      <vt:lpstr>ミームとは（遺伝子からのアナロジー）</vt:lpstr>
      <vt:lpstr>ミームの存在</vt:lpstr>
      <vt:lpstr>ミームの特徴１</vt:lpstr>
      <vt:lpstr>ミームの特徴１</vt:lpstr>
      <vt:lpstr>ミームの特徴２</vt:lpstr>
      <vt:lpstr>ミームの特徴3</vt:lpstr>
      <vt:lpstr>遺伝子による環境変化への対応</vt:lpstr>
      <vt:lpstr>ミームによる環境変化への対応</vt:lpstr>
      <vt:lpstr>こんなのもミーム</vt:lpstr>
      <vt:lpstr>建設技術もミーム</vt:lpstr>
      <vt:lpstr>人間は複製子の乗り物</vt:lpstr>
      <vt:lpstr>あなたもミームの乗り物である</vt:lpstr>
      <vt:lpstr>種の論理</vt:lpstr>
      <vt:lpstr>ミームの伝播＝相互作用</vt:lpstr>
      <vt:lpstr>売買（経済的交換）とは</vt:lpstr>
      <vt:lpstr>我われが売っているものとは</vt:lpstr>
      <vt:lpstr>市場は情報の相互作用の場</vt:lpstr>
      <vt:lpstr>メタ情報としての信頼という情報</vt:lpstr>
      <vt:lpstr>意図に対する信頼二分類</vt:lpstr>
      <vt:lpstr>信頼をメタ情報とした商品＝のれん</vt:lpstr>
      <vt:lpstr>のれん</vt:lpstr>
      <vt:lpstr>公共工事という産業の かつての「のれん分け」</vt:lpstr>
      <vt:lpstr>市民社会の台頭</vt:lpstr>
      <vt:lpstr>信頼の射程</vt:lpstr>
      <vt:lpstr>市民社会に向けて</vt:lpstr>
      <vt:lpstr>共感とコミットメント</vt:lpstr>
      <vt:lpstr>コミュニティ・ソリューションの秘密</vt:lpstr>
      <vt:lpstr>PowerPoint プレゼンテーション</vt:lpstr>
    </vt:vector>
  </TitlesOfParts>
  <Manager>MOMOTI</Manager>
  <Company>ももちどっとこむ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桃論</dc:title>
  <dc:subject>中小建設業IT化概論</dc:subject>
  <dc:creator>MOMOＴＩ</dc:creator>
  <dc:description/>
  <cp:lastModifiedBy>桃知利男</cp:lastModifiedBy>
  <cp:revision>1176</cp:revision>
  <cp:lastPrinted>2016-09-01T20:16:09Z</cp:lastPrinted>
  <dcterms:created xsi:type="dcterms:W3CDTF">1999-04-25T06:01:30Z</dcterms:created>
  <dcterms:modified xsi:type="dcterms:W3CDTF">2016-09-01T20:16:12Z</dcterms:modified>
  <cp:category>Prezentation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pinkhip@dc4.so-net.ne.jp</vt:lpwstr>
  </property>
  <property fmtid="{D5CDD505-2E9C-101B-9397-08002B2CF9AE}" pid="8" name="HomePage">
    <vt:lpwstr>http://plaza28.mbn.or.jp/~pinkhip/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C:\My Documents\hpb4\momoti</vt:lpwstr>
  </property>
</Properties>
</file>