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21" r:id="rId2"/>
    <p:sldId id="4414" r:id="rId3"/>
    <p:sldId id="4417" r:id="rId4"/>
    <p:sldId id="4458" r:id="rId5"/>
    <p:sldId id="4523" r:id="rId6"/>
    <p:sldId id="4430" r:id="rId7"/>
    <p:sldId id="4542" r:id="rId8"/>
    <p:sldId id="4431" r:id="rId9"/>
    <p:sldId id="4432" r:id="rId10"/>
    <p:sldId id="4549" r:id="rId11"/>
    <p:sldId id="4434" r:id="rId12"/>
    <p:sldId id="4548" r:id="rId13"/>
    <p:sldId id="4501" r:id="rId14"/>
    <p:sldId id="4502" r:id="rId15"/>
    <p:sldId id="4440" r:id="rId16"/>
    <p:sldId id="4452" r:id="rId17"/>
    <p:sldId id="4455" r:id="rId18"/>
    <p:sldId id="4454" r:id="rId19"/>
    <p:sldId id="4505" r:id="rId20"/>
    <p:sldId id="4503" r:id="rId21"/>
    <p:sldId id="4538" r:id="rId22"/>
    <p:sldId id="4539" r:id="rId23"/>
    <p:sldId id="4498" r:id="rId24"/>
    <p:sldId id="1592" r:id="rId25"/>
  </p:sldIdLst>
  <p:sldSz cx="9144000" cy="6858000" type="screen4x3"/>
  <p:notesSz cx="6770688" cy="99028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5pPr>
    <a:lvl6pPr marL="22860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6pPr>
    <a:lvl7pPr marL="27432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7pPr>
    <a:lvl8pPr marL="32004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8pPr>
    <a:lvl9pPr marL="3657600" algn="l" defTabSz="914400" rtl="0" eaLnBrk="1" latinLnBrk="0" hangingPunct="1">
      <a:defRPr kumimoji="1" sz="4800" kern="1200">
        <a:solidFill>
          <a:srgbClr val="00004A"/>
        </a:solidFill>
        <a:latin typeface="HGPﾌﾞｰｹ" pitchFamily="50" charset="-128"/>
        <a:ea typeface="HGPﾌﾞｰｹ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97CABB-7BCE-466C-961D-246C7A910767}">
          <p14:sldIdLst>
            <p14:sldId id="3221"/>
            <p14:sldId id="4414"/>
            <p14:sldId id="4417"/>
            <p14:sldId id="4458"/>
            <p14:sldId id="4523"/>
            <p14:sldId id="4430"/>
            <p14:sldId id="4542"/>
            <p14:sldId id="4431"/>
            <p14:sldId id="4432"/>
            <p14:sldId id="4549"/>
            <p14:sldId id="4434"/>
            <p14:sldId id="4548"/>
            <p14:sldId id="4501"/>
            <p14:sldId id="4502"/>
            <p14:sldId id="4440"/>
            <p14:sldId id="4452"/>
            <p14:sldId id="4455"/>
            <p14:sldId id="4454"/>
            <p14:sldId id="4505"/>
            <p14:sldId id="4503"/>
            <p14:sldId id="4538"/>
            <p14:sldId id="4539"/>
            <p14:sldId id="4498"/>
            <p14:sldId id="15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C2E18"/>
    <a:srgbClr val="99FF66"/>
    <a:srgbClr val="FFFBAD"/>
    <a:srgbClr val="FFFFCC"/>
    <a:srgbClr val="FFCCFF"/>
    <a:srgbClr val="FFCC66"/>
    <a:srgbClr val="F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313" autoAdjust="0"/>
    <p:restoredTop sz="93241" autoAdjust="0"/>
  </p:normalViewPr>
  <p:slideViewPr>
    <p:cSldViewPr snapToObjects="1">
      <p:cViewPr>
        <p:scale>
          <a:sx n="68" d="100"/>
          <a:sy n="68" d="100"/>
        </p:scale>
        <p:origin x="-121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792" y="228"/>
      </p:cViewPr>
      <p:guideLst>
        <p:guide orient="horz" pos="3119"/>
        <p:guide pos="213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ctr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352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ctr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2763"/>
            <a:ext cx="2935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02763"/>
            <a:ext cx="293528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fld id="{0C5A2F1C-B403-44C0-A208-76FEE7E64F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84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141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4112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4113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l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5" rIns="91152" bIns="45575" numCol="1" anchor="b" anchorCtr="0" compatLnSpc="1">
            <a:prstTxWarp prst="textNoShape">
              <a:avLst/>
            </a:prstTxWarp>
          </a:bodyPr>
          <a:lstStyle>
            <a:lvl1pPr algn="r" defTabSz="911225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fld id="{AA901BB3-E9BA-46BB-825F-7BF6BE6760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68796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AF04A-C4AC-44A8-99F4-AE9DB82FDCA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130114" name="Text Box 2"/>
          <p:cNvSpPr txBox="1">
            <a:spLocks noChangeArrowheads="1"/>
          </p:cNvSpPr>
          <p:nvPr/>
        </p:nvSpPr>
        <p:spPr bwMode="auto">
          <a:xfrm>
            <a:off x="2333625" y="6199188"/>
            <a:ext cx="3308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455613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911225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65250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824038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14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200"/>
          </a:p>
        </p:txBody>
      </p:sp>
      <p:sp>
        <p:nvSpPr>
          <p:cNvPr id="713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8A49A-CA1D-4625-8252-70C3713A2506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57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60400"/>
            <a:ext cx="4949825" cy="3713163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253A7-6706-43F8-87B9-BB13BCE47206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50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  <p:sp>
        <p:nvSpPr>
          <p:cNvPr id="950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1835A-00E1-4FBF-806B-132AA885644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96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3764"/>
            <a:ext cx="5072062" cy="4784725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Copyright TOSIO MOMOTI 2006.All rights reserved.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01BB3-E9BA-46BB-825F-7BF6BE676079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8890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1835A-00E1-4FBF-806B-132AA8856445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96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3764"/>
            <a:ext cx="5072062" cy="4784725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F5F77-256F-4F03-BCF0-7DFAF0802E4C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96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03764"/>
            <a:ext cx="5072062" cy="4784725"/>
          </a:xfrm>
        </p:spPr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9F0B3-ED49-4845-A60D-430A364BD5C4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899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5C1E9-56C7-4E34-9C4E-4D03202AA49A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784" tIns="46392" rIns="92784" bIns="46392"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543044" name="Text Box 4"/>
          <p:cNvSpPr txBox="1">
            <a:spLocks noChangeArrowheads="1"/>
          </p:cNvSpPr>
          <p:nvPr/>
        </p:nvSpPr>
        <p:spPr bwMode="auto">
          <a:xfrm>
            <a:off x="2333625" y="6199188"/>
            <a:ext cx="3308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455613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911225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66838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824038" algn="l" defTabSz="91122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14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B88A6-5AB2-4107-84AD-211D28B2DCD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947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  <p:sp>
        <p:nvSpPr>
          <p:cNvPr id="947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EF82-91E1-4CA8-9B6C-B1053D5FE71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47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500DA-E3E2-4F3A-BE2F-4C49FAA513CE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55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D7AF-6048-485D-99FD-9F0B0F65661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50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D7AF-6048-485D-99FD-9F0B0F65661F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50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D7AF-6048-485D-99FD-9F0B0F65661F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50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15AC1-09B5-44DC-845D-1DDE3DE382F8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950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© Copyright TOSIO MOMOTI 2006.All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AFF8F-AE7A-4D0A-867C-6867D9BD124C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950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660400"/>
            <a:ext cx="4951412" cy="3713163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6DAB-74AC-4EDE-9D7C-DF8AC99108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40010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3A31-8F7E-4703-A15C-2804CE1A21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7464092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D366E-900E-4566-9670-02E35543B7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9132956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8F6EB0E6-E9DF-4232-AE70-9CF3CFD263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4466648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1E2C9-D8DB-425F-BBF4-C2BDC055EC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569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2E3D7-D3D4-4A1F-9D3A-84A43DA6D4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6248737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682A-8DB6-4A2A-86E5-AA37BA9669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188874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48FF4-EB01-4847-9272-1387E745B7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8715669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3757-839D-4D92-8660-F8918A91915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4111053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2486-9166-4BFC-8136-85B405AF61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230311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0100-2929-496F-9612-336FD0D2974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249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1CF77-D1FA-481A-9608-AB94A22E4B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9435885"/>
      </p:ext>
    </p:extLst>
  </p:cSld>
  <p:clrMapOvr>
    <a:masterClrMapping/>
  </p:clrMapOvr>
  <p:transition spd="slow">
    <p:pull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ECB3C283-4989-4D7C-97CA-1AE72C3079DC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kumimoji="1"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www.amazon.co.jp/exec/obidos/ASIN/4140807431/momotidottoko-22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mazon.co.jp/exec/obidos/redirect?path=ASIN/400022820X&amp;link_code=as2&amp;camp=247&amp;tag=momotidottoko-22&amp;creative=12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gmail.com?subject=&#24215;&#20027;&#12408;&#12513;&#12540;&#12523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mazon.co.jp/exec/obidos/ASIN/4140807431/momotidottoko-22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://cafe-ole.jp/campaign/realmisscafeol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moti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9090" name="Group 2"/>
          <p:cNvGrpSpPr>
            <a:grpSpLocks/>
          </p:cNvGrpSpPr>
          <p:nvPr/>
        </p:nvGrpSpPr>
        <p:grpSpPr bwMode="auto">
          <a:xfrm>
            <a:off x="5383167" y="3543323"/>
            <a:ext cx="3365545" cy="2981301"/>
            <a:chOff x="394" y="1459"/>
            <a:chExt cx="2300" cy="2195"/>
          </a:xfrm>
        </p:grpSpPr>
        <p:grpSp>
          <p:nvGrpSpPr>
            <p:cNvPr id="7129091" name="Group 3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7129092" name="Freeform 4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3" name="Freeform 5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4" name="Freeform 6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5" name="Freeform 7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6" name="Freeform 8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7" name="Freeform 9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8" name="Freeform 10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099" name="Freeform 11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0" name="Freeform 12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1" name="Freeform 13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2" name="Freeform 14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3" name="Freeform 15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4" name="Freeform 16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5" name="Freeform 17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6" name="Freeform 18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7" name="Freeform 19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8" name="Freeform 20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09" name="Freeform 21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0" name="Freeform 22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1" name="Freeform 23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2" name="Freeform 24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3" name="Freeform 25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4" name="Freeform 26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5" name="Freeform 27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6" name="Freeform 28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7" name="Freeform 29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8" name="Freeform 30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19" name="Freeform 31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0" name="Freeform 32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1" name="Freeform 33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2" name="Freeform 34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3" name="Freeform 35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4" name="Oval 36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25" name="Freeform 37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6" name="Freeform 38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7" name="Freeform 39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8" name="Freeform 40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29" name="Freeform 41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0" name="Freeform 42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1" name="Freeform 43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2" name="Freeform 44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3" name="Freeform 45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4" name="Freeform 46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5" name="Freeform 47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6" name="Freeform 48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7" name="Freeform 49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8" name="Freeform 50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39" name="Freeform 51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0" name="Freeform 52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1" name="Freeform 53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2" name="Freeform 54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3" name="Freeform 55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4" name="Freeform 56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5" name="Line 57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46" name="Line 58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47" name="Freeform 59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8" name="Freeform 60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49" name="Freeform 61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0" name="Freeform 62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129151" name="Group 63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7129152" name="Freeform 64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3" name="Freeform 65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4" name="Freeform 66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5" name="Freeform 67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6" name="Freeform 68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7" name="Freeform 69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8" name="Freeform 70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59" name="Freeform 71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0" name="Freeform 72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1" name="Freeform 73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2" name="Freeform 74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3" name="Freeform 75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4" name="Freeform 76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5" name="Freeform 77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6" name="Freeform 78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7" name="Freeform 79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8" name="Freeform 80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69" name="Freeform 81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0" name="Freeform 82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1" name="Freeform 83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2" name="Freeform 84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3" name="Freeform 85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4" name="Freeform 86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5" name="Freeform 87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6" name="Oval 88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77" name="Oval 89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78" name="Freeform 90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79" name="Freeform 91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0" name="Freeform 92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1" name="Freeform 93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2" name="Freeform 94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3" name="Freeform 95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4" name="Line 96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85" name="Line 97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86" name="Line 98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187" name="Freeform 99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8" name="Freeform 100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89" name="Freeform 101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0" name="Freeform 102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129191" name="Group 103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7129192" name="Freeform 104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3" name="Freeform 105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4" name="Freeform 106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5" name="Freeform 107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6" name="Freeform 108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7" name="Freeform 109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8" name="Freeform 110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199" name="Freeform 111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0" name="Freeform 112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1" name="Freeform 113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2" name="Freeform 114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3" name="Freeform 115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4" name="Freeform 116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5" name="Freeform 117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6" name="Freeform 118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7" name="Freeform 119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8" name="Freeform 120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09" name="Freeform 121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0" name="Freeform 122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1" name="Freeform 123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2" name="Freeform 124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3" name="Freeform 125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4" name="Freeform 126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5" name="Oval 127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16" name="Oval 128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17" name="Freeform 129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8" name="Freeform 130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19" name="Freeform 131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0" name="Freeform 132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1" name="Freeform 133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2" name="Freeform 134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3" name="Freeform 135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4" name="Freeform 136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5" name="Freeform 137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6" name="Freeform 138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7" name="Freeform 139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8" name="Freeform 140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29" name="Freeform 141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0" name="Freeform 142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1" name="Freeform 143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2" name="Freeform 144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129233" name="Group 145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7129234" name="Freeform 146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5" name="Freeform 147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6" name="Freeform 148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7" name="Freeform 149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8" name="Freeform 150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39" name="Freeform 151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0" name="Freeform 152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1" name="Freeform 153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2" name="Freeform 154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3" name="Freeform 155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4" name="Freeform 156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5" name="Freeform 157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6" name="Freeform 158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7" name="Freeform 159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8" name="Freeform 160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49" name="Freeform 161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0" name="Freeform 162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1" name="Freeform 163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2" name="Freeform 164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3" name="Freeform 165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4" name="Freeform 166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5" name="Freeform 167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6" name="Oval 168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57" name="Oval 169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58" name="Freeform 170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59" name="Freeform 171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0" name="Freeform 172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1" name="Freeform 173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2" name="Freeform 174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3" name="Freeform 175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4" name="Freeform 176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5" name="Line 177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66" name="Line 178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29267" name="Freeform 179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8" name="Freeform 180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69" name="Freeform 181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270" name="Freeform 182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7129271" name="Rectangle 183"/>
          <p:cNvSpPr>
            <a:spLocks noGrp="1" noChangeArrowheads="1"/>
          </p:cNvSpPr>
          <p:nvPr>
            <p:ph type="ctrTitle"/>
          </p:nvPr>
        </p:nvSpPr>
        <p:spPr>
          <a:xfrm>
            <a:off x="800386" y="692620"/>
            <a:ext cx="7772400" cy="1470025"/>
          </a:xfrm>
        </p:spPr>
        <p:txBody>
          <a:bodyPr/>
          <a:lstStyle/>
          <a:p>
            <a:r>
              <a:rPr lang="ja-JP" altLang="en-US" sz="4400" dirty="0" smtClean="0"/>
              <a:t>～空知建設業協会～</a:t>
            </a:r>
            <a:endParaRPr lang="en-US" altLang="ja-JP" sz="44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175348" y="2427039"/>
            <a:ext cx="6400800" cy="1752600"/>
          </a:xfrm>
        </p:spPr>
        <p:txBody>
          <a:bodyPr/>
          <a:lstStyle/>
          <a:p>
            <a:r>
              <a:rPr lang="ja-JP" altLang="en-US" dirty="0" smtClean="0">
                <a:latin typeface="HGP明朝B" pitchFamily="18" charset="-128"/>
                <a:ea typeface="HGP明朝B" pitchFamily="18" charset="-128"/>
              </a:rPr>
              <a:t>イントラネットから</a:t>
            </a:r>
            <a:r>
              <a:rPr lang="en-US" altLang="ja-JP" dirty="0" smtClean="0"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dirty="0" smtClean="0">
                <a:latin typeface="HGP明朝B" pitchFamily="18" charset="-128"/>
                <a:ea typeface="HGP明朝B" pitchFamily="18" charset="-128"/>
              </a:rPr>
            </a:br>
            <a:r>
              <a:rPr lang="ja-JP" altLang="en-US" dirty="0" smtClean="0">
                <a:latin typeface="HGP明朝B" pitchFamily="18" charset="-128"/>
                <a:ea typeface="HGP明朝B" pitchFamily="18" charset="-128"/>
              </a:rPr>
              <a:t>情報の共有と私達のできること</a:t>
            </a:r>
            <a:endParaRPr kumimoji="1" lang="ja-JP" altLang="en-US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7129273" name="Text Box 185"/>
          <p:cNvSpPr txBox="1">
            <a:spLocks noChangeArrowheads="1"/>
          </p:cNvSpPr>
          <p:nvPr/>
        </p:nvSpPr>
        <p:spPr bwMode="auto">
          <a:xfrm>
            <a:off x="-27974" y="5062053"/>
            <a:ext cx="710415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2012</a:t>
            </a: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年</a:t>
            </a:r>
            <a:r>
              <a:rPr lang="en-US" altLang="ja-JP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9</a:t>
            </a: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月</a:t>
            </a:r>
            <a:r>
              <a:rPr lang="en-US" altLang="ja-JP" sz="1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21</a:t>
            </a: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日</a:t>
            </a:r>
            <a:r>
              <a:rPr lang="en-US" altLang="ja-JP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日本建設業連合会</a:t>
            </a:r>
            <a:r>
              <a:rPr lang="en-US" altLang="ja-JP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ICT</a:t>
            </a: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部会・東京建設業協会</a:t>
            </a:r>
            <a:r>
              <a:rPr lang="en-US" altLang="ja-JP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IT</a:t>
            </a: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部会との意見交換会  </a:t>
            </a:r>
            <a:endParaRPr lang="en-US" altLang="ja-JP" sz="1800" dirty="0" smtClean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空知建設業協会</a:t>
            </a:r>
            <a:r>
              <a:rPr lang="ja-JP" altLang="en-US" sz="1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</a:p>
        </p:txBody>
      </p:sp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03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ja-JP" altLang="ja-JP" sz="1400">
              <a:solidFill>
                <a:schemeClr val="accent2"/>
              </a:solidFill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9570307" name="Picture 3" descr="0601090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3"/>
          <a:stretch>
            <a:fillRect/>
          </a:stretch>
        </p:blipFill>
        <p:spPr bwMode="auto">
          <a:xfrm>
            <a:off x="900113" y="1412582"/>
            <a:ext cx="6931078" cy="495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70308" name="Rectangle 4"/>
          <p:cNvSpPr>
            <a:spLocks noChangeArrowheads="1"/>
          </p:cNvSpPr>
          <p:nvPr/>
        </p:nvSpPr>
        <p:spPr bwMode="auto">
          <a:xfrm>
            <a:off x="900113" y="6045200"/>
            <a:ext cx="2909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（ジル・ドゥールーズ，</a:t>
            </a:r>
            <a:r>
              <a:rPr lang="en-US" altLang="ja-JP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『</a:t>
            </a:r>
            <a:r>
              <a:rPr lang="ja-JP" altLang="en-US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襞</a:t>
            </a:r>
            <a:r>
              <a:rPr lang="en-US" altLang="ja-JP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』</a:t>
            </a:r>
            <a:r>
              <a:rPr lang="ja-JP" altLang="en-US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，</a:t>
            </a:r>
            <a:r>
              <a:rPr lang="en-US" altLang="ja-JP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p11</a:t>
            </a:r>
            <a:r>
              <a:rPr lang="ja-JP" altLang="en-US" sz="1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）</a:t>
            </a:r>
          </a:p>
        </p:txBody>
      </p:sp>
      <p:sp>
        <p:nvSpPr>
          <p:cNvPr id="9570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58073"/>
            <a:ext cx="8345487" cy="782637"/>
          </a:xfrm>
        </p:spPr>
        <p:txBody>
          <a:bodyPr/>
          <a:lstStyle/>
          <a:p>
            <a:r>
              <a:rPr lang="ja-JP" altLang="en-US" sz="4400" b="1" dirty="0" smtClean="0">
                <a:effectLst/>
                <a:latin typeface="HGP明朝B" pitchFamily="18" charset="-128"/>
                <a:ea typeface="HGP明朝B" pitchFamily="18" charset="-128"/>
              </a:rPr>
              <a:t>個人の中の中景</a:t>
            </a:r>
            <a:r>
              <a:rPr lang="en-US" altLang="ja-JP" sz="4400" b="1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4400" b="1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4400" b="1" dirty="0" smtClean="0">
                <a:effectLst/>
                <a:latin typeface="HGP明朝B" pitchFamily="18" charset="-128"/>
                <a:ea typeface="HGP明朝B" pitchFamily="18" charset="-128"/>
              </a:rPr>
              <a:t>バロックの館</a:t>
            </a:r>
            <a:r>
              <a:rPr lang="en-US" altLang="ja-JP" sz="4000" b="1" dirty="0" smtClean="0"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4000" b="1" dirty="0" smtClean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2800" b="1" dirty="0" smtClean="0">
                <a:effectLst/>
                <a:latin typeface="HGP明朝B" pitchFamily="18" charset="-128"/>
                <a:ea typeface="HGP明朝B" pitchFamily="18" charset="-128"/>
              </a:rPr>
              <a:t>一階部分</a:t>
            </a:r>
            <a:r>
              <a:rPr lang="ja-JP" altLang="en-US" sz="2800" b="1" dirty="0">
                <a:effectLst/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2800" b="1" dirty="0" smtClean="0">
                <a:effectLst/>
                <a:latin typeface="HGP明朝B" pitchFamily="18" charset="-128"/>
                <a:ea typeface="HGP明朝B" pitchFamily="18" charset="-128"/>
              </a:rPr>
              <a:t>「</a:t>
            </a:r>
            <a:r>
              <a:rPr lang="ja-JP" altLang="en-US" sz="2800" b="1" dirty="0">
                <a:effectLst/>
                <a:latin typeface="HGP明朝B" pitchFamily="18" charset="-128"/>
                <a:ea typeface="HGP明朝B" pitchFamily="18" charset="-128"/>
              </a:rPr>
              <a:t>われわれ」</a:t>
            </a:r>
          </a:p>
        </p:txBody>
      </p:sp>
      <p:pic>
        <p:nvPicPr>
          <p:cNvPr id="6" name="Picture 3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14666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7842" name="Picture 2" descr="05062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06525"/>
            <a:ext cx="5976937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07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000" dirty="0">
                <a:effectLst/>
                <a:latin typeface="HGP明朝B" pitchFamily="18" charset="-128"/>
                <a:ea typeface="HGP明朝B" pitchFamily="18" charset="-128"/>
              </a:rPr>
              <a:t>中景としてのイントラネット</a:t>
            </a:r>
          </a:p>
        </p:txBody>
      </p:sp>
      <p:pic>
        <p:nvPicPr>
          <p:cNvPr id="4" name="Picture 3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 dirty="0">
                <a:effectLst/>
              </a:rPr>
              <a:t>イントラネット</a:t>
            </a:r>
          </a:p>
        </p:txBody>
      </p:sp>
      <p:grpSp>
        <p:nvGrpSpPr>
          <p:cNvPr id="9628676" name="Group 4"/>
          <p:cNvGrpSpPr>
            <a:grpSpLocks/>
          </p:cNvGrpSpPr>
          <p:nvPr/>
        </p:nvGrpSpPr>
        <p:grpSpPr bwMode="auto">
          <a:xfrm>
            <a:off x="168274" y="764630"/>
            <a:ext cx="8724325" cy="4626862"/>
            <a:chOff x="336" y="1842"/>
            <a:chExt cx="5402" cy="2451"/>
          </a:xfrm>
        </p:grpSpPr>
        <p:sp>
          <p:nvSpPr>
            <p:cNvPr id="9628677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28678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2867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イントラネット</a:t>
              </a:r>
            </a:p>
          </p:txBody>
        </p:sp>
        <p:sp>
          <p:nvSpPr>
            <p:cNvPr id="9628680" name="Text Box 8"/>
            <p:cNvSpPr txBox="1">
              <a:spLocks noChangeArrowheads="1"/>
            </p:cNvSpPr>
            <p:nvPr/>
          </p:nvSpPr>
          <p:spPr bwMode="auto">
            <a:xfrm>
              <a:off x="1959" y="3148"/>
              <a:ext cx="3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P明朝B" pitchFamily="18" charset="-128"/>
                  <a:ea typeface="HGP明朝B" pitchFamily="18" charset="-128"/>
                </a:rPr>
                <a:t>CALS</a:t>
              </a:r>
            </a:p>
          </p:txBody>
        </p:sp>
        <p:sp>
          <p:nvSpPr>
            <p:cNvPr id="962868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grpSp>
          <p:nvGrpSpPr>
            <p:cNvPr id="962868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62868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sp>
          <p:nvSpPr>
            <p:cNvPr id="962868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本社</a:t>
              </a:r>
            </a:p>
          </p:txBody>
        </p:sp>
        <p:grpSp>
          <p:nvGrpSpPr>
            <p:cNvPr id="9628690" name="Group 18"/>
            <p:cNvGrpSpPr>
              <a:grpSpLocks/>
            </p:cNvGrpSpPr>
            <p:nvPr/>
          </p:nvGrpSpPr>
          <p:grpSpPr bwMode="auto">
            <a:xfrm>
              <a:off x="3664" y="2193"/>
              <a:ext cx="1594" cy="1574"/>
              <a:chOff x="3789" y="513"/>
              <a:chExt cx="1390" cy="1319"/>
            </a:xfrm>
          </p:grpSpPr>
          <p:grpSp>
            <p:nvGrpSpPr>
              <p:cNvPr id="9628691" name="Group 19"/>
              <p:cNvGrpSpPr>
                <a:grpSpLocks/>
              </p:cNvGrpSpPr>
              <p:nvPr/>
            </p:nvGrpSpPr>
            <p:grpSpPr bwMode="auto">
              <a:xfrm>
                <a:off x="3789" y="580"/>
                <a:ext cx="1390" cy="1252"/>
                <a:chOff x="3789" y="580"/>
                <a:chExt cx="1390" cy="1252"/>
              </a:xfrm>
            </p:grpSpPr>
            <p:sp>
              <p:nvSpPr>
                <p:cNvPr id="962869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0" name="Freeform 28"/>
                <p:cNvSpPr>
                  <a:spLocks/>
                </p:cNvSpPr>
                <p:nvPr/>
              </p:nvSpPr>
              <p:spPr bwMode="blackWhite">
                <a:xfrm>
                  <a:off x="3789" y="580"/>
                  <a:ext cx="918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75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2875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79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2879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83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2883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7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</p:grpSp>
        <p:sp>
          <p:nvSpPr>
            <p:cNvPr id="9628871" name="Text Box 199"/>
            <p:cNvSpPr txBox="1">
              <a:spLocks noChangeArrowheads="1"/>
            </p:cNvSpPr>
            <p:nvPr/>
          </p:nvSpPr>
          <p:spPr bwMode="auto">
            <a:xfrm>
              <a:off x="1959" y="2941"/>
              <a:ext cx="8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エクストラネット</a:t>
              </a:r>
            </a:p>
          </p:txBody>
        </p:sp>
        <p:sp>
          <p:nvSpPr>
            <p:cNvPr id="9628872" name="Text Box 200"/>
            <p:cNvSpPr txBox="1">
              <a:spLocks noChangeArrowheads="1"/>
            </p:cNvSpPr>
            <p:nvPr/>
          </p:nvSpPr>
          <p:spPr bwMode="auto">
            <a:xfrm>
              <a:off x="639" y="3097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インターネット</a:t>
              </a:r>
            </a:p>
          </p:txBody>
        </p:sp>
      </p:grpSp>
      <p:sp>
        <p:nvSpPr>
          <p:cNvPr id="9628873" name="Text Box 201"/>
          <p:cNvSpPr txBox="1">
            <a:spLocks noChangeArrowheads="1"/>
          </p:cNvSpPr>
          <p:nvPr/>
        </p:nvSpPr>
        <p:spPr bwMode="auto">
          <a:xfrm flipV="1">
            <a:off x="533400" y="1988800"/>
            <a:ext cx="8196263" cy="6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A000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06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05579" y="4997897"/>
            <a:ext cx="1341584" cy="1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63669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6200" y="-9525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ja-JP" altLang="ja-JP" sz="1400">
              <a:solidFill>
                <a:schemeClr val="accent2"/>
              </a:solidFill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60419" name="Picture 3" descr="clust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 r="2338" b="6593"/>
          <a:stretch>
            <a:fillRect/>
          </a:stretch>
        </p:blipFill>
        <p:spPr bwMode="auto">
          <a:xfrm>
            <a:off x="1476375" y="1341438"/>
            <a:ext cx="54006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sz="4000">
                <a:effectLst/>
                <a:latin typeface="HGP明朝B" pitchFamily="18" charset="-128"/>
                <a:ea typeface="HGP明朝B" pitchFamily="18" charset="-128"/>
              </a:rPr>
              <a:t>ローカル（クラスター）</a:t>
            </a:r>
          </a:p>
        </p:txBody>
      </p:sp>
      <p:pic>
        <p:nvPicPr>
          <p:cNvPr id="5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43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0"/>
            <a:ext cx="8856662" cy="782638"/>
          </a:xfrm>
        </p:spPr>
        <p:txBody>
          <a:bodyPr/>
          <a:lstStyle/>
          <a:p>
            <a:r>
              <a:rPr lang="ja-JP" sz="4000">
                <a:solidFill>
                  <a:schemeClr val="tx1"/>
                </a:solidFill>
                <a:effectLst/>
                <a:latin typeface="+mj-ea"/>
              </a:rPr>
              <a:t>ランダム・ネットワーク</a:t>
            </a:r>
          </a:p>
        </p:txBody>
      </p:sp>
      <p:pic>
        <p:nvPicPr>
          <p:cNvPr id="61443" name="Picture 3" descr="capt00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9262" r="51244" b="62636"/>
          <a:stretch>
            <a:fillRect/>
          </a:stretch>
        </p:blipFill>
        <p:spPr bwMode="auto">
          <a:xfrm>
            <a:off x="973138" y="1484313"/>
            <a:ext cx="72707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07950" y="6323013"/>
            <a:ext cx="7343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sz="1200">
                <a:solidFill>
                  <a:schemeClr val="tx1"/>
                </a:solidFill>
                <a:latin typeface="+mj-ea"/>
                <a:ea typeface="+mj-ea"/>
              </a:rPr>
              <a:t>図： </a:t>
            </a:r>
            <a:r>
              <a:rPr lang="ja-JP" sz="1200">
                <a:solidFill>
                  <a:schemeClr val="tx1"/>
                </a:solidFill>
                <a:latin typeface="+mj-ea"/>
                <a:ea typeface="+mj-ea"/>
                <a:hlinkClick r:id="rId5"/>
              </a:rPr>
              <a:t>新ネットワーク思考</a:t>
            </a:r>
            <a:r>
              <a:rPr lang="ja-JP" sz="1200">
                <a:solidFill>
                  <a:schemeClr val="tx1"/>
                </a:solidFill>
                <a:latin typeface="+mj-ea"/>
                <a:ea typeface="+mj-ea"/>
              </a:rPr>
              <a:t>　アルバート＝ラズロ・バラバシ（著）　青木薫（訳） </a:t>
            </a:r>
            <a:r>
              <a:rPr lang="ja-JP" altLang="ja-JP" sz="1200">
                <a:solidFill>
                  <a:schemeClr val="tx1"/>
                </a:solidFill>
                <a:latin typeface="+mj-ea"/>
                <a:ea typeface="+mj-ea"/>
              </a:rPr>
              <a:t>2002</a:t>
            </a:r>
            <a:r>
              <a:rPr lang="ja-JP" sz="120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lang="ja-JP" altLang="ja-JP" sz="1200">
                <a:solidFill>
                  <a:schemeClr val="tx1"/>
                </a:solidFill>
                <a:latin typeface="+mj-ea"/>
                <a:ea typeface="+mj-ea"/>
              </a:rPr>
              <a:t>12</a:t>
            </a:r>
            <a:r>
              <a:rPr lang="ja-JP" sz="1200">
                <a:solidFill>
                  <a:schemeClr val="tx1"/>
                </a:solidFill>
                <a:latin typeface="+mj-ea"/>
                <a:ea typeface="+mj-ea"/>
              </a:rPr>
              <a:t>月</a:t>
            </a:r>
            <a:r>
              <a:rPr lang="ja-JP" altLang="ja-JP" sz="1200">
                <a:solidFill>
                  <a:schemeClr val="tx1"/>
                </a:solidFill>
                <a:latin typeface="+mj-ea"/>
                <a:ea typeface="+mj-ea"/>
              </a:rPr>
              <a:t>20</a:t>
            </a:r>
            <a:r>
              <a:rPr lang="ja-JP" sz="1200">
                <a:solidFill>
                  <a:schemeClr val="tx1"/>
                </a:solidFill>
                <a:latin typeface="+mj-ea"/>
                <a:ea typeface="+mj-ea"/>
              </a:rPr>
              <a:t>日　</a:t>
            </a:r>
            <a:r>
              <a:rPr lang="ja-JP" altLang="ja-JP" sz="1200">
                <a:solidFill>
                  <a:schemeClr val="tx1"/>
                </a:solidFill>
                <a:latin typeface="+mj-ea"/>
                <a:ea typeface="+mj-ea"/>
              </a:rPr>
              <a:t>NHK</a:t>
            </a:r>
            <a:r>
              <a:rPr lang="ja-JP" sz="1200">
                <a:solidFill>
                  <a:schemeClr val="tx1"/>
                </a:solidFill>
                <a:latin typeface="+mj-ea"/>
                <a:ea typeface="+mj-ea"/>
              </a:rPr>
              <a:t>出版　</a:t>
            </a:r>
            <a:r>
              <a:rPr lang="ja-JP" altLang="ja-JP" sz="1200">
                <a:solidFill>
                  <a:schemeClr val="tx1"/>
                </a:solidFill>
                <a:latin typeface="+mj-ea"/>
                <a:ea typeface="+mj-ea"/>
              </a:rPr>
              <a:t>p103</a:t>
            </a:r>
          </a:p>
        </p:txBody>
      </p:sp>
      <p:pic>
        <p:nvPicPr>
          <p:cNvPr id="5" name="Picture 3" descr="momo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57175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0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79958"/>
            <a:ext cx="8569325" cy="4145510"/>
          </a:xfrm>
          <a:noFill/>
        </p:spPr>
        <p:txBody>
          <a:bodyPr>
            <a:spAutoFit/>
          </a:bodyPr>
          <a:lstStyle/>
          <a:p>
            <a:r>
              <a:rPr lang="ja-JP" altLang="en-US" sz="88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欠点</a:t>
            </a:r>
            <a:r>
              <a:rPr lang="en-US" altLang="ja-JP" sz="88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ja-JP" altLang="en-US" sz="88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外とつながらない</a:t>
            </a: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73105"/>
            <a:ext cx="8569325" cy="4514842"/>
          </a:xfrm>
          <a:noFill/>
        </p:spPr>
        <p:txBody>
          <a:bodyPr>
            <a:spAutoFit/>
          </a:bodyPr>
          <a:lstStyle/>
          <a:p>
            <a:r>
              <a:rPr lang="ja-JP" altLang="en-US" sz="96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内と外</a:t>
            </a: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を</a:t>
            </a:r>
            <a:r>
              <a:rPr lang="en-US" altLang="ja-JP" sz="96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つなぐ</a:t>
            </a:r>
            <a:r>
              <a:rPr lang="ja-JP" altLang="en-US" sz="96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には</a:t>
            </a:r>
            <a:br>
              <a:rPr lang="ja-JP" altLang="en-US" sz="9600" dirty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</a:br>
            <a:endParaRPr lang="ja-JP" altLang="en-US" sz="9600" dirty="0">
              <a:solidFill>
                <a:schemeClr val="tx1"/>
              </a:solidFill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7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679700"/>
            <a:ext cx="7772400" cy="749300"/>
          </a:xfrm>
        </p:spPr>
        <p:txBody>
          <a:bodyPr/>
          <a:lstStyle/>
          <a:p>
            <a:r>
              <a:rPr lang="ja-JP" altLang="en-US" sz="12900" dirty="0" smtClean="0">
                <a:effectLst/>
                <a:latin typeface="HGP明朝B" pitchFamily="18" charset="-128"/>
                <a:ea typeface="HGP明朝B" pitchFamily="18" charset="-128"/>
              </a:rPr>
              <a:t>ひねる</a:t>
            </a:r>
            <a:endParaRPr lang="ja-JP" altLang="en-US" sz="60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6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720725"/>
          </a:xfrm>
        </p:spPr>
        <p:txBody>
          <a:bodyPr/>
          <a:lstStyle/>
          <a:p>
            <a:r>
              <a:rPr lang="ja-JP" altLang="en-US" sz="4000">
                <a:effectLst/>
                <a:latin typeface="HGP明朝B" pitchFamily="18" charset="-128"/>
                <a:ea typeface="HGP明朝B" pitchFamily="18" charset="-128"/>
              </a:rPr>
              <a:t>メビウスの帯</a:t>
            </a:r>
          </a:p>
        </p:txBody>
      </p:sp>
      <p:pic>
        <p:nvPicPr>
          <p:cNvPr id="9546755" name="Picture 3" descr="P717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11882" r="22023" b="22783"/>
          <a:stretch>
            <a:fillRect/>
          </a:stretch>
        </p:blipFill>
        <p:spPr bwMode="auto">
          <a:xfrm>
            <a:off x="1260475" y="1317625"/>
            <a:ext cx="6840538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2388"/>
            <a:ext cx="8964612" cy="790575"/>
          </a:xfrm>
        </p:spPr>
        <p:txBody>
          <a:bodyPr/>
          <a:lstStyle/>
          <a:p>
            <a:r>
              <a:rPr lang="ja-JP" sz="4000">
                <a:solidFill>
                  <a:schemeClr val="tx1"/>
                </a:solidFill>
                <a:effectLst/>
                <a:latin typeface="+mj-ea"/>
              </a:rPr>
              <a:t>広くて薄い紐帯</a:t>
            </a:r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323850" y="836613"/>
            <a:ext cx="7704138" cy="5897562"/>
            <a:chOff x="0" y="0"/>
            <a:chExt cx="4989" cy="3796"/>
          </a:xfrm>
        </p:grpSpPr>
        <p:pic>
          <p:nvPicPr>
            <p:cNvPr id="68612" name="Picture 4" descr="capt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8" t="12663" r="12607" b="26608"/>
            <a:stretch>
              <a:fillRect/>
            </a:stretch>
          </p:blipFill>
          <p:spPr bwMode="auto">
            <a:xfrm>
              <a:off x="453" y="0"/>
              <a:ext cx="4536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0" y="3579"/>
              <a:ext cx="4355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E7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sz="1600">
                  <a:solidFill>
                    <a:schemeClr val="tx1"/>
                  </a:solidFill>
                  <a:latin typeface="+mj-ea"/>
                  <a:ea typeface="+mj-ea"/>
                </a:rPr>
                <a:t>図：アルバート＝ラズロ・バラバシ，「新ネットワーク思考」，</a:t>
              </a:r>
              <a:r>
                <a:rPr lang="ja-JP" altLang="ja-JP" sz="1600">
                  <a:solidFill>
                    <a:schemeClr val="tx1"/>
                  </a:solidFill>
                  <a:latin typeface="+mj-ea"/>
                  <a:ea typeface="+mj-ea"/>
                </a:rPr>
                <a:t>p66</a:t>
              </a:r>
              <a:r>
                <a:rPr lang="ja-JP" sz="1600">
                  <a:solidFill>
                    <a:schemeClr val="tx1"/>
                  </a:solidFill>
                  <a:latin typeface="+mj-ea"/>
                  <a:ea typeface="+mj-ea"/>
                </a:rPr>
                <a:t>　</a:t>
              </a:r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179" y="314"/>
              <a:ext cx="1315" cy="1270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2948" y="359"/>
              <a:ext cx="1134" cy="1089"/>
            </a:xfrm>
            <a:prstGeom prst="ellipse">
              <a:avLst/>
            </a:prstGeom>
            <a:noFill/>
            <a:ln w="28575" cmpd="sng">
              <a:solidFill>
                <a:srgbClr val="FF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1315" y="1947"/>
              <a:ext cx="1315" cy="1270"/>
            </a:xfrm>
            <a:prstGeom prst="ellipse">
              <a:avLst/>
            </a:prstGeom>
            <a:noFill/>
            <a:ln w="28575" cmpd="sng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2993" y="1992"/>
              <a:ext cx="1315" cy="1270"/>
            </a:xfrm>
            <a:prstGeom prst="ellipse">
              <a:avLst/>
            </a:prstGeom>
            <a:noFill/>
            <a:ln w="28575" cmpd="sng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</p:grpSp>
      <p:pic>
        <p:nvPicPr>
          <p:cNvPr id="10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85635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9954" name="Oval 2"/>
          <p:cNvSpPr>
            <a:spLocks noChangeArrowheads="1"/>
          </p:cNvSpPr>
          <p:nvPr/>
        </p:nvSpPr>
        <p:spPr bwMode="blackWhite">
          <a:xfrm>
            <a:off x="4356100" y="1539875"/>
            <a:ext cx="4240213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第</a:t>
            </a:r>
            <a:r>
              <a:rPr kumimoji="0" lang="en-US" altLang="ja-JP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Ⅰ</a:t>
            </a: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＋コミュニティ指向</a:t>
            </a:r>
          </a:p>
        </p:txBody>
      </p:sp>
      <p:sp>
        <p:nvSpPr>
          <p:cNvPr id="9469955" name="Oval 3"/>
          <p:cNvSpPr>
            <a:spLocks noChangeArrowheads="1"/>
          </p:cNvSpPr>
          <p:nvPr/>
        </p:nvSpPr>
        <p:spPr bwMode="blackWhite">
          <a:xfrm>
            <a:off x="250825" y="3916363"/>
            <a:ext cx="4537075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第</a:t>
            </a:r>
            <a:r>
              <a:rPr kumimoji="0" lang="en-US" altLang="ja-JP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Ⅳ</a:t>
            </a:r>
            <a:r>
              <a:rPr kumimoji="0"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ノングローバル指向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＋ノンコミュニティ指向</a:t>
            </a:r>
          </a:p>
        </p:txBody>
      </p:sp>
      <p:sp>
        <p:nvSpPr>
          <p:cNvPr id="9469956" name="Text Box 4"/>
          <p:cNvSpPr txBox="1">
            <a:spLocks noChangeArrowheads="1"/>
          </p:cNvSpPr>
          <p:nvPr/>
        </p:nvSpPr>
        <p:spPr bwMode="auto">
          <a:xfrm>
            <a:off x="2339975" y="9810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グローバル</a:t>
            </a:r>
          </a:p>
        </p:txBody>
      </p:sp>
      <p:sp>
        <p:nvSpPr>
          <p:cNvPr id="9469957" name="Text Box 5"/>
          <p:cNvSpPr txBox="1">
            <a:spLocks noChangeArrowheads="1"/>
          </p:cNvSpPr>
          <p:nvPr/>
        </p:nvSpPr>
        <p:spPr bwMode="auto">
          <a:xfrm>
            <a:off x="8384211" y="1700213"/>
            <a:ext cx="572464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コミュニティ</a:t>
            </a:r>
          </a:p>
        </p:txBody>
      </p:sp>
      <p:sp>
        <p:nvSpPr>
          <p:cNvPr id="9469958" name="Oval 6"/>
          <p:cNvSpPr>
            <a:spLocks noChangeArrowheads="1"/>
          </p:cNvSpPr>
          <p:nvPr/>
        </p:nvSpPr>
        <p:spPr bwMode="blackWhite">
          <a:xfrm>
            <a:off x="990600" y="1557338"/>
            <a:ext cx="3221038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第</a:t>
            </a:r>
            <a:r>
              <a:rPr kumimoji="0" lang="en-US" altLang="ja-JP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Ⅲ</a:t>
            </a: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グローバル指向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469959" name="Rectangle 7"/>
          <p:cNvSpPr>
            <a:spLocks noChangeArrowheads="1"/>
          </p:cNvSpPr>
          <p:nvPr/>
        </p:nvSpPr>
        <p:spPr bwMode="auto">
          <a:xfrm>
            <a:off x="1746250" y="63722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 </a:t>
            </a:r>
            <a:r>
              <a:rPr lang="ja-JP" altLang="en-US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4"/>
              </a:rPr>
              <a:t>新版 コミュニティ・ソリューション</a:t>
            </a:r>
            <a:r>
              <a:rPr lang="ja-JP" altLang="en-US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金子郁容（著）　</a:t>
            </a:r>
            <a:r>
              <a:rPr lang="en-US" altLang="ja-JP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2002</a:t>
            </a:r>
            <a:r>
              <a:rPr lang="ja-JP" altLang="en-US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年</a:t>
            </a:r>
            <a:r>
              <a:rPr lang="en-US" altLang="ja-JP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4</a:t>
            </a:r>
            <a:r>
              <a:rPr lang="ja-JP" altLang="en-US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月</a:t>
            </a:r>
            <a:r>
              <a:rPr lang="en-US" altLang="ja-JP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</a:t>
            </a:r>
            <a:r>
              <a:rPr lang="ja-JP" altLang="en-US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日　岩波書店 </a:t>
            </a:r>
            <a:r>
              <a:rPr lang="en-US" altLang="ja-JP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p85 </a:t>
            </a:r>
            <a:r>
              <a:rPr lang="ja-JP" altLang="en-US" sz="1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の表を修正</a:t>
            </a:r>
          </a:p>
        </p:txBody>
      </p:sp>
      <p:sp>
        <p:nvSpPr>
          <p:cNvPr id="9469960" name="Line 8"/>
          <p:cNvSpPr>
            <a:spLocks noChangeShapeType="1"/>
          </p:cNvSpPr>
          <p:nvPr/>
        </p:nvSpPr>
        <p:spPr bwMode="auto">
          <a:xfrm flipV="1">
            <a:off x="4572000" y="1485900"/>
            <a:ext cx="0" cy="4632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469961" name="Line 9"/>
          <p:cNvSpPr>
            <a:spLocks noChangeShapeType="1"/>
          </p:cNvSpPr>
          <p:nvPr/>
        </p:nvSpPr>
        <p:spPr bwMode="auto">
          <a:xfrm>
            <a:off x="746125" y="3789363"/>
            <a:ext cx="7570788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469962" name="Oval 10"/>
          <p:cNvSpPr>
            <a:spLocks noChangeArrowheads="1"/>
          </p:cNvSpPr>
          <p:nvPr/>
        </p:nvSpPr>
        <p:spPr bwMode="blackWhite">
          <a:xfrm>
            <a:off x="4859338" y="3987800"/>
            <a:ext cx="3224212" cy="2105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A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第</a:t>
            </a:r>
            <a:r>
              <a:rPr kumimoji="0" lang="en-US" altLang="ja-JP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Ⅱ</a:t>
            </a: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象限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コミュニティ指向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en-US" altLang="ja-JP" sz="28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469964" name="Line 12"/>
          <p:cNvSpPr>
            <a:spLocks noChangeShapeType="1"/>
          </p:cNvSpPr>
          <p:nvPr/>
        </p:nvSpPr>
        <p:spPr bwMode="auto">
          <a:xfrm>
            <a:off x="827088" y="4003675"/>
            <a:ext cx="3598862" cy="1873250"/>
          </a:xfrm>
          <a:prstGeom prst="line">
            <a:avLst/>
          </a:prstGeom>
          <a:noFill/>
          <a:ln w="38100">
            <a:solidFill>
              <a:srgbClr val="FC2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469965" name="Rectangle 13"/>
          <p:cNvSpPr>
            <a:spLocks noGrp="1" noChangeArrowheads="1"/>
          </p:cNvSpPr>
          <p:nvPr>
            <p:ph type="title"/>
          </p:nvPr>
        </p:nvSpPr>
        <p:spPr>
          <a:xfrm>
            <a:off x="250825" y="-17463"/>
            <a:ext cx="8345488" cy="782638"/>
          </a:xfrm>
        </p:spPr>
        <p:txBody>
          <a:bodyPr/>
          <a:lstStyle/>
          <a:p>
            <a:r>
              <a:rPr lang="ja-JP" altLang="en-US" sz="4000" dirty="0" smtClean="0">
                <a:effectLst/>
                <a:latin typeface="HGP明朝B" pitchFamily="18" charset="-128"/>
                <a:ea typeface="HGP明朝B" pitchFamily="18" charset="-128"/>
              </a:rPr>
              <a:t>グローバル化する社会</a:t>
            </a:r>
            <a:r>
              <a:rPr lang="ja-JP" altLang="en-US" sz="4000" dirty="0">
                <a:effectLst/>
                <a:latin typeface="HGP明朝B" pitchFamily="18" charset="-128"/>
                <a:ea typeface="HGP明朝B" pitchFamily="18" charset="-128"/>
              </a:rPr>
              <a:t>の指向性</a:t>
            </a:r>
          </a:p>
        </p:txBody>
      </p:sp>
      <p:sp>
        <p:nvSpPr>
          <p:cNvPr id="9469966" name="Text Box 14"/>
          <p:cNvSpPr txBox="1">
            <a:spLocks noChangeArrowheads="1"/>
          </p:cNvSpPr>
          <p:nvPr/>
        </p:nvSpPr>
        <p:spPr bwMode="auto">
          <a:xfrm>
            <a:off x="2266950" y="6048375"/>
            <a:ext cx="4537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ローカル</a:t>
            </a:r>
          </a:p>
        </p:txBody>
      </p:sp>
      <p:sp>
        <p:nvSpPr>
          <p:cNvPr id="9469967" name="Text Box 15"/>
          <p:cNvSpPr txBox="1">
            <a:spLocks noChangeArrowheads="1"/>
          </p:cNvSpPr>
          <p:nvPr/>
        </p:nvSpPr>
        <p:spPr bwMode="auto">
          <a:xfrm>
            <a:off x="129211" y="1550988"/>
            <a:ext cx="572464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パーソナル</a:t>
            </a:r>
          </a:p>
        </p:txBody>
      </p:sp>
      <p:sp>
        <p:nvSpPr>
          <p:cNvPr id="2" name="円/楕円 1"/>
          <p:cNvSpPr/>
          <p:nvPr/>
        </p:nvSpPr>
        <p:spPr bwMode="auto">
          <a:xfrm>
            <a:off x="4787900" y="3802062"/>
            <a:ext cx="3168570" cy="24185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800" b="0" i="0" u="none" strike="noStrike" cap="none" normalizeH="0" baseline="0" smtClean="0">
              <a:ln>
                <a:noFill/>
              </a:ln>
              <a:solidFill>
                <a:srgbClr val="00004A"/>
              </a:solidFill>
              <a:effectLst/>
              <a:latin typeface="HGPﾌﾞｰｹ" pitchFamily="50" charset="-128"/>
              <a:ea typeface="HGPﾌﾞｰｹ" pitchFamily="50" charset="-128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-30163" y="5487194"/>
            <a:ext cx="1463675" cy="1262062"/>
          </a:xfrm>
          <a:prstGeom prst="wedgeEllipseCallout">
            <a:avLst>
              <a:gd name="adj1" fmla="val 64098"/>
              <a:gd name="adj2" fmla="val -1540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ドボン</a:t>
            </a:r>
          </a:p>
        </p:txBody>
      </p:sp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9964" grpId="0" animBg="1"/>
      <p:bldP spid="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ボロメオの結び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r="4315" b="8260"/>
          <a:stretch>
            <a:fillRect/>
          </a:stretch>
        </p:blipFill>
        <p:spPr bwMode="auto">
          <a:xfrm>
            <a:off x="1547813" y="908050"/>
            <a:ext cx="6262687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76600" y="1470025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800">
                <a:solidFill>
                  <a:schemeClr val="tx1"/>
                </a:solidFill>
                <a:latin typeface="+mj-ea"/>
                <a:ea typeface="+mj-ea"/>
              </a:rPr>
              <a:t>スケールフリー</a:t>
            </a:r>
          </a:p>
        </p:txBody>
      </p:sp>
      <p:pic>
        <p:nvPicPr>
          <p:cNvPr id="66564" name="Picture 4" descr="capt002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3726" r="50333" b="62636"/>
          <a:stretch>
            <a:fillRect/>
          </a:stretch>
        </p:blipFill>
        <p:spPr bwMode="auto">
          <a:xfrm>
            <a:off x="5364163" y="4448175"/>
            <a:ext cx="16557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capt00201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039938"/>
            <a:ext cx="14033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498975" y="3213100"/>
            <a:ext cx="21605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4800">
              <a:solidFill>
                <a:srgbClr val="FC2E18"/>
              </a:solidFill>
              <a:latin typeface="+mj-ea"/>
              <a:ea typeface="+mj-ea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89488" y="5718175"/>
            <a:ext cx="237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800">
                <a:solidFill>
                  <a:schemeClr val="tx1"/>
                </a:solidFill>
                <a:latin typeface="+mj-ea"/>
                <a:ea typeface="+mj-ea"/>
              </a:rPr>
              <a:t>ランダム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187450" y="3281363"/>
            <a:ext cx="345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3200">
                <a:solidFill>
                  <a:srgbClr val="FC2E18"/>
                </a:solidFill>
                <a:latin typeface="+mj-ea"/>
                <a:ea typeface="+mj-ea"/>
              </a:rPr>
              <a:t>広くて薄い紐帯</a:t>
            </a:r>
          </a:p>
        </p:txBody>
      </p:sp>
      <p:pic>
        <p:nvPicPr>
          <p:cNvPr id="66569" name="Picture 9" descr="capt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20699" r="24243" b="30417"/>
          <a:stretch>
            <a:fillRect/>
          </a:stretch>
        </p:blipFill>
        <p:spPr bwMode="auto">
          <a:xfrm>
            <a:off x="1619250" y="3956050"/>
            <a:ext cx="2484438" cy="22098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44450"/>
            <a:ext cx="7772400" cy="720725"/>
          </a:xfrm>
        </p:spPr>
        <p:txBody>
          <a:bodyPr/>
          <a:lstStyle/>
          <a:p>
            <a:r>
              <a:rPr lang="ja-JP" sz="4000">
                <a:effectLst/>
                <a:latin typeface="+mj-ea"/>
              </a:rPr>
              <a:t>新しいネットワーク観</a:t>
            </a:r>
          </a:p>
        </p:txBody>
      </p:sp>
      <p:pic>
        <p:nvPicPr>
          <p:cNvPr id="11" name="Picture 3" descr="mom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36820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09075" cy="782638"/>
          </a:xfrm>
        </p:spPr>
        <p:txBody>
          <a:bodyPr/>
          <a:lstStyle/>
          <a:p>
            <a:r>
              <a:rPr lang="ja-JP" altLang="en-US">
                <a:effectLst/>
              </a:rPr>
              <a:t>情報を発信する</a:t>
            </a:r>
          </a:p>
        </p:txBody>
      </p:sp>
      <p:grpSp>
        <p:nvGrpSpPr>
          <p:cNvPr id="9628676" name="Group 4"/>
          <p:cNvGrpSpPr>
            <a:grpSpLocks/>
          </p:cNvGrpSpPr>
          <p:nvPr/>
        </p:nvGrpSpPr>
        <p:grpSpPr bwMode="auto">
          <a:xfrm>
            <a:off x="533400" y="2924175"/>
            <a:ext cx="8575675" cy="3890963"/>
            <a:chOff x="336" y="1842"/>
            <a:chExt cx="5402" cy="2451"/>
          </a:xfrm>
        </p:grpSpPr>
        <p:sp>
          <p:nvSpPr>
            <p:cNvPr id="9628677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28678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28679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イントラネット</a:t>
              </a:r>
            </a:p>
          </p:txBody>
        </p:sp>
        <p:sp>
          <p:nvSpPr>
            <p:cNvPr id="9628680" name="Text Box 8"/>
            <p:cNvSpPr txBox="1">
              <a:spLocks noChangeArrowheads="1"/>
            </p:cNvSpPr>
            <p:nvPr/>
          </p:nvSpPr>
          <p:spPr bwMode="auto">
            <a:xfrm>
              <a:off x="1959" y="3148"/>
              <a:ext cx="3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P明朝B" pitchFamily="18" charset="-128"/>
                  <a:ea typeface="HGP明朝B" pitchFamily="18" charset="-128"/>
                </a:rPr>
                <a:t>CALS</a:t>
              </a:r>
            </a:p>
          </p:txBody>
        </p:sp>
        <p:sp>
          <p:nvSpPr>
            <p:cNvPr id="9628681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grpSp>
          <p:nvGrpSpPr>
            <p:cNvPr id="9628682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9628683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4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5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6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7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  <p:sp>
            <p:nvSpPr>
              <p:cNvPr id="9628688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14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  <a:endParaRPr lang="ja-JP" altLang="en-US" sz="1600" i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sp>
          <p:nvSpPr>
            <p:cNvPr id="9628689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本社</a:t>
              </a:r>
            </a:p>
          </p:txBody>
        </p:sp>
        <p:grpSp>
          <p:nvGrpSpPr>
            <p:cNvPr id="9628690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9628691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28692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3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4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5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6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7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8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699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0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1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2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3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4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5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6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7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8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09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0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1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2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3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4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5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6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7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8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19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0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1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2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3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4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5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6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7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8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29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0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1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2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3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4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5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6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7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8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39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0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1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2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3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4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5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6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7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8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49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0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751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28752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3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4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5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6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7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8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59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0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1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2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3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4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5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6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7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8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69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0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1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2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3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4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5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6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7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8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79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0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1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2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3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4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5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6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7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8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89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0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791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28792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3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4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5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6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7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8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799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0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1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2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3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4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5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6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7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8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09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0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1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2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3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4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5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6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7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8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19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0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1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2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3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4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5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6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7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8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29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0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1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2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28833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28834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5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6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7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8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39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0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1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2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3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4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5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6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7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8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49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0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1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2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3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4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5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6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7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8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59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0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1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2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3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4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5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6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7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8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69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28870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</p:grpSp>
        <p:sp>
          <p:nvSpPr>
            <p:cNvPr id="9628871" name="Text Box 199"/>
            <p:cNvSpPr txBox="1">
              <a:spLocks noChangeArrowheads="1"/>
            </p:cNvSpPr>
            <p:nvPr/>
          </p:nvSpPr>
          <p:spPr bwMode="auto">
            <a:xfrm>
              <a:off x="1959" y="2941"/>
              <a:ext cx="8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エクストラネット</a:t>
              </a:r>
            </a:p>
          </p:txBody>
        </p:sp>
        <p:sp>
          <p:nvSpPr>
            <p:cNvPr id="9628872" name="Text Box 200"/>
            <p:cNvSpPr txBox="1">
              <a:spLocks noChangeArrowheads="1"/>
            </p:cNvSpPr>
            <p:nvPr/>
          </p:nvSpPr>
          <p:spPr bwMode="auto">
            <a:xfrm>
              <a:off x="639" y="3097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インターネット</a:t>
              </a:r>
            </a:p>
          </p:txBody>
        </p:sp>
      </p:grpSp>
      <p:sp>
        <p:nvSpPr>
          <p:cNvPr id="9628873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A000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28875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8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IT</a:t>
            </a:r>
            <a:r>
              <a:rPr lang="ja-JP" altLang="en-US" sz="4800">
                <a:solidFill>
                  <a:srgbClr val="000000"/>
                </a:solidFill>
                <a:ea typeface="HGP創英角ﾎﾟｯﾌﾟ体" pitchFamily="50" charset="-128"/>
              </a:rPr>
              <a:t>を使って、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4800">
                <a:solidFill>
                  <a:srgbClr val="000000"/>
                </a:solidFill>
                <a:ea typeface="HGP創英角ﾎﾟｯﾌﾟ体" pitchFamily="50" charset="-128"/>
              </a:rPr>
              <a:t>自分自身のことを語ろう</a:t>
            </a:r>
          </a:p>
        </p:txBody>
      </p:sp>
      <p:sp>
        <p:nvSpPr>
          <p:cNvPr id="9628876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5400" b="1">
                <a:solidFill>
                  <a:srgbClr val="000000"/>
                </a:solidFill>
                <a:ea typeface="HGP明朝B" pitchFamily="18" charset="-128"/>
              </a:rPr>
              <a:t>「反省」</a:t>
            </a:r>
          </a:p>
        </p:txBody>
      </p:sp>
      <p:pic>
        <p:nvPicPr>
          <p:cNvPr id="9628877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895874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8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2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875" grpId="0"/>
      <p:bldP spid="96288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0722" name="Group 2"/>
          <p:cNvGrpSpPr>
            <a:grpSpLocks/>
          </p:cNvGrpSpPr>
          <p:nvPr/>
        </p:nvGrpSpPr>
        <p:grpSpPr bwMode="auto">
          <a:xfrm>
            <a:off x="5940425" y="5375275"/>
            <a:ext cx="3197225" cy="1438275"/>
            <a:chOff x="3742" y="3227"/>
            <a:chExt cx="2014" cy="906"/>
          </a:xfrm>
        </p:grpSpPr>
        <p:sp>
          <p:nvSpPr>
            <p:cNvPr id="9630723" name="Oval 3"/>
            <p:cNvSpPr>
              <a:spLocks noChangeArrowheads="1"/>
            </p:cNvSpPr>
            <p:nvPr/>
          </p:nvSpPr>
          <p:spPr bwMode="auto">
            <a:xfrm>
              <a:off x="3742" y="3227"/>
              <a:ext cx="1978" cy="9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30724" name="Oval 4"/>
            <p:cNvSpPr>
              <a:spLocks noChangeArrowheads="1"/>
            </p:cNvSpPr>
            <p:nvPr/>
          </p:nvSpPr>
          <p:spPr bwMode="auto">
            <a:xfrm>
              <a:off x="4228" y="3318"/>
              <a:ext cx="1510" cy="71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sp>
          <p:nvSpPr>
            <p:cNvPr id="963072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イントラネット</a:t>
              </a:r>
            </a:p>
          </p:txBody>
        </p:sp>
        <p:sp>
          <p:nvSpPr>
            <p:cNvPr id="963072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8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CALS</a:t>
              </a:r>
            </a:p>
          </p:txBody>
        </p:sp>
        <p:sp>
          <p:nvSpPr>
            <p:cNvPr id="963072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4800">
                <a:solidFill>
                  <a:srgbClr val="00004A"/>
                </a:solidFill>
                <a:ea typeface="HGPﾌﾞｰｹ" pitchFamily="50" charset="-128"/>
              </a:endParaRPr>
            </a:p>
          </p:txBody>
        </p:sp>
        <p:grpSp>
          <p:nvGrpSpPr>
            <p:cNvPr id="963072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963072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  <p:sp>
            <p:nvSpPr>
              <p:cNvPr id="963073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8000"/>
                  </a:buClr>
                  <a:buSzPct val="90000"/>
                  <a:buFont typeface="Monotype Sorts" pitchFamily="2" charset="2"/>
                  <a:buNone/>
                </a:pPr>
                <a:r>
                  <a:rPr lang="ja-JP" altLang="en-US" sz="800" i="1">
                    <a:solidFill>
                      <a:srgbClr val="00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現場</a:t>
                </a:r>
              </a:p>
            </p:txBody>
          </p:sp>
        </p:grpSp>
        <p:sp>
          <p:nvSpPr>
            <p:cNvPr id="963073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本社</a:t>
              </a:r>
            </a:p>
          </p:txBody>
        </p:sp>
        <p:grpSp>
          <p:nvGrpSpPr>
            <p:cNvPr id="963073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963073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963073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3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4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5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6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7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8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3079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963079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79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0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1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2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3083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963083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3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4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5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6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7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  <p:grpSp>
            <p:nvGrpSpPr>
              <p:cNvPr id="963087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963088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8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89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0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  <p:sp>
              <p:nvSpPr>
                <p:cNvPr id="963091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800">
                    <a:solidFill>
                      <a:srgbClr val="00004A"/>
                    </a:solidFill>
                    <a:ea typeface="HGPﾌﾞｰｹ" pitchFamily="50" charset="-128"/>
                  </a:endParaRPr>
                </a:p>
              </p:txBody>
            </p:sp>
          </p:grpSp>
        </p:grpSp>
        <p:sp>
          <p:nvSpPr>
            <p:cNvPr id="9630917" name="Text Box 197"/>
            <p:cNvSpPr txBox="1">
              <a:spLocks noChangeArrowheads="1"/>
            </p:cNvSpPr>
            <p:nvPr/>
          </p:nvSpPr>
          <p:spPr bwMode="auto">
            <a:xfrm>
              <a:off x="4238" y="3601"/>
              <a:ext cx="5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エクストラネット</a:t>
              </a:r>
            </a:p>
          </p:txBody>
        </p:sp>
        <p:sp>
          <p:nvSpPr>
            <p:cNvPr id="9630918" name="Text Box 198"/>
            <p:cNvSpPr txBox="1">
              <a:spLocks noChangeArrowheads="1"/>
            </p:cNvSpPr>
            <p:nvPr/>
          </p:nvSpPr>
          <p:spPr bwMode="auto">
            <a:xfrm>
              <a:off x="3751" y="3658"/>
              <a:ext cx="4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800" b="1">
                  <a:solidFill>
                    <a:srgbClr val="00000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インターネット</a:t>
              </a:r>
            </a:p>
          </p:txBody>
        </p:sp>
      </p:grpSp>
      <p:sp>
        <p:nvSpPr>
          <p:cNvPr id="9630919" name="Text Box 199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z="14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3092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045575" cy="782638"/>
          </a:xfrm>
        </p:spPr>
        <p:txBody>
          <a:bodyPr/>
          <a:lstStyle/>
          <a:p>
            <a:r>
              <a:rPr lang="en-US" altLang="ja-JP">
                <a:effectLst/>
              </a:rPr>
              <a:t>IT</a:t>
            </a:r>
            <a:r>
              <a:rPr lang="ja-JP" altLang="en-US">
                <a:effectLst/>
              </a:rPr>
              <a:t>を使った反省</a:t>
            </a:r>
          </a:p>
        </p:txBody>
      </p:sp>
      <p:sp>
        <p:nvSpPr>
          <p:cNvPr id="963092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090613" indent="-68103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781175" indent="-5873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2468563" indent="-585788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717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A000"/>
              </a:buClr>
              <a:buSzPct val="90000"/>
              <a:buFont typeface="Monotype Sorts" pitchFamily="2" charset="2"/>
              <a:buChar char="n"/>
            </a:pPr>
            <a:endParaRPr lang="ja-JP" altLang="ja-JP" sz="3000">
              <a:solidFill>
                <a:srgbClr val="C2004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63092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b="1" dirty="0">
                <a:solidFill>
                  <a:srgbClr val="000000"/>
                </a:solidFill>
                <a:ea typeface="HGP明朝B" pitchFamily="18" charset="-128"/>
              </a:rPr>
              <a:t>「反省」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rgbClr val="000000"/>
                </a:solidFill>
                <a:ea typeface="HGP創英角ﾎﾟｯﾌﾟ体" pitchFamily="50" charset="-128"/>
              </a:rPr>
              <a:t>「</a:t>
            </a: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経験」を振り返り、徹底的に「追体験」することによって、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そこで学んだ「智恵」を可能な限り言葉にしようとする方法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400" dirty="0">
                <a:solidFill>
                  <a:srgbClr val="000000"/>
                </a:solidFill>
                <a:ea typeface="HGP創英角ﾎﾟｯﾌﾟ体" pitchFamily="50" charset="-128"/>
              </a:rPr>
              <a:t>「言葉で語れない智恵」も掴みやすくなる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en-US" sz="1200" dirty="0">
              <a:solidFill>
                <a:srgbClr val="000000"/>
              </a:solidFill>
              <a:ea typeface="HGP創英角ﾎﾟｯﾌﾟ体" pitchFamily="50" charset="-128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『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これから知識社会で何が起こるのか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』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　田坂広志（著）　東洋経済新報社　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2003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月</a:t>
            </a:r>
            <a:r>
              <a:rPr lang="en-US" altLang="ja-JP" sz="1000" dirty="0">
                <a:solidFill>
                  <a:srgbClr val="000000"/>
                </a:solidFill>
                <a:ea typeface="HGP創英角ﾎﾟｯﾌﾟ体" pitchFamily="50" charset="-128"/>
              </a:rPr>
              <a:t>17</a:t>
            </a:r>
            <a:r>
              <a:rPr lang="ja-JP" altLang="en-US" sz="1000" dirty="0">
                <a:solidFill>
                  <a:srgbClr val="000000"/>
                </a:solidFill>
                <a:ea typeface="HGP創英角ﾎﾟｯﾌﾟ体" pitchFamily="50" charset="-128"/>
              </a:rPr>
              <a:t>日</a:t>
            </a:r>
            <a:endParaRPr lang="ja-JP" altLang="en-US" sz="700" dirty="0">
              <a:solidFill>
                <a:srgbClr val="000000"/>
              </a:solidFill>
              <a:ea typeface="HGP創英角ﾎﾟｯﾌﾟ体" pitchFamily="50" charset="-128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IT</a:t>
            </a:r>
            <a:r>
              <a:rPr lang="ja-JP" altLang="en-US" sz="3200" dirty="0" smtClean="0">
                <a:solidFill>
                  <a:srgbClr val="000000"/>
                </a:solidFill>
                <a:ea typeface="HGP創英角ﾎﾟｯﾌﾟ体" pitchFamily="50" charset="-128"/>
              </a:rPr>
              <a:t>を</a:t>
            </a:r>
            <a:r>
              <a:rPr lang="ja-JP" altLang="en-US" sz="3200" dirty="0">
                <a:solidFill>
                  <a:srgbClr val="000000"/>
                </a:solidFill>
                <a:ea typeface="HGP創英角ﾎﾟｯﾌﾟ体" pitchFamily="50" charset="-128"/>
              </a:rPr>
              <a:t>使って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rgbClr val="000000"/>
                </a:solidFill>
                <a:ea typeface="HGP創英角ﾎﾟｯﾌﾟ体" pitchFamily="50" charset="-128"/>
              </a:rPr>
              <a:t>自分自身のことを語ることから始めよう</a:t>
            </a:r>
          </a:p>
        </p:txBody>
      </p:sp>
    </p:spTree>
    <p:extLst>
      <p:ext uri="{BB962C8B-B14F-4D97-AF65-F5344CB8AC3E}">
        <p14:creationId xmlns:p14="http://schemas.microsoft.com/office/powerpoint/2010/main" val="318591281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492375"/>
            <a:ext cx="9109075" cy="455613"/>
          </a:xfrm>
        </p:spPr>
        <p:txBody>
          <a:bodyPr/>
          <a:lstStyle/>
          <a:p>
            <a:r>
              <a:rPr lang="ja-JP" altLang="en-US" sz="9600" dirty="0">
                <a:effectLst/>
                <a:latin typeface="HGP明朝B" pitchFamily="18" charset="-128"/>
                <a:ea typeface="HGP明朝B" pitchFamily="18" charset="-128"/>
              </a:rPr>
              <a:t>情報を</a:t>
            </a:r>
            <a:br>
              <a:rPr lang="ja-JP" altLang="en-US" sz="9600" dirty="0">
                <a:effectLst/>
                <a:latin typeface="HGP明朝B" pitchFamily="18" charset="-128"/>
                <a:ea typeface="HGP明朝B" pitchFamily="18" charset="-128"/>
              </a:rPr>
            </a:br>
            <a:r>
              <a:rPr lang="ja-JP" altLang="en-US" sz="9600" dirty="0">
                <a:effectLst/>
                <a:latin typeface="HGP明朝B" pitchFamily="18" charset="-128"/>
                <a:ea typeface="HGP明朝B" pitchFamily="18" charset="-128"/>
              </a:rPr>
              <a:t>発信せよ！</a:t>
            </a:r>
          </a:p>
        </p:txBody>
      </p:sp>
      <p:pic>
        <p:nvPicPr>
          <p:cNvPr id="8997891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3538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978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593725" indent="-184150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2213" indent="-37147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87525" indent="-492125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890713" algn="l" defTabSz="676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(c) Copyright TOSIO MOMOTI </a:t>
            </a:r>
            <a:r>
              <a:rPr lang="en-US" altLang="ja-JP" sz="1400" dirty="0" smtClean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201</a:t>
            </a:r>
            <a:r>
              <a:rPr lang="ja-JP" altLang="en-US" sz="1400" dirty="0" smtClean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２． </a:t>
            </a:r>
            <a:r>
              <a:rPr lang="en-US" altLang="ja-JP" sz="1400" dirty="0" smtClean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All </a:t>
            </a:r>
            <a:r>
              <a:rPr lang="en-US" altLang="ja-JP" sz="1400" dirty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solidFill>
                  <a:srgbClr val="000000"/>
                </a:solidFill>
                <a:latin typeface="HGP明朝B" pitchFamily="18" charset="-128"/>
                <a:ea typeface="HGP明朝B" pitchFamily="18" charset="-128"/>
              </a:rPr>
              <a:t>無断複製厳禁</a:t>
            </a:r>
            <a:endParaRPr lang="ja-JP" altLang="en-US" sz="22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3542019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　　　　　　</a:t>
            </a:r>
            <a:r>
              <a:rPr lang="ja-JP" altLang="en-US" sz="2600" b="1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3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E-mail</a:t>
            </a: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4"/>
              </a:rPr>
              <a:t>pinkhip@gmail.com</a:t>
            </a:r>
            <a:endParaRPr lang="en-US" altLang="ja-JP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URL</a:t>
            </a: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　</a:t>
            </a:r>
            <a:r>
              <a:rPr lang="ja-JP" altLang="en-US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5"/>
              </a:rPr>
              <a:t>http</a:t>
            </a:r>
            <a:r>
              <a:rPr lang="en-US" altLang="ja-JP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5"/>
              </a:rPr>
              <a:t>://www.momoti.com/</a:t>
            </a:r>
            <a:endParaRPr lang="en-US" altLang="ja-JP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en-US" altLang="ja-JP" sz="2000" dirty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42020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2022" name="Picture 6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6098" name="Picture 2" descr="capt0020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 r="4135"/>
          <a:stretch>
            <a:fillRect/>
          </a:stretch>
        </p:blipFill>
        <p:spPr bwMode="auto">
          <a:xfrm>
            <a:off x="262880" y="869501"/>
            <a:ext cx="7777162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6099" name="AutoShape 3"/>
          <p:cNvSpPr>
            <a:spLocks noChangeArrowheads="1"/>
          </p:cNvSpPr>
          <p:nvPr/>
        </p:nvSpPr>
        <p:spPr bwMode="auto">
          <a:xfrm>
            <a:off x="6372250" y="1556740"/>
            <a:ext cx="2663825" cy="2305050"/>
          </a:xfrm>
          <a:prstGeom prst="wedgeEllipseCallout">
            <a:avLst>
              <a:gd name="adj1" fmla="val -55481"/>
              <a:gd name="adj2" fmla="val 2086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4400" b="1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Web</a:t>
            </a:r>
          </a:p>
        </p:txBody>
      </p:sp>
      <p:sp>
        <p:nvSpPr>
          <p:cNvPr id="9476100" name="Text Box 4"/>
          <p:cNvSpPr txBox="1">
            <a:spLocks noChangeArrowheads="1"/>
          </p:cNvSpPr>
          <p:nvPr/>
        </p:nvSpPr>
        <p:spPr bwMode="auto">
          <a:xfrm>
            <a:off x="2555875" y="6165850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8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リンク数</a:t>
            </a:r>
          </a:p>
        </p:txBody>
      </p:sp>
      <p:sp>
        <p:nvSpPr>
          <p:cNvPr id="9476101" name="Text Box 5"/>
          <p:cNvSpPr txBox="1">
            <a:spLocks noChangeArrowheads="1"/>
          </p:cNvSpPr>
          <p:nvPr/>
        </p:nvSpPr>
        <p:spPr bwMode="auto">
          <a:xfrm>
            <a:off x="32048" y="2997200"/>
            <a:ext cx="46166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ハブの数</a:t>
            </a:r>
          </a:p>
        </p:txBody>
      </p:sp>
      <p:sp>
        <p:nvSpPr>
          <p:cNvPr id="9476102" name="Rectangle 6"/>
          <p:cNvSpPr>
            <a:spLocks noChangeArrowheads="1"/>
          </p:cNvSpPr>
          <p:nvPr/>
        </p:nvSpPr>
        <p:spPr bwMode="auto">
          <a:xfrm>
            <a:off x="107950" y="6467475"/>
            <a:ext cx="7343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図： </a:t>
            </a:r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5"/>
              </a:rPr>
              <a:t>新ネットワーク思考</a:t>
            </a:r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アルバート＝ラズロ・バラバシ（著）　青木薫（訳） </a:t>
            </a:r>
            <a:r>
              <a:rPr lang="en-US" altLang="ja-JP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2002</a:t>
            </a:r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12</a:t>
            </a:r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</a:t>
            </a:r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日　</a:t>
            </a:r>
            <a:r>
              <a:rPr lang="en-US" altLang="ja-JP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NHK</a:t>
            </a:r>
            <a:r>
              <a:rPr lang="ja-JP" altLang="en-US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出版　</a:t>
            </a:r>
            <a:r>
              <a:rPr lang="en-US" altLang="ja-JP" sz="1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p103</a:t>
            </a:r>
          </a:p>
        </p:txBody>
      </p:sp>
      <p:sp>
        <p:nvSpPr>
          <p:cNvPr id="9476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 dirty="0">
                <a:effectLst/>
                <a:latin typeface="HGP明朝B" pitchFamily="18" charset="-128"/>
                <a:ea typeface="HGP明朝B" pitchFamily="18" charset="-128"/>
              </a:rPr>
              <a:t>グローバル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47822" y="620610"/>
            <a:ext cx="834548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2800" dirty="0" smtClean="0">
                <a:effectLst/>
                <a:latin typeface="HGP明朝B" pitchFamily="18" charset="-128"/>
                <a:ea typeface="HGP明朝B" pitchFamily="18" charset="-128"/>
              </a:rPr>
              <a:t>スケールフリー性</a:t>
            </a:r>
            <a:endParaRPr lang="ja-JP" altLang="en-US" sz="2800" dirty="0">
              <a:effectLst/>
              <a:latin typeface="HGP明朝B" pitchFamily="18" charset="-128"/>
              <a:ea typeface="HGP明朝B" pitchFamily="18" charset="-128"/>
            </a:endParaRPr>
          </a:p>
        </p:txBody>
      </p:sp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7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7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7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7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47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6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28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ja-JP" altLang="ja-JP" sz="1400">
              <a:solidFill>
                <a:schemeClr val="accent2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9552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46363"/>
            <a:ext cx="8345487" cy="782637"/>
          </a:xfrm>
        </p:spPr>
        <p:txBody>
          <a:bodyPr/>
          <a:lstStyle/>
          <a:p>
            <a:r>
              <a:rPr lang="ja-JP" altLang="en-US" sz="10600" dirty="0">
                <a:effectLst/>
                <a:latin typeface="HGP明朝B" pitchFamily="18" charset="-128"/>
                <a:ea typeface="HGP明朝B" pitchFamily="18" charset="-128"/>
              </a:rPr>
              <a:t>失われていく日本的なもの</a:t>
            </a:r>
          </a:p>
        </p:txBody>
      </p:sp>
      <p:pic>
        <p:nvPicPr>
          <p:cNvPr id="4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964613" cy="855663"/>
          </a:xfrm>
        </p:spPr>
        <p:txBody>
          <a:bodyPr/>
          <a:lstStyle/>
          <a:p>
            <a:r>
              <a:rPr lang="ja-JP" altLang="en-US" sz="40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白黒つけないカフェオーレ</a:t>
            </a:r>
            <a:endParaRPr lang="ja-JP" altLang="en-US" sz="4000" dirty="0">
              <a:solidFill>
                <a:schemeClr val="tx1"/>
              </a:solidFill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" y="842443"/>
            <a:ext cx="9144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13987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964613" cy="855663"/>
          </a:xfrm>
        </p:spPr>
        <p:txBody>
          <a:bodyPr/>
          <a:lstStyle/>
          <a:p>
            <a:r>
              <a:rPr lang="ja-JP" altLang="en-US" sz="400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灰色の喪失</a:t>
            </a:r>
          </a:p>
        </p:txBody>
      </p:sp>
      <p:sp>
        <p:nvSpPr>
          <p:cNvPr id="9500675" name="Oval 3"/>
          <p:cNvSpPr>
            <a:spLocks noChangeArrowheads="1"/>
          </p:cNvSpPr>
          <p:nvPr/>
        </p:nvSpPr>
        <p:spPr bwMode="auto">
          <a:xfrm>
            <a:off x="2771775" y="981075"/>
            <a:ext cx="4184650" cy="3960813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31765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800">
              <a:solidFill>
                <a:schemeClr val="bg1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500676" name="Oval 4"/>
          <p:cNvSpPr>
            <a:spLocks noChangeArrowheads="1"/>
          </p:cNvSpPr>
          <p:nvPr/>
        </p:nvSpPr>
        <p:spPr bwMode="auto">
          <a:xfrm>
            <a:off x="1619250" y="981075"/>
            <a:ext cx="4319588" cy="3960813"/>
          </a:xfrm>
          <a:prstGeom prst="ellipse">
            <a:avLst/>
          </a:prstGeom>
          <a:solidFill>
            <a:schemeClr val="bg1">
              <a:alpha val="49001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80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500677" name="Rectangle 5"/>
          <p:cNvSpPr>
            <a:spLocks noChangeArrowheads="1"/>
          </p:cNvSpPr>
          <p:nvPr/>
        </p:nvSpPr>
        <p:spPr bwMode="auto">
          <a:xfrm>
            <a:off x="827088" y="5191125"/>
            <a:ext cx="7337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prstDash val="lg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「人生は黒か白かだけではなく、 </a:t>
            </a:r>
            <a:br>
              <a:rPr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黒と白の間にある灰色の部分に面白さがある」</a:t>
            </a:r>
          </a:p>
          <a:p>
            <a:pPr algn="l"/>
            <a:r>
              <a:rPr lang="ja-JP" altLang="en-US" sz="28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池波正太郎</a:t>
            </a:r>
          </a:p>
        </p:txBody>
      </p:sp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708900"/>
            <a:ext cx="8964613" cy="1012200"/>
          </a:xfrm>
        </p:spPr>
        <p:txBody>
          <a:bodyPr/>
          <a:lstStyle/>
          <a:p>
            <a:r>
              <a:rPr lang="ja-JP" altLang="en-US" sz="8800" dirty="0" smtClean="0">
                <a:solidFill>
                  <a:schemeClr val="tx1"/>
                </a:solidFill>
                <a:effectLst/>
                <a:latin typeface="HGP明朝B" pitchFamily="18" charset="-128"/>
                <a:ea typeface="HGP明朝B" pitchFamily="18" charset="-128"/>
              </a:rPr>
              <a:t>中景の喪失</a:t>
            </a:r>
            <a:endParaRPr lang="ja-JP" altLang="en-US" sz="8800" dirty="0">
              <a:solidFill>
                <a:schemeClr val="tx1"/>
              </a:solidFill>
              <a:effectLst/>
              <a:latin typeface="HGP明朝B" pitchFamily="18" charset="-128"/>
              <a:ea typeface="HGP明朝B" pitchFamily="18" charset="-128"/>
            </a:endParaRPr>
          </a:p>
        </p:txBody>
      </p:sp>
      <p:pic>
        <p:nvPicPr>
          <p:cNvPr id="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01805"/>
      </p:ext>
    </p:extLst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2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ja-JP" altLang="ja-JP" sz="1400">
              <a:solidFill>
                <a:schemeClr val="accent2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502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455613"/>
          </a:xfrm>
        </p:spPr>
        <p:txBody>
          <a:bodyPr/>
          <a:lstStyle/>
          <a:p>
            <a:r>
              <a:rPr lang="ja-JP" altLang="en-US" sz="4000">
                <a:effectLst/>
                <a:latin typeface="HGP明朝B" pitchFamily="18" charset="-128"/>
                <a:ea typeface="HGP明朝B" pitchFamily="18" charset="-128"/>
              </a:rPr>
              <a:t>中景の喪失</a:t>
            </a:r>
          </a:p>
        </p:txBody>
      </p:sp>
      <p:sp>
        <p:nvSpPr>
          <p:cNvPr id="9502724" name="Rectangle 4"/>
          <p:cNvSpPr>
            <a:spLocks noChangeArrowheads="1"/>
          </p:cNvSpPr>
          <p:nvPr/>
        </p:nvSpPr>
        <p:spPr bwMode="auto">
          <a:xfrm>
            <a:off x="260350" y="893763"/>
            <a:ext cx="86328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劇作家の別役実氏は 皮膚感覚でお互いに感じ取れる距離については「近景」</a:t>
            </a:r>
            <a:b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家族や地域社会といった共同体的な対人距離で構成される「中景」</a:t>
            </a:r>
            <a:b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神秘的なものや占いを信じるような態度は「遠景」につながり</a:t>
            </a:r>
            <a:b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そしていまや　近景と遠景を媒介するはずの「中景」が抜けてしまって</a:t>
            </a:r>
            <a:b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近景と遠景がネットワークを通じていきなり接続されると言います</a:t>
            </a:r>
            <a:b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/>
            </a:r>
            <a:br>
              <a: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</a:br>
            <a:r>
              <a:rPr lang="en-US" altLang="ja-JP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  <a:hlinkClick r:id="rId4"/>
              </a:rPr>
              <a:t>http://www.momoti.com/</a:t>
            </a:r>
            <a:r>
              <a:rPr lang="en-US" altLang="ja-JP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 </a:t>
            </a:r>
            <a:r>
              <a:rPr lang="ja-JP" altLang="en-US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　店主戯言　</a:t>
            </a:r>
            <a:r>
              <a:rPr lang="en-US" altLang="ja-JP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2005</a:t>
            </a:r>
            <a:r>
              <a:rPr lang="ja-JP" altLang="en-US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年</a:t>
            </a:r>
            <a:r>
              <a:rPr lang="en-US" altLang="ja-JP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5</a:t>
            </a:r>
            <a:r>
              <a:rPr lang="ja-JP" altLang="en-US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月</a:t>
            </a:r>
            <a:r>
              <a:rPr lang="en-US" altLang="ja-JP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18</a:t>
            </a:r>
            <a:r>
              <a:rPr lang="ja-JP" altLang="en-US" sz="12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日</a:t>
            </a:r>
          </a:p>
        </p:txBody>
      </p:sp>
      <p:grpSp>
        <p:nvGrpSpPr>
          <p:cNvPr id="9502725" name="Group 5"/>
          <p:cNvGrpSpPr>
            <a:grpSpLocks/>
          </p:cNvGrpSpPr>
          <p:nvPr/>
        </p:nvGrpSpPr>
        <p:grpSpPr bwMode="auto">
          <a:xfrm>
            <a:off x="611188" y="2997200"/>
            <a:ext cx="4030662" cy="3816350"/>
            <a:chOff x="538" y="611"/>
            <a:chExt cx="4246" cy="3636"/>
          </a:xfrm>
        </p:grpSpPr>
        <p:sp>
          <p:nvSpPr>
            <p:cNvPr id="9502726" name="Oval 6"/>
            <p:cNvSpPr>
              <a:spLocks noChangeArrowheads="1"/>
            </p:cNvSpPr>
            <p:nvPr/>
          </p:nvSpPr>
          <p:spPr bwMode="blackWhite">
            <a:xfrm>
              <a:off x="538" y="611"/>
              <a:ext cx="4246" cy="3636"/>
            </a:xfrm>
            <a:prstGeom prst="ellipse">
              <a:avLst/>
            </a:prstGeom>
            <a:solidFill>
              <a:srgbClr val="FFFBA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ja-JP" altLang="ja-JP" sz="2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9502727" name="Oval 7"/>
            <p:cNvSpPr>
              <a:spLocks noChangeArrowheads="1"/>
            </p:cNvSpPr>
            <p:nvPr/>
          </p:nvSpPr>
          <p:spPr bwMode="blackWhite">
            <a:xfrm>
              <a:off x="930" y="1247"/>
              <a:ext cx="3402" cy="3000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ja-JP" altLang="ja-JP" sz="2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9502728" name="Oval 8"/>
            <p:cNvSpPr>
              <a:spLocks noChangeArrowheads="1"/>
            </p:cNvSpPr>
            <p:nvPr/>
          </p:nvSpPr>
          <p:spPr bwMode="blackWhite">
            <a:xfrm>
              <a:off x="2064" y="3294"/>
              <a:ext cx="1088" cy="953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>
                  <a:solidFill>
                    <a:schemeClr val="tx1"/>
                  </a:solidFill>
                  <a:latin typeface="HGP明朝B" pitchFamily="18" charset="-128"/>
                  <a:ea typeface="HGP明朝B" pitchFamily="18" charset="-128"/>
                </a:rPr>
                <a:t>近景</a:t>
              </a:r>
            </a:p>
          </p:txBody>
        </p:sp>
        <p:sp>
          <p:nvSpPr>
            <p:cNvPr id="9502729" name="Rectangle 9"/>
            <p:cNvSpPr>
              <a:spLocks noChangeArrowheads="1"/>
            </p:cNvSpPr>
            <p:nvPr/>
          </p:nvSpPr>
          <p:spPr bwMode="auto">
            <a:xfrm>
              <a:off x="2154" y="1389"/>
              <a:ext cx="907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200">
                  <a:solidFill>
                    <a:schemeClr val="tx1"/>
                  </a:solidFill>
                  <a:latin typeface="HGP明朝B" pitchFamily="18" charset="-128"/>
                  <a:ea typeface="HGP明朝B" pitchFamily="18" charset="-128"/>
                </a:rPr>
                <a:t>中景</a:t>
              </a:r>
            </a:p>
          </p:txBody>
        </p:sp>
        <p:sp>
          <p:nvSpPr>
            <p:cNvPr id="9502730" name="Rectangle 10"/>
            <p:cNvSpPr>
              <a:spLocks noChangeArrowheads="1"/>
            </p:cNvSpPr>
            <p:nvPr/>
          </p:nvSpPr>
          <p:spPr bwMode="auto">
            <a:xfrm>
              <a:off x="2154" y="708"/>
              <a:ext cx="907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600">
                  <a:solidFill>
                    <a:schemeClr val="tx1"/>
                  </a:solidFill>
                  <a:latin typeface="HGP明朝B" pitchFamily="18" charset="-128"/>
                  <a:ea typeface="HGP明朝B" pitchFamily="18" charset="-128"/>
                </a:rPr>
                <a:t>遠景</a:t>
              </a:r>
              <a:endPara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</p:grpSp>
      <p:sp>
        <p:nvSpPr>
          <p:cNvPr id="9502731" name="Oval 11"/>
          <p:cNvSpPr>
            <a:spLocks noChangeArrowheads="1"/>
          </p:cNvSpPr>
          <p:nvPr/>
        </p:nvSpPr>
        <p:spPr bwMode="blackWhite">
          <a:xfrm>
            <a:off x="4933950" y="2924175"/>
            <a:ext cx="4030663" cy="38163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kumimoji="0" lang="ja-JP" altLang="ja-JP" sz="240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9502732" name="Oval 12"/>
          <p:cNvSpPr>
            <a:spLocks noChangeArrowheads="1"/>
          </p:cNvSpPr>
          <p:nvPr/>
        </p:nvSpPr>
        <p:spPr bwMode="blackWhite">
          <a:xfrm>
            <a:off x="6383338" y="5740400"/>
            <a:ext cx="1031875" cy="1000125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kumimoji="0" lang="ja-JP" altLang="en-US" sz="2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近景</a:t>
            </a:r>
          </a:p>
        </p:txBody>
      </p:sp>
      <p:sp>
        <p:nvSpPr>
          <p:cNvPr id="9502733" name="Rectangle 13"/>
          <p:cNvSpPr>
            <a:spLocks noChangeArrowheads="1"/>
          </p:cNvSpPr>
          <p:nvPr/>
        </p:nvSpPr>
        <p:spPr bwMode="auto">
          <a:xfrm>
            <a:off x="6467475" y="3025775"/>
            <a:ext cx="8620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遠景</a:t>
            </a:r>
            <a:endParaRPr lang="ja-JP" altLang="en-US" sz="200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</p:txBody>
      </p:sp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4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13" y="93663"/>
            <a:ext cx="9067800" cy="455612"/>
          </a:xfrm>
        </p:spPr>
        <p:txBody>
          <a:bodyPr/>
          <a:lstStyle/>
          <a:p>
            <a:r>
              <a:rPr lang="ja-JP" altLang="en-US" sz="4000">
                <a:effectLst/>
                <a:latin typeface="HGP明朝B" pitchFamily="18" charset="-128"/>
                <a:ea typeface="HGP明朝B" pitchFamily="18" charset="-128"/>
              </a:rPr>
              <a:t>中景</a:t>
            </a:r>
          </a:p>
        </p:txBody>
      </p:sp>
      <p:grpSp>
        <p:nvGrpSpPr>
          <p:cNvPr id="9504772" name="Group 4"/>
          <p:cNvGrpSpPr>
            <a:grpSpLocks/>
          </p:cNvGrpSpPr>
          <p:nvPr/>
        </p:nvGrpSpPr>
        <p:grpSpPr bwMode="auto">
          <a:xfrm>
            <a:off x="1547813" y="1195388"/>
            <a:ext cx="6048375" cy="5329237"/>
            <a:chOff x="975" y="753"/>
            <a:chExt cx="3810" cy="3357"/>
          </a:xfrm>
        </p:grpSpPr>
        <p:sp>
          <p:nvSpPr>
            <p:cNvPr id="9504773" name="Oval 5"/>
            <p:cNvSpPr>
              <a:spLocks noChangeArrowheads="1"/>
            </p:cNvSpPr>
            <p:nvPr/>
          </p:nvSpPr>
          <p:spPr bwMode="blackWhite">
            <a:xfrm>
              <a:off x="975" y="753"/>
              <a:ext cx="3810" cy="3357"/>
            </a:xfrm>
            <a:prstGeom prst="ellipse">
              <a:avLst/>
            </a:prstGeom>
            <a:solidFill>
              <a:srgbClr val="FFFBA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ja-JP" altLang="ja-JP" sz="24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9504774" name="Oval 6"/>
            <p:cNvSpPr>
              <a:spLocks noChangeArrowheads="1"/>
            </p:cNvSpPr>
            <p:nvPr/>
          </p:nvSpPr>
          <p:spPr bwMode="blackWhite">
            <a:xfrm>
              <a:off x="1327" y="1340"/>
              <a:ext cx="3052" cy="2770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endParaRPr kumimoji="0" lang="ja-JP" altLang="ja-JP" sz="36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9504775" name="Oval 7"/>
            <p:cNvSpPr>
              <a:spLocks noChangeArrowheads="1"/>
            </p:cNvSpPr>
            <p:nvPr/>
          </p:nvSpPr>
          <p:spPr bwMode="blackWhite">
            <a:xfrm>
              <a:off x="2344" y="3230"/>
              <a:ext cx="977" cy="88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kumimoji="0" lang="ja-JP" altLang="en-US" sz="2400">
                  <a:solidFill>
                    <a:schemeClr val="tx1"/>
                  </a:solidFill>
                  <a:latin typeface="HGP明朝B" pitchFamily="18" charset="-128"/>
                  <a:ea typeface="HGP明朝B" pitchFamily="18" charset="-128"/>
                </a:rPr>
                <a:t>近景</a:t>
              </a:r>
            </a:p>
          </p:txBody>
        </p:sp>
        <p:sp>
          <p:nvSpPr>
            <p:cNvPr id="9504776" name="Rectangle 8"/>
            <p:cNvSpPr>
              <a:spLocks noChangeArrowheads="1"/>
            </p:cNvSpPr>
            <p:nvPr/>
          </p:nvSpPr>
          <p:spPr bwMode="auto">
            <a:xfrm>
              <a:off x="2425" y="1471"/>
              <a:ext cx="81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200">
                  <a:solidFill>
                    <a:schemeClr val="tx1"/>
                  </a:solidFill>
                  <a:latin typeface="HGP明朝B" pitchFamily="18" charset="-128"/>
                  <a:ea typeface="HGP明朝B" pitchFamily="18" charset="-128"/>
                </a:rPr>
                <a:t>中景</a:t>
              </a:r>
            </a:p>
          </p:txBody>
        </p:sp>
        <p:sp>
          <p:nvSpPr>
            <p:cNvPr id="9504777" name="Rectangle 9"/>
            <p:cNvSpPr>
              <a:spLocks noChangeArrowheads="1"/>
            </p:cNvSpPr>
            <p:nvPr/>
          </p:nvSpPr>
          <p:spPr bwMode="auto">
            <a:xfrm>
              <a:off x="2425" y="843"/>
              <a:ext cx="81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008000"/>
                </a:buClr>
                <a:buSzPct val="90000"/>
                <a:buFont typeface="Monotype Sorts" pitchFamily="2" charset="2"/>
                <a:buNone/>
              </a:pPr>
              <a:r>
                <a:rPr lang="ja-JP" altLang="en-US" sz="3600">
                  <a:solidFill>
                    <a:schemeClr val="tx1"/>
                  </a:solidFill>
                  <a:latin typeface="HGP明朝B" pitchFamily="18" charset="-128"/>
                  <a:ea typeface="HGP明朝B" pitchFamily="18" charset="-128"/>
                </a:rPr>
                <a:t>遠景</a:t>
              </a:r>
              <a:endParaRPr lang="ja-JP" altLang="en-US" sz="200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</p:grpSp>
      <p:sp>
        <p:nvSpPr>
          <p:cNvPr id="9504778" name="Text Box 10"/>
          <p:cNvSpPr txBox="1">
            <a:spLocks noChangeArrowheads="1"/>
          </p:cNvSpPr>
          <p:nvPr/>
        </p:nvSpPr>
        <p:spPr bwMode="auto">
          <a:xfrm>
            <a:off x="2843213" y="3284538"/>
            <a:ext cx="34559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prstDash val="lg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地域社会　</a:t>
            </a:r>
            <a:r>
              <a:rPr lang="ja-JP" altLang="en-US" sz="32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町内会</a:t>
            </a:r>
            <a:endParaRPr lang="en-US" altLang="ja-JP" sz="3200" dirty="0" smtClean="0">
              <a:solidFill>
                <a:schemeClr val="tx1"/>
              </a:solidFill>
              <a:latin typeface="HGP明朝B" pitchFamily="18" charset="-128"/>
              <a:ea typeface="HGP明朝B" pitchFamily="18" charset="-128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協会   </a:t>
            </a:r>
            <a:r>
              <a:rPr lang="ja-JP" altLang="en-US" sz="3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企業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3200" dirty="0">
                <a:solidFill>
                  <a:schemeClr val="tx1"/>
                </a:solidFill>
                <a:latin typeface="HGP明朝B" pitchFamily="18" charset="-128"/>
                <a:ea typeface="HGP明朝B" pitchFamily="18" charset="-128"/>
              </a:rPr>
              <a:t>学校 　家族</a:t>
            </a:r>
          </a:p>
        </p:txBody>
      </p:sp>
      <p:pic>
        <p:nvPicPr>
          <p:cNvPr id="10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581525"/>
            <a:ext cx="1666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50" charset="-128"/>
            <a:ea typeface="HGPﾌﾞｰｹ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50" charset="-128"/>
            <a:ea typeface="HGPﾌﾞｰｹ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128073</TotalTime>
  <Words>495</Words>
  <Application>Microsoft Office PowerPoint</Application>
  <PresentationFormat>画面に合わせる (4:3)</PresentationFormat>
  <Paragraphs>154</Paragraphs>
  <Slides>24</Slides>
  <Notes>17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標準デザイン</vt:lpstr>
      <vt:lpstr>～空知建設業協会～</vt:lpstr>
      <vt:lpstr>グローバル化する社会の指向性</vt:lpstr>
      <vt:lpstr>グローバル</vt:lpstr>
      <vt:lpstr>失われていく日本的なもの</vt:lpstr>
      <vt:lpstr>白黒つけないカフェオーレ</vt:lpstr>
      <vt:lpstr>灰色の喪失</vt:lpstr>
      <vt:lpstr>中景の喪失</vt:lpstr>
      <vt:lpstr>中景の喪失</vt:lpstr>
      <vt:lpstr>中景</vt:lpstr>
      <vt:lpstr>個人の中の中景 バロックの館 一階部分　「われわれ」</vt:lpstr>
      <vt:lpstr>中景としてのイントラネット</vt:lpstr>
      <vt:lpstr>イントラネット</vt:lpstr>
      <vt:lpstr>ローカル（クラスター）</vt:lpstr>
      <vt:lpstr>ランダム・ネットワーク</vt:lpstr>
      <vt:lpstr>欠点  外とつながらない</vt:lpstr>
      <vt:lpstr>内と外を つなぐには </vt:lpstr>
      <vt:lpstr>ひねる</vt:lpstr>
      <vt:lpstr>メビウスの帯</vt:lpstr>
      <vt:lpstr>広くて薄い紐帯</vt:lpstr>
      <vt:lpstr>新しいネットワーク観</vt:lpstr>
      <vt:lpstr>情報を発信する</vt:lpstr>
      <vt:lpstr>ITを使った反省</vt:lpstr>
      <vt:lpstr>情報を 発信せよ！</vt:lpstr>
      <vt:lpstr>PowerPoint プレゼンテーション</vt:lpstr>
    </vt:vector>
  </TitlesOfParts>
  <Manager>MOMOTI</Manager>
  <Company>ももちどっとこむ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MOMOTI</cp:lastModifiedBy>
  <cp:revision>2089</cp:revision>
  <cp:lastPrinted>2012-09-21T21:48:25Z</cp:lastPrinted>
  <dcterms:created xsi:type="dcterms:W3CDTF">1999-04-25T06:01:30Z</dcterms:created>
  <dcterms:modified xsi:type="dcterms:W3CDTF">2012-09-21T21:48:28Z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C:\My Documents\hpb4\momoti</vt:lpwstr>
  </property>
</Properties>
</file>