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50"/>
  </p:notesMasterIdLst>
  <p:sldIdLst>
    <p:sldId id="3221" r:id="rId3"/>
    <p:sldId id="4671" r:id="rId4"/>
    <p:sldId id="4667" r:id="rId5"/>
    <p:sldId id="4668" r:id="rId6"/>
    <p:sldId id="4669" r:id="rId7"/>
    <p:sldId id="4670" r:id="rId8"/>
    <p:sldId id="4672" r:id="rId9"/>
    <p:sldId id="4629" r:id="rId10"/>
    <p:sldId id="4610" r:id="rId11"/>
    <p:sldId id="4628" r:id="rId12"/>
    <p:sldId id="4631" r:id="rId13"/>
    <p:sldId id="4676" r:id="rId14"/>
    <p:sldId id="4611" r:id="rId15"/>
    <p:sldId id="4630" r:id="rId16"/>
    <p:sldId id="4664" r:id="rId17"/>
    <p:sldId id="4665" r:id="rId18"/>
    <p:sldId id="4666" r:id="rId19"/>
    <p:sldId id="4616" r:id="rId20"/>
    <p:sldId id="4617" r:id="rId21"/>
    <p:sldId id="4618" r:id="rId22"/>
    <p:sldId id="4619" r:id="rId23"/>
    <p:sldId id="4648" r:id="rId24"/>
    <p:sldId id="4649" r:id="rId25"/>
    <p:sldId id="4626" r:id="rId26"/>
    <p:sldId id="4627" r:id="rId27"/>
    <p:sldId id="4412" r:id="rId28"/>
    <p:sldId id="4410" r:id="rId29"/>
    <p:sldId id="4462" r:id="rId30"/>
    <p:sldId id="4413" r:id="rId31"/>
    <p:sldId id="4453" r:id="rId32"/>
    <p:sldId id="4465" r:id="rId33"/>
    <p:sldId id="4620" r:id="rId34"/>
    <p:sldId id="4621" r:id="rId35"/>
    <p:sldId id="4622" r:id="rId36"/>
    <p:sldId id="4624" r:id="rId37"/>
    <p:sldId id="4625" r:id="rId38"/>
    <p:sldId id="4632" r:id="rId39"/>
    <p:sldId id="4634" r:id="rId40"/>
    <p:sldId id="4650" r:id="rId41"/>
    <p:sldId id="4675" r:id="rId42"/>
    <p:sldId id="4652" r:id="rId43"/>
    <p:sldId id="4655" r:id="rId44"/>
    <p:sldId id="4657" r:id="rId45"/>
    <p:sldId id="4673" r:id="rId46"/>
    <p:sldId id="4659" r:id="rId47"/>
    <p:sldId id="4674" r:id="rId48"/>
    <p:sldId id="1592" r:id="rId49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16" autoAdjust="0"/>
    <p:restoredTop sz="93846" autoAdjust="0"/>
  </p:normalViewPr>
  <p:slideViewPr>
    <p:cSldViewPr snapToObjects="1">
      <p:cViewPr varScale="1">
        <p:scale>
          <a:sx n="66" d="100"/>
          <a:sy n="66" d="100"/>
        </p:scale>
        <p:origin x="-192" y="-108"/>
      </p:cViewPr>
      <p:guideLst>
        <p:guide orient="horz" pos="211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6424-EC77-492B-8272-5970CD7F6C8E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59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478-3843-4CBB-B74A-740E262B5099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98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  <p:sp>
        <p:nvSpPr>
          <p:cNvPr id="98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6799E-EA9D-49D0-9A41-032223D0710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59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3D20-6813-4ECE-BE8A-625EE64189D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59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59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D46EB-FCA4-4D5B-B0BF-68BA5B9C3712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60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60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12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FF5F5-FE8C-49B7-A767-F597E1D14D4B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97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  <p:sp>
        <p:nvSpPr>
          <p:cNvPr id="97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zon.co.jp/exec/obidos/redirect?path=ASIN/400022820X&amp;link_code=as2&amp;camp=247&amp;tag=momotidottoko-22&amp;creative=121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676775" y="2989263"/>
            <a:ext cx="4071938" cy="3535362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とりあえずはこの巨大な動きの中で流れて、</a:t>
            </a:r>
            <a:r>
              <a:rPr lang="en-US" altLang="ja-JP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それ以上のスピードで流れていくこと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で</a:t>
            </a:r>
            <a:r>
              <a:rPr lang="en-US" altLang="ja-JP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独自性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を保っていくことが</a:t>
            </a:r>
            <a:r>
              <a:rPr lang="en-US" altLang="ja-JP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一つの方法になるかもしれない。</a:t>
            </a:r>
            <a:r>
              <a:rPr lang="en-US" altLang="ja-JP" sz="40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>
                <a:latin typeface="HGP明朝E" pitchFamily="18" charset="-128"/>
                <a:ea typeface="HGP明朝E" pitchFamily="18" charset="-128"/>
              </a:rPr>
            </a:br>
            <a:endParaRPr lang="ja-JP" altLang="en-US" sz="40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2014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小さな勉強会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7776"/>
            <a:ext cx="8785225" cy="5899836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5400" dirty="0" smtClean="0">
                <a:effectLst/>
              </a:rPr>
              <a:t> </a:t>
            </a:r>
            <a:r>
              <a:rPr lang="en-US" altLang="ja-JP" sz="5400" dirty="0">
                <a:effectLst/>
              </a:rPr>
              <a:t>Oracle Applications 10.7 Network Computing Architecture (NCA) </a:t>
            </a:r>
            <a:r>
              <a:rPr lang="ja-JP" altLang="en-US" sz="5400" dirty="0" err="1">
                <a:effectLst/>
              </a:rPr>
              <a:t>をリ</a:t>
            </a:r>
            <a:r>
              <a:rPr lang="ja-JP" altLang="en-US" sz="5400" dirty="0">
                <a:effectLst/>
              </a:rPr>
              <a:t>リース。全てのビジネスソフトウェアをウェブ上で動作させ、標準のウェブブラウザで使えるようにした。</a:t>
            </a:r>
          </a:p>
        </p:txBody>
      </p:sp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052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839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つまり、ブラウザで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で全てが終わる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" y="1112130"/>
            <a:ext cx="7619048" cy="4057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55470" y="5506478"/>
            <a:ext cx="82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全てが始まりそして終わる。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5578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216102"/>
            <a:ext cx="8785225" cy="2852848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使う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95526"/>
            <a:ext cx="8785225" cy="5484338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548600"/>
            <a:ext cx="8785225" cy="5992169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的すぎる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560" y="2892425"/>
            <a:ext cx="7633060" cy="782638"/>
          </a:xfrm>
        </p:spPr>
        <p:txBody>
          <a:bodyPr/>
          <a:lstStyle/>
          <a:p>
            <a:pPr algn="l"/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円環に</a:t>
            </a:r>
            <a:b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11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612"/>
            <a:ext cx="9144000" cy="1313966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たしの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376715"/>
            <a:ext cx="7308380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501900"/>
            <a:ext cx="8345487" cy="782638"/>
          </a:xfrm>
        </p:spPr>
        <p:txBody>
          <a:bodyPr/>
          <a:lstStyle/>
          <a:p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会員各社が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自ら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情報を発信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ブログ化</a:t>
            </a: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SNS</a:t>
            </a:r>
            <a:r>
              <a:rPr lang="ja-JP" altLang="en-US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endParaRPr lang="ja-JP" sz="1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350" y="2780910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そして</a:t>
            </a:r>
            <a: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リアルに動く。</a:t>
            </a:r>
            <a:endParaRPr lang="ja-JP" sz="11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862392"/>
            <a:ext cx="8353160" cy="782638"/>
          </a:xfrm>
        </p:spPr>
        <p:txBody>
          <a:bodyPr/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バーチャル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リアルの</a:t>
            </a:r>
            <a: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ハイブリド。</a:t>
            </a:r>
            <a:endParaRPr lang="ja-JP" sz="1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2651125"/>
            <a:ext cx="8209140" cy="561975"/>
          </a:xfrm>
        </p:spPr>
        <p:txBody>
          <a:bodyPr/>
          <a:lstStyle/>
          <a:p>
            <a:r>
              <a:rPr lang="en-US" altLang="ja-JP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16</a:t>
            </a:r>
            <a:r>
              <a:rPr lang="ja-JP" altLang="en-US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年前</a:t>
            </a:r>
            <a:endParaRPr lang="ja-JP" altLang="en-US" sz="172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4188"/>
            <a:ext cx="8208963" cy="561975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4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６年前</a:t>
            </a: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の</a:t>
            </a:r>
            <a:b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インターネットの精神文化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2381753"/>
            <a:ext cx="8280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自発性（ボランティア）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草の根（グラスルーツ）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開放系（オープン） 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7513"/>
            <a:ext cx="8208963" cy="561975"/>
          </a:xfrm>
        </p:spPr>
        <p:txBody>
          <a:bodyPr/>
          <a:lstStyle/>
          <a:p>
            <a:r>
              <a:rPr lang="ja-JP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カリフォルニアン・イデオロギー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6223" y="1988800"/>
            <a:ext cx="77041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・反体制的イデオロギー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・資本主義のゲームを</a:t>
            </a:r>
            <a:b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全肯定するリバタリアン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・無邪気な技術信仰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08963" cy="561975"/>
          </a:xfrm>
        </p:spPr>
        <p:txBody>
          <a:bodyPr/>
          <a:lstStyle/>
          <a:p>
            <a:pPr algn="l"/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ユートピア論</a:t>
            </a:r>
            <a:b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で</a:t>
            </a:r>
            <a:r>
              <a:rPr lang="ja-JP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しかなかった</a:t>
            </a:r>
            <a:r>
              <a:rPr lang="ja-JP" altLang="en-US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。</a:t>
            </a:r>
            <a:endParaRPr lang="ja-JP" sz="88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3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164997"/>
            <a:ext cx="9185275" cy="455613"/>
          </a:xfrm>
        </p:spPr>
        <p:txBody>
          <a:bodyPr/>
          <a:lstStyle/>
          <a:p>
            <a:r>
              <a:rPr lang="ja-JP" altLang="en-US" sz="4000" dirty="0" smtClean="0">
                <a:effectLst/>
                <a:latin typeface="HGP明朝E" pitchFamily="18" charset="-128"/>
                <a:ea typeface="HGP明朝E" pitchFamily="18" charset="-128"/>
              </a:rPr>
              <a:t>創造力を</a:t>
            </a:r>
            <a:r>
              <a:rPr lang="ja-JP" altLang="en-US" sz="4000" dirty="0">
                <a:effectLst/>
                <a:latin typeface="HGP明朝E" pitchFamily="18" charset="-128"/>
                <a:ea typeface="HGP明朝E" pitchFamily="18" charset="-128"/>
              </a:rPr>
              <a:t>鍛える</a:t>
            </a:r>
          </a:p>
        </p:txBody>
      </p:sp>
      <p:pic>
        <p:nvPicPr>
          <p:cNvPr id="9593860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3861" name="Rectangle 5"/>
          <p:cNvSpPr>
            <a:spLocks noChangeArrowheads="1"/>
          </p:cNvSpPr>
          <p:nvPr/>
        </p:nvSpPr>
        <p:spPr bwMode="auto">
          <a:xfrm>
            <a:off x="1372777" y="875628"/>
            <a:ext cx="61928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年前の本</a:t>
            </a:r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バカの壁」流にいえば</a:t>
            </a:r>
          </a:p>
          <a:p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「脳内の一次方程式」</a:t>
            </a:r>
          </a:p>
          <a:p>
            <a:r>
              <a:rPr lang="ja-JP" altLang="en-US" sz="9600" b="1" dirty="0" err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ｙ</a:t>
            </a:r>
            <a:r>
              <a:rPr lang="en-US" altLang="ja-JP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= a</a:t>
            </a:r>
            <a:r>
              <a:rPr lang="ja-JP" altLang="en-US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</a:p>
        </p:txBody>
      </p:sp>
      <p:sp>
        <p:nvSpPr>
          <p:cNvPr id="9593862" name="Text Box 6"/>
          <p:cNvSpPr txBox="1">
            <a:spLocks noChangeArrowheads="1"/>
          </p:cNvSpPr>
          <p:nvPr/>
        </p:nvSpPr>
        <p:spPr bwMode="auto">
          <a:xfrm>
            <a:off x="179390" y="3137337"/>
            <a:ext cx="8415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400" b="1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a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という係数＝「現実の重み」</a:t>
            </a:r>
            <a:r>
              <a:rPr lang="ja-JP" altLang="en-US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（養老猛司</a:t>
            </a: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情報が見える、ようにする。</a:t>
            </a:r>
            <a:r>
              <a:rPr lang="en-US" altLang="ja-JP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（桃知利男）</a:t>
            </a:r>
          </a:p>
        </p:txBody>
      </p:sp>
    </p:spTree>
    <p:extLst>
      <p:ext uri="{BB962C8B-B14F-4D97-AF65-F5344CB8AC3E}">
        <p14:creationId xmlns:p14="http://schemas.microsoft.com/office/powerpoint/2010/main" val="436614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r>
              <a:rPr lang="ja-JP" sz="4000" dirty="0">
                <a:latin typeface="HGP明朝E" pitchFamily="18" charset="-128"/>
                <a:ea typeface="HGP明朝E" pitchFamily="18" charset="-128"/>
              </a:rPr>
              <a:t>キアスム図式（交差理論法）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763713" y="2492375"/>
            <a:ext cx="0" cy="20161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763713" y="2492375"/>
            <a:ext cx="6694487" cy="31686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763713" y="1268413"/>
            <a:ext cx="6480175" cy="32400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308850" y="1730375"/>
            <a:ext cx="0" cy="3354388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03575" y="2778125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2640" y="3140075"/>
            <a:ext cx="1074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Fx(a)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377813" y="3209925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Fa</a:t>
            </a:r>
            <a:r>
              <a:rPr lang="ja-JP" altLang="ja-JP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-1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(y)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33475" y="5657850"/>
            <a:ext cx="6588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分離→結合→再分離</a:t>
            </a:r>
            <a:b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Fx(a)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Fy(b)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＝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(b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Fa-1(y)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651500" y="2565400"/>
            <a:ext cx="0" cy="18002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24075" y="2128838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トリックスター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22563"/>
            <a:ext cx="8208963" cy="561975"/>
          </a:xfrm>
        </p:spPr>
        <p:txBody>
          <a:bodyPr/>
          <a:lstStyle/>
          <a:p>
            <a:pPr algn="r"/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なにか</a:t>
            </a: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毎日少しずつ</a:t>
            </a:r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変わっていく。</a:t>
            </a:r>
            <a:endParaRPr lang="ja-JP" altLang="en-US" sz="96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クラウド・コンピューティングの時代</a:t>
            </a:r>
          </a:p>
        </p:txBody>
      </p:sp>
      <p:pic>
        <p:nvPicPr>
          <p:cNvPr id="37891" name="Picture 3" descr="110518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863600"/>
            <a:ext cx="7489825" cy="5735638"/>
          </a:xfrm>
          <a:noFill/>
          <a:ln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03800" y="6461125"/>
            <a:ext cx="410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400">
                <a:latin typeface="ＭＳ 明朝" pitchFamily="17" charset="-128"/>
                <a:ea typeface="ＭＳ 明朝" pitchFamily="17" charset="-128"/>
              </a:rPr>
              <a:t>@Google CEO エリック・シュミット</a:t>
            </a:r>
          </a:p>
        </p:txBody>
      </p:sp>
    </p:spTree>
    <p:extLst>
      <p:ext uri="{BB962C8B-B14F-4D97-AF65-F5344CB8AC3E}">
        <p14:creationId xmlns:p14="http://schemas.microsoft.com/office/powerpoint/2010/main" val="363927610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クラウド・コンピューティング</a:t>
            </a: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0" y="764630"/>
            <a:ext cx="6552910" cy="5929294"/>
          </a:xfrm>
        </p:spPr>
      </p:pic>
    </p:spTree>
    <p:extLst>
      <p:ext uri="{BB962C8B-B14F-4D97-AF65-F5344CB8AC3E}">
        <p14:creationId xmlns:p14="http://schemas.microsoft.com/office/powerpoint/2010/main" val="191671905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0033"/>
            <a:ext cx="8345488" cy="782637"/>
          </a:xfrm>
        </p:spPr>
        <p:txBody>
          <a:bodyPr/>
          <a:lstStyle/>
          <a:p>
            <a:r>
              <a:rPr lang="ja-JP" altLang="en-US"/>
              <a:t>クラウド・コンピューティング</a:t>
            </a:r>
            <a:br>
              <a:rPr lang="ja-JP" altLang="en-US"/>
            </a:br>
            <a:r>
              <a:rPr lang="ja-JP" altLang="en-US"/>
              <a:t>は何を目指しているのか？</a:t>
            </a:r>
          </a:p>
        </p:txBody>
      </p:sp>
      <p:pic>
        <p:nvPicPr>
          <p:cNvPr id="39939" name="Picture 3" descr="5mincloud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384"/>
            <a:ext cx="7961313" cy="4649976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03810" y="1700760"/>
            <a:ext cx="3594542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インターネット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476394" y="5781283"/>
            <a:ext cx="4253376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…のようなもの</a:t>
            </a:r>
            <a:r>
              <a:rPr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8945836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424862" cy="561975"/>
          </a:xfrm>
        </p:spPr>
        <p:txBody>
          <a:bodyPr/>
          <a:lstStyle/>
          <a:p>
            <a:r>
              <a:rPr lang="ja-JP" altLang="en-US" sz="4000">
                <a:effectLst/>
                <a:latin typeface="HGP明朝E" pitchFamily="18" charset="-128"/>
                <a:ea typeface="HGP明朝E" pitchFamily="18" charset="-128"/>
              </a:rPr>
              <a:t>クラウドで何が変わるのか？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38375" y="3066579"/>
            <a:ext cx="4205885" cy="10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  <a:t>クラウド・</a:t>
            </a:r>
            <a:b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  <a:t>コンピューティング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652150" y="1661375"/>
            <a:ext cx="2707625" cy="152227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ap="flat" cmpd="sng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PCが変わる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ウルトラブック</a:t>
            </a:r>
            <a:b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タブレットＰＣ</a:t>
            </a:r>
            <a:endParaRPr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652150" y="4244577"/>
            <a:ext cx="1944270" cy="1807369"/>
          </a:xfrm>
          <a:prstGeom prst="wedgeEllipseCallout">
            <a:avLst>
              <a:gd name="adj1" fmla="val -59801"/>
              <a:gd name="adj2" fmla="val -56005"/>
            </a:avLst>
          </a:prstGeom>
          <a:noFill/>
          <a:ln w="9525" cap="flat" cmpd="sng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ソフトウェア</a:t>
            </a:r>
          </a:p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が変わる</a:t>
            </a:r>
            <a:b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パッケージ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からサービス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へ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915770" y="1012187"/>
            <a:ext cx="1987550" cy="1457325"/>
          </a:xfrm>
          <a:prstGeom prst="wedgeEllipseCallout">
            <a:avLst>
              <a:gd name="adj1" fmla="val -17134"/>
              <a:gd name="adj2" fmla="val 80486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データセンター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が変わる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グリーンIT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20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コンテナ型Doc etc.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50825" y="4419600"/>
            <a:ext cx="1987550" cy="1457325"/>
          </a:xfrm>
          <a:prstGeom prst="wedgeEllipseCallout">
            <a:avLst>
              <a:gd name="adj1" fmla="val 45241"/>
              <a:gd name="adj2" fmla="val -71162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端末が変わる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携帯電話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スマートフォン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など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モバイル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端末の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利用が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活性化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107950" y="1268413"/>
            <a:ext cx="1987550" cy="1458912"/>
          </a:xfrm>
          <a:prstGeom prst="wedgeEllipseCallout">
            <a:avLst>
              <a:gd name="adj1" fmla="val 67565"/>
              <a:gd name="adj2" fmla="val 72824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ベンダーの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ビジネスが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変わる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サーバー</a:t>
            </a:r>
            <a:br>
              <a:rPr lang="ja-JP" altLang="en-US" sz="20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ネットワーク機器</a:t>
            </a:r>
          </a:p>
        </p:txBody>
      </p:sp>
    </p:spTree>
    <p:extLst>
      <p:ext uri="{BB962C8B-B14F-4D97-AF65-F5344CB8AC3E}">
        <p14:creationId xmlns:p14="http://schemas.microsoft.com/office/powerpoint/2010/main" val="4218496931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2679700"/>
            <a:ext cx="8135937" cy="74930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ブラウザしか</a:t>
            </a: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搭載しないデバイスが　　将来の形に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なる。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57458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240824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で見た、フロッピーデスクのない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293958"/>
            <a:ext cx="4047297" cy="5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01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43" y="633543"/>
            <a:ext cx="8178870" cy="707167"/>
          </a:xfrm>
        </p:spPr>
        <p:txBody>
          <a:bodyPr/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カリフォルニアン</a:t>
            </a:r>
            <a:r>
              <a:rPr lang="ja-JP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イデオロギ</a:t>
            </a:r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ーには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ちょっとだけ</a:t>
            </a:r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注意しておこう。</a:t>
            </a:r>
            <a:endParaRPr lang="ja-JP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74601" y="2533030"/>
            <a:ext cx="77041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反体制的イデオロギー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・資本主義のゲームを</a:t>
            </a:r>
            <a:b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全肯定するリバタリアン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・無邪気な技術信仰</a:t>
            </a:r>
          </a:p>
        </p:txBody>
      </p:sp>
    </p:spTree>
    <p:extLst>
      <p:ext uri="{BB962C8B-B14F-4D97-AF65-F5344CB8AC3E}">
        <p14:creationId xmlns:p14="http://schemas.microsoft.com/office/powerpoint/2010/main" val="2891273874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pPr algn="r"/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なぜなら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非合理性がない。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r>
              <a:rPr lang="ja-JP" altLang="en-US" dirty="0">
                <a:effectLst/>
                <a:latin typeface="HGP明朝E" pitchFamily="18" charset="-128"/>
                <a:ea typeface="HGP明朝E" pitchFamily="18" charset="-128"/>
              </a:rPr>
              <a:t>情報が</a:t>
            </a:r>
            <a:r>
              <a:rPr lang="ja-JP" altLang="en-US" dirty="0" smtClean="0">
                <a:effectLst/>
                <a:latin typeface="HGP明朝E" pitchFamily="18" charset="-128"/>
                <a:ea typeface="HGP明朝E" pitchFamily="18" charset="-128"/>
              </a:rPr>
              <a:t>見える、と</a:t>
            </a:r>
            <a:r>
              <a:rPr lang="ja-JP" altLang="en-US" dirty="0">
                <a:effectLst/>
                <a:latin typeface="HGP明朝E" pitchFamily="18" charset="-128"/>
                <a:ea typeface="HGP明朝E" pitchFamily="18" charset="-128"/>
              </a:rPr>
              <a:t>いうこと</a:t>
            </a:r>
          </a:p>
        </p:txBody>
      </p:sp>
      <p:sp>
        <p:nvSpPr>
          <p:cNvPr id="9595908" name="Rectangle 4"/>
          <p:cNvSpPr>
            <a:spLocks noChangeArrowheads="1"/>
          </p:cNvSpPr>
          <p:nvPr/>
        </p:nvSpPr>
        <p:spPr bwMode="auto">
          <a:xfrm>
            <a:off x="107380" y="1328738"/>
            <a:ext cx="8488933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情報が見える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信頼の能力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）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を発信する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信頼性）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9595909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5910" name="AutoShape 6"/>
          <p:cNvSpPr>
            <a:spLocks noChangeArrowheads="1"/>
          </p:cNvSpPr>
          <p:nvPr/>
        </p:nvSpPr>
        <p:spPr bwMode="auto">
          <a:xfrm>
            <a:off x="2916238" y="2996940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共進化</a:t>
            </a:r>
          </a:p>
        </p:txBody>
      </p:sp>
    </p:spTree>
    <p:extLst>
      <p:ext uri="{BB962C8B-B14F-4D97-AF65-F5344CB8AC3E}">
        <p14:creationId xmlns:p14="http://schemas.microsoft.com/office/powerpoint/2010/main" val="392440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908" grpId="0"/>
      <p:bldP spid="95959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6" y="4828070"/>
            <a:ext cx="8345488" cy="782637"/>
          </a:xfrm>
        </p:spPr>
        <p:txBody>
          <a:bodyPr/>
          <a:lstStyle/>
          <a:p>
            <a:pPr algn="r"/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非合理性というのは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居酒屋浩司と和民の差だ！</a:t>
            </a:r>
            <a:endParaRPr lang="ja-JP" altLang="en-US" sz="44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6" y="1412720"/>
            <a:ext cx="5993264" cy="31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8029" cy="35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014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非合理性は</a:t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何処にあるのか？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7938" name="Oval 2"/>
          <p:cNvSpPr>
            <a:spLocks noChangeArrowheads="1"/>
          </p:cNvSpPr>
          <p:nvPr/>
        </p:nvSpPr>
        <p:spPr bwMode="blackWhite">
          <a:xfrm>
            <a:off x="4356100" y="1539875"/>
            <a:ext cx="4240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Ⅰ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＋コミュニティ指向</a:t>
            </a:r>
          </a:p>
        </p:txBody>
      </p:sp>
      <p:sp>
        <p:nvSpPr>
          <p:cNvPr id="9767939" name="Oval 3"/>
          <p:cNvSpPr>
            <a:spLocks noChangeArrowheads="1"/>
          </p:cNvSpPr>
          <p:nvPr/>
        </p:nvSpPr>
        <p:spPr bwMode="blackWhite">
          <a:xfrm>
            <a:off x="250825" y="3916363"/>
            <a:ext cx="4537075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Ⅳ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ノングローバル指向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＋ノンコミュニティ指向</a:t>
            </a:r>
          </a:p>
        </p:txBody>
      </p:sp>
      <p:sp>
        <p:nvSpPr>
          <p:cNvPr id="9767940" name="Text Box 4"/>
          <p:cNvSpPr txBox="1">
            <a:spLocks noChangeArrowheads="1"/>
          </p:cNvSpPr>
          <p:nvPr/>
        </p:nvSpPr>
        <p:spPr bwMode="auto">
          <a:xfrm>
            <a:off x="2339975" y="9810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</a:t>
            </a:r>
          </a:p>
        </p:txBody>
      </p:sp>
      <p:sp>
        <p:nvSpPr>
          <p:cNvPr id="9767941" name="Text Box 5"/>
          <p:cNvSpPr txBox="1">
            <a:spLocks noChangeArrowheads="1"/>
          </p:cNvSpPr>
          <p:nvPr/>
        </p:nvSpPr>
        <p:spPr bwMode="auto">
          <a:xfrm>
            <a:off x="8384211" y="1700213"/>
            <a:ext cx="572464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</a:t>
            </a:r>
          </a:p>
        </p:txBody>
      </p:sp>
      <p:sp>
        <p:nvSpPr>
          <p:cNvPr id="9767942" name="Oval 6"/>
          <p:cNvSpPr>
            <a:spLocks noChangeArrowheads="1"/>
          </p:cNvSpPr>
          <p:nvPr/>
        </p:nvSpPr>
        <p:spPr bwMode="blackWhite">
          <a:xfrm>
            <a:off x="990600" y="1557338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Ⅲ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3" name="Rectangle 7"/>
          <p:cNvSpPr>
            <a:spLocks noChangeArrowheads="1"/>
          </p:cNvSpPr>
          <p:nvPr/>
        </p:nvSpPr>
        <p:spPr bwMode="auto">
          <a:xfrm>
            <a:off x="1763713" y="6453188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 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新版 コミュニティ・ソリューション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金子郁容（著）　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2002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　岩波書店 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p85 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の表を修正</a:t>
            </a:r>
          </a:p>
        </p:txBody>
      </p:sp>
      <p:sp>
        <p:nvSpPr>
          <p:cNvPr id="9767944" name="Line 8"/>
          <p:cNvSpPr>
            <a:spLocks noChangeShapeType="1"/>
          </p:cNvSpPr>
          <p:nvPr/>
        </p:nvSpPr>
        <p:spPr bwMode="auto">
          <a:xfrm flipV="1">
            <a:off x="4572000" y="1485900"/>
            <a:ext cx="0" cy="4632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5" name="Line 9"/>
          <p:cNvSpPr>
            <a:spLocks noChangeShapeType="1"/>
          </p:cNvSpPr>
          <p:nvPr/>
        </p:nvSpPr>
        <p:spPr bwMode="auto">
          <a:xfrm>
            <a:off x="746125" y="3789363"/>
            <a:ext cx="7570788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6" name="Oval 10"/>
          <p:cNvSpPr>
            <a:spLocks noChangeArrowheads="1"/>
          </p:cNvSpPr>
          <p:nvPr/>
        </p:nvSpPr>
        <p:spPr bwMode="blackWhite">
          <a:xfrm>
            <a:off x="4859338" y="3987800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Ⅱ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7" name="AutoShape 11"/>
          <p:cNvSpPr>
            <a:spLocks noChangeArrowheads="1"/>
          </p:cNvSpPr>
          <p:nvPr/>
        </p:nvSpPr>
        <p:spPr bwMode="auto">
          <a:xfrm>
            <a:off x="179388" y="5516563"/>
            <a:ext cx="1463675" cy="1262062"/>
          </a:xfrm>
          <a:prstGeom prst="wedgeEllipseCallout">
            <a:avLst>
              <a:gd name="adj1" fmla="val 34597"/>
              <a:gd name="adj2" fmla="val -5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どぼん</a:t>
            </a:r>
          </a:p>
        </p:txBody>
      </p:sp>
      <p:sp>
        <p:nvSpPr>
          <p:cNvPr id="9767948" name="Line 12"/>
          <p:cNvSpPr>
            <a:spLocks noChangeShapeType="1"/>
          </p:cNvSpPr>
          <p:nvPr/>
        </p:nvSpPr>
        <p:spPr bwMode="auto">
          <a:xfrm>
            <a:off x="827088" y="4003675"/>
            <a:ext cx="3598862" cy="1873250"/>
          </a:xfrm>
          <a:prstGeom prst="line">
            <a:avLst/>
          </a:prstGeom>
          <a:noFill/>
          <a:ln w="38100">
            <a:solidFill>
              <a:srgbClr val="FC2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345488" cy="782638"/>
          </a:xfrm>
        </p:spPr>
        <p:txBody>
          <a:bodyPr/>
          <a:lstStyle/>
          <a:p>
            <a:r>
              <a:rPr lang="ja-JP" altLang="en-US" sz="4000">
                <a:effectLst/>
                <a:latin typeface="HGP明朝E" pitchFamily="18" charset="-128"/>
                <a:ea typeface="HGP明朝E" pitchFamily="18" charset="-128"/>
              </a:rPr>
              <a:t>インターネット社会の指向性</a:t>
            </a:r>
          </a:p>
        </p:txBody>
      </p:sp>
      <p:sp>
        <p:nvSpPr>
          <p:cNvPr id="9767950" name="Text Box 14"/>
          <p:cNvSpPr txBox="1">
            <a:spLocks noChangeArrowheads="1"/>
          </p:cNvSpPr>
          <p:nvPr/>
        </p:nvSpPr>
        <p:spPr bwMode="auto">
          <a:xfrm>
            <a:off x="2266950" y="60483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ローカル</a:t>
            </a:r>
          </a:p>
        </p:txBody>
      </p:sp>
      <p:sp>
        <p:nvSpPr>
          <p:cNvPr id="9767951" name="Text Box 15"/>
          <p:cNvSpPr txBox="1">
            <a:spLocks noChangeArrowheads="1"/>
          </p:cNvSpPr>
          <p:nvPr/>
        </p:nvSpPr>
        <p:spPr bwMode="auto">
          <a:xfrm>
            <a:off x="111749" y="1628775"/>
            <a:ext cx="572464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パーソナル</a:t>
            </a:r>
          </a:p>
        </p:txBody>
      </p:sp>
    </p:spTree>
    <p:extLst>
      <p:ext uri="{BB962C8B-B14F-4D97-AF65-F5344CB8AC3E}">
        <p14:creationId xmlns:p14="http://schemas.microsoft.com/office/powerpoint/2010/main" val="8457850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7947" grpId="0" animBg="1"/>
      <p:bldP spid="97679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1906" name="Line 2"/>
          <p:cNvSpPr>
            <a:spLocks noChangeShapeType="1"/>
          </p:cNvSpPr>
          <p:nvPr/>
        </p:nvSpPr>
        <p:spPr bwMode="auto">
          <a:xfrm flipV="1">
            <a:off x="4515468" y="549275"/>
            <a:ext cx="0" cy="547211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7" name="Line 3"/>
          <p:cNvSpPr>
            <a:spLocks noChangeShapeType="1"/>
          </p:cNvSpPr>
          <p:nvPr/>
        </p:nvSpPr>
        <p:spPr bwMode="auto">
          <a:xfrm>
            <a:off x="770555" y="3213100"/>
            <a:ext cx="74168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8" name="Oval 4"/>
          <p:cNvSpPr>
            <a:spLocks noChangeArrowheads="1"/>
          </p:cNvSpPr>
          <p:nvPr/>
        </p:nvSpPr>
        <p:spPr bwMode="blackWhite">
          <a:xfrm>
            <a:off x="4802805" y="836612"/>
            <a:ext cx="3224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Ⅰ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ja-JP" altLang="en-US" sz="1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9" name="Oval 5"/>
          <p:cNvSpPr>
            <a:spLocks noChangeArrowheads="1"/>
          </p:cNvSpPr>
          <p:nvPr/>
        </p:nvSpPr>
        <p:spPr bwMode="blackWhite">
          <a:xfrm>
            <a:off x="1057893" y="3557587"/>
            <a:ext cx="3221037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Ⅳ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  <a:endParaRPr kumimoji="0" lang="ja-JP" altLang="en-US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0" name="Oval 6"/>
          <p:cNvSpPr>
            <a:spLocks noChangeArrowheads="1"/>
          </p:cNvSpPr>
          <p:nvPr/>
        </p:nvSpPr>
        <p:spPr bwMode="blackWhite">
          <a:xfrm>
            <a:off x="4867893" y="3484562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Ⅱ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  <a:endParaRPr kumimoji="0" lang="ja-JP" altLang="en-US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1" name="Text Box 7"/>
          <p:cNvSpPr txBox="1">
            <a:spLocks noChangeArrowheads="1"/>
          </p:cNvSpPr>
          <p:nvPr/>
        </p:nvSpPr>
        <p:spPr bwMode="auto">
          <a:xfrm>
            <a:off x="2370755" y="117475"/>
            <a:ext cx="45370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</a:t>
            </a:r>
          </a:p>
        </p:txBody>
      </p:sp>
      <p:sp>
        <p:nvSpPr>
          <p:cNvPr id="9851912" name="Text Box 8"/>
          <p:cNvSpPr txBox="1">
            <a:spLocks noChangeArrowheads="1"/>
          </p:cNvSpPr>
          <p:nvPr/>
        </p:nvSpPr>
        <p:spPr bwMode="auto">
          <a:xfrm>
            <a:off x="8362440" y="1334800"/>
            <a:ext cx="51706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</a:t>
            </a:r>
            <a:endParaRPr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3" name="Oval 9"/>
          <p:cNvSpPr>
            <a:spLocks noChangeArrowheads="1"/>
          </p:cNvSpPr>
          <p:nvPr/>
        </p:nvSpPr>
        <p:spPr bwMode="blackWhite">
          <a:xfrm>
            <a:off x="986455" y="820737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Ⅲ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3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非合理性</a:t>
            </a:r>
            <a:endParaRPr kumimoji="0" lang="ja-JP" altLang="en-US" sz="3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4" name="Text Box 10"/>
          <p:cNvSpPr txBox="1">
            <a:spLocks noChangeArrowheads="1"/>
          </p:cNvSpPr>
          <p:nvPr/>
        </p:nvSpPr>
        <p:spPr bwMode="auto">
          <a:xfrm>
            <a:off x="2283443" y="6105525"/>
            <a:ext cx="45370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ローカル</a:t>
            </a:r>
          </a:p>
        </p:txBody>
      </p:sp>
      <p:sp>
        <p:nvSpPr>
          <p:cNvPr id="9851915" name="Text Box 11"/>
          <p:cNvSpPr txBox="1">
            <a:spLocks noChangeArrowheads="1"/>
          </p:cNvSpPr>
          <p:nvPr/>
        </p:nvSpPr>
        <p:spPr bwMode="auto">
          <a:xfrm>
            <a:off x="207453" y="1270000"/>
            <a:ext cx="51706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パーソナル</a:t>
            </a:r>
            <a:endParaRPr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6" name="Line 12"/>
          <p:cNvSpPr>
            <a:spLocks noChangeShapeType="1"/>
          </p:cNvSpPr>
          <p:nvPr/>
        </p:nvSpPr>
        <p:spPr bwMode="auto">
          <a:xfrm flipV="1">
            <a:off x="1381671" y="2206625"/>
            <a:ext cx="0" cy="20875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8" name="Text Box 14"/>
          <p:cNvSpPr txBox="1">
            <a:spLocks noChangeArrowheads="1"/>
          </p:cNvSpPr>
          <p:nvPr/>
        </p:nvSpPr>
        <p:spPr bwMode="auto">
          <a:xfrm>
            <a:off x="643555" y="5730875"/>
            <a:ext cx="3727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共同体性</a:t>
            </a:r>
          </a:p>
        </p:txBody>
      </p:sp>
      <p:sp>
        <p:nvSpPr>
          <p:cNvPr id="9851919" name="Line 15"/>
          <p:cNvSpPr>
            <a:spLocks noChangeShapeType="1"/>
          </p:cNvSpPr>
          <p:nvPr/>
        </p:nvSpPr>
        <p:spPr bwMode="auto">
          <a:xfrm flipV="1">
            <a:off x="3650280" y="2566987"/>
            <a:ext cx="1512888" cy="1511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20" name="Line 16"/>
          <p:cNvSpPr>
            <a:spLocks noChangeShapeType="1"/>
          </p:cNvSpPr>
          <p:nvPr/>
        </p:nvSpPr>
        <p:spPr bwMode="auto">
          <a:xfrm flipV="1">
            <a:off x="3650280" y="5445125"/>
            <a:ext cx="1800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円/楕円 2"/>
          <p:cNvSpPr/>
          <p:nvPr/>
        </p:nvSpPr>
        <p:spPr bwMode="auto">
          <a:xfrm>
            <a:off x="770555" y="3484562"/>
            <a:ext cx="3508375" cy="3041650"/>
          </a:xfrm>
          <a:prstGeom prst="ellipse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800" b="0" i="0" u="none" strike="noStrike" cap="none" normalizeH="0" baseline="0" smtClean="0">
              <a:ln>
                <a:noFill/>
              </a:ln>
              <a:solidFill>
                <a:srgbClr val="00004A"/>
              </a:solidFill>
              <a:effectLst/>
              <a:latin typeface="HGPﾌﾞｰｹ" pitchFamily="2" charset="-128"/>
              <a:ea typeface="HGPﾌﾞｰｹ" pitchFamily="2" charset="-128"/>
            </a:endParaRPr>
          </a:p>
        </p:txBody>
      </p:sp>
      <p:sp>
        <p:nvSpPr>
          <p:cNvPr id="5" name="円形吹き出し 4"/>
          <p:cNvSpPr/>
          <p:nvPr/>
        </p:nvSpPr>
        <p:spPr bwMode="auto">
          <a:xfrm>
            <a:off x="1593994" y="3629025"/>
            <a:ext cx="1897856" cy="1082962"/>
          </a:xfrm>
          <a:prstGeom prst="wedgeEllipseCallout">
            <a:avLst>
              <a:gd name="adj1" fmla="val -4158"/>
              <a:gd name="adj2" fmla="val 5671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HGP明朝E" pitchFamily="18" charset="-128"/>
                <a:ea typeface="HGP明朝E" pitchFamily="18" charset="-128"/>
              </a:rPr>
              <a:t>パトリ</a:t>
            </a:r>
          </a:p>
        </p:txBody>
      </p:sp>
    </p:spTree>
    <p:extLst>
      <p:ext uri="{BB962C8B-B14F-4D97-AF65-F5344CB8AC3E}">
        <p14:creationId xmlns:p14="http://schemas.microsoft.com/office/powerpoint/2010/main" val="30431099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916" grpId="0" animBg="1"/>
      <p:bldP spid="9851919" grpId="0" animBg="1"/>
      <p:bldP spid="9851920" grpId="0" animBg="1"/>
      <p:bldP spid="3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大事なのはパトリ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〈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世界</a:t>
            </a:r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〉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に感染するための通路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72857" y="2571244"/>
            <a:ext cx="6357827" cy="4170215"/>
            <a:chOff x="-12324" y="188913"/>
            <a:chExt cx="8876924" cy="6750264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4500563" y="620713"/>
              <a:ext cx="0" cy="547211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755650" y="3284538"/>
              <a:ext cx="741680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blackWhite">
            <a:xfrm>
              <a:off x="4787900" y="908050"/>
              <a:ext cx="3224213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Ⅰ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blackWhite">
            <a:xfrm>
              <a:off x="1042988" y="3629025"/>
              <a:ext cx="3221037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パトリ</a:t>
              </a:r>
              <a:endParaRPr kumimoji="0"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Ⅳ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blackWhite">
            <a:xfrm>
              <a:off x="4852988" y="3556000"/>
              <a:ext cx="3224212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Ⅱ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55850" y="18891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グローバル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8142664" y="1125537"/>
              <a:ext cx="721936" cy="467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コミュニティ</a:t>
              </a:r>
              <a:endPara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blackWhite">
            <a:xfrm>
              <a:off x="881855" y="661185"/>
              <a:ext cx="3221038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Ⅲ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68538" y="617696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ローカル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-12324" y="1341438"/>
              <a:ext cx="721936" cy="4151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パーソナル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331913" y="2278063"/>
              <a:ext cx="0" cy="20875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28650" y="5802313"/>
              <a:ext cx="37274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共同体性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635375" y="2638425"/>
              <a:ext cx="1512888" cy="1511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635375" y="5516563"/>
              <a:ext cx="18002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755650" y="3284537"/>
              <a:ext cx="3508375" cy="365464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058" tIns="41029" rIns="82058" bIns="4102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800" b="0" i="0" u="none" strike="noStrike" cap="none" normalizeH="0" baseline="0" smtClean="0">
                <a:ln>
                  <a:noFill/>
                </a:ln>
                <a:solidFill>
                  <a:srgbClr val="00004A"/>
                </a:solidFill>
                <a:effectLst/>
                <a:latin typeface="HGPﾌﾞｰｹ" pitchFamily="2" charset="-128"/>
                <a:ea typeface="HGPﾌﾞｰｹ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6984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情報を発信する</a:t>
            </a:r>
          </a:p>
        </p:txBody>
      </p:sp>
      <p:grpSp>
        <p:nvGrpSpPr>
          <p:cNvPr id="9597956" name="Group 4"/>
          <p:cNvGrpSpPr>
            <a:grpSpLocks/>
          </p:cNvGrpSpPr>
          <p:nvPr/>
        </p:nvGrpSpPr>
        <p:grpSpPr bwMode="auto">
          <a:xfrm>
            <a:off x="533400" y="3481388"/>
            <a:ext cx="8575675" cy="3144838"/>
            <a:chOff x="336" y="2193"/>
            <a:chExt cx="5402" cy="1981"/>
          </a:xfrm>
        </p:grpSpPr>
        <p:sp>
          <p:nvSpPr>
            <p:cNvPr id="9597957" name="Oval 5"/>
            <p:cNvSpPr>
              <a:spLocks noChangeArrowheads="1"/>
            </p:cNvSpPr>
            <p:nvPr/>
          </p:nvSpPr>
          <p:spPr bwMode="auto">
            <a:xfrm>
              <a:off x="336" y="2699"/>
              <a:ext cx="5306" cy="73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8" name="Oval 6"/>
            <p:cNvSpPr>
              <a:spLocks noChangeArrowheads="1"/>
            </p:cNvSpPr>
            <p:nvPr/>
          </p:nvSpPr>
          <p:spPr bwMode="auto">
            <a:xfrm>
              <a:off x="1640" y="2689"/>
              <a:ext cx="405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597960" name="Text Box 8"/>
            <p:cNvSpPr txBox="1">
              <a:spLocks noChangeArrowheads="1"/>
            </p:cNvSpPr>
            <p:nvPr/>
          </p:nvSpPr>
          <p:spPr bwMode="auto">
            <a:xfrm>
              <a:off x="1960" y="3147"/>
              <a:ext cx="3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59796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59796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59796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959796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59797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59797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59797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3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59803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7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59807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11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59811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5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598151" name="Text Box 199"/>
            <p:cNvSpPr txBox="1">
              <a:spLocks noChangeArrowheads="1"/>
            </p:cNvSpPr>
            <p:nvPr/>
          </p:nvSpPr>
          <p:spPr bwMode="auto">
            <a:xfrm>
              <a:off x="1966" y="2941"/>
              <a:ext cx="8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598152" name="Text Box 200"/>
            <p:cNvSpPr txBox="1">
              <a:spLocks noChangeArrowheads="1"/>
            </p:cNvSpPr>
            <p:nvPr/>
          </p:nvSpPr>
          <p:spPr bwMode="auto">
            <a:xfrm>
              <a:off x="649" y="3097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59815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4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化はここから始める</a:t>
            </a:r>
            <a:endParaRPr lang="ja-JP" altLang="en-US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を使って、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自分自身のことを語ろう</a:t>
            </a:r>
          </a:p>
        </p:txBody>
      </p:sp>
      <p:sp>
        <p:nvSpPr>
          <p:cNvPr id="959815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</p:txBody>
      </p:sp>
      <p:pic>
        <p:nvPicPr>
          <p:cNvPr id="959815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7751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8154" grpId="0"/>
      <p:bldP spid="9598155" grpId="0"/>
      <p:bldP spid="9598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0002" name="Group 2"/>
          <p:cNvGrpSpPr>
            <a:grpSpLocks/>
          </p:cNvGrpSpPr>
          <p:nvPr/>
        </p:nvGrpSpPr>
        <p:grpSpPr bwMode="auto">
          <a:xfrm>
            <a:off x="5940425" y="5503865"/>
            <a:ext cx="3197225" cy="1300163"/>
            <a:chOff x="3742" y="3308"/>
            <a:chExt cx="2014" cy="819"/>
          </a:xfrm>
        </p:grpSpPr>
        <p:sp>
          <p:nvSpPr>
            <p:cNvPr id="9600003" name="Oval 3"/>
            <p:cNvSpPr>
              <a:spLocks noChangeArrowheads="1"/>
            </p:cNvSpPr>
            <p:nvPr/>
          </p:nvSpPr>
          <p:spPr bwMode="auto">
            <a:xfrm>
              <a:off x="3742" y="3312"/>
              <a:ext cx="1978" cy="7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4" name="Oval 4"/>
            <p:cNvSpPr>
              <a:spLocks noChangeArrowheads="1"/>
            </p:cNvSpPr>
            <p:nvPr/>
          </p:nvSpPr>
          <p:spPr bwMode="auto">
            <a:xfrm>
              <a:off x="4228" y="3308"/>
              <a:ext cx="151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60000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60000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60000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0000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</p:grpSp>
        <p:sp>
          <p:nvSpPr>
            <p:cNvPr id="960001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60001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0001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0001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1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07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0007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1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0011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5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0016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600197" name="Text Box 197"/>
            <p:cNvSpPr txBox="1">
              <a:spLocks noChangeArrowheads="1"/>
            </p:cNvSpPr>
            <p:nvPr/>
          </p:nvSpPr>
          <p:spPr bwMode="auto">
            <a:xfrm>
              <a:off x="4242" y="3601"/>
              <a:ext cx="5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600198" name="Text Box 198"/>
            <p:cNvSpPr txBox="1">
              <a:spLocks noChangeArrowheads="1"/>
            </p:cNvSpPr>
            <p:nvPr/>
          </p:nvSpPr>
          <p:spPr bwMode="auto">
            <a:xfrm>
              <a:off x="3757" y="3658"/>
              <a:ext cx="4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60020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を使った反省</a:t>
            </a:r>
          </a:p>
        </p:txBody>
      </p:sp>
      <p:sp>
        <p:nvSpPr>
          <p:cNvPr id="960020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60020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これから知識社会で何が起こるのか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田坂広志（著）　東洋経済新報社　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2003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endParaRPr lang="ja-JP" altLang="en-US" sz="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使って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自分自身のことを語ることから始めよう</a:t>
            </a:r>
          </a:p>
        </p:txBody>
      </p:sp>
      <p:pic>
        <p:nvPicPr>
          <p:cNvPr id="9600203" name="Picture 20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4186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28081"/>
            <a:ext cx="8785225" cy="5161173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15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年、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あたしは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病気で駄目になった時も情報を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発信続けてきました。</a:t>
            </a:r>
            <a:endParaRPr lang="ja-JP" sz="6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11940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Pages>0</Pages>
  <Words>606</Words>
  <Characters>0</Characters>
  <Application>Microsoft Office PowerPoint</Application>
  <DocSecurity>0</DocSecurity>
  <PresentationFormat>画面に合わせる (4:3)</PresentationFormat>
  <Lines>0</Lines>
  <Paragraphs>194</Paragraphs>
  <Slides>47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49" baseType="lpstr">
      <vt:lpstr>標準デザイン</vt:lpstr>
      <vt:lpstr>標準デザイン_3</vt:lpstr>
      <vt:lpstr>とりあえずはこの巨大な動きの中で流れて、 それ以上のスピードで流れていくことで 独自性を保っていくことが 一つの方法になるかもしれない。 </vt:lpstr>
      <vt:lpstr>あたしのIT化。</vt:lpstr>
      <vt:lpstr>創造力を鍛える</vt:lpstr>
      <vt:lpstr>情報が見える、ということ</vt:lpstr>
      <vt:lpstr>情報を発信する</vt:lpstr>
      <vt:lpstr>ITを使った反省</vt:lpstr>
      <vt:lpstr>15年、 あたしは 病気で駄目になった時も情報を 発信続けてきました。</vt:lpstr>
      <vt:lpstr>約17年前 幕張の  のブース で見たもの</vt:lpstr>
      <vt:lpstr>フロッピーデスクのない インターネットに繋がれたコンピュータ</vt:lpstr>
      <vt:lpstr> Oracle Applications 10.7 Network Computing Architecture (NCA) をリリース。全てのビジネスソフトウェアをウェブ上で動作させ、標準のウェブブラウザで使えるようにした。</vt:lpstr>
      <vt:lpstr>これが わたしのIT化の はじまりでした。</vt:lpstr>
      <vt:lpstr>つまり、ブラウザで  で全てが終わる</vt:lpstr>
      <vt:lpstr>建設業のIT化に イントラネット を使う。</vt:lpstr>
      <vt:lpstr>協会 組合のIT化 企業</vt:lpstr>
      <vt:lpstr>円環をつくる（もしくは保つ）</vt:lpstr>
      <vt:lpstr>円環</vt:lpstr>
      <vt:lpstr>しかし 構造的すぎる その体質が問題になる。</vt:lpstr>
      <vt:lpstr>円環に ひねりを加える。</vt:lpstr>
      <vt:lpstr>メビウスの帯</vt:lpstr>
      <vt:lpstr>会員各社が 自ら 情報を発信する。</vt:lpstr>
      <vt:lpstr>ブログ化 SNS化</vt:lpstr>
      <vt:lpstr>なにを使うかは その時々の 流行で かまわない。</vt:lpstr>
      <vt:lpstr>とりあえずはこの巨大な動きの中で流れて、 それ以上のスピードで流れていくことで独自性を保っていくことが 一つの方法になるかもしれない。 （川俣正：『アートレス』：p45）</vt:lpstr>
      <vt:lpstr>そして リアルに動く。</vt:lpstr>
      <vt:lpstr>バーチャル と リアルの ハイブリド。</vt:lpstr>
      <vt:lpstr>16年前</vt:lpstr>
      <vt:lpstr>1６年前の インターネットの精神文化</vt:lpstr>
      <vt:lpstr>カリフォルニアン・イデオロギー</vt:lpstr>
      <vt:lpstr>ユートピア論 でしかなかった。</vt:lpstr>
      <vt:lpstr>キアスム図式（交差理論法）</vt:lpstr>
      <vt:lpstr>なにかが 毎日少しずつ 変わっていく。</vt:lpstr>
      <vt:lpstr>クラウド・コンピューティングの時代</vt:lpstr>
      <vt:lpstr>クラウド・コンピューティング</vt:lpstr>
      <vt:lpstr>クラウド・コンピューティング は何を目指しているのか？</vt:lpstr>
      <vt:lpstr>クラウドで何が変わるのか？</vt:lpstr>
      <vt:lpstr>ブラウザしか 搭載しないデバイスが　　将来の形になる。</vt:lpstr>
      <vt:lpstr> で見た、フロッピーデスクのない インターネットに繋がれたコンピュータ</vt:lpstr>
      <vt:lpstr>しかし カリフォルニアン・イデオロギーには ちょっとだけ注意しておこう。</vt:lpstr>
      <vt:lpstr>なぜなら 非合理性がない。</vt:lpstr>
      <vt:lpstr> 非合理性というのは 居酒屋浩司と和民の差だ！</vt:lpstr>
      <vt:lpstr>非合理性は 何処にあるのか？</vt:lpstr>
      <vt:lpstr>インターネット社会の指向性</vt:lpstr>
      <vt:lpstr>PowerPoint プレゼンテーション</vt:lpstr>
      <vt:lpstr>大事なのはパトリ</vt:lpstr>
      <vt:lpstr>パトリは円環である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2016</cp:revision>
  <cp:lastPrinted>2013-09-14T21:23:18Z</cp:lastPrinted>
  <dcterms:created xsi:type="dcterms:W3CDTF">1999-04-25T06:01:30Z</dcterms:created>
  <dcterms:modified xsi:type="dcterms:W3CDTF">2014-02-01T22:04:12Z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