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47"/>
  </p:notesMasterIdLst>
  <p:sldIdLst>
    <p:sldId id="3221" r:id="rId3"/>
    <p:sldId id="4671" r:id="rId4"/>
    <p:sldId id="4629" r:id="rId5"/>
    <p:sldId id="4610" r:id="rId6"/>
    <p:sldId id="4628" r:id="rId7"/>
    <p:sldId id="4676" r:id="rId8"/>
    <p:sldId id="4677" r:id="rId9"/>
    <p:sldId id="4678" r:id="rId10"/>
    <p:sldId id="4679" r:id="rId11"/>
    <p:sldId id="4681" r:id="rId12"/>
    <p:sldId id="4611" r:id="rId13"/>
    <p:sldId id="4630" r:id="rId14"/>
    <p:sldId id="4683" r:id="rId15"/>
    <p:sldId id="4664" r:id="rId16"/>
    <p:sldId id="4665" r:id="rId17"/>
    <p:sldId id="4666" r:id="rId18"/>
    <p:sldId id="4682" r:id="rId19"/>
    <p:sldId id="4616" r:id="rId20"/>
    <p:sldId id="4617" r:id="rId21"/>
    <p:sldId id="4618" r:id="rId22"/>
    <p:sldId id="4619" r:id="rId23"/>
    <p:sldId id="4648" r:id="rId24"/>
    <p:sldId id="4649" r:id="rId25"/>
    <p:sldId id="4626" r:id="rId26"/>
    <p:sldId id="4627" r:id="rId27"/>
    <p:sldId id="4412" r:id="rId28"/>
    <p:sldId id="4410" r:id="rId29"/>
    <p:sldId id="4462" r:id="rId30"/>
    <p:sldId id="4413" r:id="rId31"/>
    <p:sldId id="4453" r:id="rId32"/>
    <p:sldId id="4465" r:id="rId33"/>
    <p:sldId id="4621" r:id="rId34"/>
    <p:sldId id="4622" r:id="rId35"/>
    <p:sldId id="4625" r:id="rId36"/>
    <p:sldId id="4632" r:id="rId37"/>
    <p:sldId id="4634" r:id="rId38"/>
    <p:sldId id="4650" r:id="rId39"/>
    <p:sldId id="4675" r:id="rId40"/>
    <p:sldId id="4652" r:id="rId41"/>
    <p:sldId id="4659" r:id="rId42"/>
    <p:sldId id="4673" r:id="rId43"/>
    <p:sldId id="4655" r:id="rId44"/>
    <p:sldId id="4680" r:id="rId45"/>
    <p:sldId id="1592" r:id="rId46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16" autoAdjust="0"/>
    <p:restoredTop sz="93846" autoAdjust="0"/>
  </p:normalViewPr>
  <p:slideViewPr>
    <p:cSldViewPr snapToObjects="1">
      <p:cViewPr varScale="1">
        <p:scale>
          <a:sx n="68" d="100"/>
          <a:sy n="68" d="100"/>
        </p:scale>
        <p:origin x="-1200" y="-102"/>
      </p:cViewPr>
      <p:guideLst>
        <p:guide orient="horz" pos="211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6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FF5F5-FE8C-49B7-A767-F597E1D14D4B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97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  <p:sp>
        <p:nvSpPr>
          <p:cNvPr id="97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zon.co.jp/exec/obidos/redirect?path=ASIN/400022820X&amp;link_code=as2&amp;camp=247&amp;tag=momotidottoko-22&amp;creative=1211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676775" y="2989263"/>
            <a:ext cx="4071938" cy="3535362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とりあえずはこの巨大な動きの中で流れて、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それ以上のスピードで流れていくことで独自性を保っていくことが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一つの方法になるかも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しれない（その２）。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endParaRPr lang="ja-JP" altLang="en-US" sz="40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2014</a:t>
            </a:r>
            <a:r>
              <a:rPr lang="ja-JP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zh-TW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一般社団法人岩手県建設業</a:t>
            </a:r>
            <a:r>
              <a:rPr lang="zh-TW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endParaRPr lang="en-US" altLang="zh-TW" sz="20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　　　　</a:t>
            </a:r>
            <a:r>
              <a:rPr lang="zh-TW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広報</a:t>
            </a:r>
            <a:r>
              <a:rPr lang="zh-TW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委員会ＩＴ</a:t>
            </a:r>
            <a:r>
              <a:rPr lang="zh-TW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部会</a:t>
            </a:r>
            <a:endParaRPr lang="en-US" altLang="zh-TW" sz="20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　　</a:t>
            </a:r>
            <a:r>
              <a:rPr lang="ja-JP" altLang="en-US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「</a:t>
            </a: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情報化施工」に関する研修会</a:t>
            </a:r>
            <a:endParaRPr lang="ja-JP" altLang="en-US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57007" y="3574983"/>
            <a:ext cx="5194626" cy="3049204"/>
            <a:chOff x="446" y="838"/>
            <a:chExt cx="4277" cy="2166"/>
          </a:xfrm>
        </p:grpSpPr>
        <p:sp>
          <p:nvSpPr>
            <p:cNvPr id="194" name="Oval 11"/>
            <p:cNvSpPr>
              <a:spLocks noChangeArrowheads="1"/>
            </p:cNvSpPr>
            <p:nvPr/>
          </p:nvSpPr>
          <p:spPr bwMode="auto">
            <a:xfrm>
              <a:off x="3859" y="1052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5" name="Oval 12"/>
            <p:cNvSpPr>
              <a:spLocks noChangeArrowheads="1"/>
            </p:cNvSpPr>
            <p:nvPr/>
          </p:nvSpPr>
          <p:spPr bwMode="auto">
            <a:xfrm>
              <a:off x="2782" y="2541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6" name="Oval 13"/>
            <p:cNvSpPr>
              <a:spLocks noChangeArrowheads="1"/>
            </p:cNvSpPr>
            <p:nvPr/>
          </p:nvSpPr>
          <p:spPr bwMode="auto">
            <a:xfrm>
              <a:off x="2097" y="838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7" name="Oval 14"/>
            <p:cNvSpPr>
              <a:spLocks noChangeArrowheads="1"/>
            </p:cNvSpPr>
            <p:nvPr/>
          </p:nvSpPr>
          <p:spPr bwMode="auto">
            <a:xfrm>
              <a:off x="1419" y="2432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8" name="Oval 15"/>
            <p:cNvSpPr>
              <a:spLocks noChangeArrowheads="1"/>
            </p:cNvSpPr>
            <p:nvPr/>
          </p:nvSpPr>
          <p:spPr bwMode="auto">
            <a:xfrm>
              <a:off x="446" y="194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9" name="Oval 16"/>
            <p:cNvSpPr>
              <a:spLocks noChangeArrowheads="1"/>
            </p:cNvSpPr>
            <p:nvPr/>
          </p:nvSpPr>
          <p:spPr bwMode="auto">
            <a:xfrm>
              <a:off x="446" y="112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現場</a:t>
              </a:r>
              <a:endParaRPr lang="ja-JP" altLang="en-US" sz="1600" i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sp>
        <p:nvSpPr>
          <p:cNvPr id="10" name="Oval 17"/>
          <p:cNvSpPr>
            <a:spLocks noChangeArrowheads="1"/>
          </p:cNvSpPr>
          <p:nvPr/>
        </p:nvSpPr>
        <p:spPr bwMode="blackWhite">
          <a:xfrm>
            <a:off x="6763819" y="4819103"/>
            <a:ext cx="1048631" cy="69188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6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本社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216102"/>
            <a:ext cx="8785225" cy="2852848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建設業界は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コミュニケーションは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あまり得意じゃなかった。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72619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216102"/>
            <a:ext cx="8785225" cy="2852848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建設業のコミュニケーションの活性化に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イントラネットを使う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95526"/>
            <a:ext cx="8785225" cy="5484338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45576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548600"/>
            <a:ext cx="8785225" cy="5992169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的すぎる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1471929"/>
            <a:ext cx="8785225" cy="4145510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外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と、どうやって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コミュニケーション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をとるのか？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85925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560" y="2892425"/>
            <a:ext cx="7633060" cy="782638"/>
          </a:xfrm>
        </p:spPr>
        <p:txBody>
          <a:bodyPr/>
          <a:lstStyle/>
          <a:p>
            <a:pPr algn="l"/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円環に</a:t>
            </a:r>
            <a:b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11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612"/>
            <a:ext cx="9144000" cy="1313966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たしの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376715"/>
            <a:ext cx="7308380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501900"/>
            <a:ext cx="8345487" cy="782638"/>
          </a:xfrm>
        </p:spPr>
        <p:txBody>
          <a:bodyPr/>
          <a:lstStyle/>
          <a:p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会員各社が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自ら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情報を発信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ブログ化</a:t>
            </a: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SNS</a:t>
            </a:r>
            <a:r>
              <a:rPr lang="ja-JP" altLang="en-US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endParaRPr lang="ja-JP" sz="1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350" y="2780910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そして</a:t>
            </a:r>
            <a: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リアルに稼ぐ。</a:t>
            </a:r>
            <a:endParaRPr lang="ja-JP" sz="11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862392"/>
            <a:ext cx="8353160" cy="782638"/>
          </a:xfrm>
        </p:spPr>
        <p:txBody>
          <a:bodyPr/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バーチャルと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リアルの</a:t>
            </a:r>
            <a: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ハイブリド。</a:t>
            </a:r>
            <a:endParaRPr lang="ja-JP" sz="1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2651125"/>
            <a:ext cx="8209140" cy="561975"/>
          </a:xfrm>
        </p:spPr>
        <p:txBody>
          <a:bodyPr/>
          <a:lstStyle/>
          <a:p>
            <a:r>
              <a:rPr lang="en-US" altLang="ja-JP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16</a:t>
            </a:r>
            <a:r>
              <a:rPr lang="ja-JP" altLang="en-US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年前</a:t>
            </a:r>
            <a:endParaRPr lang="ja-JP" altLang="en-US" sz="172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4188"/>
            <a:ext cx="8208963" cy="561975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4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６年前</a:t>
            </a: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の</a:t>
            </a:r>
            <a:b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インターネットの精神文化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2381753"/>
            <a:ext cx="8280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自発性（ボランティア）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草の根（グラスルーツ）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開放系（オープン） 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7513"/>
            <a:ext cx="8208963" cy="561975"/>
          </a:xfrm>
        </p:spPr>
        <p:txBody>
          <a:bodyPr/>
          <a:lstStyle/>
          <a:p>
            <a:r>
              <a:rPr lang="ja-JP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カリフォルニアン・イデオロギー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6223" y="1988800"/>
            <a:ext cx="77041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・反体制的イデオロギー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・資本主義のゲームを</a:t>
            </a:r>
            <a:b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全肯定するリバタリアン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・無邪気な技術信仰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08963" cy="561975"/>
          </a:xfrm>
        </p:spPr>
        <p:txBody>
          <a:bodyPr/>
          <a:lstStyle/>
          <a:p>
            <a:pPr algn="l"/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ユートピア論</a:t>
            </a:r>
            <a:b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で</a:t>
            </a:r>
            <a:r>
              <a:rPr lang="ja-JP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しかなかった</a:t>
            </a:r>
            <a:r>
              <a:rPr lang="ja-JP" altLang="en-US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。</a:t>
            </a:r>
            <a:endParaRPr lang="ja-JP" sz="88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r>
              <a:rPr lang="ja-JP" sz="4000" dirty="0">
                <a:latin typeface="HGP明朝E" pitchFamily="18" charset="-128"/>
                <a:ea typeface="HGP明朝E" pitchFamily="18" charset="-128"/>
              </a:rPr>
              <a:t>キアスム図式（交差理論法）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763713" y="2492375"/>
            <a:ext cx="0" cy="20161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763713" y="2492375"/>
            <a:ext cx="6694487" cy="31686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763713" y="1268413"/>
            <a:ext cx="6480175" cy="32400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308850" y="1730375"/>
            <a:ext cx="0" cy="3354388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03575" y="2778125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2640" y="3140075"/>
            <a:ext cx="1074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Fx(a)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377813" y="3209925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Fa</a:t>
            </a:r>
            <a:r>
              <a:rPr lang="ja-JP" altLang="ja-JP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-1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(y)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33475" y="5657850"/>
            <a:ext cx="6588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分離→結合→再分離</a:t>
            </a:r>
            <a:b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Fx(a)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Fy(b)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＝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(b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Fa-1(y)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651500" y="2565400"/>
            <a:ext cx="0" cy="18002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24075" y="2128838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トリックスター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22563"/>
            <a:ext cx="8208963" cy="561975"/>
          </a:xfrm>
        </p:spPr>
        <p:txBody>
          <a:bodyPr/>
          <a:lstStyle/>
          <a:p>
            <a:pPr algn="r"/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なにか</a:t>
            </a: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毎日少しずつ</a:t>
            </a:r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変わっていく。</a:t>
            </a:r>
            <a:endParaRPr lang="ja-JP" altLang="en-US" sz="96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クラウド・コンピューティング</a:t>
            </a: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0" y="764630"/>
            <a:ext cx="6552910" cy="5929294"/>
          </a:xfrm>
        </p:spPr>
      </p:pic>
    </p:spTree>
    <p:extLst>
      <p:ext uri="{BB962C8B-B14F-4D97-AF65-F5344CB8AC3E}">
        <p14:creationId xmlns:p14="http://schemas.microsoft.com/office/powerpoint/2010/main" val="191671905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0033"/>
            <a:ext cx="8345488" cy="782637"/>
          </a:xfrm>
        </p:spPr>
        <p:txBody>
          <a:bodyPr/>
          <a:lstStyle/>
          <a:p>
            <a:r>
              <a:rPr lang="ja-JP" altLang="en-US"/>
              <a:t>クラウド・コンピューティング</a:t>
            </a:r>
            <a:br>
              <a:rPr lang="ja-JP" altLang="en-US"/>
            </a:br>
            <a:r>
              <a:rPr lang="ja-JP" altLang="en-US"/>
              <a:t>は何を目指しているのか？</a:t>
            </a:r>
          </a:p>
        </p:txBody>
      </p:sp>
      <p:pic>
        <p:nvPicPr>
          <p:cNvPr id="39939" name="Picture 3" descr="5mincloud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384"/>
            <a:ext cx="7961313" cy="4649976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03810" y="1700760"/>
            <a:ext cx="3594542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インターネット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476394" y="5781283"/>
            <a:ext cx="4253376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…のようなもの</a:t>
            </a:r>
            <a:r>
              <a:rPr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8945836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2679700"/>
            <a:ext cx="8135937" cy="74930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ブラウザしか</a:t>
            </a: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搭載しないデバイスが　　将来の形に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なる。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57458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240824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で見た、フロッピーデスクのない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293958"/>
            <a:ext cx="4047297" cy="5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01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60" y="2564880"/>
            <a:ext cx="8178870" cy="707167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小さな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化には</a:t>
            </a:r>
            <a:r>
              <a:rPr lang="en-US" altLang="ja-JP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ちょっとだけ</a:t>
            </a:r>
            <a:r>
              <a:rPr lang="ja-JP" altLang="en-US" sz="8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注意しておこう。</a:t>
            </a:r>
            <a:endParaRPr lang="ja-JP" sz="80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273874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pPr algn="r"/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なぜなら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非合理性がない。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6" y="4828070"/>
            <a:ext cx="8345488" cy="782637"/>
          </a:xfrm>
        </p:spPr>
        <p:txBody>
          <a:bodyPr/>
          <a:lstStyle/>
          <a:p>
            <a:pPr algn="r"/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非合理性というのは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居酒屋浩司と和民の差だ！</a:t>
            </a:r>
            <a:endParaRPr lang="ja-JP" altLang="en-US" sz="44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6" y="1412720"/>
            <a:ext cx="5993264" cy="31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8029" cy="35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014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非合理性は</a:t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何処にあるのか？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に</a:t>
            </a:r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パトリ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〈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世界</a:t>
            </a:r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〉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に感染するための通路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72857" y="2571244"/>
            <a:ext cx="6357827" cy="4170215"/>
            <a:chOff x="-12324" y="188913"/>
            <a:chExt cx="8876924" cy="6750264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4500563" y="620713"/>
              <a:ext cx="0" cy="547211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755650" y="3284538"/>
              <a:ext cx="741680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blackWhite">
            <a:xfrm>
              <a:off x="4787900" y="908050"/>
              <a:ext cx="3224213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Ⅰ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blackWhite">
            <a:xfrm>
              <a:off x="1042988" y="3629025"/>
              <a:ext cx="3221037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パトリ</a:t>
              </a:r>
              <a:endParaRPr kumimoji="0"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Ⅳ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blackWhite">
            <a:xfrm>
              <a:off x="4852988" y="3556000"/>
              <a:ext cx="3224212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Ⅱ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55850" y="18891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グローバル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8142664" y="1125537"/>
              <a:ext cx="721936" cy="467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コミュニティ</a:t>
              </a:r>
              <a:endPara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blackWhite">
            <a:xfrm>
              <a:off x="881855" y="661185"/>
              <a:ext cx="3221038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Ⅲ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68538" y="617696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ローカル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-12324" y="1341438"/>
              <a:ext cx="721936" cy="4151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パーソナル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331913" y="2278063"/>
              <a:ext cx="0" cy="20875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28650" y="5802313"/>
              <a:ext cx="37274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共同体性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635375" y="2638425"/>
              <a:ext cx="1512888" cy="1511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635375" y="5516563"/>
              <a:ext cx="18002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755650" y="3284537"/>
              <a:ext cx="3508375" cy="365464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058" tIns="41029" rIns="82058" bIns="4102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800" b="0" i="0" u="none" strike="noStrike" cap="none" normalizeH="0" baseline="0" smtClean="0">
                <a:ln>
                  <a:noFill/>
                </a:ln>
                <a:solidFill>
                  <a:srgbClr val="00004A"/>
                </a:solidFill>
                <a:effectLst/>
                <a:latin typeface="HGPﾌﾞｰｹ" pitchFamily="2" charset="-128"/>
                <a:ea typeface="HGPﾌﾞｰｹ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6984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7938" name="Oval 2"/>
          <p:cNvSpPr>
            <a:spLocks noChangeArrowheads="1"/>
          </p:cNvSpPr>
          <p:nvPr/>
        </p:nvSpPr>
        <p:spPr bwMode="blackWhite">
          <a:xfrm>
            <a:off x="4356100" y="1539875"/>
            <a:ext cx="4240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Ⅰ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＋コミュニティ指向</a:t>
            </a:r>
          </a:p>
        </p:txBody>
      </p:sp>
      <p:sp>
        <p:nvSpPr>
          <p:cNvPr id="9767939" name="Oval 3"/>
          <p:cNvSpPr>
            <a:spLocks noChangeArrowheads="1"/>
          </p:cNvSpPr>
          <p:nvPr/>
        </p:nvSpPr>
        <p:spPr bwMode="blackWhite">
          <a:xfrm>
            <a:off x="250825" y="3916363"/>
            <a:ext cx="4537075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Ⅳ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ノングローバル指向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＋ノンコミュニティ指向</a:t>
            </a:r>
          </a:p>
        </p:txBody>
      </p:sp>
      <p:sp>
        <p:nvSpPr>
          <p:cNvPr id="9767940" name="Text Box 4"/>
          <p:cNvSpPr txBox="1">
            <a:spLocks noChangeArrowheads="1"/>
          </p:cNvSpPr>
          <p:nvPr/>
        </p:nvSpPr>
        <p:spPr bwMode="auto">
          <a:xfrm>
            <a:off x="2339975" y="9810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</a:t>
            </a:r>
          </a:p>
        </p:txBody>
      </p:sp>
      <p:sp>
        <p:nvSpPr>
          <p:cNvPr id="9767941" name="Text Box 5"/>
          <p:cNvSpPr txBox="1">
            <a:spLocks noChangeArrowheads="1"/>
          </p:cNvSpPr>
          <p:nvPr/>
        </p:nvSpPr>
        <p:spPr bwMode="auto">
          <a:xfrm>
            <a:off x="8384211" y="1700213"/>
            <a:ext cx="572464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</a:t>
            </a:r>
          </a:p>
        </p:txBody>
      </p:sp>
      <p:sp>
        <p:nvSpPr>
          <p:cNvPr id="9767942" name="Oval 6"/>
          <p:cNvSpPr>
            <a:spLocks noChangeArrowheads="1"/>
          </p:cNvSpPr>
          <p:nvPr/>
        </p:nvSpPr>
        <p:spPr bwMode="blackWhite">
          <a:xfrm>
            <a:off x="990600" y="1557338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Ⅲ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3" name="Rectangle 7"/>
          <p:cNvSpPr>
            <a:spLocks noChangeArrowheads="1"/>
          </p:cNvSpPr>
          <p:nvPr/>
        </p:nvSpPr>
        <p:spPr bwMode="auto">
          <a:xfrm>
            <a:off x="1763713" y="6453188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 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新版 コミュニティ・ソリューション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金子郁容（著）　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2002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　岩波書店 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p85 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の表を修正</a:t>
            </a:r>
          </a:p>
        </p:txBody>
      </p:sp>
      <p:sp>
        <p:nvSpPr>
          <p:cNvPr id="9767944" name="Line 8"/>
          <p:cNvSpPr>
            <a:spLocks noChangeShapeType="1"/>
          </p:cNvSpPr>
          <p:nvPr/>
        </p:nvSpPr>
        <p:spPr bwMode="auto">
          <a:xfrm flipV="1">
            <a:off x="4572000" y="1485900"/>
            <a:ext cx="0" cy="4632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5" name="Line 9"/>
          <p:cNvSpPr>
            <a:spLocks noChangeShapeType="1"/>
          </p:cNvSpPr>
          <p:nvPr/>
        </p:nvSpPr>
        <p:spPr bwMode="auto">
          <a:xfrm>
            <a:off x="746125" y="3789363"/>
            <a:ext cx="7570788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6" name="Oval 10"/>
          <p:cNvSpPr>
            <a:spLocks noChangeArrowheads="1"/>
          </p:cNvSpPr>
          <p:nvPr/>
        </p:nvSpPr>
        <p:spPr bwMode="blackWhite">
          <a:xfrm>
            <a:off x="4859338" y="3987800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Ⅱ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7" name="AutoShape 11"/>
          <p:cNvSpPr>
            <a:spLocks noChangeArrowheads="1"/>
          </p:cNvSpPr>
          <p:nvPr/>
        </p:nvSpPr>
        <p:spPr bwMode="auto">
          <a:xfrm>
            <a:off x="179388" y="5516563"/>
            <a:ext cx="1463675" cy="1262062"/>
          </a:xfrm>
          <a:prstGeom prst="wedgeEllipseCallout">
            <a:avLst>
              <a:gd name="adj1" fmla="val 34597"/>
              <a:gd name="adj2" fmla="val -5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どぼん</a:t>
            </a:r>
          </a:p>
        </p:txBody>
      </p:sp>
      <p:sp>
        <p:nvSpPr>
          <p:cNvPr id="9767948" name="Line 12"/>
          <p:cNvSpPr>
            <a:spLocks noChangeShapeType="1"/>
          </p:cNvSpPr>
          <p:nvPr/>
        </p:nvSpPr>
        <p:spPr bwMode="auto">
          <a:xfrm>
            <a:off x="827088" y="4003675"/>
            <a:ext cx="3598862" cy="1873250"/>
          </a:xfrm>
          <a:prstGeom prst="line">
            <a:avLst/>
          </a:prstGeom>
          <a:noFill/>
          <a:ln w="38100">
            <a:solidFill>
              <a:srgbClr val="FC2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345488" cy="782638"/>
          </a:xfrm>
        </p:spPr>
        <p:txBody>
          <a:bodyPr/>
          <a:lstStyle/>
          <a:p>
            <a:r>
              <a:rPr lang="ja-JP" altLang="en-US" sz="4000">
                <a:effectLst/>
                <a:latin typeface="HGP明朝E" pitchFamily="18" charset="-128"/>
                <a:ea typeface="HGP明朝E" pitchFamily="18" charset="-128"/>
              </a:rPr>
              <a:t>インターネット社会の指向性</a:t>
            </a:r>
          </a:p>
        </p:txBody>
      </p:sp>
      <p:sp>
        <p:nvSpPr>
          <p:cNvPr id="9767950" name="Text Box 14"/>
          <p:cNvSpPr txBox="1">
            <a:spLocks noChangeArrowheads="1"/>
          </p:cNvSpPr>
          <p:nvPr/>
        </p:nvSpPr>
        <p:spPr bwMode="auto">
          <a:xfrm>
            <a:off x="2266950" y="60483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ローカル</a:t>
            </a:r>
          </a:p>
        </p:txBody>
      </p:sp>
      <p:sp>
        <p:nvSpPr>
          <p:cNvPr id="9767951" name="Text Box 15"/>
          <p:cNvSpPr txBox="1">
            <a:spLocks noChangeArrowheads="1"/>
          </p:cNvSpPr>
          <p:nvPr/>
        </p:nvSpPr>
        <p:spPr bwMode="auto">
          <a:xfrm>
            <a:off x="111749" y="1628775"/>
            <a:ext cx="572464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パーソナル</a:t>
            </a:r>
          </a:p>
        </p:txBody>
      </p:sp>
    </p:spTree>
    <p:extLst>
      <p:ext uri="{BB962C8B-B14F-4D97-AF65-F5344CB8AC3E}">
        <p14:creationId xmlns:p14="http://schemas.microsoft.com/office/powerpoint/2010/main" val="8457850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7947" grpId="0" animBg="1"/>
      <p:bldP spid="97679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280384"/>
            <a:ext cx="8785225" cy="3714623"/>
          </a:xfrm>
          <a:noFill/>
        </p:spPr>
        <p:txBody>
          <a:bodyPr>
            <a:spAutoFit/>
          </a:bodyPr>
          <a:lstStyle/>
          <a:p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人間がマニュアルに勝る理由は、変化への機敏な対応能力という点にある</a:t>
            </a: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from </a:t>
            </a: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村上泰亮：</a:t>
            </a:r>
            <a:r>
              <a:rPr lang="en-US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反古典の政治経済学要綱</a:t>
            </a:r>
            <a:r>
              <a:rPr lang="en-US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』:p181</a:t>
            </a:r>
            <a:r>
              <a:rPr lang="ja-JP" altLang="en-US" sz="2000" dirty="0" err="1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80848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7776"/>
            <a:ext cx="8785225" cy="5899836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5400" dirty="0" smtClean="0">
                <a:effectLst/>
              </a:rPr>
              <a:t> </a:t>
            </a:r>
            <a:r>
              <a:rPr lang="en-US" altLang="ja-JP" sz="5400" dirty="0">
                <a:effectLst/>
              </a:rPr>
              <a:t>Oracle Applications 10.7 Network Computing Architecture (NCA) </a:t>
            </a:r>
            <a:r>
              <a:rPr lang="ja-JP" altLang="en-US" sz="5400" dirty="0" err="1">
                <a:effectLst/>
              </a:rPr>
              <a:t>をリ</a:t>
            </a:r>
            <a:r>
              <a:rPr lang="ja-JP" altLang="en-US" sz="5400" dirty="0">
                <a:effectLst/>
              </a:rPr>
              <a:t>リース。全てのビジネスソフトウェアをウェブ上で動作させ、標準のウェブブラウザで使えるようにした。</a:t>
            </a:r>
          </a:p>
        </p:txBody>
      </p:sp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839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つまり、ブラウザで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で全てが終わる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" y="1112130"/>
            <a:ext cx="7619048" cy="4057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55470" y="5506478"/>
            <a:ext cx="82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全てが始まりそして終わる。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5578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557382"/>
            <a:ext cx="8785225" cy="3160625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76651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249606"/>
            <a:ext cx="8785225" cy="377617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それは</a:t>
            </a:r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大きな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化であり、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小さな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化ではない。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41363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880274"/>
            <a:ext cx="8785225" cy="4514842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コミュニケーション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レベル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化であり、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業務の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化ではない。</a:t>
            </a:r>
            <a:endParaRPr lang="ja-JP" sz="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12319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7129</TotalTime>
  <Pages>0</Pages>
  <Words>379</Words>
  <Characters>0</Characters>
  <Application>Microsoft Office PowerPoint</Application>
  <DocSecurity>0</DocSecurity>
  <PresentationFormat>画面に合わせる (4:3)</PresentationFormat>
  <Lines>0</Lines>
  <Paragraphs>122</Paragraphs>
  <Slides>44</Slides>
  <Notes>6</Notes>
  <HiddenSlides>2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44</vt:i4>
      </vt:variant>
    </vt:vector>
  </HeadingPairs>
  <TitlesOfParts>
    <vt:vector size="46" baseType="lpstr">
      <vt:lpstr>標準デザイン</vt:lpstr>
      <vt:lpstr>標準デザイン_3</vt:lpstr>
      <vt:lpstr>とりあえずはこの巨大な動きの中で流れて、 それ以上のスピードで流れていくことで独自性を保っていくことが 一つの方法になるかもしれない（その２）。 </vt:lpstr>
      <vt:lpstr>あたしのIT化。</vt:lpstr>
      <vt:lpstr>約17年前 幕張の  のブース で見たもの</vt:lpstr>
      <vt:lpstr>フロッピーデスクのない インターネットに繋がれたコンピュータ</vt:lpstr>
      <vt:lpstr> Oracle Applications 10.7 Network Computing Architecture (NCA) をリリース。全てのビジネスソフトウェアをウェブ上で動作させ、標準のウェブブラウザで使えるようにした。</vt:lpstr>
      <vt:lpstr>つまり、ブラウザで  で全てが終わる</vt:lpstr>
      <vt:lpstr>つまり イントラネット。</vt:lpstr>
      <vt:lpstr>それは、 大きなIT化であり、 小さなIT化ではない。</vt:lpstr>
      <vt:lpstr>つまり、 コミュニケーション レベルでのIT化であり、 業務のIT化ではない。</vt:lpstr>
      <vt:lpstr>建設業界は コミュニケーションは あまり得意じゃなかった。</vt:lpstr>
      <vt:lpstr>建設業のコミュニケーションの活性化に イントラネットを使う。</vt:lpstr>
      <vt:lpstr>協会 組合のIT化 企業</vt:lpstr>
      <vt:lpstr>これが あたしのIT化の はじまりでした。</vt:lpstr>
      <vt:lpstr>円環をつくる（もしくは保つ）</vt:lpstr>
      <vt:lpstr>円環</vt:lpstr>
      <vt:lpstr>しかし 構造的すぎる その体質が問題になる。</vt:lpstr>
      <vt:lpstr>外と、どうやって コミュニケーション をとるのか？</vt:lpstr>
      <vt:lpstr>円環に ひねりを加える。</vt:lpstr>
      <vt:lpstr>メビウスの帯</vt:lpstr>
      <vt:lpstr>会員各社が 自ら 情報を発信する。</vt:lpstr>
      <vt:lpstr>ブログ化 SNS化</vt:lpstr>
      <vt:lpstr>なにを使うかは その時々の 流行で かまわない。</vt:lpstr>
      <vt:lpstr>とりあえずはこの巨大な動きの中で流れて、 それ以上のスピードで流れていくことで独自性を保っていくことが 一つの方法になるかもしれない。 （川俣正：『アートレス』：p45）</vt:lpstr>
      <vt:lpstr>そして リアルに稼ぐ。</vt:lpstr>
      <vt:lpstr>バーチャルと リアルの ハイブリド。</vt:lpstr>
      <vt:lpstr>16年前</vt:lpstr>
      <vt:lpstr>1６年前の インターネットの精神文化</vt:lpstr>
      <vt:lpstr>カリフォルニアン・イデオロギー</vt:lpstr>
      <vt:lpstr>ユートピア論 でしかなかった。</vt:lpstr>
      <vt:lpstr>キアスム図式（交差理論法）</vt:lpstr>
      <vt:lpstr>なにかが 毎日少しずつ 変わっていく。</vt:lpstr>
      <vt:lpstr>クラウド・コンピューティング</vt:lpstr>
      <vt:lpstr>クラウド・コンピューティング は何を目指しているのか？</vt:lpstr>
      <vt:lpstr>ブラウザしか 搭載しないデバイスが　　将来の形になる。</vt:lpstr>
      <vt:lpstr> で見た、フロッピーデスクのない インターネットに繋がれたコンピュータ</vt:lpstr>
      <vt:lpstr>しかし 小さなIT化には ちょっとだけ注意しておこう。</vt:lpstr>
      <vt:lpstr>なぜなら 非合理性がない。</vt:lpstr>
      <vt:lpstr> 非合理性というのは 居酒屋浩司と和民の差だ！</vt:lpstr>
      <vt:lpstr>非合理性は 何処にあるのか？</vt:lpstr>
      <vt:lpstr>円環にある</vt:lpstr>
      <vt:lpstr>パトリ</vt:lpstr>
      <vt:lpstr>インターネット社会の指向性</vt:lpstr>
      <vt:lpstr>人間がマニュアルに勝る理由は、変化への機敏な対応能力という点にある。  from 村上泰亮：『反古典の政治経済学要綱』:p181。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2045</cp:revision>
  <cp:lastPrinted>2013-09-14T21:23:18Z</cp:lastPrinted>
  <dcterms:created xsi:type="dcterms:W3CDTF">1999-04-25T06:01:30Z</dcterms:created>
  <dcterms:modified xsi:type="dcterms:W3CDTF">2014-03-17T06:03:26Z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