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8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4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5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19.jpg" ContentType="image/jpeg"/>
  <Override PartName="/ppt/notesSlides/notesSlide20.xml" ContentType="application/vnd.openxmlformats-officedocument.presentationml.notesSlide+xml"/>
  <Override PartName="/ppt/media/image20.jpg" ContentType="image/jpeg"/>
  <Override PartName="/ppt/notesSlides/notesSlide21.xml" ContentType="application/vnd.openxmlformats-officedocument.presentationml.notesSlide+xml"/>
  <Override PartName="/ppt/media/image21.jpg" ContentType="image/jpeg"/>
  <Override PartName="/ppt/notesSlides/notesSlide22.xml" ContentType="application/vnd.openxmlformats-officedocument.presentationml.notesSlide+xml"/>
  <Override PartName="/ppt/media/image22.jpg" ContentType="image/jpeg"/>
  <Override PartName="/ppt/notesSlides/notesSlide23.xml" ContentType="application/vnd.openxmlformats-officedocument.presentationml.notesSlide+xml"/>
  <Override PartName="/ppt/media/image23.jpg" ContentType="image/jpeg"/>
  <Override PartName="/ppt/notesSlides/notesSlide24.xml" ContentType="application/vnd.openxmlformats-officedocument.presentationml.notesSlide+xml"/>
  <Override PartName="/ppt/media/image33.jpg" ContentType="image/jpe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60"/>
  </p:notesMasterIdLst>
  <p:sldIdLst>
    <p:sldId id="3221" r:id="rId3"/>
    <p:sldId id="4671" r:id="rId4"/>
    <p:sldId id="4704" r:id="rId5"/>
    <p:sldId id="4667" r:id="rId6"/>
    <p:sldId id="4668" r:id="rId7"/>
    <p:sldId id="4669" r:id="rId8"/>
    <p:sldId id="4670" r:id="rId9"/>
    <p:sldId id="4672" r:id="rId10"/>
    <p:sldId id="4677" r:id="rId11"/>
    <p:sldId id="4629" r:id="rId12"/>
    <p:sldId id="4610" r:id="rId13"/>
    <p:sldId id="4631" r:id="rId14"/>
    <p:sldId id="4676" r:id="rId15"/>
    <p:sldId id="4678" r:id="rId16"/>
    <p:sldId id="4611" r:id="rId17"/>
    <p:sldId id="4630" r:id="rId18"/>
    <p:sldId id="4664" r:id="rId19"/>
    <p:sldId id="4665" r:id="rId20"/>
    <p:sldId id="4666" r:id="rId21"/>
    <p:sldId id="4616" r:id="rId22"/>
    <p:sldId id="4617" r:id="rId23"/>
    <p:sldId id="4679" r:id="rId24"/>
    <p:sldId id="4680" r:id="rId25"/>
    <p:sldId id="4648" r:id="rId26"/>
    <p:sldId id="4649" r:id="rId27"/>
    <p:sldId id="4626" r:id="rId28"/>
    <p:sldId id="4619" r:id="rId29"/>
    <p:sldId id="4681" r:id="rId30"/>
    <p:sldId id="4650" r:id="rId31"/>
    <p:sldId id="4675" r:id="rId32"/>
    <p:sldId id="4690" r:id="rId33"/>
    <p:sldId id="4691" r:id="rId34"/>
    <p:sldId id="4694" r:id="rId35"/>
    <p:sldId id="4695" r:id="rId36"/>
    <p:sldId id="4699" r:id="rId37"/>
    <p:sldId id="4696" r:id="rId38"/>
    <p:sldId id="4692" r:id="rId39"/>
    <p:sldId id="4652" r:id="rId40"/>
    <p:sldId id="4698" r:id="rId41"/>
    <p:sldId id="4697" r:id="rId42"/>
    <p:sldId id="4687" r:id="rId43"/>
    <p:sldId id="4683" r:id="rId44"/>
    <p:sldId id="4685" r:id="rId45"/>
    <p:sldId id="4684" r:id="rId46"/>
    <p:sldId id="4689" r:id="rId47"/>
    <p:sldId id="4686" r:id="rId48"/>
    <p:sldId id="4701" r:id="rId49"/>
    <p:sldId id="4702" r:id="rId50"/>
    <p:sldId id="4705" r:id="rId51"/>
    <p:sldId id="4688" r:id="rId52"/>
    <p:sldId id="4700" r:id="rId53"/>
    <p:sldId id="4693" r:id="rId54"/>
    <p:sldId id="4703" r:id="rId55"/>
    <p:sldId id="4659" r:id="rId56"/>
    <p:sldId id="4673" r:id="rId57"/>
    <p:sldId id="4674" r:id="rId58"/>
    <p:sldId id="1592" r:id="rId59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1" autoAdjust="0"/>
    <p:restoredTop sz="93846" autoAdjust="0"/>
  </p:normalViewPr>
  <p:slideViewPr>
    <p:cSldViewPr snapToObjects="1">
      <p:cViewPr varScale="1">
        <p:scale>
          <a:sx n="68" d="100"/>
          <a:sy n="68" d="100"/>
        </p:scale>
        <p:origin x="-1200" y="-102"/>
      </p:cViewPr>
      <p:guideLst>
        <p:guide orient="horz" pos="2115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26424-EC77-492B-8272-5970CD7F6C8E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59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82625"/>
            <a:ext cx="5116513" cy="3836988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32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33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34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35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36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37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38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39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6799E-EA9D-49D0-9A41-032223D0710B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59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82625"/>
            <a:ext cx="5116513" cy="3836988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44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45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46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49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93D20-6813-4ECE-BE8A-625EE64189D9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59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59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63" y="4860172"/>
            <a:ext cx="5318914" cy="4944296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D46EB-FCA4-4D5B-B0BF-68BA5B9C3712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960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60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63" y="4860172"/>
            <a:ext cx="5318914" cy="4944296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13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14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1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29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30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31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jp/gp/explorer/4845901188/2/ref=pd_lpo_ase/250-4780642-6873827?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custom?domains=www.momoti.com&amp;q=%E5%B1%B1%E9%B9%BF&amp;sa=%E6%A4%9C%E7%B4%A2&amp;sitesearch=www.momoti.com&amp;client=pub-2824706468775636&amp;forid=1&amp;channel=1980363562&amp;ie=UTF-8&amp;oe=UTF-8&amp;cof=GALT:#008000;GL:1;DIV:#FFFFFF;VLC:663399;AH:center;BGC:FFFFFF;LBGC:336699;ALC:0000FF;LC:0000FF;T:000000;GFNT:0000FF;GIMP:0000FF;FORID:1&amp;hl=ja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oogle.co.jp/custom?domains=www.momoti.com&amp;q=%E5%B1%B1%E9%B9%BF&amp;sa=%E6%A4%9C%E7%B4%A2&amp;sitesearch=www.momoti.com&amp;client=pub-2824706468775636&amp;forid=1&amp;channel=1980363562&amp;ie=UTF-8&amp;oe=UTF-8&amp;cof=GALT:#008000;GL:1;DIV:#FFFFFF;VLC:663399;AH:center;BGC:FFFFFF;LBGC:336699;ALC:0000FF;LC:0000FF;T:000000;GFNT:0000FF;GIMP:0000FF;FORID:1&amp;hl=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oogle.co.jp/custom?domains=www.momoti.com&amp;q=%E5%B1%B1%E9%B9%BF&amp;sa=%E6%A4%9C%E7%B4%A2&amp;sitesearch=www.momoti.com&amp;client=pub-2824706468775636&amp;forid=1&amp;channel=1980363562&amp;ie=UTF-8&amp;oe=UTF-8&amp;cof=GALT:#008000;GL:1;DIV:#FFFFFF;VLC:663399;AH:center;BGC:FFFFFF;LBGC:336699;ALC:0000FF;LC:0000FF;T:000000;GFNT:0000FF;GIMP:0000FF;FORID:1&amp;hl=j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www.momoti.com/blog2/2008/12/post_422.php" TargetMode="Externa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omoti.com/blog/2007/06/post_693.htm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oti.com/blog2/2009/08/post_587.ph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676775" y="2989263"/>
            <a:ext cx="4071938" cy="3535362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7380" y="1340710"/>
            <a:ext cx="8929240" cy="782637"/>
          </a:xfrm>
        </p:spPr>
        <p:txBody>
          <a:bodyPr/>
          <a:lstStyle/>
          <a:p>
            <a:pPr algn="l"/>
            <a:r>
              <a:rPr lang="ja-JP" altLang="en-US" sz="4000" dirty="0" smtClean="0">
                <a:effectLst/>
                <a:latin typeface="+mj-ea"/>
              </a:rPr>
              <a:t>山鹿は非合理性の固まりだ。</a:t>
            </a:r>
            <a:endParaRPr lang="ja-JP" altLang="en-US" sz="4000" dirty="0">
              <a:effectLst/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2014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10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１７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山鹿市管工</a:t>
            </a:r>
            <a:r>
              <a:rPr lang="ja-JP" altLang="en-US" sz="240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事業協同組合</a:t>
            </a:r>
            <a:endParaRPr lang="ja-JP" altLang="en-US" sz="2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748" y="31536"/>
            <a:ext cx="8785225" cy="6853944"/>
          </a:xfrm>
          <a:noFill/>
        </p:spPr>
        <p:txBody>
          <a:bodyPr>
            <a:spAutoFit/>
          </a:bodyPr>
          <a:lstStyle/>
          <a:p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約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18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幕張の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のブース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で見たもの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2924930"/>
            <a:ext cx="762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620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90" y="548600"/>
            <a:ext cx="8785225" cy="1313966"/>
          </a:xfrm>
          <a:noFill/>
        </p:spPr>
        <p:txBody>
          <a:bodyPr>
            <a:sp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フロッピーデスクのない</a:t>
            </a:r>
            <a: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インター</a:t>
            </a:r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ネット</a:t>
            </a:r>
            <a:r>
              <a:rPr lang="ja-JP" altLang="en-US" sz="4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に繋がれたコンピュータ</a:t>
            </a:r>
            <a:endParaRPr lang="ja-JP" sz="4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2708900"/>
            <a:ext cx="6984970" cy="3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87941"/>
            <a:ext cx="8785225" cy="4699508"/>
          </a:xfrm>
          <a:noFill/>
        </p:spPr>
        <p:txBody>
          <a:bodyPr>
            <a:spAutoFit/>
          </a:bodyPr>
          <a:lstStyle/>
          <a:p>
            <a:pPr algn="r"/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これが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わたしの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化の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はじまりでした。</a:t>
            </a:r>
            <a:endParaRPr lang="ja-JP" sz="10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052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839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つまり、ブラウザで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で全てが終わる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0" y="1112130"/>
            <a:ext cx="7619048" cy="4057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55470" y="5506478"/>
            <a:ext cx="820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全てが始まりそして終わる。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85578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8" y="61627"/>
            <a:ext cx="8785225" cy="2791293"/>
          </a:xfrm>
          <a:noFill/>
        </p:spPr>
        <p:txBody>
          <a:bodyPr>
            <a:spAutoFit/>
          </a:bodyPr>
          <a:lstStyle/>
          <a:p>
            <a:r>
              <a:rPr lang="ja-JP" altLang="en-US" sz="4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</a:t>
            </a:r>
            <a: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0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36730"/>
            <a:ext cx="8028480" cy="57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723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051650" y="2924930"/>
            <a:ext cx="5760800" cy="3744867"/>
            <a:chOff x="4931682" y="3524959"/>
            <a:chExt cx="4212320" cy="314483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013576" y="6385634"/>
              <a:ext cx="1773238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208589" y="3775784"/>
              <a:ext cx="3838575" cy="2189163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4931682" y="3704347"/>
              <a:ext cx="3951970" cy="2449513"/>
              <a:chOff x="446" y="1014"/>
              <a:chExt cx="4450" cy="2072"/>
            </a:xfrm>
          </p:grpSpPr>
          <p:sp>
            <p:nvSpPr>
              <p:cNvPr id="194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5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6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7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8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199" name="Oval 16"/>
              <p:cNvSpPr>
                <a:spLocks noChangeArrowheads="1"/>
              </p:cNvSpPr>
              <p:nvPr/>
            </p:nvSpPr>
            <p:spPr bwMode="auto">
              <a:xfrm>
                <a:off x="446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 dirty="0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blackWhite">
            <a:xfrm>
              <a:off x="8377239" y="5115634"/>
              <a:ext cx="766763" cy="5810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875517" y="3524959"/>
              <a:ext cx="2513013" cy="2498725"/>
              <a:chOff x="3799" y="513"/>
              <a:chExt cx="1380" cy="1319"/>
            </a:xfrm>
          </p:grpSpPr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135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6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7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8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9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0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1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2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3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4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5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6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7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8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49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0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1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2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3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4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5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6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7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8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59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0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1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2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3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4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5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6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7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8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69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0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1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2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3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4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5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6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7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8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79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0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1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2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3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4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5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6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7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8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89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0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1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2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3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6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6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7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8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9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0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1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2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3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4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5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6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7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8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69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0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1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2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3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4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5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6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7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8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79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0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1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2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3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4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5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6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7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8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89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0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1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2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3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4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1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1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1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2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3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4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5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677766"/>
            <a:ext cx="8785225" cy="1929519"/>
          </a:xfrm>
          <a:noFill/>
        </p:spPr>
        <p:txBody>
          <a:bodyPr>
            <a:spAutoFit/>
          </a:bodyPr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建設業の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化に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イントラネットを使う</a:t>
            </a: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ja-JP" sz="6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95526"/>
            <a:ext cx="8785225" cy="5484338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協会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組合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ja-JP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</a:t>
            </a:r>
            <a: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17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企業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1799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06525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4400" dirty="0"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つくる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（もしくは保つ）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1663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1488"/>
            <a:ext cx="597693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292600" y="5589588"/>
            <a:ext cx="4240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構造的な仕組みを維持</a:t>
            </a: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する限り攻撃には強い</a:t>
            </a:r>
            <a:endParaRPr lang="ja-JP" sz="3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888" y="341313"/>
            <a:ext cx="2368550" cy="782637"/>
          </a:xfrm>
        </p:spPr>
        <p:txBody>
          <a:bodyPr/>
          <a:lstStyle/>
          <a:p>
            <a:r>
              <a:rPr lang="ja-JP" sz="4000" dirty="0" smtClean="0">
                <a:effectLst/>
                <a:latin typeface="HGP明朝E" pitchFamily="18" charset="-128"/>
                <a:ea typeface="HGP明朝E" pitchFamily="18" charset="-128"/>
              </a:rPr>
              <a:t>円環</a:t>
            </a:r>
            <a:endParaRPr lang="ja-JP" sz="4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63493" name="Picture 5" descr="05062511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97375"/>
            <a:ext cx="40195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2063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038" y="182493"/>
            <a:ext cx="8785225" cy="5622837"/>
          </a:xfrm>
          <a:noFill/>
        </p:spPr>
        <p:txBody>
          <a:bodyPr>
            <a:spAutoFit/>
          </a:bodyPr>
          <a:lstStyle/>
          <a:p>
            <a:pPr algn="l"/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しかし硬直的な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（きちんとした、もしかしたら非合理的な）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その体質が問題になる。</a:t>
            </a:r>
            <a: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談合とかね　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小泉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竹中平蔵問題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0469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612"/>
            <a:ext cx="9144000" cy="1313966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たしの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0" y="1376715"/>
            <a:ext cx="7308380" cy="5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234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460" y="2892425"/>
            <a:ext cx="8353160" cy="782638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それじゃ、と</a:t>
            </a:r>
            <a: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</a:t>
            </a:r>
            <a:b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8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を加える</a:t>
            </a:r>
            <a:r>
              <a:rPr lang="ja-JP" altLang="en-US" sz="80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ことを考え始めた。</a:t>
            </a:r>
            <a:endParaRPr lang="ja-JP" sz="8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6250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8324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98438"/>
            <a:ext cx="8345487" cy="782637"/>
          </a:xfrm>
        </p:spPr>
        <p:txBody>
          <a:bodyPr/>
          <a:lstStyle/>
          <a:p>
            <a:r>
              <a:rPr lang="ja-JP" dirty="0">
                <a:latin typeface="HGP明朝E" pitchFamily="18" charset="-128"/>
                <a:ea typeface="HGP明朝E" pitchFamily="18" charset="-128"/>
              </a:rPr>
              <a:t>メビウスの帯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410" y="2892425"/>
            <a:ext cx="8713210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ひねり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とは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なんだろう？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80113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各自が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自分で情報を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発信する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261017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形吹き出し 1"/>
          <p:cNvSpPr/>
          <p:nvPr/>
        </p:nvSpPr>
        <p:spPr bwMode="auto">
          <a:xfrm>
            <a:off x="1095940" y="188550"/>
            <a:ext cx="6788520" cy="5760597"/>
          </a:xfrm>
          <a:prstGeom prst="wedgeEllipseCallout">
            <a:avLst>
              <a:gd name="adj1" fmla="val 44809"/>
              <a:gd name="adj2" fmla="val 403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1" y="2574352"/>
            <a:ext cx="8345487" cy="782638"/>
          </a:xfrm>
        </p:spPr>
        <p:txBody>
          <a:bodyPr/>
          <a:lstStyle/>
          <a:p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なにを使うかは</a:t>
            </a:r>
            <a: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その時々の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流行で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かまわない。</a:t>
            </a:r>
            <a: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5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5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という曖昧な表現</a:t>
            </a:r>
            <a:endParaRPr lang="ja-JP" sz="5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78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83" y="2862362"/>
            <a:ext cx="8425170" cy="782638"/>
          </a:xfrm>
        </p:spPr>
        <p:txBody>
          <a:bodyPr/>
          <a:lstStyle/>
          <a:p>
            <a:pPr algn="l"/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とりあえず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はこの巨大な動きの中で流れて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それ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以上のスピードで流れていくことで独自性を保っていくこと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が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一つ</a:t>
            </a:r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の方法になるかもしれない</a:t>
            </a:r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川俣正：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2400" b="1" u="sng" dirty="0">
                <a:latin typeface="HGP明朝E" pitchFamily="18" charset="-128"/>
                <a:ea typeface="HGP明朝E" pitchFamily="18" charset="-128"/>
                <a:hlinkClick r:id="rId3"/>
              </a:rPr>
              <a:t>アートレス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2400" dirty="0">
                <a:latin typeface="HGP明朝E" pitchFamily="18" charset="-128"/>
                <a:ea typeface="HGP明朝E" pitchFamily="18" charset="-128"/>
              </a:rPr>
              <a:t>：</a:t>
            </a:r>
            <a:r>
              <a:rPr lang="en-US" altLang="ja-JP" sz="2400" dirty="0">
                <a:latin typeface="HGP明朝E" pitchFamily="18" charset="-128"/>
                <a:ea typeface="HGP明朝E" pitchFamily="18" charset="-128"/>
              </a:rPr>
              <a:t>p45</a:t>
            </a:r>
            <a:r>
              <a:rPr lang="ja-JP" altLang="en-US" sz="2400" dirty="0" smtClean="0">
                <a:latin typeface="HGP明朝E" pitchFamily="18" charset="-128"/>
                <a:ea typeface="HGP明朝E" pitchFamily="18" charset="-128"/>
              </a:rPr>
              <a:t>）</a:t>
            </a:r>
            <a:endParaRPr lang="ja-JP" sz="24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0577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それだけではないのではないか</a:t>
            </a:r>
            <a: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7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と考え始めた</a:t>
            </a:r>
            <a:endParaRPr lang="ja-JP" sz="7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2745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954" y="2471043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地域性</a:t>
            </a: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も</a:t>
            </a:r>
            <a: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そのひとつじゃ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ないのか？</a:t>
            </a: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73" y="3294452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＝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パトリ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endParaRPr lang="ja-JP" sz="9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6462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96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  <a:hlinkClick r:id="rId4"/>
              </a:rPr>
              <a:t>地域性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＝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化は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空気の様にあるもの。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6356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86" y="4828070"/>
            <a:ext cx="8345488" cy="782637"/>
          </a:xfrm>
        </p:spPr>
        <p:txBody>
          <a:bodyPr/>
          <a:lstStyle/>
          <a:p>
            <a:pPr algn="r"/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非合理性というのは</a:t>
            </a:r>
            <a: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居酒屋浩司と和民の差だ！</a:t>
            </a:r>
            <a:endParaRPr lang="ja-JP" altLang="en-US" sz="44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76" y="1412720"/>
            <a:ext cx="5993264" cy="31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8029" cy="35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014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浅草の非合理性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13734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浅草も東京の中では非合理性の固まりである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47745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257435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浅草の非合理性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大きな商店が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無い</a:t>
            </a:r>
          </a:p>
        </p:txBody>
      </p:sp>
    </p:spTree>
    <p:extLst>
      <p:ext uri="{BB962C8B-B14F-4D97-AF65-F5344CB8AC3E}">
        <p14:creationId xmlns:p14="http://schemas.microsoft.com/office/powerpoint/2010/main" val="390012618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44530"/>
            <a:ext cx="8345488" cy="1186278"/>
          </a:xfrm>
        </p:spPr>
        <p:txBody>
          <a:bodyPr/>
          <a:lstStyle/>
          <a:p>
            <a:r>
              <a:rPr lang="ja-JP" altLang="en-US" sz="4400" dirty="0" smtClean="0">
                <a:effectLst/>
                <a:latin typeface="HGP明朝E" pitchFamily="18" charset="-128"/>
                <a:ea typeface="HGP明朝E" pitchFamily="18" charset="-128"/>
              </a:rPr>
              <a:t>こんなのばかり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1052670"/>
            <a:ext cx="7632637" cy="57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295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257435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浅草の非合理性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喫茶店が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やたらに多い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74747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307" y="257435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浅草は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自営</a:t>
            </a: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業者の街だ</a:t>
            </a:r>
            <a:endParaRPr lang="ja-JP" altLang="en-US" sz="8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22295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46363"/>
            <a:ext cx="8878888" cy="78263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しかし、浅草も</a:t>
            </a:r>
            <a: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山鹿の非合理性の前には</a:t>
            </a:r>
            <a: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かなわないかもしれない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68368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  <a:hlinkClick r:id="rId4"/>
              </a:rPr>
              <a:t>山鹿の</a:t>
            </a:r>
            <a:r>
              <a:rPr lang="ja-JP" altLang="en-US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  <a:hlinkClick r:id="rId4"/>
              </a:rPr>
              <a:t>地域性</a:t>
            </a:r>
            <a:r>
              <a:rPr lang="en-US" altLang="ja-JP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非合理性に</a:t>
            </a: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満ちて</a:t>
            </a:r>
            <a:r>
              <a:rPr lang="ja-JP" altLang="en-US" sz="8800" dirty="0" smtClean="0">
                <a:effectLst/>
                <a:latin typeface="HGP明朝E" pitchFamily="18" charset="-128"/>
                <a:ea typeface="HGP明朝E" pitchFamily="18" charset="-128"/>
              </a:rPr>
              <a:t>いる</a:t>
            </a: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6" y="2204830"/>
            <a:ext cx="5760800" cy="4320600"/>
          </a:xfrm>
          <a:prstGeom prst="rect">
            <a:avLst/>
          </a:prstGeom>
        </p:spPr>
      </p:pic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  <a:hlinkClick r:id="rId5"/>
              </a:rPr>
              <a:t>山鹿羊羹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Picture 18" descr="山鹿羊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20" y="971374"/>
            <a:ext cx="4242598" cy="31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183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3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164997"/>
            <a:ext cx="9185275" cy="455613"/>
          </a:xfrm>
        </p:spPr>
        <p:txBody>
          <a:bodyPr/>
          <a:lstStyle/>
          <a:p>
            <a:r>
              <a:rPr lang="ja-JP" altLang="en-US" sz="4000" dirty="0" smtClean="0">
                <a:effectLst/>
                <a:latin typeface="HGP明朝E" pitchFamily="18" charset="-128"/>
                <a:ea typeface="HGP明朝E" pitchFamily="18" charset="-128"/>
              </a:rPr>
              <a:t>創造力を</a:t>
            </a:r>
            <a:r>
              <a:rPr lang="ja-JP" altLang="en-US" sz="4000" dirty="0">
                <a:effectLst/>
                <a:latin typeface="HGP明朝E" pitchFamily="18" charset="-128"/>
                <a:ea typeface="HGP明朝E" pitchFamily="18" charset="-128"/>
              </a:rPr>
              <a:t>鍛える</a:t>
            </a:r>
          </a:p>
        </p:txBody>
      </p:sp>
      <p:pic>
        <p:nvPicPr>
          <p:cNvPr id="9593860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3861" name="Rectangle 5"/>
          <p:cNvSpPr>
            <a:spLocks noChangeArrowheads="1"/>
          </p:cNvSpPr>
          <p:nvPr/>
        </p:nvSpPr>
        <p:spPr bwMode="auto">
          <a:xfrm>
            <a:off x="1372777" y="875628"/>
            <a:ext cx="619283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10</a:t>
            </a:r>
            <a:r>
              <a:rPr lang="ja-JP" altLang="en-US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年前の本</a:t>
            </a:r>
            <a: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バカの壁」流にいえば</a:t>
            </a:r>
          </a:p>
          <a:p>
            <a:r>
              <a:rPr lang="ja-JP" altLang="en-US" sz="4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「脳内の一次方程式」</a:t>
            </a:r>
          </a:p>
          <a:p>
            <a:r>
              <a:rPr lang="ja-JP" altLang="en-US" sz="9600" b="1" dirty="0" err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ｙ</a:t>
            </a:r>
            <a:r>
              <a:rPr lang="en-US" altLang="ja-JP" sz="9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= a</a:t>
            </a:r>
            <a:r>
              <a:rPr lang="ja-JP" altLang="en-US" sz="9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ｘ</a:t>
            </a:r>
            <a:r>
              <a:rPr lang="ja-JP" altLang="en-US" sz="4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 </a:t>
            </a:r>
          </a:p>
        </p:txBody>
      </p:sp>
      <p:sp>
        <p:nvSpPr>
          <p:cNvPr id="9593862" name="Text Box 6"/>
          <p:cNvSpPr txBox="1">
            <a:spLocks noChangeArrowheads="1"/>
          </p:cNvSpPr>
          <p:nvPr/>
        </p:nvSpPr>
        <p:spPr bwMode="auto">
          <a:xfrm>
            <a:off x="179390" y="3137337"/>
            <a:ext cx="84153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400" b="1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a</a:t>
            </a: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という係数＝「現実の重み」</a:t>
            </a:r>
            <a:r>
              <a:rPr lang="ja-JP" altLang="en-US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（養老猛司</a:t>
            </a:r>
            <a:r>
              <a:rPr lang="ja-JP" altLang="en-US" sz="1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）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情報が見える、ようにする。</a:t>
            </a:r>
            <a:r>
              <a:rPr lang="en-US" altLang="ja-JP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（桃知利男）</a:t>
            </a:r>
          </a:p>
        </p:txBody>
      </p:sp>
    </p:spTree>
    <p:extLst>
      <p:ext uri="{BB962C8B-B14F-4D97-AF65-F5344CB8AC3E}">
        <p14:creationId xmlns:p14="http://schemas.microsoft.com/office/powerpoint/2010/main" val="43661431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59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38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40"/>
            <a:ext cx="9111193" cy="2304320"/>
          </a:xfrm>
        </p:spPr>
        <p:txBody>
          <a:bodyPr/>
          <a:lstStyle/>
          <a:p>
            <a:r>
              <a:rPr lang="ja-JP" altLang="en-US" sz="6000" dirty="0"/>
              <a:t>揺るぎない地図と暦</a:t>
            </a:r>
          </a:p>
        </p:txBody>
      </p:sp>
    </p:spTree>
    <p:extLst>
      <p:ext uri="{BB962C8B-B14F-4D97-AF65-F5344CB8AC3E}">
        <p14:creationId xmlns:p14="http://schemas.microsoft.com/office/powerpoint/2010/main" val="315615908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4800" dirty="0" smtClean="0">
                <a:effectLst/>
                <a:latin typeface="HGP明朝E" pitchFamily="18" charset="-128"/>
                <a:ea typeface="HGP明朝E" pitchFamily="18" charset="-128"/>
              </a:rPr>
              <a:t>オブサン古墳とチブサン古墳</a:t>
            </a:r>
            <a:endParaRPr lang="ja-JP" altLang="en-US" sz="48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050" name="Picture 2" descr="チブサン古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1" y="872647"/>
            <a:ext cx="4104570" cy="30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オブサン古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60" y="3717040"/>
            <a:ext cx="4032560" cy="30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7380" y="4717657"/>
            <a:ext cx="4608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000" b="1" dirty="0">
                <a:solidFill>
                  <a:srgbClr val="003366"/>
                </a:solidFill>
                <a:latin typeface="ＭＳ Ｐゴシック"/>
                <a:hlinkClick r:id="rId6"/>
              </a:rPr>
              <a:t>子宮的構造</a:t>
            </a:r>
            <a:r>
              <a:rPr lang="ja-JP" altLang="en-US" sz="2000" b="1" dirty="0" smtClean="0">
                <a:solidFill>
                  <a:srgbClr val="003366"/>
                </a:solidFill>
                <a:latin typeface="ＭＳ Ｐゴシック"/>
                <a:hlinkClick r:id="rId6"/>
              </a:rPr>
              <a:t>－</a:t>
            </a:r>
            <a:endParaRPr lang="en-US" altLang="ja-JP" sz="2000" b="1" dirty="0" smtClean="0">
              <a:solidFill>
                <a:srgbClr val="003366"/>
              </a:solidFill>
              <a:latin typeface="ＭＳ Ｐゴシック"/>
              <a:hlinkClick r:id="rId6"/>
            </a:endParaRPr>
          </a:p>
          <a:p>
            <a:pPr algn="l"/>
            <a:r>
              <a:rPr lang="ja-JP" altLang="en-US" sz="2000" b="1" dirty="0" smtClean="0">
                <a:solidFill>
                  <a:srgbClr val="003366"/>
                </a:solidFill>
                <a:latin typeface="ＭＳ Ｐゴシック"/>
                <a:hlinkClick r:id="rId6"/>
              </a:rPr>
              <a:t>オブサン</a:t>
            </a:r>
            <a:r>
              <a:rPr lang="ja-JP" altLang="en-US" sz="2000" b="1" dirty="0">
                <a:solidFill>
                  <a:srgbClr val="003366"/>
                </a:solidFill>
                <a:latin typeface="ＭＳ Ｐゴシック"/>
                <a:hlinkClick r:id="rId6"/>
              </a:rPr>
              <a:t>古墳・チブサン古墳。（山鹿市）</a:t>
            </a:r>
            <a:endParaRPr lang="ja-JP" altLang="en-US" sz="2000" b="1" i="0" dirty="0">
              <a:solidFill>
                <a:srgbClr val="003366"/>
              </a:solidFill>
              <a:effectLst/>
              <a:latin typeface="ＭＳ Ｐゴシック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39" y="872647"/>
            <a:ext cx="4158404" cy="27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213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八千代座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7" y="908650"/>
            <a:ext cx="7779643" cy="58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098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東洋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軒の太平燕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8" y="1268700"/>
            <a:ext cx="6624920" cy="49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龍方ラーメンのおでん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81" y="994932"/>
            <a:ext cx="6903306" cy="5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川蟹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のおじや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0" y="1174570"/>
            <a:ext cx="7148094" cy="53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257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砂ズリ刺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89" y="4420298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omoti.com/blog2/bw_uploads/08032301%20(2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50" y="1774418"/>
            <a:ext cx="3692120" cy="27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そしてさまざまな食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028" name="Picture 4" descr="馬のレバ刺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73" y="1052670"/>
            <a:ext cx="3096430" cy="23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omoti.com/blog/BW_Upload/07062100%20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58" y="3212970"/>
            <a:ext cx="4668860" cy="3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omoti.com/blog3/Windows-Live-Writer/acd1aa599b3b_768D/IMG_32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4337848"/>
            <a:ext cx="3671241" cy="27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ひともじのぐるぐ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1599"/>
            <a:ext cx="2862002" cy="21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種のコロッケとこんにゃくの唐揚げ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02" y="2058034"/>
            <a:ext cx="4132275" cy="30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辛子レンコ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97" y="321851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えび・ごぼううどん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46" y="1052670"/>
            <a:ext cx="3264208" cy="24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4308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食に関して云えば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山鹿は天才だと思う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620610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一度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も見たことのない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山鹿灯籠まつり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2057400"/>
            <a:ext cx="6378000" cy="4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40"/>
            <a:ext cx="9111193" cy="2304320"/>
          </a:xfrm>
        </p:spPr>
        <p:txBody>
          <a:bodyPr/>
          <a:lstStyle/>
          <a:p>
            <a:r>
              <a:rPr lang="ja-JP" altLang="en-US" sz="6000" dirty="0"/>
              <a:t>揺るぎない地図と暦</a:t>
            </a:r>
          </a:p>
        </p:txBody>
      </p:sp>
    </p:spTree>
    <p:extLst>
      <p:ext uri="{BB962C8B-B14F-4D97-AF65-F5344CB8AC3E}">
        <p14:creationId xmlns:p14="http://schemas.microsoft.com/office/powerpoint/2010/main" val="427944899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r>
              <a:rPr lang="ja-JP" altLang="en-US" dirty="0">
                <a:effectLst/>
                <a:latin typeface="HGP明朝E" pitchFamily="18" charset="-128"/>
                <a:ea typeface="HGP明朝E" pitchFamily="18" charset="-128"/>
              </a:rPr>
              <a:t>情報が</a:t>
            </a:r>
            <a:r>
              <a:rPr lang="ja-JP" altLang="en-US" dirty="0" smtClean="0">
                <a:effectLst/>
                <a:latin typeface="HGP明朝E" pitchFamily="18" charset="-128"/>
                <a:ea typeface="HGP明朝E" pitchFamily="18" charset="-128"/>
              </a:rPr>
              <a:t>見える、と</a:t>
            </a:r>
            <a:r>
              <a:rPr lang="ja-JP" altLang="en-US" dirty="0">
                <a:effectLst/>
                <a:latin typeface="HGP明朝E" pitchFamily="18" charset="-128"/>
                <a:ea typeface="HGP明朝E" pitchFamily="18" charset="-128"/>
              </a:rPr>
              <a:t>いうこと</a:t>
            </a:r>
          </a:p>
        </p:txBody>
      </p:sp>
      <p:sp>
        <p:nvSpPr>
          <p:cNvPr id="9595908" name="Rectangle 4"/>
          <p:cNvSpPr>
            <a:spLocks noChangeArrowheads="1"/>
          </p:cNvSpPr>
          <p:nvPr/>
        </p:nvSpPr>
        <p:spPr bwMode="auto">
          <a:xfrm>
            <a:off x="107380" y="1328738"/>
            <a:ext cx="8488933" cy="592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情報が見える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能力</a:t>
            </a: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情報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を発信する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rPr>
              <a:t>能力</a:t>
            </a:r>
            <a:endParaRPr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9595909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5910" name="AutoShape 6"/>
          <p:cNvSpPr>
            <a:spLocks noChangeArrowheads="1"/>
          </p:cNvSpPr>
          <p:nvPr/>
        </p:nvSpPr>
        <p:spPr bwMode="auto">
          <a:xfrm>
            <a:off x="2916238" y="2996940"/>
            <a:ext cx="2873375" cy="6650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共進化</a:t>
            </a:r>
          </a:p>
        </p:txBody>
      </p:sp>
    </p:spTree>
    <p:extLst>
      <p:ext uri="{BB962C8B-B14F-4D97-AF65-F5344CB8AC3E}">
        <p14:creationId xmlns:p14="http://schemas.microsoft.com/office/powerpoint/2010/main" val="39244031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59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59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9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5908" grpId="0"/>
      <p:bldP spid="95959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5838" y="2937730"/>
            <a:ext cx="5953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ja-JP" altLang="ja-JP" sz="2400" b="0" dirty="0">
                <a:solidFill>
                  <a:schemeClr val="tx1"/>
                </a:solidFill>
                <a:latin typeface="+mj-ea"/>
                <a:ea typeface="+mj-ea"/>
              </a:rPr>
              <a:t>　　　　　　　　　　　　　　　　　　　　　岡本太郎</a:t>
            </a:r>
            <a:r>
              <a:rPr lang="ja-JP" altLang="ja-JP" sz="5400" b="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31747" name="Picture 3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2" b="18826"/>
          <a:stretch>
            <a:fillRect/>
          </a:stretch>
        </p:blipFill>
        <p:spPr bwMode="auto">
          <a:xfrm>
            <a:off x="306029" y="4098925"/>
            <a:ext cx="43926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9420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（私の）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合理</a:t>
            </a: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に非合理を突きつけ</a:t>
            </a:r>
            <a:br>
              <a:rPr lang="ja-JP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無償を爆発</a:t>
            </a:r>
            <a:r>
              <a:rPr lang="ja-JP" altLang="ja-JP" sz="6000" dirty="0" smtClean="0">
                <a:solidFill>
                  <a:schemeClr val="tx1"/>
                </a:solidFill>
                <a:latin typeface="+mj-ea"/>
              </a:rPr>
              <a:t>させる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816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空気の様にあるもの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広く薄い紐帯で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常に繋がっている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622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だから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こそ</a:t>
            </a:r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余計に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違いを見つけやすい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大事なのはパトリ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〈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世界</a:t>
            </a:r>
            <a:r>
              <a:rPr lang="en-US" altLang="ja-JP" sz="4400" b="1" dirty="0" smtClean="0">
                <a:latin typeface="HGP明朝E" pitchFamily="18" charset="-128"/>
                <a:ea typeface="HGP明朝E" pitchFamily="18" charset="-128"/>
              </a:rPr>
              <a:t>〉</a:t>
            </a:r>
            <a:r>
              <a:rPr lang="ja-JP" altLang="en-US" sz="4400" b="1" dirty="0" smtClean="0">
                <a:latin typeface="HGP明朝E" pitchFamily="18" charset="-128"/>
                <a:ea typeface="HGP明朝E" pitchFamily="18" charset="-128"/>
              </a:rPr>
              <a:t>に感染するための通路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72857" y="2571244"/>
            <a:ext cx="6357827" cy="4170215"/>
            <a:chOff x="-12324" y="188913"/>
            <a:chExt cx="8876924" cy="6750264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4500563" y="620713"/>
              <a:ext cx="0" cy="5472112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755650" y="3284538"/>
              <a:ext cx="7416800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blackWhite">
            <a:xfrm>
              <a:off x="4787900" y="908050"/>
              <a:ext cx="3224213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Ⅰ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blackWhite">
            <a:xfrm>
              <a:off x="1042988" y="3629025"/>
              <a:ext cx="3221037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パトリ</a:t>
              </a:r>
              <a:endParaRPr kumimoji="0" lang="en-US" altLang="ja-JP" sz="24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Ⅳ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blackWhite">
            <a:xfrm>
              <a:off x="4852988" y="3556000"/>
              <a:ext cx="3224212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BAD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Ⅱ</a:t>
              </a:r>
              <a:r>
                <a:rPr kumimoji="0"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355850" y="18891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グローバル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8142664" y="1125537"/>
              <a:ext cx="721936" cy="467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コミュニティ</a:t>
              </a:r>
              <a:endPara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blackWhite">
            <a:xfrm>
              <a:off x="881855" y="661185"/>
              <a:ext cx="3221038" cy="21050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/>
              </a:r>
              <a:br>
                <a:rPr kumimoji="0" lang="en-US" altLang="ja-JP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</a:b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第</a:t>
              </a:r>
              <a:r>
                <a:rPr kumimoji="0" lang="en-US" altLang="ja-JP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Ⅲ</a:t>
              </a:r>
              <a:r>
                <a:rPr kumimoji="0" lang="ja-JP" altLang="en-US" sz="2400" dirty="0" smtClean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象限</a:t>
              </a:r>
              <a:endParaRPr kumimoji="0"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en-US" altLang="ja-JP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268538" y="6176963"/>
              <a:ext cx="453707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ローカル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-12324" y="1341438"/>
              <a:ext cx="721936" cy="4151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24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パーソナル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1331913" y="2278063"/>
              <a:ext cx="0" cy="20875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 dirty="0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28650" y="5802313"/>
              <a:ext cx="37274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200" dirty="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共同体性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635375" y="2638425"/>
              <a:ext cx="1512888" cy="15113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 dirty="0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635375" y="5516563"/>
              <a:ext cx="18002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 dirty="0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755650" y="3284537"/>
              <a:ext cx="3508375" cy="365464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058" tIns="41029" rIns="82058" bIns="4102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800" b="0" i="0" u="none" strike="noStrike" cap="none" normalizeH="0" baseline="0" dirty="0" smtClean="0">
                <a:ln>
                  <a:noFill/>
                </a:ln>
                <a:solidFill>
                  <a:srgbClr val="00004A"/>
                </a:solidFill>
                <a:effectLst/>
                <a:latin typeface="HGPﾌﾞｰｹ" pitchFamily="2" charset="-128"/>
                <a:ea typeface="HGPﾌﾞｰｹ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6984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7832"/>
            <a:ext cx="8785225" cy="5499727"/>
          </a:xfrm>
          <a:noFill/>
        </p:spPr>
        <p:txBody>
          <a:bodyPr>
            <a:spAutoFit/>
          </a:bodyPr>
          <a:lstStyle/>
          <a:p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化とは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あなたの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依って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立つ共同体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に気がつくこと。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3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79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09075" cy="782638"/>
          </a:xfrm>
        </p:spPr>
        <p:txBody>
          <a:bodyPr/>
          <a:lstStyle/>
          <a:p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情報を発信する</a:t>
            </a:r>
          </a:p>
        </p:txBody>
      </p:sp>
      <p:grpSp>
        <p:nvGrpSpPr>
          <p:cNvPr id="9597956" name="Group 4"/>
          <p:cNvGrpSpPr>
            <a:grpSpLocks/>
          </p:cNvGrpSpPr>
          <p:nvPr/>
        </p:nvGrpSpPr>
        <p:grpSpPr bwMode="auto">
          <a:xfrm>
            <a:off x="533400" y="3481388"/>
            <a:ext cx="8575675" cy="3144838"/>
            <a:chOff x="336" y="2193"/>
            <a:chExt cx="5402" cy="1981"/>
          </a:xfrm>
        </p:grpSpPr>
        <p:sp>
          <p:nvSpPr>
            <p:cNvPr id="9597957" name="Oval 5"/>
            <p:cNvSpPr>
              <a:spLocks noChangeArrowheads="1"/>
            </p:cNvSpPr>
            <p:nvPr/>
          </p:nvSpPr>
          <p:spPr bwMode="auto">
            <a:xfrm>
              <a:off x="336" y="2699"/>
              <a:ext cx="5306" cy="736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8" name="Oval 6"/>
            <p:cNvSpPr>
              <a:spLocks noChangeArrowheads="1"/>
            </p:cNvSpPr>
            <p:nvPr/>
          </p:nvSpPr>
          <p:spPr bwMode="auto">
            <a:xfrm>
              <a:off x="1640" y="2689"/>
              <a:ext cx="405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597959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597960" name="Text Box 8"/>
            <p:cNvSpPr txBox="1">
              <a:spLocks noChangeArrowheads="1"/>
            </p:cNvSpPr>
            <p:nvPr/>
          </p:nvSpPr>
          <p:spPr bwMode="auto">
            <a:xfrm>
              <a:off x="1960" y="3147"/>
              <a:ext cx="3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4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597961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597962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9597963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4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5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6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7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  <p:sp>
            <p:nvSpPr>
              <p:cNvPr id="9597968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  <a:endParaRPr lang="ja-JP" altLang="en-US" sz="1600" i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endParaRPr>
              </a:p>
            </p:txBody>
          </p:sp>
        </p:grpSp>
        <p:sp>
          <p:nvSpPr>
            <p:cNvPr id="9597969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597970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9597971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597972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3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4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5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6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7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8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79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0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1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2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3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4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5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6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7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8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89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0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1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2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3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4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5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6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7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8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7999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0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1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2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3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4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5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6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7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8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09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0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1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2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3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4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5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6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7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8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19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0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1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2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3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4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5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6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7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8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29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0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31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598032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3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4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5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6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7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8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39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0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1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2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3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4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5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6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7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8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49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0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1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2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3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4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5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6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7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8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59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0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1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2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3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4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5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6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7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8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69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0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071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598072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3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4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5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6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7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8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79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0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1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2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3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4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5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6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7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8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89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0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1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2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3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4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5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6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7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8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099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0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1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2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3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4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5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6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7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8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09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0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1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2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598113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598114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5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6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7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8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19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0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1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2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3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4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5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6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7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8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29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0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1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2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3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4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5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6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7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8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39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0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1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2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3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4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5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6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7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8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49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598150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598151" name="Text Box 199"/>
            <p:cNvSpPr txBox="1">
              <a:spLocks noChangeArrowheads="1"/>
            </p:cNvSpPr>
            <p:nvPr/>
          </p:nvSpPr>
          <p:spPr bwMode="auto">
            <a:xfrm>
              <a:off x="1966" y="2941"/>
              <a:ext cx="8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598152" name="Text Box 200"/>
            <p:cNvSpPr txBox="1">
              <a:spLocks noChangeArrowheads="1"/>
            </p:cNvSpPr>
            <p:nvPr/>
          </p:nvSpPr>
          <p:spPr bwMode="auto">
            <a:xfrm>
              <a:off x="649" y="3097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598153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4" name="Rectangle 202"/>
          <p:cNvSpPr>
            <a:spLocks noChangeArrowheads="1"/>
          </p:cNvSpPr>
          <p:nvPr/>
        </p:nvSpPr>
        <p:spPr bwMode="gray">
          <a:xfrm>
            <a:off x="0" y="827088"/>
            <a:ext cx="91090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化はここから始める</a:t>
            </a:r>
            <a:endParaRPr lang="ja-JP" altLang="en-US" sz="280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598155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を使って、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480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自分自身のことを語ろう</a:t>
            </a:r>
          </a:p>
        </p:txBody>
      </p:sp>
      <p:sp>
        <p:nvSpPr>
          <p:cNvPr id="9598156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5400" b="1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</p:txBody>
      </p:sp>
      <p:pic>
        <p:nvPicPr>
          <p:cNvPr id="9598157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7751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9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9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98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9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9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8154" grpId="0"/>
      <p:bldP spid="9598155" grpId="0"/>
      <p:bldP spid="9598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0002" name="Group 2"/>
          <p:cNvGrpSpPr>
            <a:grpSpLocks/>
          </p:cNvGrpSpPr>
          <p:nvPr/>
        </p:nvGrpSpPr>
        <p:grpSpPr bwMode="auto">
          <a:xfrm>
            <a:off x="5940425" y="5503865"/>
            <a:ext cx="3197225" cy="1300163"/>
            <a:chOff x="3742" y="3308"/>
            <a:chExt cx="2014" cy="819"/>
          </a:xfrm>
        </p:grpSpPr>
        <p:sp>
          <p:nvSpPr>
            <p:cNvPr id="9600003" name="Oval 3"/>
            <p:cNvSpPr>
              <a:spLocks noChangeArrowheads="1"/>
            </p:cNvSpPr>
            <p:nvPr/>
          </p:nvSpPr>
          <p:spPr bwMode="auto">
            <a:xfrm>
              <a:off x="3742" y="3312"/>
              <a:ext cx="1978" cy="7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4" name="Oval 4"/>
            <p:cNvSpPr>
              <a:spLocks noChangeArrowheads="1"/>
            </p:cNvSpPr>
            <p:nvPr/>
          </p:nvSpPr>
          <p:spPr bwMode="auto">
            <a:xfrm>
              <a:off x="4228" y="3308"/>
              <a:ext cx="1510" cy="736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60000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イントラネット</a:t>
              </a:r>
            </a:p>
          </p:txBody>
        </p:sp>
        <p:sp>
          <p:nvSpPr>
            <p:cNvPr id="960000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CALS</a:t>
              </a:r>
            </a:p>
          </p:txBody>
        </p:sp>
        <p:sp>
          <p:nvSpPr>
            <p:cNvPr id="960000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960000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960000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  <p:sp>
            <p:nvSpPr>
              <p:cNvPr id="960001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chemeClr val="tx1"/>
                    </a:solidFill>
                    <a:latin typeface="HGP明朝E" pitchFamily="18" charset="-128"/>
                    <a:ea typeface="HGP明朝E" pitchFamily="18" charset="-128"/>
                  </a:rPr>
                  <a:t>現場</a:t>
                </a:r>
              </a:p>
            </p:txBody>
          </p:sp>
        </p:grpSp>
        <p:sp>
          <p:nvSpPr>
            <p:cNvPr id="960001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本社</a:t>
              </a:r>
            </a:p>
          </p:txBody>
        </p:sp>
        <p:grpSp>
          <p:nvGrpSpPr>
            <p:cNvPr id="960001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960001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0001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1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2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3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4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5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6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07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0007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7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8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09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0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1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0011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1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2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3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4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5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  <p:grpSp>
            <p:nvGrpSpPr>
              <p:cNvPr id="960015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0016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6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7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8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  <p:sp>
              <p:nvSpPr>
                <p:cNvPr id="960019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HGP明朝E" pitchFamily="18" charset="-128"/>
                    <a:ea typeface="HGP明朝E" pitchFamily="18" charset="-128"/>
                  </a:endParaRPr>
                </a:p>
              </p:txBody>
            </p:sp>
          </p:grpSp>
        </p:grpSp>
        <p:sp>
          <p:nvSpPr>
            <p:cNvPr id="9600197" name="Text Box 197"/>
            <p:cNvSpPr txBox="1">
              <a:spLocks noChangeArrowheads="1"/>
            </p:cNvSpPr>
            <p:nvPr/>
          </p:nvSpPr>
          <p:spPr bwMode="auto">
            <a:xfrm>
              <a:off x="4242" y="3601"/>
              <a:ext cx="5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エクストラネット</a:t>
              </a:r>
            </a:p>
          </p:txBody>
        </p:sp>
        <p:sp>
          <p:nvSpPr>
            <p:cNvPr id="9600198" name="Text Box 198"/>
            <p:cNvSpPr txBox="1">
              <a:spLocks noChangeArrowheads="1"/>
            </p:cNvSpPr>
            <p:nvPr/>
          </p:nvSpPr>
          <p:spPr bwMode="auto">
            <a:xfrm>
              <a:off x="3757" y="3658"/>
              <a:ext cx="4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chemeClr val="tx1"/>
                  </a:solidFill>
                  <a:latin typeface="HGP明朝E" pitchFamily="18" charset="-128"/>
                  <a:ea typeface="HGP明朝E" pitchFamily="18" charset="-128"/>
                </a:rPr>
                <a:t>インターネット</a:t>
              </a:r>
            </a:p>
          </p:txBody>
        </p:sp>
      </p:grpSp>
      <p:sp>
        <p:nvSpPr>
          <p:cNvPr id="960020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45575" cy="782638"/>
          </a:xfrm>
        </p:spPr>
        <p:txBody>
          <a:bodyPr/>
          <a:lstStyle/>
          <a:p>
            <a:r>
              <a:rPr lang="en-US" altLang="ja-JP">
                <a:effectLst/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>
                <a:effectLst/>
                <a:latin typeface="HGP明朝E" pitchFamily="18" charset="-128"/>
                <a:ea typeface="HGP明朝E" pitchFamily="18" charset="-128"/>
              </a:rPr>
              <a:t>を使った反省</a:t>
            </a:r>
          </a:p>
        </p:txBody>
      </p:sp>
      <p:sp>
        <p:nvSpPr>
          <p:cNvPr id="960020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>
              <a:buClr>
                <a:schemeClr val="hlink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60020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経験」を振り返り、徹底的に「追体験」することによって、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そこで学んだ「智恵」を可能な限り言葉にしようとする方法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「言葉で語れない智恵」も掴みやすくなる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sz="12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『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これから知識社会で何が起こるのか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』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田坂広志（著）　東洋経済新報社　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2003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17</a:t>
            </a:r>
            <a:r>
              <a:rPr lang="ja-JP" altLang="en-US" sz="1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endParaRPr lang="ja-JP" altLang="en-US" sz="7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32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を</a:t>
            </a: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使って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自分自身のことを語ることから始めよう</a:t>
            </a:r>
          </a:p>
        </p:txBody>
      </p:sp>
      <p:pic>
        <p:nvPicPr>
          <p:cNvPr id="9600203" name="Picture 20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74186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00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028081"/>
            <a:ext cx="8785225" cy="5161173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年前、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あたしは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病気で駄目になった時も情報を</a:t>
            </a:r>
            <a: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発信続けてきました。</a:t>
            </a:r>
            <a:endParaRPr lang="ja-JP" sz="66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11940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591" y="3249803"/>
            <a:ext cx="6264870" cy="2483517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6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8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10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日（月）。起床は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6:30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起床。病院に入院して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4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ヶ目です。</a:t>
            </a:r>
            <a:b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9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月に予定しました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12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日の縁日は予定どおりにおこないます</a:t>
            </a:r>
            <a:r>
              <a:rPr lang="ja-JP" altLang="en-US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r>
              <a:rPr lang="en-US" altLang="ja-JP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2009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年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08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月</a:t>
            </a:r>
            <a:r>
              <a:rPr lang="en-US" altLang="ja-JP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10</a:t>
            </a:r>
            <a:r>
              <a:rPr lang="ja-JP" altLang="en-US" sz="1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日 </a:t>
            </a:r>
            <a:r>
              <a:rPr lang="en-US" altLang="ja-JP" sz="1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3"/>
              </a:rPr>
              <a:t>10:42</a:t>
            </a:r>
            <a:endParaRPr lang="ja-JP" sz="1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10" y="1517801"/>
            <a:ext cx="4067175" cy="2286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51650" y="404580"/>
            <a:ext cx="482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1" dirty="0">
                <a:solidFill>
                  <a:srgbClr val="003366"/>
                </a:solidFill>
                <a:latin typeface="+mj-ea"/>
                <a:ea typeface="+mj-ea"/>
              </a:rPr>
              <a:t>ベットで横になる。</a:t>
            </a:r>
          </a:p>
          <a:p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6805357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6884</TotalTime>
  <Pages>0</Pages>
  <Words>657</Words>
  <Characters>0</Characters>
  <Application>Microsoft Office PowerPoint</Application>
  <DocSecurity>0</DocSecurity>
  <PresentationFormat>画面に合わせる (4:3)</PresentationFormat>
  <Lines>0</Lines>
  <Paragraphs>187</Paragraphs>
  <Slides>57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57</vt:i4>
      </vt:variant>
    </vt:vector>
  </HeadingPairs>
  <TitlesOfParts>
    <vt:vector size="59" baseType="lpstr">
      <vt:lpstr>標準デザイン</vt:lpstr>
      <vt:lpstr>標準デザイン_3</vt:lpstr>
      <vt:lpstr>山鹿は非合理性の固まりだ。</vt:lpstr>
      <vt:lpstr>あたしのIT化。</vt:lpstr>
      <vt:lpstr>IT化は  空気の様にあるもの。</vt:lpstr>
      <vt:lpstr>創造力を鍛える</vt:lpstr>
      <vt:lpstr>情報が見える、ということ</vt:lpstr>
      <vt:lpstr>情報を発信する</vt:lpstr>
      <vt:lpstr>ITを使った反省</vt:lpstr>
      <vt:lpstr>5年前、 あたしは 病気で駄目になった時も情報を 発信続けてきました。</vt:lpstr>
      <vt:lpstr> 8月10日（月）。起床は6:30起床。病院に入院して4ヶ目です。  9月に予定しました12日の縁日は予定どおりにおこないます。  2009年08月10日 10:42</vt:lpstr>
      <vt:lpstr>約18年前 幕張の  のブース で見たもの</vt:lpstr>
      <vt:lpstr>フロッピーデスクのない インターネットに繋がれたコンピュータ</vt:lpstr>
      <vt:lpstr>これが わたしのIT化の はじまりでした。</vt:lpstr>
      <vt:lpstr>つまり、ブラウザで  で全てが終わる</vt:lpstr>
      <vt:lpstr>イントラネット  </vt:lpstr>
      <vt:lpstr>建設業のIT化に イントラネットを使う。</vt:lpstr>
      <vt:lpstr>協会 組合のIT化 企業</vt:lpstr>
      <vt:lpstr>円環をつくる（もしくは保つ）</vt:lpstr>
      <vt:lpstr>円環</vt:lpstr>
      <vt:lpstr>しかし硬直的な （きちんとした、もしかしたら非合理的な） その体質が問題になる。  談合とかね　小泉・竹中平蔵問題</vt:lpstr>
      <vt:lpstr>それじゃ、と 円環に ひねりを加えることを考え始めた。</vt:lpstr>
      <vt:lpstr>メビウスの帯</vt:lpstr>
      <vt:lpstr>しかし ひねりとは なんだろう？</vt:lpstr>
      <vt:lpstr>各自が 自分で情報を 発信する</vt:lpstr>
      <vt:lpstr>なにを使うかは その時々の 流行で かまわない。  という曖昧な表現</vt:lpstr>
      <vt:lpstr>とりあえずはこの巨大な動きの中で流れて、 それ以上のスピードで流れていくことで独自性を保っていくことが 一つの方法になるかもしれない。  （川俣正：『アートレス』：p45）</vt:lpstr>
      <vt:lpstr>しかし それだけではないのではないか と考え始めた</vt:lpstr>
      <vt:lpstr>地域性も そのひとつじゃ ないのか？</vt:lpstr>
      <vt:lpstr>地域性 ＝ パトリ </vt:lpstr>
      <vt:lpstr>地域性 ＝ 非合理性</vt:lpstr>
      <vt:lpstr> 非合理性というのは 居酒屋浩司と和民の差だ！</vt:lpstr>
      <vt:lpstr>浅草の非合理性</vt:lpstr>
      <vt:lpstr>浅草も東京の中では非合理性の固まりである</vt:lpstr>
      <vt:lpstr>浅草の非合理性  大きな商店が 無い</vt:lpstr>
      <vt:lpstr>こんなのばかり</vt:lpstr>
      <vt:lpstr>浅草の非合理性  喫茶店が やたらに多い</vt:lpstr>
      <vt:lpstr>浅草は 自営業者の街だ</vt:lpstr>
      <vt:lpstr>しかし、浅草も 山鹿の非合理性の前には かなわないかもしれない</vt:lpstr>
      <vt:lpstr>山鹿の地域性 パトリは 非合理性に 満ちている！</vt:lpstr>
      <vt:lpstr>山鹿羊羹</vt:lpstr>
      <vt:lpstr>揺るぎない地図と暦</vt:lpstr>
      <vt:lpstr>オブサン古墳とチブサン古墳</vt:lpstr>
      <vt:lpstr>八千代座</vt:lpstr>
      <vt:lpstr>東洋軒の太平燕</vt:lpstr>
      <vt:lpstr>龍方ラーメンのおでん</vt:lpstr>
      <vt:lpstr>川蟹のおじや</vt:lpstr>
      <vt:lpstr>そしてさまざまな食</vt:lpstr>
      <vt:lpstr>食に関して云えば  山鹿は天才だと思う</vt:lpstr>
      <vt:lpstr>一度も見たことのない 山鹿灯籠まつり</vt:lpstr>
      <vt:lpstr>揺るぎない地図と暦</vt:lpstr>
      <vt:lpstr>（私の） 合理に非合理を突きつけ 無償を爆発させる</vt:lpstr>
      <vt:lpstr>IT化  空気の様にあるもの</vt:lpstr>
      <vt:lpstr>IT化  広く薄い紐帯で 常に繋がっている</vt:lpstr>
      <vt:lpstr>だからこそ余計に  違いを見つけやすい</vt:lpstr>
      <vt:lpstr>パトリは円環である</vt:lpstr>
      <vt:lpstr>大事なのはパトリ</vt:lpstr>
      <vt:lpstr>IT化とは あなたの 依って立つ共同体 に気がつくこと。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MOMOTI</cp:lastModifiedBy>
  <cp:revision>2061</cp:revision>
  <cp:lastPrinted>2013-09-14T21:23:18Z</cp:lastPrinted>
  <dcterms:created xsi:type="dcterms:W3CDTF">1999-04-25T06:01:30Z</dcterms:created>
  <dcterms:modified xsi:type="dcterms:W3CDTF">2014-10-18T00:02:47Z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