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3.jpg" ContentType="image/jpeg"/>
  <Override PartName="/ppt/notesSlides/notesSlide11.xml" ContentType="application/vnd.openxmlformats-officedocument.presentationml.notesSlide+xml"/>
  <Override PartName="/ppt/media/image14.jpg" ContentType="image/jpeg"/>
  <Override PartName="/ppt/media/image15.jpg" ContentType="image/jpeg"/>
  <Override PartName="/ppt/notesSlides/notesSlide12.xml" ContentType="application/vnd.openxmlformats-officedocument.presentationml.notesSlide+xml"/>
  <Override PartName="/ppt/media/image16.jpg" ContentType="image/jpeg"/>
  <Override PartName="/ppt/media/image17.jpg" ContentType="image/jpeg"/>
  <Override PartName="/ppt/notesSlides/notesSlide13.xml" ContentType="application/vnd.openxmlformats-officedocument.presentationml.notesSlide+xml"/>
  <Override PartName="/ppt/media/image18.jpg" ContentType="image/jpeg"/>
  <Override PartName="/ppt/notesSlides/notesSlide14.xml" ContentType="application/vnd.openxmlformats-officedocument.presentationml.notesSlide+xml"/>
  <Override PartName="/ppt/media/image20.jpg" ContentType="image/jpeg"/>
  <Override PartName="/ppt/notesSlides/notesSlide15.xml" ContentType="application/vnd.openxmlformats-officedocument.presentationml.notesSlide+xml"/>
  <Override PartName="/ppt/media/image21.jpg" ContentType="image/jpeg"/>
  <Override PartName="/ppt/notesSlides/notesSlide16.xml" ContentType="application/vnd.openxmlformats-officedocument.presentationml.notesSlide+xml"/>
  <Override PartName="/ppt/media/image22.jpg" ContentType="image/jpeg"/>
  <Override PartName="/ppt/notesSlides/notesSlide17.xml" ContentType="application/vnd.openxmlformats-officedocument.presentationml.notesSlide+xml"/>
  <Override PartName="/ppt/media/image23.jpg" ContentType="image/jpeg"/>
  <Override PartName="/ppt/notesSlides/notesSlide18.xml" ContentType="application/vnd.openxmlformats-officedocument.presentationml.notesSlide+xml"/>
  <Override PartName="/ppt/media/image24.jpg" ContentType="image/jpeg"/>
  <Override PartName="/ppt/media/image25.jpg" ContentType="image/jpeg"/>
  <Override PartName="/ppt/media/image26.jpg" ContentType="image/jpeg"/>
  <Override PartName="/ppt/media/image29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51"/>
  </p:notesMasterIdLst>
  <p:sldIdLst>
    <p:sldId id="3221" r:id="rId3"/>
    <p:sldId id="4671" r:id="rId4"/>
    <p:sldId id="4712" r:id="rId5"/>
    <p:sldId id="4704" r:id="rId6"/>
    <p:sldId id="4709" r:id="rId7"/>
    <p:sldId id="4629" r:id="rId8"/>
    <p:sldId id="4610" r:id="rId9"/>
    <p:sldId id="4631" r:id="rId10"/>
    <p:sldId id="4676" r:id="rId11"/>
    <p:sldId id="4611" r:id="rId12"/>
    <p:sldId id="4630" r:id="rId13"/>
    <p:sldId id="4678" r:id="rId14"/>
    <p:sldId id="4664" r:id="rId15"/>
    <p:sldId id="4665" r:id="rId16"/>
    <p:sldId id="4666" r:id="rId17"/>
    <p:sldId id="4616" r:id="rId18"/>
    <p:sldId id="4617" r:id="rId19"/>
    <p:sldId id="4679" r:id="rId20"/>
    <p:sldId id="4680" r:id="rId21"/>
    <p:sldId id="4648" r:id="rId22"/>
    <p:sldId id="4649" r:id="rId23"/>
    <p:sldId id="4710" r:id="rId24"/>
    <p:sldId id="4626" r:id="rId25"/>
    <p:sldId id="4619" r:id="rId26"/>
    <p:sldId id="4681" r:id="rId27"/>
    <p:sldId id="4711" r:id="rId28"/>
    <p:sldId id="4650" r:id="rId29"/>
    <p:sldId id="4675" r:id="rId30"/>
    <p:sldId id="4690" r:id="rId31"/>
    <p:sldId id="4691" r:id="rId32"/>
    <p:sldId id="4652" r:id="rId33"/>
    <p:sldId id="4697" r:id="rId34"/>
    <p:sldId id="4698" r:id="rId35"/>
    <p:sldId id="4706" r:id="rId36"/>
    <p:sldId id="4685" r:id="rId37"/>
    <p:sldId id="4687" r:id="rId38"/>
    <p:sldId id="4683" r:id="rId39"/>
    <p:sldId id="4708" r:id="rId40"/>
    <p:sldId id="4707" r:id="rId41"/>
    <p:sldId id="4684" r:id="rId42"/>
    <p:sldId id="4701" r:id="rId43"/>
    <p:sldId id="4705" r:id="rId44"/>
    <p:sldId id="4688" r:id="rId45"/>
    <p:sldId id="4700" r:id="rId46"/>
    <p:sldId id="4693" r:id="rId47"/>
    <p:sldId id="4659" r:id="rId48"/>
    <p:sldId id="4674" r:id="rId49"/>
    <p:sldId id="1592" r:id="rId50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9" autoAdjust="0"/>
    <p:restoredTop sz="92806" autoAdjust="0"/>
  </p:normalViewPr>
  <p:slideViewPr>
    <p:cSldViewPr snapToObjects="1">
      <p:cViewPr varScale="1">
        <p:scale>
          <a:sx n="69" d="100"/>
          <a:sy n="69" d="100"/>
        </p:scale>
        <p:origin x="948" y="66"/>
      </p:cViewPr>
      <p:guideLst>
        <p:guide orient="horz" pos="2115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9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7553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00983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34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416728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35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47465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36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21848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37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97220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38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41770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986331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88980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286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12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  <p:extLst>
      <p:ext uri="{BB962C8B-B14F-4D97-AF65-F5344CB8AC3E}">
        <p14:creationId xmlns:p14="http://schemas.microsoft.com/office/powerpoint/2010/main" val="12392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15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709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26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306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27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78435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28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75144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29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3715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30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42258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2563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explorer/4845901188/2/ref=pd_lpo_ase/250-4780642-6873827?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11" Type="http://schemas.openxmlformats.org/officeDocument/2006/relationships/image" Target="../media/image31.jpeg"/><Relationship Id="rId5" Type="http://schemas.openxmlformats.org/officeDocument/2006/relationships/image" Target="../media/image25.jp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830800" y="2852920"/>
            <a:ext cx="4009974" cy="3671705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7380" y="1340710"/>
            <a:ext cx="8929240" cy="782637"/>
          </a:xfrm>
        </p:spPr>
        <p:txBody>
          <a:bodyPr/>
          <a:lstStyle/>
          <a:p>
            <a:pPr algn="l"/>
            <a:r>
              <a:rPr lang="ja-JP" altLang="en-US" sz="4000" dirty="0" smtClean="0">
                <a:effectLst/>
                <a:latin typeface="+mj-ea"/>
              </a:rPr>
              <a:t>盛岡は非合理性の固まりだ。</a:t>
            </a:r>
            <a:endParaRPr lang="ja-JP" altLang="en-US" sz="4000" dirty="0">
              <a:effectLst/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2015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月２７日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岩手建協</a:t>
            </a:r>
            <a:r>
              <a:rPr lang="ja-JP" altLang="en-US" sz="2400" dirty="0">
                <a:latin typeface="+mj-ea"/>
                <a:ea typeface="+mj-ea"/>
              </a:rPr>
              <a:t>広報委員会</a:t>
            </a:r>
            <a:r>
              <a:rPr lang="en-US" altLang="ja-JP" sz="2400" dirty="0">
                <a:latin typeface="+mj-ea"/>
                <a:ea typeface="+mj-ea"/>
              </a:rPr>
              <a:t>IT</a:t>
            </a:r>
            <a:r>
              <a:rPr lang="ja-JP" altLang="en-US" sz="2400" dirty="0">
                <a:latin typeface="+mj-ea"/>
                <a:ea typeface="+mj-ea"/>
              </a:rPr>
              <a:t>部会</a:t>
            </a:r>
            <a:r>
              <a:rPr lang="ja-JP" altLang="en-US" sz="2800" dirty="0"/>
              <a:t> </a:t>
            </a:r>
            <a:endParaRPr lang="ja-JP" altLang="en-US" sz="2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051650" y="2924930"/>
            <a:ext cx="5760800" cy="3744867"/>
            <a:chOff x="4931682" y="3524959"/>
            <a:chExt cx="4212320" cy="314483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013576" y="6385634"/>
              <a:ext cx="1773238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208589" y="3775784"/>
              <a:ext cx="3838575" cy="2189163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931682" y="3704347"/>
              <a:ext cx="3951970" cy="2449513"/>
              <a:chOff x="446" y="1014"/>
              <a:chExt cx="4450" cy="2072"/>
            </a:xfrm>
          </p:grpSpPr>
          <p:sp>
            <p:nvSpPr>
              <p:cNvPr id="194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5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6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7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8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9" name="Oval 16"/>
              <p:cNvSpPr>
                <a:spLocks noChangeArrowheads="1"/>
              </p:cNvSpPr>
              <p:nvPr/>
            </p:nvSpPr>
            <p:spPr bwMode="auto">
              <a:xfrm>
                <a:off x="446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blackWhite">
            <a:xfrm>
              <a:off x="8377239" y="5115634"/>
              <a:ext cx="766763" cy="5810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875517" y="3524959"/>
              <a:ext cx="2513013" cy="2498725"/>
              <a:chOff x="3799" y="513"/>
              <a:chExt cx="1380" cy="1319"/>
            </a:xfrm>
          </p:grpSpPr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135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6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7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8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9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0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1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2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3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4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5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6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7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8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9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0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1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2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3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4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5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6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7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8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9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0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1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2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3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4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5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6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7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8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9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0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1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2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3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4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5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6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7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8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9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0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1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2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3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4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5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6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7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8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9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0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1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2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3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6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7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8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9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0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1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2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3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4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5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6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7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8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9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0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1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2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3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4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5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6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7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8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9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0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1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2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3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4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5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6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7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8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9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0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1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2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3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4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1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677766"/>
            <a:ext cx="8785225" cy="1929519"/>
          </a:xfrm>
          <a:noFill/>
        </p:spPr>
        <p:txBody>
          <a:bodyPr>
            <a:spAutoFit/>
          </a:bodyPr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建設業の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化に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イントラネットを使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お</a:t>
            </a:r>
            <a:r>
              <a:rPr 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う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6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95526"/>
            <a:ext cx="8785225" cy="5484338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協会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ja-JP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企業のＩＴ化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現場のＩＴ化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1799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627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3" y="936730"/>
            <a:ext cx="8028480" cy="57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723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06525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4400" dirty="0"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つくる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（もしくは保つ）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1663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8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292600" y="5589588"/>
            <a:ext cx="4240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構造的な仕組みを維持</a:t>
            </a: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する限り攻撃には強い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888" y="341313"/>
            <a:ext cx="2368550" cy="782637"/>
          </a:xfrm>
        </p:spPr>
        <p:txBody>
          <a:bodyPr/>
          <a:lstStyle/>
          <a:p>
            <a:r>
              <a:rPr lang="ja-JP" sz="4000" dirty="0" smtClean="0">
                <a:effectLst/>
                <a:latin typeface="HGP明朝E" pitchFamily="18" charset="-128"/>
                <a:ea typeface="HGP明朝E" pitchFamily="18" charset="-128"/>
              </a:rPr>
              <a:t>円環</a:t>
            </a:r>
            <a:endParaRPr lang="ja-JP" sz="4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3493" name="Picture 5" descr="05062511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97375"/>
            <a:ext cx="40195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2063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38" y="267303"/>
            <a:ext cx="8785225" cy="6546167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しかし硬直的な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（きちんとした、もしかしたら非合理的な）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その体質が問題になる。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の特徴の一つ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なんでも見える形にしてしまう。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0469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460" y="2892425"/>
            <a:ext cx="8353160" cy="782638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それじゃ、と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を加える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ことを考え始めた。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6250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832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345487" cy="782637"/>
          </a:xfrm>
        </p:spPr>
        <p:txBody>
          <a:bodyPr/>
          <a:lstStyle/>
          <a:p>
            <a:r>
              <a:rPr lang="ja-JP" dirty="0">
                <a:latin typeface="HGP明朝E" pitchFamily="18" charset="-128"/>
                <a:ea typeface="HGP明朝E" pitchFamily="18" charset="-128"/>
              </a:rPr>
              <a:t>メビウスの帯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410" y="2892425"/>
            <a:ext cx="8713210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ひねりとは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なんだろう？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80113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各自が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自分で情報を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発信する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26101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612"/>
            <a:ext cx="9144000" cy="1313966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たしの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0" y="1376715"/>
            <a:ext cx="7308380" cy="5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234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形吹き出し 1"/>
          <p:cNvSpPr/>
          <p:nvPr/>
        </p:nvSpPr>
        <p:spPr bwMode="auto">
          <a:xfrm>
            <a:off x="1095940" y="188550"/>
            <a:ext cx="6788520" cy="5760597"/>
          </a:xfrm>
          <a:prstGeom prst="wedgeEllipseCallout">
            <a:avLst>
              <a:gd name="adj1" fmla="val 44809"/>
              <a:gd name="adj2" fmla="val 403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1" y="2574352"/>
            <a:ext cx="8345487" cy="782638"/>
          </a:xfrm>
        </p:spPr>
        <p:txBody>
          <a:bodyPr/>
          <a:lstStyle/>
          <a:p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なにを使うかは</a:t>
            </a:r>
            <a: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その時々の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流行で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かまわない。</a:t>
            </a:r>
            <a:endParaRPr lang="ja-JP" sz="5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78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3" y="2862362"/>
            <a:ext cx="8425170" cy="782638"/>
          </a:xfrm>
        </p:spPr>
        <p:txBody>
          <a:bodyPr/>
          <a:lstStyle/>
          <a:p>
            <a:pPr algn="l"/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とりあえず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はこの巨大な動きの中で流れて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それ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以上のスピードで流れていくことで独自性を保っていくこと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一つ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の方法になるかもしれない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川俣正：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400" b="1" u="sng" dirty="0">
                <a:latin typeface="HGP明朝E" pitchFamily="18" charset="-128"/>
                <a:ea typeface="HGP明朝E" pitchFamily="18" charset="-128"/>
                <a:hlinkClick r:id="rId3"/>
              </a:rPr>
              <a:t>アートレス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p45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）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0577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12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ブログ化</a:t>
            </a:r>
            <a:endParaRPr lang="ja-JP" sz="1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12782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それだけではないのではないか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と考えている</a:t>
            </a:r>
            <a:endParaRPr lang="ja-JP" sz="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地域性も</a:t>
            </a:r>
            <a: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そのひとつじゃ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ないのか？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73" y="3294452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パトリ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6462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40" y="2510529"/>
            <a:ext cx="8345487" cy="782638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パトリ＝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なぜ私は</a:t>
            </a:r>
            <a:r>
              <a:rPr lang="ja-JP" altLang="en-US" sz="60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アナタではない私なのか</a:t>
            </a:r>
            <a:r>
              <a:rPr lang="ja-JP" altLang="en-US" sz="6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r>
              <a:rPr lang="en-US" altLang="ja-JP" sz="6000" dirty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6000" dirty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6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なぜ</a:t>
            </a:r>
            <a:r>
              <a:rPr lang="ja-JP" altLang="en-US" sz="60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ここが他ならにここであるのか</a:t>
            </a:r>
            <a:r>
              <a:rPr lang="ja-JP" altLang="en-US" sz="6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endParaRPr lang="ja-JP" sz="6000" dirty="0">
              <a:solidFill>
                <a:schemeClr val="tx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28925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96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86" y="4828070"/>
            <a:ext cx="8345488" cy="782637"/>
          </a:xfrm>
        </p:spPr>
        <p:txBody>
          <a:bodyPr/>
          <a:lstStyle/>
          <a:p>
            <a:pPr algn="r"/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非合理性というのは</a:t>
            </a:r>
            <a: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居酒屋浩司と和民の差だ！</a:t>
            </a:r>
            <a:endParaRPr lang="ja-JP" altLang="en-US" sz="44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76" y="1412720"/>
            <a:ext cx="5993264" cy="31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8029" cy="35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014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浅草の非合理性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13734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あたしの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≒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ネットワーク化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897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浅草も東京の中では非合理性の固まりである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47745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盛岡の地域性</a:t>
            </a:r>
            <a:r>
              <a:rPr lang="en-US" altLang="ja-JP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非合理性に</a:t>
            </a: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満ちて</a:t>
            </a: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いる</a:t>
            </a: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68401"/>
            <a:ext cx="7561050" cy="587117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306" y="-27480"/>
            <a:ext cx="8878887" cy="9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6000" kern="0" smtClean="0">
                <a:effectLst/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kern="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15908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30" y="612532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食堂園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770" y="130065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もりしげ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3860"/>
            <a:ext cx="4860040" cy="364503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36" y="1183729"/>
            <a:ext cx="4721936" cy="35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83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30" y="612532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肉の米内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770" y="130065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大同苑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24120"/>
            <a:ext cx="4876800" cy="3657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71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089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温麺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159898"/>
            <a:ext cx="7594834" cy="56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4800" dirty="0" err="1" smtClean="0">
                <a:effectLst/>
                <a:latin typeface="HGP明朝E" pitchFamily="18" charset="-128"/>
                <a:ea typeface="HGP明朝E" pitchFamily="18" charset="-128"/>
              </a:rPr>
              <a:t>じゃじゃ</a:t>
            </a:r>
            <a:r>
              <a:rPr lang="ja-JP" altLang="en-US" sz="4800" dirty="0" smtClean="0">
                <a:effectLst/>
                <a:latin typeface="HGP明朝E" pitchFamily="18" charset="-128"/>
                <a:ea typeface="HGP明朝E" pitchFamily="18" charset="-128"/>
              </a:rPr>
              <a:t>麺</a:t>
            </a:r>
            <a:endParaRPr lang="ja-JP" altLang="en-US" sz="4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2942122"/>
            <a:ext cx="5212483" cy="39158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39" y="872647"/>
            <a:ext cx="4158404" cy="27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213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2016280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リストーロ金宝堂</a:t>
            </a:r>
            <a: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の盛岡とん</a:t>
            </a:r>
            <a:r>
              <a:rPr lang="ja-JP" altLang="en-US" sz="6000" dirty="0" err="1" smtClean="0">
                <a:effectLst/>
                <a:latin typeface="HGP明朝E" pitchFamily="18" charset="-128"/>
                <a:ea typeface="HGP明朝E" pitchFamily="18" charset="-128"/>
              </a:rPr>
              <a:t>て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き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0" y="1988800"/>
            <a:ext cx="6600916" cy="49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098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短角牛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9" y="903190"/>
            <a:ext cx="7784360" cy="58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073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そして見聞録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052670"/>
            <a:ext cx="7489040" cy="56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386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化は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空気の様にあるもの。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6356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さらにさまざまな食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680"/>
            <a:ext cx="3491850" cy="26188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8" y="4117629"/>
            <a:ext cx="4283959" cy="32129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50" y="1133797"/>
            <a:ext cx="3479694" cy="26097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135"/>
            <a:ext cx="3419840" cy="26076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96" y="1111937"/>
            <a:ext cx="3910004" cy="26188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04" y="4797190"/>
            <a:ext cx="3520489" cy="31771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96" y="2285322"/>
            <a:ext cx="2987780" cy="22408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90"/>
            <a:ext cx="3208965" cy="21493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73" y="2790935"/>
            <a:ext cx="3236754" cy="24275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5603" y="2057433"/>
            <a:ext cx="2823362" cy="22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食に関して云えば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盛岡は天才だと思う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40"/>
            <a:ext cx="9111193" cy="2304320"/>
          </a:xfrm>
        </p:spPr>
        <p:txBody>
          <a:bodyPr/>
          <a:lstStyle/>
          <a:p>
            <a:r>
              <a:rPr lang="ja-JP" altLang="en-US" sz="6000" dirty="0"/>
              <a:t>揺るぎない地図と暦</a:t>
            </a:r>
          </a:p>
        </p:txBody>
      </p:sp>
    </p:spTree>
    <p:extLst>
      <p:ext uri="{BB962C8B-B14F-4D97-AF65-F5344CB8AC3E}">
        <p14:creationId xmlns:p14="http://schemas.microsoft.com/office/powerpoint/2010/main" val="427944899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5838" y="2937730"/>
            <a:ext cx="5953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ja-JP" sz="2400" b="0" dirty="0">
                <a:solidFill>
                  <a:schemeClr val="tx1"/>
                </a:solidFill>
                <a:latin typeface="+mj-ea"/>
                <a:ea typeface="+mj-ea"/>
              </a:rPr>
              <a:t>　　　　　　　　　　　　　　　　　　　　　岡本太郎</a:t>
            </a:r>
            <a:r>
              <a:rPr lang="ja-JP" altLang="ja-JP" sz="5400" b="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31747" name="Picture 3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2" b="18826"/>
          <a:stretch>
            <a:fillRect/>
          </a:stretch>
        </p:blipFill>
        <p:spPr bwMode="auto">
          <a:xfrm>
            <a:off x="306029" y="4098925"/>
            <a:ext cx="43926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9420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（私の）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合理</a:t>
            </a: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に非合理を突きつけ</a:t>
            </a:r>
            <a:br>
              <a:rPr lang="ja-JP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無償を爆発</a:t>
            </a: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させる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816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空気の様にあるもの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広く薄い紐帯で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常に繋がっている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622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7832"/>
            <a:ext cx="8785225" cy="5499727"/>
          </a:xfrm>
          <a:noFill/>
        </p:spPr>
        <p:txBody>
          <a:bodyPr>
            <a:spAutoFit/>
          </a:bodyPr>
          <a:lstStyle/>
          <a:p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化とは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あなたの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依って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立つ共同体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に気がつくこと。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けれど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いつもＩＴ化を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対極化して考えて来た。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543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748" y="31536"/>
            <a:ext cx="8785225" cy="6853944"/>
          </a:xfrm>
          <a:noFill/>
        </p:spPr>
        <p:txBody>
          <a:bodyPr>
            <a:spAutoFit/>
          </a:bodyPr>
          <a:lstStyle/>
          <a:p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約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18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幕張の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のブース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で見たもの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2924930"/>
            <a:ext cx="762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548600"/>
            <a:ext cx="8785225" cy="1313966"/>
          </a:xfrm>
          <a:noFill/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</a:t>
            </a: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87941"/>
            <a:ext cx="8785225" cy="4699508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これが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わたしの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はじまりでした。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052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839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つまり、ブラウザで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で全てが終わる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" y="1112130"/>
            <a:ext cx="7619048" cy="4057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55470" y="5506478"/>
            <a:ext cx="820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全てが始まりそして終わる。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85578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7357</TotalTime>
  <Pages>0</Pages>
  <Words>386</Words>
  <Characters>0</Characters>
  <Application>Microsoft Office PowerPoint</Application>
  <DocSecurity>0</DocSecurity>
  <PresentationFormat>画面に合わせる (4:3)</PresentationFormat>
  <Lines>0</Lines>
  <Paragraphs>110</Paragraphs>
  <Slides>48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HGPﾌﾞｰｹ</vt:lpstr>
      <vt:lpstr>HGP明朝E</vt:lpstr>
      <vt:lpstr>HG明朝E</vt:lpstr>
      <vt:lpstr>Monotype Sorts</vt:lpstr>
      <vt:lpstr>ＭＳ Ｐゴシック</vt:lpstr>
      <vt:lpstr>ＭＳ Ｐ明朝</vt:lpstr>
      <vt:lpstr>Times New Roman</vt:lpstr>
      <vt:lpstr>標準デザイン</vt:lpstr>
      <vt:lpstr>標準デザイン_3</vt:lpstr>
      <vt:lpstr>盛岡は非合理性の固まりだ。</vt:lpstr>
      <vt:lpstr>あたしのIT化。</vt:lpstr>
      <vt:lpstr>あたしのIT化 ≒ ネットワーク化</vt:lpstr>
      <vt:lpstr>IT化は  空気の様にあるもの。</vt:lpstr>
      <vt:lpstr>けれど いつもＩＴ化を 対極化して考えて来た。</vt:lpstr>
      <vt:lpstr>約18年前 幕張の  のブース で見たもの</vt:lpstr>
      <vt:lpstr>フロッピーデスクのない インターネットに繋がれたコンピュータ</vt:lpstr>
      <vt:lpstr>これが わたしのIT化の はじまりでした。</vt:lpstr>
      <vt:lpstr>つまり、ブラウザで  で全てが終わる</vt:lpstr>
      <vt:lpstr>建設業のIT化に イントラネットを使おう。</vt:lpstr>
      <vt:lpstr>協会のIT化 企業のＩＴ化 現場のＩＴ化</vt:lpstr>
      <vt:lpstr>イントラネット  </vt:lpstr>
      <vt:lpstr>円環をつくる（もしくは保つ）</vt:lpstr>
      <vt:lpstr>円環</vt:lpstr>
      <vt:lpstr>しかし硬直的な （きちんとした、もしかしたら非合理的な） その体質が問題になる。  ITの特徴の一つ なんでも見える形にしてしまう。 </vt:lpstr>
      <vt:lpstr>それじゃ、と 円環に ひねりを加えることを考え始めた。</vt:lpstr>
      <vt:lpstr>メビウスの帯</vt:lpstr>
      <vt:lpstr>ひねりとは なんだろう？</vt:lpstr>
      <vt:lpstr>各自が 自分で情報を 発信する</vt:lpstr>
      <vt:lpstr>なにを使うかは その時々の 流行で かまわない。</vt:lpstr>
      <vt:lpstr>とりあえずはこの巨大な動きの中で流れて、 それ以上のスピードで流れていくことで独自性を保っていくことが 一つの方法になるかもしれない。  （川俣正：『アートレス』：p45）</vt:lpstr>
      <vt:lpstr>ブログ化</vt:lpstr>
      <vt:lpstr>しかし それだけではないのではないか と考えている</vt:lpstr>
      <vt:lpstr>地域性も そのひとつじゃ ないのか？</vt:lpstr>
      <vt:lpstr>地域性 ≒ パトリ </vt:lpstr>
      <vt:lpstr>パトリ＝ 「なぜ私はアナタではない私なのか」 「なぜここが他ならにここであるのか」</vt:lpstr>
      <vt:lpstr>地域性 ≒ 非合理性</vt:lpstr>
      <vt:lpstr> 非合理性というのは 居酒屋浩司と和民の差だ！</vt:lpstr>
      <vt:lpstr>浅草の非合理性</vt:lpstr>
      <vt:lpstr>浅草も東京の中では非合理性の固まりである</vt:lpstr>
      <vt:lpstr>盛岡の地域性 パトリは 非合理性に 満ちている！</vt:lpstr>
      <vt:lpstr>PowerPoint プレゼンテーション</vt:lpstr>
      <vt:lpstr>盛岡冷麺</vt:lpstr>
      <vt:lpstr>盛岡冷麺</vt:lpstr>
      <vt:lpstr>温麺</vt:lpstr>
      <vt:lpstr>じゃじゃ麺</vt:lpstr>
      <vt:lpstr>リストーロ金宝堂 の盛岡とんてき</vt:lpstr>
      <vt:lpstr>短角牛</vt:lpstr>
      <vt:lpstr>そして見聞録</vt:lpstr>
      <vt:lpstr>さらにさまざまな食</vt:lpstr>
      <vt:lpstr>食に関して云えば  盛岡は天才だと思う</vt:lpstr>
      <vt:lpstr>揺るぎない地図と暦</vt:lpstr>
      <vt:lpstr>（私の） 合理に非合理を突きつけ 無償を爆発させる</vt:lpstr>
      <vt:lpstr>IT化  空気の様にあるもの</vt:lpstr>
      <vt:lpstr>IT化  広く薄い紐帯で 常に繋がっている</vt:lpstr>
      <vt:lpstr>パトリは円環である</vt:lpstr>
      <vt:lpstr>IT化とは あなたの 依って立つ共同体 に気がつくこと。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桃知利男</cp:lastModifiedBy>
  <cp:revision>2103</cp:revision>
  <cp:lastPrinted>2013-09-14T21:23:18Z</cp:lastPrinted>
  <dcterms:created xsi:type="dcterms:W3CDTF">1999-04-25T06:01:30Z</dcterms:created>
  <dcterms:modified xsi:type="dcterms:W3CDTF">2015-01-27T23:29:20Z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