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media/image5.jpg" ContentType="image/jpeg"/>
  <Override PartName="/ppt/media/image8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3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7.jpg" ContentType="image/jpeg"/>
  <Override PartName="/ppt/media/image18.jp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19.jpg" ContentType="image/jpeg"/>
  <Override PartName="/ppt/notesSlides/notesSlide14.xml" ContentType="application/vnd.openxmlformats-officedocument.presentationml.notesSlide+xml"/>
  <Override PartName="/ppt/media/image20.jpg" ContentType="image/jpeg"/>
  <Override PartName="/ppt/notesSlides/notesSlide15.xml" ContentType="application/vnd.openxmlformats-officedocument.presentationml.notesSlide+xml"/>
  <Override PartName="/ppt/media/image21.jpg" ContentType="image/jpeg"/>
  <Override PartName="/ppt/media/image22.jpg" ContentType="image/jpeg"/>
  <Override PartName="/ppt/notesSlides/notesSlide16.xml" ContentType="application/vnd.openxmlformats-officedocument.presentationml.notesSlide+xml"/>
  <Override PartName="/ppt/media/image24.jpg" ContentType="image/jpeg"/>
  <Override PartName="/ppt/media/image25.jp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26.jpg" ContentType="image/jpeg"/>
  <Override PartName="/ppt/media/image27.jpg" ContentType="image/jpe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28.jpg" ContentType="image/jpe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image30.jpg" ContentType="image/jpeg"/>
  <Override PartName="/ppt/notesSlides/notesSlide24.xml" ContentType="application/vnd.openxmlformats-officedocument.presentationml.notesSlide+xml"/>
  <Override PartName="/ppt/media/image31.jpg" ContentType="image/jpeg"/>
  <Override PartName="/ppt/notesSlides/notesSlide25.xml" ContentType="application/vnd.openxmlformats-officedocument.presentationml.notesSlide+xml"/>
  <Override PartName="/ppt/media/image32.jpg" ContentType="image/jpeg"/>
  <Override PartName="/ppt/notesSlides/notesSlide26.xml" ContentType="application/vnd.openxmlformats-officedocument.presentationml.notesSlide+xml"/>
  <Override PartName="/ppt/media/image33.jpg" ContentType="image/jpeg"/>
  <Override PartName="/ppt/notesSlides/notesSlide27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5" r:id="rId2"/>
  </p:sldMasterIdLst>
  <p:notesMasterIdLst>
    <p:notesMasterId r:id="rId75"/>
  </p:notesMasterIdLst>
  <p:sldIdLst>
    <p:sldId id="3221" r:id="rId3"/>
    <p:sldId id="4730" r:id="rId4"/>
    <p:sldId id="4671" r:id="rId5"/>
    <p:sldId id="4719" r:id="rId6"/>
    <p:sldId id="4672" r:id="rId7"/>
    <p:sldId id="4677" r:id="rId8"/>
    <p:sldId id="4720" r:id="rId9"/>
    <p:sldId id="4733" r:id="rId10"/>
    <p:sldId id="4724" r:id="rId11"/>
    <p:sldId id="4727" r:id="rId12"/>
    <p:sldId id="4729" r:id="rId13"/>
    <p:sldId id="4723" r:id="rId14"/>
    <p:sldId id="4726" r:id="rId15"/>
    <p:sldId id="4734" r:id="rId16"/>
    <p:sldId id="4737" r:id="rId17"/>
    <p:sldId id="4735" r:id="rId18"/>
    <p:sldId id="4736" r:id="rId19"/>
    <p:sldId id="4728" r:id="rId20"/>
    <p:sldId id="4629" r:id="rId21"/>
    <p:sldId id="4610" r:id="rId22"/>
    <p:sldId id="4631" r:id="rId23"/>
    <p:sldId id="4676" r:id="rId24"/>
    <p:sldId id="4678" r:id="rId25"/>
    <p:sldId id="4611" r:id="rId26"/>
    <p:sldId id="4630" r:id="rId27"/>
    <p:sldId id="4664" r:id="rId28"/>
    <p:sldId id="4665" r:id="rId29"/>
    <p:sldId id="4666" r:id="rId30"/>
    <p:sldId id="4616" r:id="rId31"/>
    <p:sldId id="4617" r:id="rId32"/>
    <p:sldId id="4679" r:id="rId33"/>
    <p:sldId id="4680" r:id="rId34"/>
    <p:sldId id="4648" r:id="rId35"/>
    <p:sldId id="4649" r:id="rId36"/>
    <p:sldId id="4714" r:id="rId37"/>
    <p:sldId id="4626" r:id="rId38"/>
    <p:sldId id="4619" r:id="rId39"/>
    <p:sldId id="4681" r:id="rId40"/>
    <p:sldId id="4706" r:id="rId41"/>
    <p:sldId id="4650" r:id="rId42"/>
    <p:sldId id="4675" r:id="rId43"/>
    <p:sldId id="4707" r:id="rId44"/>
    <p:sldId id="4690" r:id="rId45"/>
    <p:sldId id="4691" r:id="rId46"/>
    <p:sldId id="4716" r:id="rId47"/>
    <p:sldId id="4721" r:id="rId48"/>
    <p:sldId id="4717" r:id="rId49"/>
    <p:sldId id="4722" r:id="rId50"/>
    <p:sldId id="4709" r:id="rId51"/>
    <p:sldId id="4710" r:id="rId52"/>
    <p:sldId id="4711" r:id="rId53"/>
    <p:sldId id="4718" r:id="rId54"/>
    <p:sldId id="4712" r:id="rId55"/>
    <p:sldId id="4694" r:id="rId56"/>
    <p:sldId id="4695" r:id="rId57"/>
    <p:sldId id="4715" r:id="rId58"/>
    <p:sldId id="4699" r:id="rId59"/>
    <p:sldId id="4696" r:id="rId60"/>
    <p:sldId id="4708" r:id="rId61"/>
    <p:sldId id="4652" r:id="rId62"/>
    <p:sldId id="4697" r:id="rId63"/>
    <p:sldId id="4683" r:id="rId64"/>
    <p:sldId id="4731" r:id="rId65"/>
    <p:sldId id="4705" r:id="rId66"/>
    <p:sldId id="4732" r:id="rId67"/>
    <p:sldId id="4688" r:id="rId68"/>
    <p:sldId id="4700" r:id="rId69"/>
    <p:sldId id="4693" r:id="rId70"/>
    <p:sldId id="4703" r:id="rId71"/>
    <p:sldId id="4659" r:id="rId72"/>
    <p:sldId id="4674" r:id="rId73"/>
    <p:sldId id="1592" r:id="rId74"/>
  </p:sldIdLst>
  <p:sldSz cx="9144000" cy="6858000" type="screen4x3"/>
  <p:notesSz cx="7102475" cy="10233025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FBAD"/>
    <a:srgbClr val="FFFFCC"/>
    <a:srgbClr val="FFCCFF"/>
    <a:srgbClr val="FFCC66"/>
    <a:srgbClr val="FFE1EB"/>
    <a:srgbClr val="FF6600"/>
    <a:srgbClr val="FC2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50" autoAdjust="0"/>
    <p:restoredTop sz="93846" autoAdjust="0"/>
  </p:normalViewPr>
  <p:slideViewPr>
    <p:cSldViewPr snapToObjects="1">
      <p:cViewPr varScale="1">
        <p:scale>
          <a:sx n="82" d="100"/>
          <a:sy n="82" d="100"/>
        </p:scale>
        <p:origin x="132" y="150"/>
      </p:cViewPr>
      <p:guideLst>
        <p:guide orient="horz" pos="2115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t" anchorCtr="0" compatLnSpc="1">
            <a:prstTxWarp prst="textNoShape">
              <a:avLst/>
            </a:prstTxWarp>
          </a:bodyPr>
          <a:lstStyle>
            <a:lvl1pPr algn="l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014" y="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t" anchorCtr="0" compatLnSpc="1">
            <a:prstTxWarp prst="textNoShape">
              <a:avLst/>
            </a:prstTxWarp>
          </a:bodyPr>
          <a:lstStyle>
            <a:lvl1pPr algn="r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4925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947552" y="4860605"/>
            <a:ext cx="5207371" cy="460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10"/>
            <a:ext cx="4313109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b" anchorCtr="0" compatLnSpc="1">
            <a:prstTxWarp prst="textNoShape">
              <a:avLst/>
            </a:prstTxWarp>
          </a:bodyPr>
          <a:lstStyle>
            <a:lvl1pPr algn="l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r>
              <a:rPr lang="ja-JP" altLang="ja-JP"/>
              <a:t>© Copyright TOSIO MOMOTI 2006.All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014" y="972121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b" anchorCtr="0" compatLnSpc="1">
            <a:prstTxWarp prst="textNoShape">
              <a:avLst/>
            </a:prstTxWarp>
          </a:bodyPr>
          <a:lstStyle>
            <a:lvl1pPr algn="r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185CBFD6-E01A-4E36-B97F-EDCA558B5FB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486747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2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56654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42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397663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43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26903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44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198509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46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75851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47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21772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48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25731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51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15371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54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775149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55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230143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57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22927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93D20-6813-4ECE-BE8A-625EE64189D9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959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959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163" y="4860172"/>
            <a:ext cx="5318914" cy="4944296"/>
          </a:xfrm>
        </p:spPr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392155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58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577984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60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804933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61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667358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62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015734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63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590624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64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512511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65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927163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468" tIns="48234" rIns="96468" bIns="48234" anchor="t"/>
          <a:lstStyle/>
          <a:p>
            <a:r>
              <a:rPr lang="ja-JP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447980" y="6394938"/>
            <a:ext cx="3470471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455613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911225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668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240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1500"/>
          </a:p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300"/>
          </a:p>
        </p:txBody>
      </p:sp>
    </p:spTree>
    <p:extLst>
      <p:ext uri="{BB962C8B-B14F-4D97-AF65-F5344CB8AC3E}">
        <p14:creationId xmlns:p14="http://schemas.microsoft.com/office/powerpoint/2010/main" val="2154515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D46EB-FCA4-4D5B-B0BF-68BA5B9C3712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960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960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163" y="4860172"/>
            <a:ext cx="5318914" cy="4944296"/>
          </a:xfrm>
        </p:spPr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948278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18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6806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22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7121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23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71216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39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41258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40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63206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41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75102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714C4-320A-48AF-81CD-362C6128579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36660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9E8FC-9BF4-4EAC-A70F-AF5A100C45D7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9900915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EB8BC-9B25-4821-8630-373DC2B35BED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7730241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81000" y="115888"/>
            <a:ext cx="8497888" cy="55991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3139E8BF-635D-4F42-B2FF-3C0EFB70C8C0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0369723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48AC-896D-48C7-A02E-F909C854F13B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6844622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85D6D-3FCA-45F1-89C8-CC24D356B91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0521485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9763B-1EDD-4BC4-942F-458BA37A80D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1817309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99823-FA46-463A-9DDF-543C00032DF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0891681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AB7EA-D5F2-4481-A0AC-5FE859DA2B45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3468085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29B86-A59A-4077-8010-17174C9F0341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258799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3389-25D7-43A1-9D9E-F0AEF598A73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5699848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821A0-0FCF-4750-B1C6-A5794B302B9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7609607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A518B-735C-4ED9-A2AD-5DB4961EF4E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953301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72452-0E89-41E4-91E3-FF08C2C33D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3732813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DAFD7-91B1-4C7C-B465-97557F29A67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500015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4E56D-23BC-4517-A450-61C233ABDBA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7188924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C720E-5807-4D96-B2E4-91DFC64733E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0564273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6671E-E0F5-44CA-8270-8A1D39EC1A4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8654922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1B049-CC85-4D0B-9F95-FE8CCBA996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281800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43135-AC23-471F-BE4F-60386BEBF58F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3086257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70BB-F108-4675-9A56-CB240E0F7C0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706665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DE8B-9941-4FDB-8570-000EF0E15CD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147222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A0FA9-521F-458B-935F-E4AFCBA953C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95847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5D5847DA-CAF2-45BB-85D1-D4C37736214D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1031" name="Picture 7" descr="momo-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9" r:id="rId12"/>
  </p:sldLayoutIdLst>
  <p:transition spd="med">
    <p:random/>
    <p:sndAc>
      <p:stSnd>
        <p:snd r:embed="rId14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A71E051E-EDDD-45A4-B06E-631B3D47A1AB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3079" name="Picture 7" descr="momo-logo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>
    <p:random/>
    <p:sndAc>
      <p:stSnd>
        <p:snd r:embed="rId13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jp/gp/explorer/4845901188/2/ref=pd_lpo_ase/250-4780642-6873827?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oti.com/blog2/2009/08/post_587.php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hyperlink" Target="https://www.google.co.jp/maps/place/%E3%80%92111-0032+%E6%9D%B1%E4%BA%AC%E9%83%BD%E5%8F%B0%E6%9D%B1%E5%8C%BA%E6%B5%85%E8%8D%89/@35.717031,139.7987634,16z/data=!3m1!4b1!4m2!3m1!1s0x60188ec2047f5333:0x7c84fd3881c74067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hyperlink" Target="http://www.momoti.com/" TargetMode="External"/><Relationship Id="rId4" Type="http://schemas.openxmlformats.org/officeDocument/2006/relationships/hyperlink" Target="mailto:pinkhip@dc4.so-net.ne.j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5078657" y="3250187"/>
            <a:ext cx="3670055" cy="3274438"/>
            <a:chOff x="0" y="0"/>
            <a:chExt cx="2300" cy="2195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218" y="110"/>
              <a:ext cx="2082" cy="2085"/>
              <a:chOff x="0" y="0"/>
              <a:chExt cx="2082" cy="2085"/>
            </a:xfrm>
          </p:grpSpPr>
          <p:sp>
            <p:nvSpPr>
              <p:cNvPr id="5124" name="その他"/>
              <p:cNvSpPr>
                <a:spLocks/>
              </p:cNvSpPr>
              <p:nvPr/>
            </p:nvSpPr>
            <p:spPr bwMode="auto">
              <a:xfrm>
                <a:off x="1185" y="1537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5" name="その他"/>
              <p:cNvSpPr>
                <a:spLocks/>
              </p:cNvSpPr>
              <p:nvPr/>
            </p:nvSpPr>
            <p:spPr bwMode="auto">
              <a:xfrm>
                <a:off x="2007" y="1730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6" name="その他"/>
              <p:cNvSpPr>
                <a:spLocks/>
              </p:cNvSpPr>
              <p:nvPr/>
            </p:nvSpPr>
            <p:spPr bwMode="auto">
              <a:xfrm>
                <a:off x="1530" y="1660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7" name="その他"/>
              <p:cNvSpPr>
                <a:spLocks/>
              </p:cNvSpPr>
              <p:nvPr/>
            </p:nvSpPr>
            <p:spPr bwMode="auto">
              <a:xfrm>
                <a:off x="1525" y="1679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8" name="その他"/>
              <p:cNvSpPr>
                <a:spLocks/>
              </p:cNvSpPr>
              <p:nvPr/>
            </p:nvSpPr>
            <p:spPr bwMode="auto">
              <a:xfrm>
                <a:off x="1596" y="1280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9" name="その他"/>
              <p:cNvSpPr>
                <a:spLocks/>
              </p:cNvSpPr>
              <p:nvPr/>
            </p:nvSpPr>
            <p:spPr bwMode="auto">
              <a:xfrm>
                <a:off x="1989" y="1306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0" name="その他"/>
              <p:cNvSpPr>
                <a:spLocks/>
              </p:cNvSpPr>
              <p:nvPr/>
            </p:nvSpPr>
            <p:spPr bwMode="auto">
              <a:xfrm>
                <a:off x="1596" y="1291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1" name="その他"/>
              <p:cNvSpPr>
                <a:spLocks/>
              </p:cNvSpPr>
              <p:nvPr/>
            </p:nvSpPr>
            <p:spPr bwMode="auto">
              <a:xfrm>
                <a:off x="1641" y="1337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2" name="その他"/>
              <p:cNvSpPr>
                <a:spLocks/>
              </p:cNvSpPr>
              <p:nvPr/>
            </p:nvSpPr>
            <p:spPr bwMode="auto">
              <a:xfrm>
                <a:off x="2" y="0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3" name="その他"/>
              <p:cNvSpPr>
                <a:spLocks/>
              </p:cNvSpPr>
              <p:nvPr/>
            </p:nvSpPr>
            <p:spPr bwMode="auto">
              <a:xfrm>
                <a:off x="799" y="917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4" name="その他"/>
              <p:cNvSpPr>
                <a:spLocks/>
              </p:cNvSpPr>
              <p:nvPr/>
            </p:nvSpPr>
            <p:spPr bwMode="auto">
              <a:xfrm>
                <a:off x="0" y="282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5" name="その他"/>
              <p:cNvSpPr>
                <a:spLocks/>
              </p:cNvSpPr>
              <p:nvPr/>
            </p:nvSpPr>
            <p:spPr bwMode="auto">
              <a:xfrm>
                <a:off x="626" y="52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6" name="その他"/>
              <p:cNvSpPr>
                <a:spLocks/>
              </p:cNvSpPr>
              <p:nvPr/>
            </p:nvSpPr>
            <p:spPr bwMode="auto">
              <a:xfrm>
                <a:off x="337" y="807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7" name="その他"/>
              <p:cNvSpPr>
                <a:spLocks/>
              </p:cNvSpPr>
              <p:nvPr/>
            </p:nvSpPr>
            <p:spPr bwMode="auto">
              <a:xfrm>
                <a:off x="1332" y="1880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8" name="その他"/>
              <p:cNvSpPr>
                <a:spLocks/>
              </p:cNvSpPr>
              <p:nvPr/>
            </p:nvSpPr>
            <p:spPr bwMode="auto">
              <a:xfrm>
                <a:off x="1097" y="1654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9" name="その他"/>
              <p:cNvSpPr>
                <a:spLocks/>
              </p:cNvSpPr>
              <p:nvPr/>
            </p:nvSpPr>
            <p:spPr bwMode="auto">
              <a:xfrm>
                <a:off x="1387" y="1732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0" name="その他"/>
              <p:cNvSpPr>
                <a:spLocks/>
              </p:cNvSpPr>
              <p:nvPr/>
            </p:nvSpPr>
            <p:spPr bwMode="auto">
              <a:xfrm>
                <a:off x="912" y="1805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1" name="その他"/>
              <p:cNvSpPr>
                <a:spLocks/>
              </p:cNvSpPr>
              <p:nvPr/>
            </p:nvSpPr>
            <p:spPr bwMode="auto">
              <a:xfrm>
                <a:off x="953" y="1800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2" name="その他"/>
              <p:cNvSpPr>
                <a:spLocks/>
              </p:cNvSpPr>
              <p:nvPr/>
            </p:nvSpPr>
            <p:spPr bwMode="auto">
              <a:xfrm>
                <a:off x="1010" y="1679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3" name="その他"/>
              <p:cNvSpPr>
                <a:spLocks/>
              </p:cNvSpPr>
              <p:nvPr/>
            </p:nvSpPr>
            <p:spPr bwMode="auto">
              <a:xfrm>
                <a:off x="1339" y="2035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4" name="その他"/>
              <p:cNvSpPr>
                <a:spLocks/>
              </p:cNvSpPr>
              <p:nvPr/>
            </p:nvSpPr>
            <p:spPr bwMode="auto">
              <a:xfrm>
                <a:off x="1005" y="1429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5" name="その他"/>
              <p:cNvSpPr>
                <a:spLocks/>
              </p:cNvSpPr>
              <p:nvPr/>
            </p:nvSpPr>
            <p:spPr bwMode="auto">
              <a:xfrm>
                <a:off x="906" y="1401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6" name="その他"/>
              <p:cNvSpPr>
                <a:spLocks/>
              </p:cNvSpPr>
              <p:nvPr/>
            </p:nvSpPr>
            <p:spPr bwMode="auto">
              <a:xfrm>
                <a:off x="912" y="1403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7" name="その他"/>
              <p:cNvSpPr>
                <a:spLocks/>
              </p:cNvSpPr>
              <p:nvPr/>
            </p:nvSpPr>
            <p:spPr bwMode="auto">
              <a:xfrm>
                <a:off x="939" y="1494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8" name="その他"/>
              <p:cNvSpPr>
                <a:spLocks/>
              </p:cNvSpPr>
              <p:nvPr/>
            </p:nvSpPr>
            <p:spPr bwMode="auto">
              <a:xfrm>
                <a:off x="1057" y="1456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9" name="その他"/>
              <p:cNvSpPr>
                <a:spLocks/>
              </p:cNvSpPr>
              <p:nvPr/>
            </p:nvSpPr>
            <p:spPr bwMode="auto">
              <a:xfrm>
                <a:off x="1219" y="1440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0" name="その他"/>
              <p:cNvSpPr>
                <a:spLocks/>
              </p:cNvSpPr>
              <p:nvPr/>
            </p:nvSpPr>
            <p:spPr bwMode="auto">
              <a:xfrm>
                <a:off x="1274" y="1507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1" name="その他"/>
              <p:cNvSpPr>
                <a:spLocks/>
              </p:cNvSpPr>
              <p:nvPr/>
            </p:nvSpPr>
            <p:spPr bwMode="auto">
              <a:xfrm>
                <a:off x="1136" y="1555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2" name="その他"/>
              <p:cNvSpPr>
                <a:spLocks/>
              </p:cNvSpPr>
              <p:nvPr/>
            </p:nvSpPr>
            <p:spPr bwMode="auto">
              <a:xfrm>
                <a:off x="1119" y="1536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3" name="その他"/>
              <p:cNvSpPr>
                <a:spLocks/>
              </p:cNvSpPr>
              <p:nvPr/>
            </p:nvSpPr>
            <p:spPr bwMode="auto">
              <a:xfrm>
                <a:off x="1005" y="1583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4" name="その他"/>
              <p:cNvSpPr>
                <a:spLocks/>
              </p:cNvSpPr>
              <p:nvPr/>
            </p:nvSpPr>
            <p:spPr bwMode="auto">
              <a:xfrm>
                <a:off x="1059" y="1794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5" name="その他"/>
              <p:cNvSpPr>
                <a:spLocks/>
              </p:cNvSpPr>
              <p:nvPr/>
            </p:nvSpPr>
            <p:spPr bwMode="auto">
              <a:xfrm>
                <a:off x="1363" y="1896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6" name="Oval 36"/>
              <p:cNvSpPr>
                <a:spLocks noChangeArrowheads="1"/>
              </p:cNvSpPr>
              <p:nvPr/>
            </p:nvSpPr>
            <p:spPr bwMode="auto">
              <a:xfrm>
                <a:off x="1161" y="1467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57" name="その他"/>
              <p:cNvSpPr>
                <a:spLocks/>
              </p:cNvSpPr>
              <p:nvPr/>
            </p:nvSpPr>
            <p:spPr bwMode="auto">
              <a:xfrm>
                <a:off x="1385" y="2036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8" name="その他"/>
              <p:cNvSpPr>
                <a:spLocks/>
              </p:cNvSpPr>
              <p:nvPr/>
            </p:nvSpPr>
            <p:spPr bwMode="auto">
              <a:xfrm>
                <a:off x="1009" y="1673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9" name="その他"/>
              <p:cNvSpPr>
                <a:spLocks/>
              </p:cNvSpPr>
              <p:nvPr/>
            </p:nvSpPr>
            <p:spPr bwMode="auto">
              <a:xfrm>
                <a:off x="1042" y="1651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0" name="その他"/>
              <p:cNvSpPr>
                <a:spLocks/>
              </p:cNvSpPr>
              <p:nvPr/>
            </p:nvSpPr>
            <p:spPr bwMode="auto">
              <a:xfrm>
                <a:off x="1262" y="1891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1" name="その他"/>
              <p:cNvSpPr>
                <a:spLocks/>
              </p:cNvSpPr>
              <p:nvPr/>
            </p:nvSpPr>
            <p:spPr bwMode="auto">
              <a:xfrm>
                <a:off x="1366" y="1813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2" name="その他"/>
              <p:cNvSpPr>
                <a:spLocks/>
              </p:cNvSpPr>
              <p:nvPr/>
            </p:nvSpPr>
            <p:spPr bwMode="auto">
              <a:xfrm>
                <a:off x="1293" y="1537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3" name="その他"/>
              <p:cNvSpPr>
                <a:spLocks/>
              </p:cNvSpPr>
              <p:nvPr/>
            </p:nvSpPr>
            <p:spPr bwMode="auto">
              <a:xfrm>
                <a:off x="1250" y="1709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4" name="その他"/>
              <p:cNvSpPr>
                <a:spLocks/>
              </p:cNvSpPr>
              <p:nvPr/>
            </p:nvSpPr>
            <p:spPr bwMode="auto">
              <a:xfrm>
                <a:off x="1211" y="1704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5" name="その他"/>
              <p:cNvSpPr>
                <a:spLocks/>
              </p:cNvSpPr>
              <p:nvPr/>
            </p:nvSpPr>
            <p:spPr bwMode="auto">
              <a:xfrm>
                <a:off x="1229" y="1741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6" name="その他"/>
              <p:cNvSpPr>
                <a:spLocks/>
              </p:cNvSpPr>
              <p:nvPr/>
            </p:nvSpPr>
            <p:spPr bwMode="auto">
              <a:xfrm>
                <a:off x="1462" y="1606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7" name="その他"/>
              <p:cNvSpPr>
                <a:spLocks/>
              </p:cNvSpPr>
              <p:nvPr/>
            </p:nvSpPr>
            <p:spPr bwMode="auto">
              <a:xfrm>
                <a:off x="1468" y="1614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8" name="その他"/>
              <p:cNvSpPr>
                <a:spLocks/>
              </p:cNvSpPr>
              <p:nvPr/>
            </p:nvSpPr>
            <p:spPr bwMode="auto">
              <a:xfrm>
                <a:off x="1334" y="1620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9" name="その他"/>
              <p:cNvSpPr>
                <a:spLocks/>
              </p:cNvSpPr>
              <p:nvPr/>
            </p:nvSpPr>
            <p:spPr bwMode="auto">
              <a:xfrm>
                <a:off x="1400" y="1741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0" name="その他"/>
              <p:cNvSpPr>
                <a:spLocks/>
              </p:cNvSpPr>
              <p:nvPr/>
            </p:nvSpPr>
            <p:spPr bwMode="auto">
              <a:xfrm>
                <a:off x="1542" y="1906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1" name="その他"/>
              <p:cNvSpPr>
                <a:spLocks/>
              </p:cNvSpPr>
              <p:nvPr/>
            </p:nvSpPr>
            <p:spPr bwMode="auto">
              <a:xfrm>
                <a:off x="1521" y="1666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2" name="その他"/>
              <p:cNvSpPr>
                <a:spLocks/>
              </p:cNvSpPr>
              <p:nvPr/>
            </p:nvSpPr>
            <p:spPr bwMode="auto">
              <a:xfrm>
                <a:off x="1092" y="898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3" name="その他"/>
              <p:cNvSpPr>
                <a:spLocks/>
              </p:cNvSpPr>
              <p:nvPr/>
            </p:nvSpPr>
            <p:spPr bwMode="auto">
              <a:xfrm>
                <a:off x="9" y="547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4" name="その他"/>
              <p:cNvSpPr>
                <a:spLocks/>
              </p:cNvSpPr>
              <p:nvPr/>
            </p:nvSpPr>
            <p:spPr bwMode="auto">
              <a:xfrm>
                <a:off x="34" y="373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5" name="その他"/>
              <p:cNvSpPr>
                <a:spLocks/>
              </p:cNvSpPr>
              <p:nvPr/>
            </p:nvSpPr>
            <p:spPr bwMode="auto">
              <a:xfrm>
                <a:off x="1532" y="1753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6" name="その他"/>
              <p:cNvSpPr>
                <a:spLocks/>
              </p:cNvSpPr>
              <p:nvPr/>
            </p:nvSpPr>
            <p:spPr bwMode="auto">
              <a:xfrm>
                <a:off x="1909" y="1856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>
                <a:off x="1367" y="1895"/>
                <a:ext cx="650" cy="17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/>
            </p:nvSpPr>
            <p:spPr bwMode="auto">
              <a:xfrm>
                <a:off x="1381" y="1939"/>
                <a:ext cx="511" cy="136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9" name="その他"/>
              <p:cNvSpPr>
                <a:spLocks/>
              </p:cNvSpPr>
              <p:nvPr/>
            </p:nvSpPr>
            <p:spPr bwMode="auto">
              <a:xfrm>
                <a:off x="1684" y="1384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0" name="その他"/>
              <p:cNvSpPr>
                <a:spLocks/>
              </p:cNvSpPr>
              <p:nvPr/>
            </p:nvSpPr>
            <p:spPr bwMode="auto">
              <a:xfrm>
                <a:off x="1684" y="1434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1" name="その他"/>
              <p:cNvSpPr>
                <a:spLocks/>
              </p:cNvSpPr>
              <p:nvPr/>
            </p:nvSpPr>
            <p:spPr bwMode="auto">
              <a:xfrm>
                <a:off x="1684" y="1489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2" name="その他"/>
              <p:cNvSpPr>
                <a:spLocks/>
              </p:cNvSpPr>
              <p:nvPr/>
            </p:nvSpPr>
            <p:spPr bwMode="auto">
              <a:xfrm>
                <a:off x="1684" y="1552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183" name="Group 63"/>
            <p:cNvGrpSpPr>
              <a:grpSpLocks/>
            </p:cNvGrpSpPr>
            <p:nvPr/>
          </p:nvGrpSpPr>
          <p:grpSpPr bwMode="auto">
            <a:xfrm>
              <a:off x="0" y="0"/>
              <a:ext cx="594" cy="529"/>
              <a:chOff x="0" y="0"/>
              <a:chExt cx="594" cy="529"/>
            </a:xfrm>
          </p:grpSpPr>
          <p:sp>
            <p:nvSpPr>
              <p:cNvPr id="5184" name="その他"/>
              <p:cNvSpPr>
                <a:spLocks/>
              </p:cNvSpPr>
              <p:nvPr/>
            </p:nvSpPr>
            <p:spPr bwMode="auto">
              <a:xfrm>
                <a:off x="360" y="424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5" name="その他"/>
              <p:cNvSpPr>
                <a:spLocks/>
              </p:cNvSpPr>
              <p:nvPr/>
            </p:nvSpPr>
            <p:spPr bwMode="auto">
              <a:xfrm>
                <a:off x="376" y="415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6" name="その他"/>
              <p:cNvSpPr>
                <a:spLocks/>
              </p:cNvSpPr>
              <p:nvPr/>
            </p:nvSpPr>
            <p:spPr bwMode="auto">
              <a:xfrm>
                <a:off x="521" y="405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7" name="その他"/>
              <p:cNvSpPr>
                <a:spLocks/>
              </p:cNvSpPr>
              <p:nvPr/>
            </p:nvSpPr>
            <p:spPr bwMode="auto">
              <a:xfrm>
                <a:off x="81" y="114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8" name="その他"/>
              <p:cNvSpPr>
                <a:spLocks/>
              </p:cNvSpPr>
              <p:nvPr/>
            </p:nvSpPr>
            <p:spPr bwMode="auto">
              <a:xfrm>
                <a:off x="33" y="257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9" name="その他"/>
              <p:cNvSpPr>
                <a:spLocks/>
              </p:cNvSpPr>
              <p:nvPr/>
            </p:nvSpPr>
            <p:spPr bwMode="auto">
              <a:xfrm>
                <a:off x="35" y="252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0" name="その他"/>
              <p:cNvSpPr>
                <a:spLocks/>
              </p:cNvSpPr>
              <p:nvPr/>
            </p:nvSpPr>
            <p:spPr bwMode="auto">
              <a:xfrm>
                <a:off x="142" y="286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1" name="その他"/>
              <p:cNvSpPr>
                <a:spLocks/>
              </p:cNvSpPr>
              <p:nvPr/>
            </p:nvSpPr>
            <p:spPr bwMode="auto">
              <a:xfrm>
                <a:off x="75" y="115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2" name="その他"/>
              <p:cNvSpPr>
                <a:spLocks/>
              </p:cNvSpPr>
              <p:nvPr/>
            </p:nvSpPr>
            <p:spPr bwMode="auto">
              <a:xfrm>
                <a:off x="137" y="107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3" name="その他"/>
              <p:cNvSpPr>
                <a:spLocks/>
              </p:cNvSpPr>
              <p:nvPr/>
            </p:nvSpPr>
            <p:spPr bwMode="auto">
              <a:xfrm>
                <a:off x="133" y="115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4" name="その他"/>
              <p:cNvSpPr>
                <a:spLocks/>
              </p:cNvSpPr>
              <p:nvPr/>
            </p:nvSpPr>
            <p:spPr bwMode="auto">
              <a:xfrm>
                <a:off x="158" y="114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5" name="その他"/>
              <p:cNvSpPr>
                <a:spLocks/>
              </p:cNvSpPr>
              <p:nvPr/>
            </p:nvSpPr>
            <p:spPr bwMode="auto">
              <a:xfrm>
                <a:off x="180" y="135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6" name="その他"/>
              <p:cNvSpPr>
                <a:spLocks/>
              </p:cNvSpPr>
              <p:nvPr/>
            </p:nvSpPr>
            <p:spPr bwMode="auto">
              <a:xfrm>
                <a:off x="149" y="307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7" name="その他"/>
              <p:cNvSpPr>
                <a:spLocks/>
              </p:cNvSpPr>
              <p:nvPr/>
            </p:nvSpPr>
            <p:spPr bwMode="auto">
              <a:xfrm>
                <a:off x="204" y="316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8" name="その他"/>
              <p:cNvSpPr>
                <a:spLocks/>
              </p:cNvSpPr>
              <p:nvPr/>
            </p:nvSpPr>
            <p:spPr bwMode="auto">
              <a:xfrm>
                <a:off x="204" y="336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9" name="その他"/>
              <p:cNvSpPr>
                <a:spLocks/>
              </p:cNvSpPr>
              <p:nvPr/>
            </p:nvSpPr>
            <p:spPr bwMode="auto">
              <a:xfrm>
                <a:off x="0" y="286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0" name="その他"/>
              <p:cNvSpPr>
                <a:spLocks/>
              </p:cNvSpPr>
              <p:nvPr/>
            </p:nvSpPr>
            <p:spPr bwMode="auto">
              <a:xfrm>
                <a:off x="369" y="252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1" name="その他"/>
              <p:cNvSpPr>
                <a:spLocks/>
              </p:cNvSpPr>
              <p:nvPr/>
            </p:nvSpPr>
            <p:spPr bwMode="auto">
              <a:xfrm>
                <a:off x="368" y="259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2" name="その他"/>
              <p:cNvSpPr>
                <a:spLocks/>
              </p:cNvSpPr>
              <p:nvPr/>
            </p:nvSpPr>
            <p:spPr bwMode="auto">
              <a:xfrm>
                <a:off x="344" y="244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3" name="その他"/>
              <p:cNvSpPr>
                <a:spLocks/>
              </p:cNvSpPr>
              <p:nvPr/>
            </p:nvSpPr>
            <p:spPr bwMode="auto">
              <a:xfrm>
                <a:off x="408" y="48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4" name="その他"/>
              <p:cNvSpPr>
                <a:spLocks/>
              </p:cNvSpPr>
              <p:nvPr/>
            </p:nvSpPr>
            <p:spPr bwMode="auto">
              <a:xfrm>
                <a:off x="355" y="216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5" name="その他"/>
              <p:cNvSpPr>
                <a:spLocks/>
              </p:cNvSpPr>
              <p:nvPr/>
            </p:nvSpPr>
            <p:spPr bwMode="auto">
              <a:xfrm>
                <a:off x="367" y="0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6" name="その他"/>
              <p:cNvSpPr>
                <a:spLocks/>
              </p:cNvSpPr>
              <p:nvPr/>
            </p:nvSpPr>
            <p:spPr bwMode="auto">
              <a:xfrm>
                <a:off x="427" y="208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7" name="その他"/>
              <p:cNvSpPr>
                <a:spLocks/>
              </p:cNvSpPr>
              <p:nvPr/>
            </p:nvSpPr>
            <p:spPr bwMode="auto">
              <a:xfrm>
                <a:off x="434" y="87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8" name="Oval 88"/>
              <p:cNvSpPr>
                <a:spLocks noChangeArrowheads="1"/>
              </p:cNvSpPr>
              <p:nvPr/>
            </p:nvSpPr>
            <p:spPr bwMode="auto">
              <a:xfrm>
                <a:off x="434" y="83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09" name="Oval 89"/>
              <p:cNvSpPr>
                <a:spLocks noChangeArrowheads="1"/>
              </p:cNvSpPr>
              <p:nvPr/>
            </p:nvSpPr>
            <p:spPr bwMode="auto">
              <a:xfrm>
                <a:off x="463" y="81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0" name="その他"/>
              <p:cNvSpPr>
                <a:spLocks/>
              </p:cNvSpPr>
              <p:nvPr/>
            </p:nvSpPr>
            <p:spPr bwMode="auto">
              <a:xfrm>
                <a:off x="468" y="134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1" name="その他"/>
              <p:cNvSpPr>
                <a:spLocks/>
              </p:cNvSpPr>
              <p:nvPr/>
            </p:nvSpPr>
            <p:spPr bwMode="auto">
              <a:xfrm>
                <a:off x="480" y="123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2" name="その他"/>
              <p:cNvSpPr>
                <a:spLocks/>
              </p:cNvSpPr>
              <p:nvPr/>
            </p:nvSpPr>
            <p:spPr bwMode="auto">
              <a:xfrm>
                <a:off x="463" y="43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3" name="その他"/>
              <p:cNvSpPr>
                <a:spLocks/>
              </p:cNvSpPr>
              <p:nvPr/>
            </p:nvSpPr>
            <p:spPr bwMode="auto">
              <a:xfrm>
                <a:off x="523" y="292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4" name="その他"/>
              <p:cNvSpPr>
                <a:spLocks/>
              </p:cNvSpPr>
              <p:nvPr/>
            </p:nvSpPr>
            <p:spPr bwMode="auto">
              <a:xfrm>
                <a:off x="384" y="279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5" name="その他"/>
              <p:cNvSpPr>
                <a:spLocks/>
              </p:cNvSpPr>
              <p:nvPr/>
            </p:nvSpPr>
            <p:spPr bwMode="auto">
              <a:xfrm>
                <a:off x="154" y="364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/>
            </p:nvSpPr>
            <p:spPr bwMode="auto">
              <a:xfrm>
                <a:off x="535" y="490"/>
                <a:ext cx="11" cy="2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/>
            </p:nvSpPr>
            <p:spPr bwMode="auto">
              <a:xfrm>
                <a:off x="555" y="465"/>
                <a:ext cx="0" cy="5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/>
            </p:nvSpPr>
            <p:spPr bwMode="auto">
              <a:xfrm>
                <a:off x="376" y="447"/>
                <a:ext cx="0" cy="82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9" name="その他"/>
              <p:cNvSpPr>
                <a:spLocks/>
              </p:cNvSpPr>
              <p:nvPr/>
            </p:nvSpPr>
            <p:spPr bwMode="auto">
              <a:xfrm>
                <a:off x="202" y="158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0" name="その他"/>
              <p:cNvSpPr>
                <a:spLocks/>
              </p:cNvSpPr>
              <p:nvPr/>
            </p:nvSpPr>
            <p:spPr bwMode="auto">
              <a:xfrm>
                <a:off x="202" y="187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1" name="その他"/>
              <p:cNvSpPr>
                <a:spLocks/>
              </p:cNvSpPr>
              <p:nvPr/>
            </p:nvSpPr>
            <p:spPr bwMode="auto">
              <a:xfrm>
                <a:off x="202" y="213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2" name="その他"/>
              <p:cNvSpPr>
                <a:spLocks/>
              </p:cNvSpPr>
              <p:nvPr/>
            </p:nvSpPr>
            <p:spPr bwMode="auto">
              <a:xfrm>
                <a:off x="202" y="233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23" name="Group 103"/>
            <p:cNvGrpSpPr>
              <a:grpSpLocks/>
            </p:cNvGrpSpPr>
            <p:nvPr/>
          </p:nvGrpSpPr>
          <p:grpSpPr bwMode="auto">
            <a:xfrm>
              <a:off x="1053" y="37"/>
              <a:ext cx="596" cy="487"/>
              <a:chOff x="0" y="0"/>
              <a:chExt cx="596" cy="487"/>
            </a:xfrm>
          </p:grpSpPr>
          <p:sp>
            <p:nvSpPr>
              <p:cNvPr id="5224" name="その他"/>
              <p:cNvSpPr>
                <a:spLocks/>
              </p:cNvSpPr>
              <p:nvPr/>
            </p:nvSpPr>
            <p:spPr bwMode="auto">
              <a:xfrm>
                <a:off x="80" y="158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5" name="その他"/>
              <p:cNvSpPr>
                <a:spLocks/>
              </p:cNvSpPr>
              <p:nvPr/>
            </p:nvSpPr>
            <p:spPr bwMode="auto">
              <a:xfrm>
                <a:off x="34" y="310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6" name="その他"/>
              <p:cNvSpPr>
                <a:spLocks/>
              </p:cNvSpPr>
              <p:nvPr/>
            </p:nvSpPr>
            <p:spPr bwMode="auto">
              <a:xfrm>
                <a:off x="35" y="301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7" name="その他"/>
              <p:cNvSpPr>
                <a:spLocks/>
              </p:cNvSpPr>
              <p:nvPr/>
            </p:nvSpPr>
            <p:spPr bwMode="auto">
              <a:xfrm>
                <a:off x="146" y="330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8" name="その他"/>
              <p:cNvSpPr>
                <a:spLocks/>
              </p:cNvSpPr>
              <p:nvPr/>
            </p:nvSpPr>
            <p:spPr bwMode="auto">
              <a:xfrm>
                <a:off x="77" y="160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9" name="その他"/>
              <p:cNvSpPr>
                <a:spLocks/>
              </p:cNvSpPr>
              <p:nvPr/>
            </p:nvSpPr>
            <p:spPr bwMode="auto">
              <a:xfrm>
                <a:off x="137" y="151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0" name="その他"/>
              <p:cNvSpPr>
                <a:spLocks/>
              </p:cNvSpPr>
              <p:nvPr/>
            </p:nvSpPr>
            <p:spPr bwMode="auto">
              <a:xfrm>
                <a:off x="133" y="160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1" name="その他"/>
              <p:cNvSpPr>
                <a:spLocks/>
              </p:cNvSpPr>
              <p:nvPr/>
            </p:nvSpPr>
            <p:spPr bwMode="auto">
              <a:xfrm>
                <a:off x="155" y="158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2" name="その他"/>
              <p:cNvSpPr>
                <a:spLocks/>
              </p:cNvSpPr>
              <p:nvPr/>
            </p:nvSpPr>
            <p:spPr bwMode="auto">
              <a:xfrm>
                <a:off x="184" y="182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3" name="その他"/>
              <p:cNvSpPr>
                <a:spLocks/>
              </p:cNvSpPr>
              <p:nvPr/>
            </p:nvSpPr>
            <p:spPr bwMode="auto">
              <a:xfrm>
                <a:off x="152" y="355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4" name="その他"/>
              <p:cNvSpPr>
                <a:spLocks/>
              </p:cNvSpPr>
              <p:nvPr/>
            </p:nvSpPr>
            <p:spPr bwMode="auto">
              <a:xfrm>
                <a:off x="207" y="362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5" name="その他"/>
              <p:cNvSpPr>
                <a:spLocks/>
              </p:cNvSpPr>
              <p:nvPr/>
            </p:nvSpPr>
            <p:spPr bwMode="auto">
              <a:xfrm>
                <a:off x="205" y="389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6" name="その他"/>
              <p:cNvSpPr>
                <a:spLocks/>
              </p:cNvSpPr>
              <p:nvPr/>
            </p:nvSpPr>
            <p:spPr bwMode="auto">
              <a:xfrm>
                <a:off x="0" y="330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7" name="その他"/>
              <p:cNvSpPr>
                <a:spLocks/>
              </p:cNvSpPr>
              <p:nvPr/>
            </p:nvSpPr>
            <p:spPr bwMode="auto">
              <a:xfrm>
                <a:off x="372" y="298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8" name="その他"/>
              <p:cNvSpPr>
                <a:spLocks/>
              </p:cNvSpPr>
              <p:nvPr/>
            </p:nvSpPr>
            <p:spPr bwMode="auto">
              <a:xfrm>
                <a:off x="369" y="314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9" name="その他"/>
              <p:cNvSpPr>
                <a:spLocks/>
              </p:cNvSpPr>
              <p:nvPr/>
            </p:nvSpPr>
            <p:spPr bwMode="auto">
              <a:xfrm>
                <a:off x="348" y="288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0" name="その他"/>
              <p:cNvSpPr>
                <a:spLocks/>
              </p:cNvSpPr>
              <p:nvPr/>
            </p:nvSpPr>
            <p:spPr bwMode="auto">
              <a:xfrm>
                <a:off x="372" y="384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1" name="その他"/>
              <p:cNvSpPr>
                <a:spLocks/>
              </p:cNvSpPr>
              <p:nvPr/>
            </p:nvSpPr>
            <p:spPr bwMode="auto">
              <a:xfrm>
                <a:off x="498" y="395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2" name="その他"/>
              <p:cNvSpPr>
                <a:spLocks/>
              </p:cNvSpPr>
              <p:nvPr/>
            </p:nvSpPr>
            <p:spPr bwMode="auto">
              <a:xfrm>
                <a:off x="379" y="176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3" name="その他"/>
              <p:cNvSpPr>
                <a:spLocks/>
              </p:cNvSpPr>
              <p:nvPr/>
            </p:nvSpPr>
            <p:spPr bwMode="auto">
              <a:xfrm>
                <a:off x="422" y="11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4" name="その他"/>
              <p:cNvSpPr>
                <a:spLocks/>
              </p:cNvSpPr>
              <p:nvPr/>
            </p:nvSpPr>
            <p:spPr bwMode="auto">
              <a:xfrm>
                <a:off x="431" y="169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5" name="その他"/>
              <p:cNvSpPr>
                <a:spLocks/>
              </p:cNvSpPr>
              <p:nvPr/>
            </p:nvSpPr>
            <p:spPr bwMode="auto">
              <a:xfrm>
                <a:off x="524" y="98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6" name="その他"/>
              <p:cNvSpPr>
                <a:spLocks/>
              </p:cNvSpPr>
              <p:nvPr/>
            </p:nvSpPr>
            <p:spPr bwMode="auto">
              <a:xfrm>
                <a:off x="425" y="57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7" name="Oval 127"/>
              <p:cNvSpPr>
                <a:spLocks noChangeArrowheads="1"/>
              </p:cNvSpPr>
              <p:nvPr/>
            </p:nvSpPr>
            <p:spPr bwMode="auto">
              <a:xfrm>
                <a:off x="441" y="4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8" name="Oval 128"/>
              <p:cNvSpPr>
                <a:spLocks noChangeArrowheads="1"/>
              </p:cNvSpPr>
              <p:nvPr/>
            </p:nvSpPr>
            <p:spPr bwMode="auto">
              <a:xfrm>
                <a:off x="464" y="46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9" name="その他"/>
              <p:cNvSpPr>
                <a:spLocks/>
              </p:cNvSpPr>
              <p:nvPr/>
            </p:nvSpPr>
            <p:spPr bwMode="auto">
              <a:xfrm>
                <a:off x="490" y="94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0" name="その他"/>
              <p:cNvSpPr>
                <a:spLocks/>
              </p:cNvSpPr>
              <p:nvPr/>
            </p:nvSpPr>
            <p:spPr bwMode="auto">
              <a:xfrm>
                <a:off x="482" y="106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1" name="その他"/>
              <p:cNvSpPr>
                <a:spLocks/>
              </p:cNvSpPr>
              <p:nvPr/>
            </p:nvSpPr>
            <p:spPr bwMode="auto">
              <a:xfrm>
                <a:off x="425" y="97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2" name="その他"/>
              <p:cNvSpPr>
                <a:spLocks/>
              </p:cNvSpPr>
              <p:nvPr/>
            </p:nvSpPr>
            <p:spPr bwMode="auto">
              <a:xfrm>
                <a:off x="506" y="138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3" name="その他"/>
              <p:cNvSpPr>
                <a:spLocks/>
              </p:cNvSpPr>
              <p:nvPr/>
            </p:nvSpPr>
            <p:spPr bwMode="auto">
              <a:xfrm>
                <a:off x="460" y="169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4" name="その他"/>
              <p:cNvSpPr>
                <a:spLocks/>
              </p:cNvSpPr>
              <p:nvPr/>
            </p:nvSpPr>
            <p:spPr bwMode="auto">
              <a:xfrm>
                <a:off x="410" y="175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5" name="その他"/>
              <p:cNvSpPr>
                <a:spLocks/>
              </p:cNvSpPr>
              <p:nvPr/>
            </p:nvSpPr>
            <p:spPr bwMode="auto">
              <a:xfrm>
                <a:off x="493" y="254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6" name="その他"/>
              <p:cNvSpPr>
                <a:spLocks/>
              </p:cNvSpPr>
              <p:nvPr/>
            </p:nvSpPr>
            <p:spPr bwMode="auto">
              <a:xfrm>
                <a:off x="425" y="0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7" name="その他"/>
              <p:cNvSpPr>
                <a:spLocks/>
              </p:cNvSpPr>
              <p:nvPr/>
            </p:nvSpPr>
            <p:spPr bwMode="auto">
              <a:xfrm>
                <a:off x="454" y="185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8" name="その他"/>
              <p:cNvSpPr>
                <a:spLocks/>
              </p:cNvSpPr>
              <p:nvPr/>
            </p:nvSpPr>
            <p:spPr bwMode="auto">
              <a:xfrm>
                <a:off x="434" y="215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9" name="その他"/>
              <p:cNvSpPr>
                <a:spLocks/>
              </p:cNvSpPr>
              <p:nvPr/>
            </p:nvSpPr>
            <p:spPr bwMode="auto">
              <a:xfrm>
                <a:off x="392" y="254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0" name="その他"/>
              <p:cNvSpPr>
                <a:spLocks/>
              </p:cNvSpPr>
              <p:nvPr/>
            </p:nvSpPr>
            <p:spPr bwMode="auto">
              <a:xfrm>
                <a:off x="149" y="413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1" name="その他"/>
              <p:cNvSpPr>
                <a:spLocks/>
              </p:cNvSpPr>
              <p:nvPr/>
            </p:nvSpPr>
            <p:spPr bwMode="auto">
              <a:xfrm>
                <a:off x="205" y="212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2" name="その他"/>
              <p:cNvSpPr>
                <a:spLocks/>
              </p:cNvSpPr>
              <p:nvPr/>
            </p:nvSpPr>
            <p:spPr bwMode="auto">
              <a:xfrm>
                <a:off x="205" y="242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3" name="その他"/>
              <p:cNvSpPr>
                <a:spLocks/>
              </p:cNvSpPr>
              <p:nvPr/>
            </p:nvSpPr>
            <p:spPr bwMode="auto">
              <a:xfrm>
                <a:off x="205" y="262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4" name="その他"/>
              <p:cNvSpPr>
                <a:spLocks/>
              </p:cNvSpPr>
              <p:nvPr/>
            </p:nvSpPr>
            <p:spPr bwMode="auto">
              <a:xfrm>
                <a:off x="205" y="285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65" name="Group 145"/>
            <p:cNvGrpSpPr>
              <a:grpSpLocks/>
            </p:cNvGrpSpPr>
            <p:nvPr/>
          </p:nvGrpSpPr>
          <p:grpSpPr bwMode="auto">
            <a:xfrm>
              <a:off x="244" y="922"/>
              <a:ext cx="584" cy="430"/>
              <a:chOff x="0" y="0"/>
              <a:chExt cx="584" cy="430"/>
            </a:xfrm>
          </p:grpSpPr>
          <p:sp>
            <p:nvSpPr>
              <p:cNvPr id="5266" name="その他"/>
              <p:cNvSpPr>
                <a:spLocks/>
              </p:cNvSpPr>
              <p:nvPr/>
            </p:nvSpPr>
            <p:spPr bwMode="auto">
              <a:xfrm>
                <a:off x="24" y="319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7" name="その他"/>
              <p:cNvSpPr>
                <a:spLocks/>
              </p:cNvSpPr>
              <p:nvPr/>
            </p:nvSpPr>
            <p:spPr bwMode="auto">
              <a:xfrm>
                <a:off x="414" y="121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8" name="その他"/>
              <p:cNvSpPr>
                <a:spLocks/>
              </p:cNvSpPr>
              <p:nvPr/>
            </p:nvSpPr>
            <p:spPr bwMode="auto">
              <a:xfrm>
                <a:off x="413" y="261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9" name="その他"/>
              <p:cNvSpPr>
                <a:spLocks/>
              </p:cNvSpPr>
              <p:nvPr/>
            </p:nvSpPr>
            <p:spPr bwMode="auto">
              <a:xfrm>
                <a:off x="221" y="250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0" name="その他"/>
              <p:cNvSpPr>
                <a:spLocks/>
              </p:cNvSpPr>
              <p:nvPr/>
            </p:nvSpPr>
            <p:spPr bwMode="auto">
              <a:xfrm>
                <a:off x="219" y="281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1" name="その他"/>
              <p:cNvSpPr>
                <a:spLocks/>
              </p:cNvSpPr>
              <p:nvPr/>
            </p:nvSpPr>
            <p:spPr bwMode="auto">
              <a:xfrm>
                <a:off x="449" y="123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2" name="その他"/>
              <p:cNvSpPr>
                <a:spLocks/>
              </p:cNvSpPr>
              <p:nvPr/>
            </p:nvSpPr>
            <p:spPr bwMode="auto">
              <a:xfrm>
                <a:off x="248" y="112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3" name="その他"/>
              <p:cNvSpPr>
                <a:spLocks/>
              </p:cNvSpPr>
              <p:nvPr/>
            </p:nvSpPr>
            <p:spPr bwMode="auto">
              <a:xfrm>
                <a:off x="413" y="123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4" name="その他"/>
              <p:cNvSpPr>
                <a:spLocks/>
              </p:cNvSpPr>
              <p:nvPr/>
            </p:nvSpPr>
            <p:spPr bwMode="auto">
              <a:xfrm>
                <a:off x="248" y="121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5" name="その他"/>
              <p:cNvSpPr>
                <a:spLocks/>
              </p:cNvSpPr>
              <p:nvPr/>
            </p:nvSpPr>
            <p:spPr bwMode="auto">
              <a:xfrm>
                <a:off x="269" y="137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6" name="その他"/>
              <p:cNvSpPr>
                <a:spLocks/>
              </p:cNvSpPr>
              <p:nvPr/>
            </p:nvSpPr>
            <p:spPr bwMode="auto">
              <a:xfrm>
                <a:off x="164" y="301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7" name="その他"/>
              <p:cNvSpPr>
                <a:spLocks/>
              </p:cNvSpPr>
              <p:nvPr/>
            </p:nvSpPr>
            <p:spPr bwMode="auto">
              <a:xfrm>
                <a:off x="223" y="311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8" name="その他"/>
              <p:cNvSpPr>
                <a:spLocks/>
              </p:cNvSpPr>
              <p:nvPr/>
            </p:nvSpPr>
            <p:spPr bwMode="auto">
              <a:xfrm>
                <a:off x="217" y="334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9" name="その他"/>
              <p:cNvSpPr>
                <a:spLocks/>
              </p:cNvSpPr>
              <p:nvPr/>
            </p:nvSpPr>
            <p:spPr bwMode="auto">
              <a:xfrm>
                <a:off x="550" y="281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0" name="その他"/>
              <p:cNvSpPr>
                <a:spLocks/>
              </p:cNvSpPr>
              <p:nvPr/>
            </p:nvSpPr>
            <p:spPr bwMode="auto">
              <a:xfrm>
                <a:off x="175" y="248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1" name="その他"/>
              <p:cNvSpPr>
                <a:spLocks/>
              </p:cNvSpPr>
              <p:nvPr/>
            </p:nvSpPr>
            <p:spPr bwMode="auto">
              <a:xfrm>
                <a:off x="182" y="264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2" name="その他"/>
              <p:cNvSpPr>
                <a:spLocks/>
              </p:cNvSpPr>
              <p:nvPr/>
            </p:nvSpPr>
            <p:spPr bwMode="auto">
              <a:xfrm>
                <a:off x="226" y="240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3" name="その他"/>
              <p:cNvSpPr>
                <a:spLocks/>
              </p:cNvSpPr>
              <p:nvPr/>
            </p:nvSpPr>
            <p:spPr bwMode="auto">
              <a:xfrm>
                <a:off x="16" y="0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4" name="その他"/>
              <p:cNvSpPr>
                <a:spLocks/>
              </p:cNvSpPr>
              <p:nvPr/>
            </p:nvSpPr>
            <p:spPr bwMode="auto">
              <a:xfrm>
                <a:off x="30" y="9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5" name="その他"/>
              <p:cNvSpPr>
                <a:spLocks/>
              </p:cNvSpPr>
              <p:nvPr/>
            </p:nvSpPr>
            <p:spPr bwMode="auto">
              <a:xfrm>
                <a:off x="87" y="57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6" name="その他"/>
              <p:cNvSpPr>
                <a:spLocks/>
              </p:cNvSpPr>
              <p:nvPr/>
            </p:nvSpPr>
            <p:spPr bwMode="auto">
              <a:xfrm>
                <a:off x="47" y="5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7" name="その他"/>
              <p:cNvSpPr>
                <a:spLocks/>
              </p:cNvSpPr>
              <p:nvPr/>
            </p:nvSpPr>
            <p:spPr bwMode="auto">
              <a:xfrm>
                <a:off x="70" y="99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8" name="Oval 168"/>
              <p:cNvSpPr>
                <a:spLocks noChangeArrowheads="1"/>
              </p:cNvSpPr>
              <p:nvPr/>
            </p:nvSpPr>
            <p:spPr bwMode="auto">
              <a:xfrm>
                <a:off x="103" y="55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89" name="Oval 169"/>
              <p:cNvSpPr>
                <a:spLocks noChangeArrowheads="1"/>
              </p:cNvSpPr>
              <p:nvPr/>
            </p:nvSpPr>
            <p:spPr bwMode="auto">
              <a:xfrm>
                <a:off x="81" y="57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0" name="その他"/>
              <p:cNvSpPr>
                <a:spLocks/>
              </p:cNvSpPr>
              <p:nvPr/>
            </p:nvSpPr>
            <p:spPr bwMode="auto">
              <a:xfrm>
                <a:off x="0" y="166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1" name="その他"/>
              <p:cNvSpPr>
                <a:spLocks/>
              </p:cNvSpPr>
              <p:nvPr/>
            </p:nvSpPr>
            <p:spPr bwMode="auto">
              <a:xfrm>
                <a:off x="46" y="158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2" name="その他"/>
              <p:cNvSpPr>
                <a:spLocks/>
              </p:cNvSpPr>
              <p:nvPr/>
            </p:nvSpPr>
            <p:spPr bwMode="auto">
              <a:xfrm>
                <a:off x="28" y="233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3" name="その他"/>
              <p:cNvSpPr>
                <a:spLocks/>
              </p:cNvSpPr>
              <p:nvPr/>
            </p:nvSpPr>
            <p:spPr bwMode="auto">
              <a:xfrm>
                <a:off x="81" y="364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4" name="その他"/>
              <p:cNvSpPr>
                <a:spLocks/>
              </p:cNvSpPr>
              <p:nvPr/>
            </p:nvSpPr>
            <p:spPr bwMode="auto">
              <a:xfrm>
                <a:off x="173" y="212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5" name="その他"/>
              <p:cNvSpPr>
                <a:spLocks/>
              </p:cNvSpPr>
              <p:nvPr/>
            </p:nvSpPr>
            <p:spPr bwMode="auto">
              <a:xfrm>
                <a:off x="134" y="351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6" name="その他"/>
              <p:cNvSpPr>
                <a:spLocks/>
              </p:cNvSpPr>
              <p:nvPr/>
            </p:nvSpPr>
            <p:spPr bwMode="auto">
              <a:xfrm>
                <a:off x="374" y="364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7" name="Line 177"/>
              <p:cNvSpPr>
                <a:spLocks noChangeShapeType="1"/>
              </p:cNvSpPr>
              <p:nvPr/>
            </p:nvSpPr>
            <p:spPr bwMode="auto">
              <a:xfrm flipH="1">
                <a:off x="26" y="373"/>
                <a:ext cx="4" cy="4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8" name="Line 178"/>
              <p:cNvSpPr>
                <a:spLocks noChangeShapeType="1"/>
              </p:cNvSpPr>
              <p:nvPr/>
            </p:nvSpPr>
            <p:spPr bwMode="auto">
              <a:xfrm>
                <a:off x="201" y="378"/>
                <a:ext cx="0" cy="4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9" name="その他"/>
              <p:cNvSpPr>
                <a:spLocks/>
              </p:cNvSpPr>
              <p:nvPr/>
            </p:nvSpPr>
            <p:spPr bwMode="auto">
              <a:xfrm>
                <a:off x="291" y="164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0" name="その他"/>
              <p:cNvSpPr>
                <a:spLocks/>
              </p:cNvSpPr>
              <p:nvPr/>
            </p:nvSpPr>
            <p:spPr bwMode="auto">
              <a:xfrm>
                <a:off x="291" y="195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1" name="その他"/>
              <p:cNvSpPr>
                <a:spLocks/>
              </p:cNvSpPr>
              <p:nvPr/>
            </p:nvSpPr>
            <p:spPr bwMode="auto">
              <a:xfrm>
                <a:off x="291" y="218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2" name="その他"/>
              <p:cNvSpPr>
                <a:spLocks/>
              </p:cNvSpPr>
              <p:nvPr/>
            </p:nvSpPr>
            <p:spPr bwMode="auto">
              <a:xfrm>
                <a:off x="291" y="240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5303" name="Rectangle 183"/>
          <p:cNvSpPr>
            <a:spLocks noGrp="1" noChangeArrowheads="1"/>
          </p:cNvSpPr>
          <p:nvPr>
            <p:ph type="title"/>
          </p:nvPr>
        </p:nvSpPr>
        <p:spPr>
          <a:xfrm>
            <a:off x="94716" y="1304690"/>
            <a:ext cx="8929240" cy="782637"/>
          </a:xfrm>
        </p:spPr>
        <p:txBody>
          <a:bodyPr/>
          <a:lstStyle/>
          <a:p>
            <a:pPr algn="l"/>
            <a:r>
              <a:rPr lang="ja-JP" altLang="en-US" sz="5400" dirty="0" smtClean="0">
                <a:effectLst/>
                <a:latin typeface="+mj-ea"/>
              </a:rPr>
              <a:t>当然なんだけど</a:t>
            </a:r>
            <a:r>
              <a:rPr lang="en-US" altLang="ja-JP" sz="5400" dirty="0" smtClean="0">
                <a:effectLst/>
                <a:latin typeface="+mj-ea"/>
              </a:rPr>
              <a:t/>
            </a:r>
            <a:br>
              <a:rPr lang="en-US" altLang="ja-JP" sz="5400" dirty="0" smtClean="0">
                <a:effectLst/>
                <a:latin typeface="+mj-ea"/>
              </a:rPr>
            </a:br>
            <a:r>
              <a:rPr lang="ja-JP" altLang="en-US" sz="5400" dirty="0" smtClean="0">
                <a:effectLst/>
                <a:latin typeface="+mj-ea"/>
              </a:rPr>
              <a:t>浅草は非合理性の固まりだ。</a:t>
            </a:r>
            <a:r>
              <a:rPr lang="en-US" altLang="ja-JP" sz="4000" dirty="0">
                <a:effectLst/>
                <a:latin typeface="+mj-ea"/>
              </a:rPr>
              <a:t/>
            </a:r>
            <a:br>
              <a:rPr lang="en-US" altLang="ja-JP" sz="4000" dirty="0">
                <a:effectLst/>
                <a:latin typeface="+mj-ea"/>
              </a:rPr>
            </a:br>
            <a:r>
              <a:rPr lang="ja-JP" altLang="en-US" sz="4000" dirty="0" smtClean="0">
                <a:effectLst/>
                <a:latin typeface="+mj-ea"/>
              </a:rPr>
              <a:t>若しくは</a:t>
            </a:r>
            <a:r>
              <a:rPr lang="en-US" altLang="ja-JP" sz="4000" dirty="0" smtClean="0">
                <a:effectLst/>
                <a:latin typeface="+mj-ea"/>
              </a:rPr>
              <a:t/>
            </a:r>
            <a:br>
              <a:rPr lang="en-US" altLang="ja-JP" sz="4000" dirty="0" smtClean="0">
                <a:effectLst/>
                <a:latin typeface="+mj-ea"/>
              </a:rPr>
            </a:br>
            <a:r>
              <a:rPr kumimoji="1" lang="en-US" altLang="ja-JP" sz="4000" dirty="0" smtClean="0"/>
              <a:t>IT</a:t>
            </a:r>
            <a:r>
              <a:rPr kumimoji="1" lang="ja-JP" altLang="en-US" sz="4000" dirty="0"/>
              <a:t>≒ネットワーク化</a:t>
            </a:r>
            <a:r>
              <a:rPr kumimoji="1" lang="ja-JP" altLang="en-US" sz="4000" dirty="0" smtClean="0"/>
              <a:t>をまだ信じていること。</a:t>
            </a:r>
            <a:endParaRPr lang="ja-JP" altLang="en-US" sz="4000" dirty="0">
              <a:effectLst/>
              <a:latin typeface="+mj-ea"/>
            </a:endParaRPr>
          </a:p>
        </p:txBody>
      </p:sp>
      <p:sp>
        <p:nvSpPr>
          <p:cNvPr id="5304" name="Text Box 184"/>
          <p:cNvSpPr txBox="1">
            <a:spLocks noChangeArrowheads="1"/>
          </p:cNvSpPr>
          <p:nvPr/>
        </p:nvSpPr>
        <p:spPr bwMode="auto">
          <a:xfrm>
            <a:off x="238125" y="5430838"/>
            <a:ext cx="6669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2015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ja-JP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7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日</a:t>
            </a: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小さな勉強会</a:t>
            </a:r>
            <a:endParaRPr lang="ja-JP" altLang="en-US" sz="2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広く薄い紐帯と強い紐帯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37" y="1196690"/>
            <a:ext cx="5899414" cy="504098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8360779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昨日撮った写真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898525"/>
            <a:ext cx="4430113" cy="3322585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92" y="3403120"/>
            <a:ext cx="4606507" cy="345488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88030" y="985949"/>
            <a:ext cx="1512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j-ea"/>
                <a:ea typeface="+mj-ea"/>
              </a:rPr>
              <a:t>戸頭にて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2497495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かわいい子には旅をさせろ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1268700"/>
            <a:ext cx="8345488" cy="248527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8800" dirty="0" smtClean="0">
                <a:latin typeface="+mj-ea"/>
                <a:ea typeface="+mj-ea"/>
              </a:rPr>
              <a:t>日頃</a:t>
            </a:r>
            <a:r>
              <a:rPr kumimoji="1" lang="ja-JP" altLang="en-US" sz="8800" dirty="0" smtClean="0">
                <a:latin typeface="+mj-ea"/>
                <a:ea typeface="+mj-ea"/>
              </a:rPr>
              <a:t>から仕事で行く近隣</a:t>
            </a:r>
            <a:r>
              <a:rPr kumimoji="1" lang="ja-JP" altLang="en-US" sz="8800" dirty="0" smtClean="0">
                <a:latin typeface="+mj-ea"/>
                <a:ea typeface="+mj-ea"/>
              </a:rPr>
              <a:t>を小忠実に見て歩いている。</a:t>
            </a:r>
            <a:endParaRPr kumimoji="1" lang="ja-JP" altLang="en-US" sz="8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5485110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海馬が喜ぶ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91" y="898525"/>
            <a:ext cx="5303222" cy="56904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4712317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大好きなそば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09" y="898525"/>
            <a:ext cx="7705070" cy="5778802"/>
          </a:xfrm>
        </p:spPr>
      </p:pic>
    </p:spTree>
    <p:extLst>
      <p:ext uri="{BB962C8B-B14F-4D97-AF65-F5344CB8AC3E}">
        <p14:creationId xmlns:p14="http://schemas.microsoft.com/office/powerpoint/2010/main" val="298845112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790383"/>
            <a:ext cx="8345488" cy="782637"/>
          </a:xfrm>
        </p:spPr>
        <p:txBody>
          <a:bodyPr/>
          <a:lstStyle/>
          <a:p>
            <a:r>
              <a:rPr kumimoji="1" lang="ja-JP" altLang="en-US" sz="9600" dirty="0" smtClean="0"/>
              <a:t>ブログを書く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70971469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79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7463"/>
            <a:ext cx="9109075" cy="782638"/>
          </a:xfrm>
        </p:spPr>
        <p:txBody>
          <a:bodyPr/>
          <a:lstStyle/>
          <a:p>
            <a:r>
              <a:rPr lang="ja-JP" altLang="en-US">
                <a:effectLst/>
                <a:latin typeface="HGP明朝E" pitchFamily="18" charset="-128"/>
                <a:ea typeface="HGP明朝E" pitchFamily="18" charset="-128"/>
              </a:rPr>
              <a:t>情報を発信する</a:t>
            </a:r>
          </a:p>
        </p:txBody>
      </p:sp>
      <p:grpSp>
        <p:nvGrpSpPr>
          <p:cNvPr id="9597956" name="Group 4"/>
          <p:cNvGrpSpPr>
            <a:grpSpLocks/>
          </p:cNvGrpSpPr>
          <p:nvPr/>
        </p:nvGrpSpPr>
        <p:grpSpPr bwMode="auto">
          <a:xfrm>
            <a:off x="533400" y="3481388"/>
            <a:ext cx="8575675" cy="3144838"/>
            <a:chOff x="336" y="2193"/>
            <a:chExt cx="5402" cy="1981"/>
          </a:xfrm>
        </p:grpSpPr>
        <p:sp>
          <p:nvSpPr>
            <p:cNvPr id="9597957" name="Oval 5"/>
            <p:cNvSpPr>
              <a:spLocks noChangeArrowheads="1"/>
            </p:cNvSpPr>
            <p:nvPr/>
          </p:nvSpPr>
          <p:spPr bwMode="auto">
            <a:xfrm>
              <a:off x="336" y="2699"/>
              <a:ext cx="5306" cy="736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alpha val="49001"/>
                  </a:srgb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597958" name="Oval 6"/>
            <p:cNvSpPr>
              <a:spLocks noChangeArrowheads="1"/>
            </p:cNvSpPr>
            <p:nvPr/>
          </p:nvSpPr>
          <p:spPr bwMode="auto">
            <a:xfrm>
              <a:off x="1640" y="2689"/>
              <a:ext cx="4050" cy="736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597959" name="Text Box 7"/>
            <p:cNvSpPr txBox="1">
              <a:spLocks noChangeArrowheads="1"/>
            </p:cNvSpPr>
            <p:nvPr/>
          </p:nvSpPr>
          <p:spPr bwMode="auto">
            <a:xfrm>
              <a:off x="4396" y="3995"/>
              <a:ext cx="1117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2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イントラネット</a:t>
              </a:r>
            </a:p>
          </p:txBody>
        </p:sp>
        <p:sp>
          <p:nvSpPr>
            <p:cNvPr id="9597960" name="Text Box 8"/>
            <p:cNvSpPr txBox="1">
              <a:spLocks noChangeArrowheads="1"/>
            </p:cNvSpPr>
            <p:nvPr/>
          </p:nvSpPr>
          <p:spPr bwMode="auto">
            <a:xfrm>
              <a:off x="1960" y="3147"/>
              <a:ext cx="38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en-US" altLang="ja-JP" sz="14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CALS</a:t>
              </a:r>
            </a:p>
          </p:txBody>
        </p:sp>
        <p:sp>
          <p:nvSpPr>
            <p:cNvPr id="9597961" name="Oval 9"/>
            <p:cNvSpPr>
              <a:spLocks noChangeArrowheads="1"/>
            </p:cNvSpPr>
            <p:nvPr/>
          </p:nvSpPr>
          <p:spPr bwMode="auto">
            <a:xfrm>
              <a:off x="3259" y="2351"/>
              <a:ext cx="2418" cy="1379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grpSp>
          <p:nvGrpSpPr>
            <p:cNvPr id="9597962" name="Group 10"/>
            <p:cNvGrpSpPr>
              <a:grpSpLocks/>
            </p:cNvGrpSpPr>
            <p:nvPr/>
          </p:nvGrpSpPr>
          <p:grpSpPr bwMode="auto">
            <a:xfrm>
              <a:off x="3211" y="2306"/>
              <a:ext cx="2363" cy="1543"/>
              <a:chOff x="672" y="1014"/>
              <a:chExt cx="4224" cy="2072"/>
            </a:xfrm>
          </p:grpSpPr>
          <p:sp>
            <p:nvSpPr>
              <p:cNvPr id="9597963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4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5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6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7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8" name="Oval 16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</p:grpSp>
        <p:sp>
          <p:nvSpPr>
            <p:cNvPr id="9597969" name="Oval 17"/>
            <p:cNvSpPr>
              <a:spLocks noChangeArrowheads="1"/>
            </p:cNvSpPr>
            <p:nvPr/>
          </p:nvSpPr>
          <p:spPr bwMode="blackWhite">
            <a:xfrm>
              <a:off x="5255" y="3195"/>
              <a:ext cx="483" cy="36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6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本社</a:t>
              </a:r>
            </a:p>
          </p:txBody>
        </p:sp>
        <p:grpSp>
          <p:nvGrpSpPr>
            <p:cNvPr id="9597970" name="Group 18"/>
            <p:cNvGrpSpPr>
              <a:grpSpLocks/>
            </p:cNvGrpSpPr>
            <p:nvPr/>
          </p:nvGrpSpPr>
          <p:grpSpPr bwMode="auto">
            <a:xfrm>
              <a:off x="3677" y="2193"/>
              <a:ext cx="1583" cy="1574"/>
              <a:chOff x="3799" y="513"/>
              <a:chExt cx="1380" cy="1319"/>
            </a:xfrm>
          </p:grpSpPr>
          <p:grpSp>
            <p:nvGrpSpPr>
              <p:cNvPr id="9597971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9597972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3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4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5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6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7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8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9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0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1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2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3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4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5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6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7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8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9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0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1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2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3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4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5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6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7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8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9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0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1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2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3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4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5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6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7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8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9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0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1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2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3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4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5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6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7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8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9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0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1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2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3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4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5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6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7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8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9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0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598031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598032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3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4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5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6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7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8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9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0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1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2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3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4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5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6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7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8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9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0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1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2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3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4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5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6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7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8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9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0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1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2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3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4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5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6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7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8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9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0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598071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9598072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3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4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5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6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7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8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9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0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1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2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3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4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5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6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7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8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9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0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1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2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3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4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5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6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7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8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9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0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1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2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3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4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5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6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7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8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9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0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1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2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598113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9598114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5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6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7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8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9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0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1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2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3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4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5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6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7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8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9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0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1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2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3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4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5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6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7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8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9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0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1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2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3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4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5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6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7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8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9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50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</p:grpSp>
        <p:sp>
          <p:nvSpPr>
            <p:cNvPr id="9598151" name="Text Box 199"/>
            <p:cNvSpPr txBox="1">
              <a:spLocks noChangeArrowheads="1"/>
            </p:cNvSpPr>
            <p:nvPr/>
          </p:nvSpPr>
          <p:spPr bwMode="auto">
            <a:xfrm>
              <a:off x="1966" y="2941"/>
              <a:ext cx="8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エクストラネット</a:t>
              </a:r>
            </a:p>
          </p:txBody>
        </p:sp>
        <p:sp>
          <p:nvSpPr>
            <p:cNvPr id="9598152" name="Text Box 200"/>
            <p:cNvSpPr txBox="1">
              <a:spLocks noChangeArrowheads="1"/>
            </p:cNvSpPr>
            <p:nvPr/>
          </p:nvSpPr>
          <p:spPr bwMode="auto">
            <a:xfrm>
              <a:off x="649" y="3097"/>
              <a:ext cx="7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インターネット</a:t>
              </a:r>
            </a:p>
          </p:txBody>
        </p:sp>
      </p:grpSp>
      <p:sp>
        <p:nvSpPr>
          <p:cNvPr id="9598153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090613" indent="-68103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781175" indent="-5873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2468563" indent="-58578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571750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1">
              <a:buClr>
                <a:schemeClr val="hlink"/>
              </a:buClr>
              <a:buSzPct val="90000"/>
              <a:buFont typeface="Monotype Sorts" pitchFamily="2" charset="2"/>
              <a:buChar char="n"/>
            </a:pPr>
            <a:endParaRPr lang="ja-JP" altLang="ja-JP" sz="3000">
              <a:solidFill>
                <a:schemeClr val="accent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598154" name="Rectangle 202"/>
          <p:cNvSpPr>
            <a:spLocks noChangeArrowheads="1"/>
          </p:cNvSpPr>
          <p:nvPr/>
        </p:nvSpPr>
        <p:spPr bwMode="gray">
          <a:xfrm>
            <a:off x="0" y="827088"/>
            <a:ext cx="910907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化はここから始める</a:t>
            </a:r>
            <a:endParaRPr lang="ja-JP" altLang="en-US" sz="280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598155" name="Rectangle 203"/>
          <p:cNvSpPr>
            <a:spLocks noChangeArrowheads="1"/>
          </p:cNvSpPr>
          <p:nvPr/>
        </p:nvSpPr>
        <p:spPr bwMode="gray">
          <a:xfrm>
            <a:off x="323850" y="1557338"/>
            <a:ext cx="8715375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4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4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を使って、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4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自分自身のことを語ろう</a:t>
            </a:r>
          </a:p>
        </p:txBody>
      </p:sp>
      <p:sp>
        <p:nvSpPr>
          <p:cNvPr id="9598156" name="AutoShape 204"/>
          <p:cNvSpPr>
            <a:spLocks noChangeArrowheads="1"/>
          </p:cNvSpPr>
          <p:nvPr/>
        </p:nvSpPr>
        <p:spPr bwMode="auto">
          <a:xfrm>
            <a:off x="1692275" y="3481388"/>
            <a:ext cx="3240088" cy="2860675"/>
          </a:xfrm>
          <a:prstGeom prst="wedgeEllipseCallout">
            <a:avLst>
              <a:gd name="adj1" fmla="val 59259"/>
              <a:gd name="adj2" fmla="val -4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5400" b="1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「反省」</a:t>
            </a:r>
          </a:p>
        </p:txBody>
      </p:sp>
      <p:pic>
        <p:nvPicPr>
          <p:cNvPr id="9598157" name="Picture 20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51388" y="4187825"/>
            <a:ext cx="1952625" cy="2492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96132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9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9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9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9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9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9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9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8154" grpId="0"/>
      <p:bldP spid="9598155" grpId="0"/>
      <p:bldP spid="95981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0002" name="Group 2"/>
          <p:cNvGrpSpPr>
            <a:grpSpLocks/>
          </p:cNvGrpSpPr>
          <p:nvPr/>
        </p:nvGrpSpPr>
        <p:grpSpPr bwMode="auto">
          <a:xfrm>
            <a:off x="5940425" y="5503865"/>
            <a:ext cx="3197225" cy="1300163"/>
            <a:chOff x="3742" y="3308"/>
            <a:chExt cx="2014" cy="819"/>
          </a:xfrm>
        </p:grpSpPr>
        <p:sp>
          <p:nvSpPr>
            <p:cNvPr id="9600003" name="Oval 3"/>
            <p:cNvSpPr>
              <a:spLocks noChangeArrowheads="1"/>
            </p:cNvSpPr>
            <p:nvPr/>
          </p:nvSpPr>
          <p:spPr bwMode="auto">
            <a:xfrm>
              <a:off x="3742" y="3312"/>
              <a:ext cx="1978" cy="73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600004" name="Oval 4"/>
            <p:cNvSpPr>
              <a:spLocks noChangeArrowheads="1"/>
            </p:cNvSpPr>
            <p:nvPr/>
          </p:nvSpPr>
          <p:spPr bwMode="auto">
            <a:xfrm>
              <a:off x="4228" y="3308"/>
              <a:ext cx="1510" cy="736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600005" name="Text Box 5"/>
            <p:cNvSpPr txBox="1">
              <a:spLocks noChangeArrowheads="1"/>
            </p:cNvSpPr>
            <p:nvPr/>
          </p:nvSpPr>
          <p:spPr bwMode="auto">
            <a:xfrm>
              <a:off x="5045" y="3986"/>
              <a:ext cx="627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イントラネット</a:t>
              </a:r>
            </a:p>
          </p:txBody>
        </p:sp>
        <p:sp>
          <p:nvSpPr>
            <p:cNvPr id="9600006" name="Text Box 6"/>
            <p:cNvSpPr txBox="1">
              <a:spLocks noChangeArrowheads="1"/>
            </p:cNvSpPr>
            <p:nvPr/>
          </p:nvSpPr>
          <p:spPr bwMode="auto">
            <a:xfrm>
              <a:off x="4505" y="3781"/>
              <a:ext cx="27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en-US" altLang="ja-JP" sz="8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CALS</a:t>
              </a:r>
            </a:p>
          </p:txBody>
        </p:sp>
        <p:sp>
          <p:nvSpPr>
            <p:cNvPr id="9600007" name="Oval 7"/>
            <p:cNvSpPr>
              <a:spLocks noChangeArrowheads="1"/>
            </p:cNvSpPr>
            <p:nvPr/>
          </p:nvSpPr>
          <p:spPr bwMode="auto">
            <a:xfrm>
              <a:off x="4832" y="3415"/>
              <a:ext cx="901" cy="510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grpSp>
          <p:nvGrpSpPr>
            <p:cNvPr id="9600008" name="Group 8"/>
            <p:cNvGrpSpPr>
              <a:grpSpLocks/>
            </p:cNvGrpSpPr>
            <p:nvPr/>
          </p:nvGrpSpPr>
          <p:grpSpPr bwMode="auto">
            <a:xfrm>
              <a:off x="4814" y="3399"/>
              <a:ext cx="881" cy="570"/>
              <a:chOff x="672" y="1014"/>
              <a:chExt cx="4224" cy="2072"/>
            </a:xfrm>
          </p:grpSpPr>
          <p:sp>
            <p:nvSpPr>
              <p:cNvPr id="9600009" name="Oval 9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0" name="Oval 10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1" name="Oval 11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2" name="Oval 12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3" name="Oval 13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4" name="Oval 14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</p:grpSp>
        <p:sp>
          <p:nvSpPr>
            <p:cNvPr id="9600015" name="Oval 15"/>
            <p:cNvSpPr>
              <a:spLocks noChangeArrowheads="1"/>
            </p:cNvSpPr>
            <p:nvPr/>
          </p:nvSpPr>
          <p:spPr bwMode="blackWhite">
            <a:xfrm>
              <a:off x="5576" y="3727"/>
              <a:ext cx="180" cy="1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本社</a:t>
              </a:r>
            </a:p>
          </p:txBody>
        </p:sp>
        <p:grpSp>
          <p:nvGrpSpPr>
            <p:cNvPr id="9600016" name="Group 16"/>
            <p:cNvGrpSpPr>
              <a:grpSpLocks/>
            </p:cNvGrpSpPr>
            <p:nvPr/>
          </p:nvGrpSpPr>
          <p:grpSpPr bwMode="auto">
            <a:xfrm>
              <a:off x="4988" y="3357"/>
              <a:ext cx="590" cy="582"/>
              <a:chOff x="3799" y="513"/>
              <a:chExt cx="1380" cy="1319"/>
            </a:xfrm>
          </p:grpSpPr>
          <p:grpSp>
            <p:nvGrpSpPr>
              <p:cNvPr id="9600017" name="Group 17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9600018" name="Freeform 18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19" name="Freeform 19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0" name="Freeform 20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1" name="Freeform 21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2" name="Freeform 22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3" name="Freeform 23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4" name="Freeform 24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5" name="Freeform 25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6" name="Freeform 26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7" name="Freeform 27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8" name="Freeform 28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9" name="Freeform 29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0" name="Freeform 30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1" name="Freeform 31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2" name="Freeform 32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3" name="Freeform 33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4" name="Freeform 34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5" name="Freeform 35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6" name="Freeform 36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7" name="Freeform 37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8" name="Freeform 38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9" name="Freeform 39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0" name="Freeform 40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1" name="Freeform 41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2" name="Freeform 42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3" name="Freeform 43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4" name="Freeform 44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5" name="Freeform 45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6" name="Freeform 46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7" name="Freeform 47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8" name="Freeform 48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9" name="Freeform 49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0" name="Oval 50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1" name="Freeform 51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2" name="Freeform 52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3" name="Freeform 53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4" name="Freeform 54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5" name="Freeform 55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6" name="Freeform 56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7" name="Freeform 57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8" name="Freeform 58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9" name="Freeform 59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0" name="Freeform 60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1" name="Freeform 61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2" name="Freeform 62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3" name="Freeform 63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4" name="Freeform 64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5" name="Freeform 65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6" name="Freeform 66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7" name="Freeform 67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8" name="Freeform 68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9" name="Freeform 69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0" name="Freeform 70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1" name="Line 71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2" name="Line 72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3" name="Freeform 73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4" name="Freeform 74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5" name="Freeform 75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6" name="Freeform 76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600077" name="Group 77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600078" name="Freeform 78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9" name="Freeform 79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0" name="Freeform 80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1" name="Freeform 81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2" name="Freeform 82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3" name="Freeform 83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4" name="Freeform 84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5" name="Freeform 85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6" name="Freeform 86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7" name="Freeform 87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8" name="Freeform 88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9" name="Freeform 89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0" name="Freeform 90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1" name="Freeform 91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2" name="Freeform 92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3" name="Freeform 93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4" name="Freeform 94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5" name="Freeform 95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6" name="Freeform 96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7" name="Freeform 97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8" name="Freeform 98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9" name="Freeform 99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0" name="Freeform 100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1" name="Freeform 101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2" name="Oval 102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3" name="Oval 103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4" name="Freeform 104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5" name="Freeform 105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6" name="Freeform 106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7" name="Freeform 107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8" name="Freeform 108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9" name="Freeform 109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0" name="Line 110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1" name="Line 111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2" name="Line 112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3" name="Freeform 113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4" name="Freeform 114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5" name="Freeform 115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6" name="Freeform 116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600117" name="Group 117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9600118" name="Freeform 118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9" name="Freeform 119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0" name="Freeform 120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1" name="Freeform 121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2" name="Freeform 122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3" name="Freeform 123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4" name="Freeform 124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5" name="Freeform 125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6" name="Freeform 126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7" name="Freeform 127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8" name="Freeform 128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9" name="Freeform 129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0" name="Freeform 130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1" name="Freeform 131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2" name="Freeform 132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3" name="Freeform 133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4" name="Freeform 134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5" name="Freeform 135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6" name="Freeform 136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7" name="Freeform 137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8" name="Freeform 138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9" name="Freeform 139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0" name="Freeform 140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1" name="Oval 141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2" name="Oval 142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3" name="Freeform 143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4" name="Freeform 144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5" name="Freeform 145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6" name="Freeform 146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7" name="Freeform 147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8" name="Freeform 148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9" name="Freeform 149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0" name="Freeform 150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1" name="Freeform 151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2" name="Freeform 152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3" name="Freeform 153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4" name="Freeform 154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5" name="Freeform 155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6" name="Freeform 156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7" name="Freeform 157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8" name="Freeform 158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600159" name="Group 159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9600160" name="Freeform 160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1" name="Freeform 161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2" name="Freeform 162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3" name="Freeform 163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4" name="Freeform 164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5" name="Freeform 165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6" name="Freeform 166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7" name="Freeform 167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8" name="Freeform 168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9" name="Freeform 169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0" name="Freeform 170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1" name="Freeform 171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2" name="Freeform 172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3" name="Freeform 173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4" name="Freeform 174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5" name="Freeform 175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6" name="Freeform 176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7" name="Freeform 177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8" name="Freeform 178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9" name="Freeform 179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0" name="Freeform 180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1" name="Freeform 181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2" name="Oval 182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3" name="Oval 183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4" name="Freeform 184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5" name="Freeform 185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6" name="Freeform 186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7" name="Freeform 187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8" name="Freeform 188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9" name="Freeform 189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0" name="Freeform 190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1" name="Line 191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2" name="Line 192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3" name="Freeform 193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4" name="Freeform 194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5" name="Freeform 195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6" name="Freeform 196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</p:grpSp>
        <p:sp>
          <p:nvSpPr>
            <p:cNvPr id="9600197" name="Text Box 197"/>
            <p:cNvSpPr txBox="1">
              <a:spLocks noChangeArrowheads="1"/>
            </p:cNvSpPr>
            <p:nvPr/>
          </p:nvSpPr>
          <p:spPr bwMode="auto">
            <a:xfrm>
              <a:off x="4242" y="3601"/>
              <a:ext cx="5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エクストラネット</a:t>
              </a:r>
            </a:p>
          </p:txBody>
        </p:sp>
        <p:sp>
          <p:nvSpPr>
            <p:cNvPr id="9600198" name="Text Box 198"/>
            <p:cNvSpPr txBox="1">
              <a:spLocks noChangeArrowheads="1"/>
            </p:cNvSpPr>
            <p:nvPr/>
          </p:nvSpPr>
          <p:spPr bwMode="auto">
            <a:xfrm>
              <a:off x="3757" y="3658"/>
              <a:ext cx="47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インターネット</a:t>
              </a:r>
            </a:p>
          </p:txBody>
        </p:sp>
      </p:grpSp>
      <p:sp>
        <p:nvSpPr>
          <p:cNvPr id="9600200" name="Rectangle 200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045575" cy="782638"/>
          </a:xfrm>
        </p:spPr>
        <p:txBody>
          <a:bodyPr/>
          <a:lstStyle/>
          <a:p>
            <a:r>
              <a:rPr lang="en-US" altLang="ja-JP">
                <a:effectLst/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>
                <a:effectLst/>
                <a:latin typeface="HGP明朝E" pitchFamily="18" charset="-128"/>
                <a:ea typeface="HGP明朝E" pitchFamily="18" charset="-128"/>
              </a:rPr>
              <a:t>を使った反省</a:t>
            </a:r>
          </a:p>
        </p:txBody>
      </p:sp>
      <p:sp>
        <p:nvSpPr>
          <p:cNvPr id="9600201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090613" indent="-68103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781175" indent="-5873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2468563" indent="-58578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571750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1">
              <a:buClr>
                <a:schemeClr val="hlink"/>
              </a:buClr>
              <a:buSzPct val="90000"/>
              <a:buFont typeface="Monotype Sorts" pitchFamily="2" charset="2"/>
              <a:buChar char="n"/>
            </a:pPr>
            <a:endParaRPr lang="ja-JP" altLang="ja-JP" sz="3000">
              <a:solidFill>
                <a:schemeClr val="accent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600202" name="Rectangle 202"/>
          <p:cNvSpPr>
            <a:spLocks noChangeArrowheads="1"/>
          </p:cNvSpPr>
          <p:nvPr/>
        </p:nvSpPr>
        <p:spPr bwMode="gray">
          <a:xfrm>
            <a:off x="179388" y="692150"/>
            <a:ext cx="8715375" cy="478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「反省」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</a:t>
            </a: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経験」を振り返り、徹底的に「追体験」することによって、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そこで学んだ「智恵」を可能な限り言葉にしようとする方法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「反省」を通じて、そこで学んだことを言葉で表そうと極限の努力をするとき、「言葉で語れる知識」だけでなく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「言葉で語れない智恵」も掴みやすくなる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en-US" sz="1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『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これから知識社会で何が起こるのか</a:t>
            </a: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』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田坂広志（著）　東洋経済新報社　</a:t>
            </a: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2003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7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17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日</a:t>
            </a:r>
            <a:endParaRPr lang="ja-JP" altLang="en-US" sz="7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</a:t>
            </a:r>
            <a:r>
              <a:rPr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使って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自分自身のことを語ることから始めよう</a:t>
            </a:r>
          </a:p>
        </p:txBody>
      </p:sp>
      <p:pic>
        <p:nvPicPr>
          <p:cNvPr id="9600203" name="Picture 20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45388" y="4724400"/>
            <a:ext cx="16351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16944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あたしの</a:t>
            </a:r>
            <a:r>
              <a:rPr kumimoji="1" lang="en-US" altLang="ja-JP" dirty="0" smtClean="0"/>
              <a:t>IT</a:t>
            </a:r>
            <a:r>
              <a:rPr kumimoji="1" lang="ja-JP" altLang="en-US" dirty="0" smtClean="0"/>
              <a:t>化のはじまり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1268700"/>
            <a:ext cx="8345488" cy="248527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8800" dirty="0" smtClean="0">
                <a:latin typeface="+mj-ea"/>
                <a:ea typeface="+mj-ea"/>
              </a:rPr>
              <a:t>あたしの</a:t>
            </a:r>
            <a:r>
              <a:rPr kumimoji="1" lang="en-US" altLang="ja-JP" sz="8800" dirty="0" smtClean="0">
                <a:latin typeface="+mj-ea"/>
                <a:ea typeface="+mj-ea"/>
              </a:rPr>
              <a:t/>
            </a:r>
            <a:br>
              <a:rPr kumimoji="1" lang="en-US" altLang="ja-JP" sz="8800" dirty="0" smtClean="0">
                <a:latin typeface="+mj-ea"/>
                <a:ea typeface="+mj-ea"/>
              </a:rPr>
            </a:br>
            <a:r>
              <a:rPr kumimoji="1" lang="en-US" altLang="ja-JP" sz="8800" dirty="0" smtClean="0">
                <a:latin typeface="+mj-ea"/>
                <a:ea typeface="+mj-ea"/>
              </a:rPr>
              <a:t>IT</a:t>
            </a:r>
            <a:r>
              <a:rPr kumimoji="1" lang="ja-JP" altLang="en-US" sz="8800" dirty="0" smtClean="0">
                <a:latin typeface="+mj-ea"/>
                <a:ea typeface="+mj-ea"/>
              </a:rPr>
              <a:t>化のはじまりは</a:t>
            </a:r>
            <a:endParaRPr kumimoji="1" lang="ja-JP" altLang="en-US" sz="8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2050421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6748" y="31536"/>
            <a:ext cx="8785225" cy="6853944"/>
          </a:xfrm>
          <a:noFill/>
        </p:spPr>
        <p:txBody>
          <a:bodyPr>
            <a:spAutoFit/>
          </a:bodyPr>
          <a:lstStyle/>
          <a:p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約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18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年前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幕張の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のブース</a:t>
            </a:r>
            <a: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で見たもの</a:t>
            </a:r>
            <a:endParaRPr lang="ja-JP" sz="8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0" y="2924930"/>
            <a:ext cx="7620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8620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はなしをしたいと思う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400" y="1124680"/>
            <a:ext cx="8475088" cy="561678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9600" dirty="0" smtClean="0">
                <a:latin typeface="+mj-ea"/>
                <a:ea typeface="+mj-ea"/>
              </a:rPr>
              <a:t>パロール</a:t>
            </a:r>
            <a:r>
              <a:rPr kumimoji="1" lang="en-US" altLang="ja-JP" dirty="0" smtClean="0">
                <a:latin typeface="+mj-ea"/>
                <a:ea typeface="+mj-ea"/>
              </a:rPr>
              <a:t/>
            </a:r>
            <a:br>
              <a:rPr kumimoji="1" lang="en-US" altLang="ja-JP" dirty="0" smtClean="0">
                <a:latin typeface="+mj-ea"/>
                <a:ea typeface="+mj-ea"/>
              </a:rPr>
            </a:br>
            <a:r>
              <a:rPr kumimoji="1" lang="ja-JP" altLang="en-US" sz="6600" dirty="0" smtClean="0">
                <a:latin typeface="+mj-ea"/>
                <a:ea typeface="+mj-ea"/>
              </a:rPr>
              <a:t>脳味噌を通さないで</a:t>
            </a:r>
            <a:endParaRPr kumimoji="1" lang="en-US" altLang="ja-JP" sz="6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6600" dirty="0" smtClean="0">
                <a:latin typeface="+mj-ea"/>
                <a:ea typeface="+mj-ea"/>
              </a:rPr>
              <a:t>はなしまくる</a:t>
            </a:r>
            <a:r>
              <a:rPr kumimoji="1" lang="ja-JP" altLang="en-US" sz="3200" dirty="0" smtClean="0">
                <a:latin typeface="+mj-ea"/>
                <a:ea typeface="+mj-ea"/>
              </a:rPr>
              <a:t>（</a:t>
            </a:r>
            <a:r>
              <a:rPr kumimoji="1" lang="ja-JP" altLang="en-US" sz="3200" dirty="0" err="1" smtClean="0">
                <a:latin typeface="+mj-ea"/>
                <a:ea typeface="+mj-ea"/>
              </a:rPr>
              <a:t>ような</a:t>
            </a:r>
            <a:r>
              <a:rPr kumimoji="1" lang="ja-JP" altLang="en-US" sz="3200" dirty="0" smtClean="0">
                <a:latin typeface="+mj-ea"/>
                <a:ea typeface="+mj-ea"/>
              </a:rPr>
              <a:t>感じ）。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en-US" altLang="ja-JP" sz="4000" dirty="0" smtClean="0">
                <a:latin typeface="+mj-ea"/>
                <a:ea typeface="+mj-ea"/>
              </a:rPr>
              <a:t/>
            </a:r>
            <a:br>
              <a:rPr kumimoji="1" lang="en-US" altLang="ja-JP" sz="4000" dirty="0" smtClean="0">
                <a:latin typeface="+mj-ea"/>
                <a:ea typeface="+mj-ea"/>
              </a:rPr>
            </a:br>
            <a:r>
              <a:rPr kumimoji="1" lang="ja-JP" altLang="en-US" sz="4000" dirty="0" smtClean="0">
                <a:latin typeface="+mj-ea"/>
                <a:ea typeface="+mj-ea"/>
              </a:rPr>
              <a:t>今日はパロールでやりたいと思う。</a:t>
            </a:r>
            <a:r>
              <a:rPr kumimoji="1" lang="en-US" altLang="ja-JP" sz="4000" dirty="0" smtClean="0">
                <a:latin typeface="+mj-ea"/>
                <a:ea typeface="+mj-ea"/>
              </a:rPr>
              <a:t/>
            </a:r>
            <a:br>
              <a:rPr kumimoji="1" lang="en-US" altLang="ja-JP" sz="4000" dirty="0" smtClean="0">
                <a:latin typeface="+mj-ea"/>
                <a:ea typeface="+mj-ea"/>
              </a:rPr>
            </a:br>
            <a:r>
              <a:rPr kumimoji="1" lang="ja-JP" altLang="en-US" dirty="0" smtClean="0">
                <a:latin typeface="+mj-ea"/>
                <a:ea typeface="+mj-ea"/>
              </a:rPr>
              <a:t>　　　　　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5367370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90" y="548600"/>
            <a:ext cx="8785225" cy="1313966"/>
          </a:xfrm>
          <a:noFill/>
        </p:spPr>
        <p:txBody>
          <a:bodyPr>
            <a:spAutoFit/>
          </a:bodyPr>
          <a:lstStyle/>
          <a:p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フロッピーデスクのない</a:t>
            </a:r>
            <a: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インター</a:t>
            </a:r>
            <a:r>
              <a:rPr lang="ja-JP" altLang="en-US" sz="4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ネット</a:t>
            </a: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に繋がれたコンピュータ</a:t>
            </a:r>
            <a:endParaRPr lang="ja-JP" sz="4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0" y="2708900"/>
            <a:ext cx="6984970" cy="392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787941"/>
            <a:ext cx="8785225" cy="4699508"/>
          </a:xfrm>
          <a:noFill/>
        </p:spPr>
        <p:txBody>
          <a:bodyPr>
            <a:spAutoFit/>
          </a:bodyPr>
          <a:lstStyle/>
          <a:p>
            <a:pPr algn="r"/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これが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わたしの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化の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はじまりでした。</a:t>
            </a:r>
            <a:endParaRPr lang="ja-JP" sz="10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40525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948" y="61839"/>
            <a:ext cx="8785225" cy="2791293"/>
          </a:xfrm>
          <a:noFill/>
        </p:spPr>
        <p:txBody>
          <a:bodyPr>
            <a:spAutoFit/>
          </a:bodyPr>
          <a:lstStyle/>
          <a:p>
            <a:r>
              <a:rPr lang="ja-JP" altLang="en-US" sz="4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つまり、ブラウザで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0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で全てが終わる</a:t>
            </a:r>
            <a:endParaRPr lang="ja-JP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0" y="1112130"/>
            <a:ext cx="7619048" cy="40571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755470" y="5506478"/>
            <a:ext cx="8209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全てが始まりそして終わる。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855784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948" y="61627"/>
            <a:ext cx="8785225" cy="2791293"/>
          </a:xfrm>
          <a:noFill/>
        </p:spPr>
        <p:txBody>
          <a:bodyPr>
            <a:spAutoFit/>
          </a:bodyPr>
          <a:lstStyle/>
          <a:p>
            <a:r>
              <a:rPr lang="ja-JP" altLang="en-US" sz="4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イントラネット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0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endParaRPr lang="ja-JP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936730"/>
            <a:ext cx="8028480" cy="57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723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051650" y="2924930"/>
            <a:ext cx="5760800" cy="3744867"/>
            <a:chOff x="4931682" y="3524959"/>
            <a:chExt cx="4212320" cy="3144838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7013576" y="6385634"/>
              <a:ext cx="1773238" cy="284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2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イントラネット</a:t>
              </a: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208589" y="3775784"/>
              <a:ext cx="3838575" cy="2189163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4931682" y="3704347"/>
              <a:ext cx="3951970" cy="2449513"/>
              <a:chOff x="446" y="1014"/>
              <a:chExt cx="4450" cy="2072"/>
            </a:xfrm>
          </p:grpSpPr>
          <p:sp>
            <p:nvSpPr>
              <p:cNvPr id="194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5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6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7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 dirty="0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8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9" name="Oval 16"/>
              <p:cNvSpPr>
                <a:spLocks noChangeArrowheads="1"/>
              </p:cNvSpPr>
              <p:nvPr/>
            </p:nvSpPr>
            <p:spPr bwMode="auto">
              <a:xfrm>
                <a:off x="446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 dirty="0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</p:grpSp>
        <p:sp>
          <p:nvSpPr>
            <p:cNvPr id="10" name="Oval 17"/>
            <p:cNvSpPr>
              <a:spLocks noChangeArrowheads="1"/>
            </p:cNvSpPr>
            <p:nvPr/>
          </p:nvSpPr>
          <p:spPr bwMode="blackWhite">
            <a:xfrm>
              <a:off x="8377239" y="5115634"/>
              <a:ext cx="766763" cy="58102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6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本社</a:t>
              </a:r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5875517" y="3524959"/>
              <a:ext cx="2513013" cy="2498725"/>
              <a:chOff x="3799" y="513"/>
              <a:chExt cx="1380" cy="1319"/>
            </a:xfrm>
          </p:grpSpPr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135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6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7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8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9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0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1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2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3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4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5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6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7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8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9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0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1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2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3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4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5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6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7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8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9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0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1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2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3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4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5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6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7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8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9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0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1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2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3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4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5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6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7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8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9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0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1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2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3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4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5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6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7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8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9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0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1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2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3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5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6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7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8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9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0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1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2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3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4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5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6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7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8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9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0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1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2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3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4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5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6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7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8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9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0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1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2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3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4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5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6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7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8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9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0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1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2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3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4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6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5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6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7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8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9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0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1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2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3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4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5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6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7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8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9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0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1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2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3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4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5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6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7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8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9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0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1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2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3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4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5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6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7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8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9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0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1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2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3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4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7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18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0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1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2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3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4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5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6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7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8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9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0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1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2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3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4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5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6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7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8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9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0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1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2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3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4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5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6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7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8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9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0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1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2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3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4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</p:grp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7650" y="677766"/>
            <a:ext cx="8785225" cy="1929519"/>
          </a:xfrm>
          <a:noFill/>
        </p:spPr>
        <p:txBody>
          <a:bodyPr>
            <a:spAutoFit/>
          </a:bodyPr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建設業の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化に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イントラネットを使う</a:t>
            </a: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endParaRPr lang="ja-JP" sz="6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550" y="605271"/>
            <a:ext cx="6984970" cy="5992169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協会の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組合</a:t>
            </a:r>
            <a:r>
              <a:rPr 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</a:t>
            </a:r>
            <a:r>
              <a:rPr lang="ja-JP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企業の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現場の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179953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06525"/>
            <a:ext cx="5976937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sz="4400" dirty="0">
                <a:latin typeface="HGP明朝E" pitchFamily="18" charset="-128"/>
                <a:ea typeface="HGP明朝E" pitchFamily="18" charset="-128"/>
              </a:rPr>
              <a:t>を</a:t>
            </a:r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つくる</a:t>
            </a:r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（もしくは保つ）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616633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1488"/>
            <a:ext cx="5976937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292600" y="5589588"/>
            <a:ext cx="42402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構造的な仕組みを維持</a:t>
            </a:r>
            <a: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する限り攻撃には強い</a:t>
            </a:r>
            <a:endParaRPr lang="ja-JP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5888" y="341313"/>
            <a:ext cx="2368550" cy="782637"/>
          </a:xfrm>
        </p:spPr>
        <p:txBody>
          <a:bodyPr/>
          <a:lstStyle/>
          <a:p>
            <a:r>
              <a:rPr lang="ja-JP" sz="4000" dirty="0" smtClean="0">
                <a:effectLst/>
                <a:latin typeface="HGP明朝E" pitchFamily="18" charset="-128"/>
                <a:ea typeface="HGP明朝E" pitchFamily="18" charset="-128"/>
              </a:rPr>
              <a:t>円環</a:t>
            </a:r>
            <a:endParaRPr lang="ja-JP" sz="4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63493" name="Picture 5" descr="05062511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397375"/>
            <a:ext cx="401955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320637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038" y="182493"/>
            <a:ext cx="8785225" cy="5622837"/>
          </a:xfrm>
          <a:noFill/>
        </p:spPr>
        <p:txBody>
          <a:bodyPr>
            <a:spAutoFit/>
          </a:bodyPr>
          <a:lstStyle/>
          <a:p>
            <a:pPr algn="l"/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しかし硬直的な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（きちんとした、もしかしたら非合理的な）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その体質が問題になる。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6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談合とかね　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小泉</a:t>
            </a: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・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竹中平蔵問題</a:t>
            </a:r>
            <a:endParaRPr lang="ja-JP" sz="2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50469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460" y="2892425"/>
            <a:ext cx="8353160" cy="782638"/>
          </a:xfrm>
        </p:spPr>
        <p:txBody>
          <a:bodyPr/>
          <a:lstStyle/>
          <a:p>
            <a:pPr algn="l"/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それじゃ、と</a:t>
            </a:r>
            <a: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</a:t>
            </a:r>
            <a:b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ひねり</a:t>
            </a:r>
            <a:r>
              <a:rPr 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を加える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ことを考え始めた。</a:t>
            </a:r>
            <a:endParaRPr lang="ja-JP" sz="8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7612"/>
            <a:ext cx="9144000" cy="1313966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たしの</a:t>
            </a:r>
            <a: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化。</a:t>
            </a:r>
            <a:endParaRPr lang="ja-JP" sz="8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50" y="1376715"/>
            <a:ext cx="7308380" cy="54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8234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5062506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5832475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98438"/>
            <a:ext cx="8345487" cy="782637"/>
          </a:xfrm>
        </p:spPr>
        <p:txBody>
          <a:bodyPr/>
          <a:lstStyle/>
          <a:p>
            <a:r>
              <a:rPr lang="ja-JP" dirty="0">
                <a:latin typeface="HGP明朝E" pitchFamily="18" charset="-128"/>
                <a:ea typeface="HGP明朝E" pitchFamily="18" charset="-128"/>
              </a:rPr>
              <a:t>メビウスの帯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410" y="2892425"/>
            <a:ext cx="8713210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しかし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ひねり</a:t>
            </a: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とは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なんだろう？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280113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各自が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自分で情報を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発信する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1261017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形吹き出し 1"/>
          <p:cNvSpPr/>
          <p:nvPr/>
        </p:nvSpPr>
        <p:spPr bwMode="auto">
          <a:xfrm>
            <a:off x="1095940" y="188550"/>
            <a:ext cx="6788520" cy="5760597"/>
          </a:xfrm>
          <a:prstGeom prst="wedgeEllipseCallout">
            <a:avLst>
              <a:gd name="adj1" fmla="val 44809"/>
              <a:gd name="adj2" fmla="val 403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91" y="3294452"/>
            <a:ext cx="8345487" cy="782638"/>
          </a:xfrm>
        </p:spPr>
        <p:txBody>
          <a:bodyPr/>
          <a:lstStyle/>
          <a:p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なにを使うかは</a:t>
            </a:r>
            <a:r>
              <a:rPr lang="en-US" alt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その時々の</a:t>
            </a:r>
            <a: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流行で</a:t>
            </a:r>
            <a: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かまわない。</a:t>
            </a:r>
            <a: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endParaRPr lang="ja-JP" sz="5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7784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9683" y="2862362"/>
            <a:ext cx="8425170" cy="782638"/>
          </a:xfrm>
        </p:spPr>
        <p:txBody>
          <a:bodyPr/>
          <a:lstStyle/>
          <a:p>
            <a:pPr algn="l"/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とりあえず</a:t>
            </a:r>
            <a:r>
              <a:rPr lang="ja-JP" altLang="en-US" sz="4800" dirty="0">
                <a:latin typeface="HGP明朝E" pitchFamily="18" charset="-128"/>
                <a:ea typeface="HGP明朝E" pitchFamily="18" charset="-128"/>
              </a:rPr>
              <a:t>はこの巨大な動きの中で流れて</a:t>
            </a:r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、</a:t>
            </a:r>
            <a: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それ</a:t>
            </a:r>
            <a:r>
              <a:rPr lang="ja-JP" altLang="en-US" sz="4800" dirty="0">
                <a:latin typeface="HGP明朝E" pitchFamily="18" charset="-128"/>
                <a:ea typeface="HGP明朝E" pitchFamily="18" charset="-128"/>
              </a:rPr>
              <a:t>以上のスピードで流れていくことで独自性を保っていくこと</a:t>
            </a:r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が</a:t>
            </a:r>
            <a: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一つ</a:t>
            </a:r>
            <a:r>
              <a:rPr lang="ja-JP" altLang="en-US" sz="4800" dirty="0">
                <a:latin typeface="HGP明朝E" pitchFamily="18" charset="-128"/>
                <a:ea typeface="HGP明朝E" pitchFamily="18" charset="-128"/>
              </a:rPr>
              <a:t>の方法になるかもしれない</a:t>
            </a:r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。</a:t>
            </a:r>
            <a: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</a:br>
            <a: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（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川俣正：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『</a:t>
            </a:r>
            <a:r>
              <a:rPr lang="ja-JP" altLang="en-US" sz="2400" b="1" u="sng" dirty="0">
                <a:latin typeface="HGP明朝E" pitchFamily="18" charset="-128"/>
                <a:ea typeface="HGP明朝E" pitchFamily="18" charset="-128"/>
                <a:hlinkClick r:id="rId3"/>
              </a:rPr>
              <a:t>アートレス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』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：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p45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）</a:t>
            </a:r>
            <a:endParaRPr lang="ja-JP" sz="2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90577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12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ブログ化</a:t>
            </a:r>
            <a:endParaRPr lang="ja-JP" sz="1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373820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しかし</a:t>
            </a:r>
            <a: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それだけではないのではないか</a:t>
            </a:r>
            <a:endParaRPr lang="ja-JP" sz="7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27458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地域性も</a:t>
            </a:r>
            <a:r>
              <a:rPr lang="en-US" altLang="ja-JP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そのひとつじゃ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ないのか？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73" y="3294452"/>
            <a:ext cx="8345487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地域性</a:t>
            </a:r>
            <a:r>
              <a:rPr lang="en-US" altLang="ja-JP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≒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パトリ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26462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440" y="2510529"/>
            <a:ext cx="8345487" cy="782638"/>
          </a:xfrm>
        </p:spPr>
        <p:txBody>
          <a:bodyPr/>
          <a:lstStyle/>
          <a:p>
            <a:pPr algn="l"/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パトリ＝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>
                <a:latin typeface="HG明朝E" panose="02020909000000000000" pitchFamily="17" charset="-128"/>
                <a:ea typeface="HG明朝E" panose="02020909000000000000" pitchFamily="17" charset="-128"/>
              </a:rPr>
              <a:t>「</a:t>
            </a:r>
            <a:r>
              <a:rPr lang="ja-JP" altLang="en-US" sz="60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なぜ私は</a:t>
            </a:r>
            <a:r>
              <a:rPr lang="ja-JP" altLang="en-US" sz="60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アナタではない私なのか</a:t>
            </a:r>
            <a:r>
              <a:rPr lang="ja-JP" altLang="en-US" sz="6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」</a:t>
            </a:r>
            <a:r>
              <a:rPr lang="en-US" altLang="ja-JP" sz="6000" dirty="0"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6000" dirty="0"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ja-JP" altLang="en-US" sz="6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「</a:t>
            </a:r>
            <a:r>
              <a:rPr lang="ja-JP" altLang="en-US" sz="60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なぜ</a:t>
            </a:r>
            <a:r>
              <a:rPr lang="ja-JP" altLang="en-US" sz="60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ここが他ならにここであるのか</a:t>
            </a:r>
            <a:r>
              <a:rPr lang="ja-JP" altLang="en-US" sz="6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」</a:t>
            </a:r>
            <a:endParaRPr lang="ja-JP" sz="6000" dirty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4826122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2502343"/>
            <a:ext cx="8345488" cy="782637"/>
          </a:xfrm>
        </p:spPr>
        <p:txBody>
          <a:bodyPr/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あたしの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化</a:t>
            </a:r>
            <a:r>
              <a:rPr lang="en-US" altLang="ja-JP" sz="6000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≒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ネットワーク化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≠</a:t>
            </a:r>
            <a:r>
              <a:rPr lang="en-US" altLang="ja-JP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便利になる情報化</a:t>
            </a:r>
            <a:endParaRPr lang="ja-JP" altLang="ja-JP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00700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46363"/>
            <a:ext cx="8345488" cy="782637"/>
          </a:xfrm>
        </p:spPr>
        <p:txBody>
          <a:bodyPr/>
          <a:lstStyle/>
          <a:p>
            <a:r>
              <a:rPr lang="ja-JP" altLang="en-US" sz="9600" dirty="0" smtClean="0">
                <a:solidFill>
                  <a:srgbClr val="000000"/>
                </a:solidFill>
                <a:effectLst/>
                <a:latin typeface="HGP明朝E" pitchFamily="18" charset="-128"/>
                <a:ea typeface="HGP明朝E" pitchFamily="18" charset="-128"/>
              </a:rPr>
              <a:t>地域性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≒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非合理性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46850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286" y="4581160"/>
            <a:ext cx="8345488" cy="782637"/>
          </a:xfrm>
        </p:spPr>
        <p:txBody>
          <a:bodyPr/>
          <a:lstStyle/>
          <a:p>
            <a:pPr algn="r"/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4400" dirty="0" smtClean="0">
                <a:effectLst/>
                <a:latin typeface="HGP明朝E" pitchFamily="18" charset="-128"/>
                <a:ea typeface="HGP明朝E" pitchFamily="18" charset="-128"/>
              </a:rPr>
              <a:t>非合理性というのは</a:t>
            </a:r>
            <a:r>
              <a:rPr lang="en-US" altLang="ja-JP" sz="44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4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4400" dirty="0" smtClean="0">
                <a:effectLst/>
                <a:latin typeface="HGP明朝E" pitchFamily="18" charset="-128"/>
                <a:ea typeface="HGP明朝E" pitchFamily="18" charset="-128"/>
              </a:rPr>
              <a:t>ミスターデンジャーと</a:t>
            </a:r>
            <a:r>
              <a:rPr lang="en-US" altLang="ja-JP" sz="44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4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4400" dirty="0" smtClean="0">
                <a:effectLst/>
                <a:latin typeface="HGP明朝E" pitchFamily="18" charset="-128"/>
                <a:ea typeface="HGP明朝E" pitchFamily="18" charset="-128"/>
              </a:rPr>
              <a:t>いきなり！ステーキの差だ！</a:t>
            </a:r>
            <a:endParaRPr lang="ja-JP" altLang="en-US" sz="44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882621"/>
            <a:ext cx="4475735" cy="345075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" y="260560"/>
            <a:ext cx="4548503" cy="341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2014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00" y="4871"/>
            <a:ext cx="8345488" cy="782637"/>
          </a:xfrm>
        </p:spPr>
        <p:txBody>
          <a:bodyPr/>
          <a:lstStyle/>
          <a:p>
            <a:r>
              <a:rPr lang="ja-JP" altLang="en-US" sz="6600" dirty="0" smtClean="0">
                <a:effectLst/>
                <a:latin typeface="HGP明朝E" pitchFamily="18" charset="-128"/>
                <a:ea typeface="HGP明朝E" pitchFamily="18" charset="-128"/>
              </a:rPr>
              <a:t>合理性</a:t>
            </a:r>
            <a:endParaRPr lang="ja-JP" altLang="en-US" sz="66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3669" y="1124680"/>
            <a:ext cx="68409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6000" dirty="0" smtClean="0">
              <a:latin typeface="+mj-ea"/>
              <a:ea typeface="+mj-ea"/>
            </a:endParaRPr>
          </a:p>
          <a:p>
            <a:r>
              <a:rPr kumimoji="1" lang="ja-JP" altLang="en-US" sz="6000" dirty="0" smtClean="0">
                <a:latin typeface="+mj-ea"/>
                <a:ea typeface="+mj-ea"/>
              </a:rPr>
              <a:t>例えば</a:t>
            </a:r>
            <a:r>
              <a:rPr kumimoji="1" lang="en-US" altLang="ja-JP" sz="6000" dirty="0" smtClean="0">
                <a:latin typeface="+mj-ea"/>
                <a:ea typeface="+mj-ea"/>
              </a:rPr>
              <a:t/>
            </a:r>
            <a:br>
              <a:rPr kumimoji="1" lang="en-US" altLang="ja-JP" sz="6000" dirty="0" smtClean="0">
                <a:latin typeface="+mj-ea"/>
                <a:ea typeface="+mj-ea"/>
              </a:rPr>
            </a:br>
            <a:r>
              <a:rPr kumimoji="1" lang="ja-JP" altLang="en-US" sz="6000" dirty="0" smtClean="0">
                <a:latin typeface="+mj-ea"/>
                <a:ea typeface="+mj-ea"/>
              </a:rPr>
              <a:t>大資本の店々がある</a:t>
            </a:r>
            <a:r>
              <a:rPr kumimoji="1" lang="en-US" altLang="ja-JP" sz="6000" dirty="0" smtClean="0">
                <a:latin typeface="+mj-ea"/>
                <a:ea typeface="+mj-ea"/>
              </a:rPr>
              <a:t/>
            </a:r>
            <a:br>
              <a:rPr kumimoji="1" lang="en-US" altLang="ja-JP" sz="6000" dirty="0" smtClean="0">
                <a:latin typeface="+mj-ea"/>
                <a:ea typeface="+mj-ea"/>
              </a:rPr>
            </a:br>
            <a:r>
              <a:rPr kumimoji="1" lang="ja-JP" altLang="en-US" sz="6000" dirty="0" smtClean="0">
                <a:latin typeface="+mj-ea"/>
                <a:ea typeface="+mj-ea"/>
              </a:rPr>
              <a:t>どこにでもあるような</a:t>
            </a:r>
            <a:r>
              <a:rPr kumimoji="1" lang="en-US" altLang="ja-JP" sz="6000" dirty="0" smtClean="0">
                <a:latin typeface="+mj-ea"/>
                <a:ea typeface="+mj-ea"/>
              </a:rPr>
              <a:t/>
            </a:r>
            <a:br>
              <a:rPr kumimoji="1" lang="en-US" altLang="ja-JP" sz="6000" dirty="0" smtClean="0">
                <a:latin typeface="+mj-ea"/>
                <a:ea typeface="+mj-ea"/>
              </a:rPr>
            </a:br>
            <a:r>
              <a:rPr kumimoji="1" lang="ja-JP" altLang="en-US" sz="6000" dirty="0" smtClean="0">
                <a:latin typeface="+mj-ea"/>
                <a:ea typeface="+mj-ea"/>
              </a:rPr>
              <a:t>風景</a:t>
            </a:r>
            <a:endParaRPr kumimoji="1" lang="ja-JP" altLang="en-US" sz="6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0743107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46363"/>
            <a:ext cx="8345488" cy="782637"/>
          </a:xfrm>
        </p:spPr>
        <p:txBody>
          <a:bodyPr/>
          <a:lstStyle/>
          <a:p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浅草の非合理性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13734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46363"/>
            <a:ext cx="8345488" cy="782637"/>
          </a:xfrm>
        </p:spPr>
        <p:txBody>
          <a:bodyPr/>
          <a:lstStyle/>
          <a:p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浅草は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東京の中では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非合理性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の固まりである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47745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420" y="2564880"/>
            <a:ext cx="8345488" cy="782637"/>
          </a:xfrm>
        </p:spPr>
        <p:txBody>
          <a:bodyPr/>
          <a:lstStyle/>
          <a:p>
            <a:r>
              <a:rPr kumimoji="1" lang="ja-JP" altLang="en-US" sz="8800" dirty="0" smtClean="0"/>
              <a:t>浅草の非合理性</a:t>
            </a:r>
            <a:r>
              <a:rPr kumimoji="1" lang="en-US" altLang="ja-JP" sz="9600" dirty="0" smtClean="0"/>
              <a:t/>
            </a:r>
            <a:br>
              <a:rPr kumimoji="1" lang="en-US" altLang="ja-JP" sz="9600" dirty="0" smtClean="0"/>
            </a:br>
            <a:r>
              <a:rPr kumimoji="1" lang="ja-JP" altLang="en-US" sz="9600" dirty="0" smtClean="0"/>
              <a:t>＝</a:t>
            </a:r>
            <a:r>
              <a:rPr kumimoji="1" lang="en-US" altLang="ja-JP" sz="9600" dirty="0" smtClean="0"/>
              <a:t/>
            </a:r>
            <a:br>
              <a:rPr kumimoji="1" lang="en-US" altLang="ja-JP" sz="9600" dirty="0" smtClean="0"/>
            </a:br>
            <a:r>
              <a:rPr kumimoji="1" lang="ja-JP" altLang="en-US" sz="9600" dirty="0" smtClean="0"/>
              <a:t>テーマパーク性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008270082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テーマパーク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3400" y="5877340"/>
            <a:ext cx="799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浅草花やしき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980402"/>
            <a:ext cx="7200900" cy="48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5329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テーマパーク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898525"/>
            <a:ext cx="7591730" cy="505324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33400" y="5877340"/>
            <a:ext cx="799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東京ディズニーランド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60664704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浅草≒東京ディズニーリゾート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823246"/>
              </p:ext>
            </p:extLst>
          </p:nvPr>
        </p:nvGraphicFramePr>
        <p:xfrm>
          <a:off x="395419" y="1292747"/>
          <a:ext cx="8137131" cy="2356923"/>
        </p:xfrm>
        <a:graphic>
          <a:graphicData uri="http://schemas.openxmlformats.org/drawingml/2006/table">
            <a:tbl>
              <a:tblPr/>
              <a:tblGrid>
                <a:gridCol w="1366424"/>
                <a:gridCol w="1366424"/>
                <a:gridCol w="1366424"/>
                <a:gridCol w="1351071"/>
                <a:gridCol w="1351071"/>
                <a:gridCol w="1335717"/>
              </a:tblGrid>
              <a:tr h="842869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dirty="0">
                          <a:solidFill>
                            <a:srgbClr val="333333"/>
                          </a:solidFill>
                          <a:effectLst/>
                        </a:rPr>
                        <a:t>推計値合計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>
                          <a:solidFill>
                            <a:srgbClr val="333333"/>
                          </a:solidFill>
                          <a:effectLst/>
                        </a:rPr>
                        <a:t>浅草地区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>
                          <a:solidFill>
                            <a:srgbClr val="333333"/>
                          </a:solidFill>
                          <a:effectLst/>
                        </a:rPr>
                        <a:t>上野地区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>
                          <a:solidFill>
                            <a:srgbClr val="333333"/>
                          </a:solidFill>
                          <a:effectLst/>
                        </a:rPr>
                        <a:t>谷中地区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>
                          <a:solidFill>
                            <a:srgbClr val="333333"/>
                          </a:solidFill>
                          <a:effectLst/>
                        </a:rPr>
                        <a:t>浅草橋地区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>
                          <a:solidFill>
                            <a:srgbClr val="333333"/>
                          </a:solidFill>
                          <a:effectLst/>
                        </a:rPr>
                        <a:t>その他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2F2"/>
                    </a:solidFill>
                  </a:tcPr>
                </a:tc>
              </a:tr>
              <a:tr h="1514054">
                <a:tc>
                  <a:txBody>
                    <a:bodyPr/>
                    <a:lstStyle/>
                    <a:p>
                      <a:pPr algn="r" fontAlgn="t"/>
                      <a:r>
                        <a:rPr lang="zh-TW" altLang="en-US" dirty="0">
                          <a:solidFill>
                            <a:srgbClr val="333333"/>
                          </a:solidFill>
                          <a:effectLst/>
                        </a:rPr>
                        <a:t>約</a:t>
                      </a:r>
                      <a:r>
                        <a:rPr lang="en-US" altLang="zh-TW" dirty="0">
                          <a:solidFill>
                            <a:srgbClr val="333333"/>
                          </a:solidFill>
                          <a:effectLst/>
                        </a:rPr>
                        <a:t>4,382.9</a:t>
                      </a:r>
                      <a:r>
                        <a:rPr lang="zh-TW" altLang="en-US" dirty="0">
                          <a:solidFill>
                            <a:srgbClr val="333333"/>
                          </a:solidFill>
                          <a:effectLst/>
                        </a:rPr>
                        <a:t>万人</a:t>
                      </a:r>
                      <a:br>
                        <a:rPr lang="zh-TW" altLang="en-US" dirty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zh-TW" altLang="en-US" dirty="0">
                          <a:solidFill>
                            <a:srgbClr val="333333"/>
                          </a:solidFill>
                          <a:effectLst/>
                        </a:rPr>
                        <a:t>（約</a:t>
                      </a:r>
                      <a:r>
                        <a:rPr lang="en-US" altLang="zh-TW" dirty="0">
                          <a:solidFill>
                            <a:srgbClr val="333333"/>
                          </a:solidFill>
                          <a:effectLst/>
                        </a:rPr>
                        <a:t>4083.9</a:t>
                      </a:r>
                      <a:r>
                        <a:rPr lang="zh-TW" altLang="en-US" dirty="0">
                          <a:solidFill>
                            <a:srgbClr val="333333"/>
                          </a:solidFill>
                          <a:effectLst/>
                        </a:rPr>
                        <a:t>万人）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ja-JP" altLang="en-US">
                          <a:solidFill>
                            <a:srgbClr val="333333"/>
                          </a:solidFill>
                          <a:effectLst/>
                        </a:rPr>
                        <a:t>約</a:t>
                      </a:r>
                      <a:r>
                        <a:rPr lang="en-US" altLang="ja-JP">
                          <a:solidFill>
                            <a:srgbClr val="333333"/>
                          </a:solidFill>
                          <a:effectLst/>
                        </a:rPr>
                        <a:t>2,075.1</a:t>
                      </a:r>
                      <a:r>
                        <a:rPr lang="ja-JP" altLang="en-US">
                          <a:solidFill>
                            <a:srgbClr val="333333"/>
                          </a:solidFill>
                          <a:effectLst/>
                        </a:rPr>
                        <a:t>万人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ja-JP" altLang="en-US">
                          <a:solidFill>
                            <a:srgbClr val="333333"/>
                          </a:solidFill>
                          <a:effectLst/>
                        </a:rPr>
                        <a:t>約</a:t>
                      </a:r>
                      <a:r>
                        <a:rPr lang="en-US" altLang="ja-JP">
                          <a:solidFill>
                            <a:srgbClr val="333333"/>
                          </a:solidFill>
                          <a:effectLst/>
                        </a:rPr>
                        <a:t>2,033.5</a:t>
                      </a:r>
                      <a:r>
                        <a:rPr lang="ja-JP" altLang="en-US">
                          <a:solidFill>
                            <a:srgbClr val="333333"/>
                          </a:solidFill>
                          <a:effectLst/>
                        </a:rPr>
                        <a:t>万人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ja-JP" altLang="en-US">
                          <a:solidFill>
                            <a:srgbClr val="333333"/>
                          </a:solidFill>
                          <a:effectLst/>
                        </a:rPr>
                        <a:t>約</a:t>
                      </a:r>
                      <a:r>
                        <a:rPr lang="en-US" altLang="ja-JP">
                          <a:solidFill>
                            <a:srgbClr val="333333"/>
                          </a:solidFill>
                          <a:effectLst/>
                        </a:rPr>
                        <a:t>125.4</a:t>
                      </a:r>
                      <a:r>
                        <a:rPr lang="ja-JP" altLang="en-US">
                          <a:solidFill>
                            <a:srgbClr val="333333"/>
                          </a:solidFill>
                          <a:effectLst/>
                        </a:rPr>
                        <a:t>万人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ja-JP" altLang="en-US">
                          <a:solidFill>
                            <a:srgbClr val="333333"/>
                          </a:solidFill>
                          <a:effectLst/>
                        </a:rPr>
                        <a:t>約</a:t>
                      </a:r>
                      <a:r>
                        <a:rPr lang="en-US" altLang="ja-JP">
                          <a:solidFill>
                            <a:srgbClr val="333333"/>
                          </a:solidFill>
                          <a:effectLst/>
                        </a:rPr>
                        <a:t>94.3</a:t>
                      </a:r>
                      <a:r>
                        <a:rPr lang="ja-JP" altLang="en-US">
                          <a:solidFill>
                            <a:srgbClr val="333333"/>
                          </a:solidFill>
                          <a:effectLst/>
                        </a:rPr>
                        <a:t>万人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ja-JP" altLang="en-US" dirty="0">
                          <a:solidFill>
                            <a:srgbClr val="333333"/>
                          </a:solidFill>
                          <a:effectLst/>
                        </a:rPr>
                        <a:t>約</a:t>
                      </a:r>
                      <a:r>
                        <a:rPr lang="en-US" altLang="ja-JP" dirty="0">
                          <a:solidFill>
                            <a:srgbClr val="333333"/>
                          </a:solidFill>
                          <a:effectLst/>
                        </a:rPr>
                        <a:t>54.6</a:t>
                      </a:r>
                      <a:r>
                        <a:rPr lang="ja-JP" altLang="en-US" dirty="0">
                          <a:solidFill>
                            <a:srgbClr val="333333"/>
                          </a:solidFill>
                          <a:effectLst/>
                        </a:rPr>
                        <a:t>万人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410" y="899368"/>
            <a:ext cx="15696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年間観光客数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470" y="4293120"/>
            <a:ext cx="7849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ja-JP" altLang="en-US" sz="2800" dirty="0">
                <a:solidFill>
                  <a:srgbClr val="252525"/>
                </a:solidFill>
                <a:latin typeface="+mj-ea"/>
                <a:ea typeface="+mj-ea"/>
              </a:rPr>
              <a:t>東京ディズニーランド 東京 </a:t>
            </a:r>
            <a:r>
              <a:rPr lang="ja-JP" altLang="en-US" sz="2800" dirty="0" smtClean="0">
                <a:solidFill>
                  <a:srgbClr val="252525"/>
                </a:solidFill>
                <a:latin typeface="+mj-ea"/>
                <a:ea typeface="+mj-ea"/>
              </a:rPr>
              <a:t> </a:t>
            </a:r>
            <a:r>
              <a:rPr lang="en-US" altLang="ja-JP" sz="2800" dirty="0">
                <a:solidFill>
                  <a:srgbClr val="252525"/>
                </a:solidFill>
                <a:latin typeface="+mj-ea"/>
                <a:ea typeface="+mj-ea"/>
              </a:rPr>
              <a:t>12,900,000</a:t>
            </a:r>
          </a:p>
          <a:p>
            <a:pPr algn="l">
              <a:buFont typeface="+mj-lt"/>
              <a:buAutoNum type="arabicPeriod"/>
            </a:pPr>
            <a:r>
              <a:rPr lang="ja-JP" altLang="en-US" sz="2800" dirty="0">
                <a:solidFill>
                  <a:srgbClr val="252525"/>
                </a:solidFill>
                <a:latin typeface="+mj-ea"/>
                <a:ea typeface="+mj-ea"/>
              </a:rPr>
              <a:t>東京ディズニーシー 東京  </a:t>
            </a:r>
            <a:r>
              <a:rPr lang="ja-JP" altLang="en-US" sz="2800" dirty="0" smtClean="0">
                <a:solidFill>
                  <a:srgbClr val="252525"/>
                </a:solidFill>
                <a:latin typeface="+mj-ea"/>
                <a:ea typeface="+mj-ea"/>
              </a:rPr>
              <a:t>  </a:t>
            </a:r>
            <a:r>
              <a:rPr lang="en-US" altLang="ja-JP" sz="2800" dirty="0">
                <a:solidFill>
                  <a:srgbClr val="252525"/>
                </a:solidFill>
                <a:latin typeface="+mj-ea"/>
                <a:ea typeface="+mj-ea"/>
              </a:rPr>
              <a:t>12,100,000</a:t>
            </a:r>
            <a:endParaRPr lang="en-US" altLang="ja-JP" sz="2800" b="0" i="0" dirty="0">
              <a:solidFill>
                <a:srgbClr val="252525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58284032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テーマパークとしての浅草の非合理性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898525"/>
            <a:ext cx="7935520" cy="481647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浅草寺を中心とした「子宮的構造」の街である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8" y="1512675"/>
            <a:ext cx="5335533" cy="498496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32" y="4869200"/>
            <a:ext cx="3755565" cy="184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761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028081"/>
            <a:ext cx="8785225" cy="5161173"/>
          </a:xfrm>
          <a:noFill/>
        </p:spPr>
        <p:txBody>
          <a:bodyPr>
            <a:spAutoFit/>
          </a:bodyPr>
          <a:lstStyle/>
          <a:p>
            <a:pPr algn="l"/>
            <a: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5</a:t>
            </a:r>
            <a:r>
              <a:rPr lang="ja-JP" altLang="en-US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年前（</a:t>
            </a:r>
            <a: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2009</a:t>
            </a:r>
            <a:r>
              <a:rPr lang="ja-JP" altLang="en-US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8</a:t>
            </a:r>
            <a:r>
              <a:rPr lang="ja-JP" altLang="en-US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月）</a:t>
            </a:r>
            <a: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あたしは</a:t>
            </a:r>
            <a: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病気で駄目になった時も情報を</a:t>
            </a:r>
            <a: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発信続けてきました。</a:t>
            </a:r>
            <a:endParaRPr lang="ja-JP" sz="6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11940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子宮的構造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0" y="1052670"/>
            <a:ext cx="7461946" cy="5443432"/>
          </a:xfrm>
        </p:spPr>
      </p:pic>
    </p:spTree>
    <p:extLst>
      <p:ext uri="{BB962C8B-B14F-4D97-AF65-F5344CB8AC3E}">
        <p14:creationId xmlns:p14="http://schemas.microsoft.com/office/powerpoint/2010/main" val="1761259317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子宮的構造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5" y="893623"/>
            <a:ext cx="8024458" cy="5328740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3437462" y="623739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ＤＦ行書体" panose="03000509000000000000" pitchFamily="65" charset="-128"/>
                <a:ea typeface="ＤＦ行書体" panose="03000509000000000000" pitchFamily="65" charset="-128"/>
              </a:rPr>
              <a:t>吉原花魁道中</a:t>
            </a:r>
            <a:endParaRPr kumimoji="1" lang="ja-JP" altLang="en-US" sz="2400" dirty="0">
              <a:latin typeface="ＤＦ行書体" panose="03000509000000000000" pitchFamily="65" charset="-128"/>
              <a:ea typeface="ＤＦ行書体" panose="030005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18224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吉原をして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0" y="2348850"/>
            <a:ext cx="2304320" cy="3364307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 bwMode="auto">
          <a:xfrm>
            <a:off x="3203810" y="1628750"/>
            <a:ext cx="4680650" cy="3960550"/>
          </a:xfrm>
          <a:prstGeom prst="wedgeEllipseCallout">
            <a:avLst>
              <a:gd name="adj1" fmla="val -54716"/>
              <a:gd name="adj2" fmla="val 2210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4800" b="0" i="0" u="none" strike="noStrike" cap="none" normalizeH="0" baseline="0" dirty="0" smtClean="0">
                <a:ln>
                  <a:noFill/>
                </a:ln>
                <a:solidFill>
                  <a:srgbClr val="00004A"/>
                </a:solidFill>
                <a:effectLst/>
                <a:latin typeface="AR顏眞楷書体H" panose="03000909000000000000" pitchFamily="65" charset="-128"/>
                <a:ea typeface="AR顏眞楷書体H" panose="03000909000000000000" pitchFamily="65" charset="-128"/>
              </a:rPr>
              <a:t>まるで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4A"/>
                </a:solidFill>
                <a:effectLst/>
                <a:latin typeface="AR顏眞楷書体H" panose="03000909000000000000" pitchFamily="65" charset="-128"/>
                <a:ea typeface="AR顏眞楷書体H" panose="03000909000000000000" pitchFamily="65" charset="-128"/>
              </a:rPr>
              <a:t/>
            </a:r>
            <a:b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4A"/>
                </a:solidFill>
                <a:effectLst/>
                <a:latin typeface="AR顏眞楷書体H" panose="03000909000000000000" pitchFamily="65" charset="-128"/>
                <a:ea typeface="AR顏眞楷書体H" panose="03000909000000000000" pitchFamily="65" charset="-128"/>
              </a:rPr>
            </a:br>
            <a:r>
              <a:rPr kumimoji="0" lang="ja-JP" altLang="en-US" sz="4800" b="0" i="0" u="none" strike="noStrike" cap="none" normalizeH="0" baseline="0" dirty="0" smtClean="0">
                <a:ln>
                  <a:noFill/>
                </a:ln>
                <a:solidFill>
                  <a:srgbClr val="00004A"/>
                </a:solidFill>
                <a:effectLst/>
                <a:latin typeface="AR顏眞楷書体H" panose="03000909000000000000" pitchFamily="65" charset="-128"/>
                <a:ea typeface="AR顏眞楷書体H" panose="03000909000000000000" pitchFamily="65" charset="-128"/>
              </a:rPr>
              <a:t>ディズニーランドだ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5962" y="1776740"/>
            <a:ext cx="230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j-ea"/>
                <a:ea typeface="+mj-ea"/>
              </a:rPr>
              <a:t>圓歌師匠曰く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47989116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358323"/>
            <a:ext cx="8345488" cy="782637"/>
          </a:xfrm>
        </p:spPr>
        <p:txBody>
          <a:bodyPr/>
          <a:lstStyle/>
          <a:p>
            <a:r>
              <a:rPr kumimoji="1" lang="ja-JP" altLang="en-US" sz="8000" dirty="0" smtClean="0"/>
              <a:t>それは</a:t>
            </a:r>
            <a:r>
              <a:rPr kumimoji="1" lang="en-US" altLang="ja-JP" sz="8000" dirty="0" smtClean="0"/>
              <a:t/>
            </a:r>
            <a:br>
              <a:rPr kumimoji="1" lang="en-US" altLang="ja-JP" sz="8000" dirty="0" smtClean="0"/>
            </a:br>
            <a:r>
              <a:rPr kumimoji="1" lang="ja-JP" altLang="en-US" sz="8000" dirty="0" smtClean="0"/>
              <a:t>極端だとしても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510775092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0307" y="2574353"/>
            <a:ext cx="8345488" cy="782637"/>
          </a:xfrm>
        </p:spPr>
        <p:txBody>
          <a:bodyPr/>
          <a:lstStyle/>
          <a:p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浅草の非合理性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en-US" altLang="ja-JP" sz="8800" dirty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大きな商店が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無い</a:t>
            </a:r>
          </a:p>
        </p:txBody>
      </p:sp>
    </p:spTree>
    <p:extLst>
      <p:ext uri="{BB962C8B-B14F-4D97-AF65-F5344CB8AC3E}">
        <p14:creationId xmlns:p14="http://schemas.microsoft.com/office/powerpoint/2010/main" val="390012618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0307" y="44530"/>
            <a:ext cx="8345488" cy="1186278"/>
          </a:xfrm>
        </p:spPr>
        <p:txBody>
          <a:bodyPr/>
          <a:lstStyle/>
          <a:p>
            <a:r>
              <a:rPr lang="ja-JP" altLang="en-US" sz="4400" dirty="0" smtClean="0">
                <a:effectLst/>
                <a:latin typeface="HGP明朝E" pitchFamily="18" charset="-128"/>
                <a:ea typeface="HGP明朝E" pitchFamily="18" charset="-128"/>
              </a:rPr>
              <a:t>こんなのばかり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49" y="1052671"/>
            <a:ext cx="7426348" cy="51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2295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あしたのジョー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19" y="924589"/>
            <a:ext cx="4386209" cy="584093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7381" y="1340710"/>
            <a:ext cx="237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いろは商店街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84276253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0307" y="2574353"/>
            <a:ext cx="8345488" cy="782637"/>
          </a:xfrm>
        </p:spPr>
        <p:txBody>
          <a:bodyPr/>
          <a:lstStyle/>
          <a:p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浅草の非合理性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例えば</a:t>
            </a:r>
            <a:r>
              <a:rPr lang="en-US" altLang="ja-JP" sz="8800" dirty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喫茶店が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やたらに多い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1747474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0307" y="2574353"/>
            <a:ext cx="8345488" cy="782637"/>
          </a:xfrm>
        </p:spPr>
        <p:txBody>
          <a:bodyPr/>
          <a:lstStyle/>
          <a:p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浅草は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自営</a:t>
            </a: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業者の街だ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22295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20" y="764630"/>
            <a:ext cx="4626428" cy="59232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90" y="188550"/>
            <a:ext cx="8345488" cy="782637"/>
          </a:xfrm>
        </p:spPr>
        <p:txBody>
          <a:bodyPr/>
          <a:lstStyle/>
          <a:p>
            <a:r>
              <a:rPr kumimoji="1" lang="ja-JP" altLang="en-US" dirty="0" smtClean="0"/>
              <a:t>つまりサラリーマンは少ない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921144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591" y="3645030"/>
            <a:ext cx="6264870" cy="2483517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6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8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10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日（月）。起床は</a:t>
            </a: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6:30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起床。病院に入院して</a:t>
            </a: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4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ヶ目です。</a:t>
            </a:r>
            <a:b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9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月に予定しました</a:t>
            </a: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12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日の縁日は予定どおりにおこないます</a:t>
            </a:r>
            <a:r>
              <a:rPr lang="ja-JP" altLang="en-US" sz="1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r>
              <a:rPr lang="en-US" altLang="ja-JP" sz="1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3"/>
              </a:rPr>
              <a:t>2009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3"/>
              </a:rPr>
              <a:t>年</a:t>
            </a: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3"/>
              </a:rPr>
              <a:t>08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3"/>
              </a:rPr>
              <a:t>月</a:t>
            </a: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3"/>
              </a:rPr>
              <a:t>10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3"/>
              </a:rPr>
              <a:t>日 </a:t>
            </a:r>
            <a:r>
              <a:rPr lang="en-US" altLang="ja-JP" sz="1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3"/>
              </a:rPr>
              <a:t>10:42</a:t>
            </a:r>
            <a:endParaRPr lang="ja-JP" sz="1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10" y="1196690"/>
            <a:ext cx="5184720" cy="291412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51650" y="404580"/>
            <a:ext cx="4824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b="1" dirty="0">
                <a:solidFill>
                  <a:srgbClr val="003366"/>
                </a:solidFill>
                <a:latin typeface="+mj-ea"/>
                <a:ea typeface="+mj-ea"/>
              </a:rPr>
              <a:t>ベットで横になる。</a:t>
            </a:r>
          </a:p>
          <a:p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96805357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646363"/>
            <a:ext cx="8878887" cy="782637"/>
          </a:xfrm>
        </p:spPr>
        <p:txBody>
          <a:bodyPr/>
          <a:lstStyle/>
          <a:p>
            <a:r>
              <a:rPr lang="ja-JP" altLang="en-US" sz="8800" dirty="0" smtClean="0">
                <a:solidFill>
                  <a:srgbClr val="000000"/>
                </a:solidFill>
                <a:effectLst/>
                <a:latin typeface="HGP明朝E" pitchFamily="18" charset="-128"/>
                <a:ea typeface="HGP明朝E" pitchFamily="18" charset="-128"/>
              </a:rPr>
              <a:t>浅草の地域性</a:t>
            </a:r>
            <a:r>
              <a:rPr lang="en-US" altLang="ja-JP" sz="8800" dirty="0" smtClean="0">
                <a:solidFill>
                  <a:srgbClr val="000000"/>
                </a:solidFill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rgbClr val="000000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rgbClr val="000000"/>
                </a:solidFill>
                <a:effectLst/>
                <a:latin typeface="HGP明朝E" pitchFamily="18" charset="-128"/>
                <a:ea typeface="HGP明朝E" pitchFamily="18" charset="-128"/>
              </a:rPr>
              <a:t>パトリは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非合理性に</a:t>
            </a: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満ちて</a:t>
            </a: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いる</a:t>
            </a: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35931942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-22532"/>
            <a:ext cx="9111193" cy="787162"/>
          </a:xfrm>
        </p:spPr>
        <p:txBody>
          <a:bodyPr/>
          <a:lstStyle/>
          <a:p>
            <a:r>
              <a:rPr lang="ja-JP" altLang="en-US" sz="6000" dirty="0"/>
              <a:t>揺るぎない地図と暦</a:t>
            </a:r>
          </a:p>
        </p:txBody>
      </p:sp>
      <p:pic>
        <p:nvPicPr>
          <p:cNvPr id="2" name="図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43" y="908651"/>
            <a:ext cx="6241903" cy="57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5908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三社祭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2" y="980660"/>
            <a:ext cx="8128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9098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植木市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971344"/>
            <a:ext cx="7563320" cy="56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36964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6" y="188550"/>
            <a:ext cx="9111193" cy="864120"/>
          </a:xfrm>
        </p:spPr>
        <p:txBody>
          <a:bodyPr/>
          <a:lstStyle/>
          <a:p>
            <a:r>
              <a:rPr lang="ja-JP" altLang="en-US" sz="6000" dirty="0" smtClean="0"/>
              <a:t>サンバカーニバル</a:t>
            </a:r>
            <a:endParaRPr lang="ja-JP" altLang="en-US" sz="60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1085232"/>
            <a:ext cx="7585323" cy="54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4899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酉の市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9" y="895202"/>
            <a:ext cx="8128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7101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445838" y="2937730"/>
            <a:ext cx="59538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ja-JP" altLang="ja-JP" sz="2400" b="0" dirty="0">
                <a:solidFill>
                  <a:schemeClr val="tx1"/>
                </a:solidFill>
                <a:latin typeface="+mj-ea"/>
                <a:ea typeface="+mj-ea"/>
              </a:rPr>
              <a:t>　　　　　　　　　　　　　　　　　　　　　岡本太郎</a:t>
            </a:r>
            <a:r>
              <a:rPr lang="ja-JP" altLang="ja-JP" sz="5400" b="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</a:p>
        </p:txBody>
      </p:sp>
      <p:pic>
        <p:nvPicPr>
          <p:cNvPr id="31747" name="Picture 3" descr="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2" b="18826"/>
          <a:stretch>
            <a:fillRect/>
          </a:stretch>
        </p:blipFill>
        <p:spPr bwMode="auto">
          <a:xfrm>
            <a:off x="306029" y="4098925"/>
            <a:ext cx="43926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494203"/>
            <a:ext cx="8345488" cy="782637"/>
          </a:xfrm>
        </p:spPr>
        <p:txBody>
          <a:bodyPr/>
          <a:lstStyle/>
          <a:p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ja-JP" sz="6000" dirty="0" smtClean="0">
                <a:solidFill>
                  <a:schemeClr val="tx1"/>
                </a:solidFill>
                <a:latin typeface="+mj-ea"/>
              </a:rPr>
              <a:t>合理</a:t>
            </a:r>
            <a:r>
              <a:rPr lang="ja-JP" altLang="ja-JP" sz="6000" dirty="0">
                <a:solidFill>
                  <a:schemeClr val="tx1"/>
                </a:solidFill>
                <a:latin typeface="+mj-ea"/>
              </a:rPr>
              <a:t>に非合理を突きつけ</a:t>
            </a:r>
            <a:br>
              <a:rPr lang="ja-JP" altLang="ja-JP" sz="6000" dirty="0">
                <a:solidFill>
                  <a:schemeClr val="tx1"/>
                </a:solidFill>
                <a:latin typeface="+mj-ea"/>
              </a:rPr>
            </a:br>
            <a:r>
              <a:rPr lang="ja-JP" altLang="ja-JP" sz="6000" dirty="0">
                <a:solidFill>
                  <a:schemeClr val="tx1"/>
                </a:solidFill>
                <a:latin typeface="+mj-ea"/>
              </a:rPr>
              <a:t>無償を爆発</a:t>
            </a:r>
            <a:r>
              <a:rPr lang="ja-JP" altLang="ja-JP" sz="6000" dirty="0" smtClean="0">
                <a:solidFill>
                  <a:schemeClr val="tx1"/>
                </a:solidFill>
                <a:latin typeface="+mj-ea"/>
              </a:rPr>
              <a:t>させる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8165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化</a:t>
            </a:r>
            <a:r>
              <a:rPr lang="ja-JP" altLang="en-US" sz="7200" dirty="0">
                <a:solidFill>
                  <a:srgbClr val="000000"/>
                </a:solidFill>
                <a:latin typeface="HGP明朝E" pitchFamily="18" charset="-128"/>
                <a:ea typeface="HGP明朝E" pitchFamily="18" charset="-128"/>
              </a:rPr>
              <a:t>≒</a:t>
            </a:r>
            <a:r>
              <a:rPr lang="ja-JP" altLang="en-US" sz="7200" dirty="0" smtClean="0">
                <a:solidFill>
                  <a:srgbClr val="000000"/>
                </a:solidFill>
                <a:latin typeface="HGP明朝E" pitchFamily="18" charset="-128"/>
                <a:ea typeface="HGP明朝E" pitchFamily="18" charset="-128"/>
              </a:rPr>
              <a:t>ネットワーク化</a:t>
            </a:r>
            <a:r>
              <a:rPr lang="en-US" altLang="ja-JP" sz="7200" dirty="0" smtClean="0">
                <a:solidFill>
                  <a:srgbClr val="000000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7200" dirty="0" smtClean="0">
                <a:solidFill>
                  <a:srgbClr val="000000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7200" dirty="0" smtClean="0">
                <a:solidFill>
                  <a:srgbClr val="000000"/>
                </a:solidFill>
                <a:latin typeface="HGP明朝E" pitchFamily="18" charset="-128"/>
                <a:ea typeface="HGP明朝E" pitchFamily="18" charset="-128"/>
              </a:rPr>
              <a:t>は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+mj-ea"/>
              </a:rPr>
              <a:t>空気の様にあるもの</a:t>
            </a:r>
            <a:endParaRPr lang="ja-JP" altLang="ja-JP" sz="72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6547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928" y="1147304"/>
            <a:ext cx="8345488" cy="782637"/>
          </a:xfrm>
        </p:spPr>
        <p:txBody>
          <a:bodyPr/>
          <a:lstStyle/>
          <a:p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そして　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広くて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薄い紐帯で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繋がっている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2622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ja-JP" altLang="en-US" sz="6000" dirty="0">
                <a:solidFill>
                  <a:schemeClr val="tx1"/>
                </a:solidFill>
                <a:latin typeface="+mj-ea"/>
              </a:rPr>
              <a:t>だから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こそ</a:t>
            </a:r>
            <a:r>
              <a:rPr lang="ja-JP" altLang="en-US" sz="6000" dirty="0">
                <a:solidFill>
                  <a:schemeClr val="tx1"/>
                </a:solidFill>
                <a:latin typeface="+mj-ea"/>
              </a:rPr>
              <a:t>余計に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違いを見つけやすい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6547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IT</a:t>
            </a:r>
            <a:r>
              <a:rPr kumimoji="1" lang="ja-JP" altLang="en-US" dirty="0" smtClean="0"/>
              <a:t>≒ネットワーク化をまだ信じている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1124680"/>
            <a:ext cx="8345488" cy="262929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8000" dirty="0" smtClean="0">
                <a:latin typeface="+mj-ea"/>
                <a:ea typeface="+mj-ea"/>
              </a:rPr>
              <a:t>ぼんやりした頭で</a:t>
            </a:r>
            <a:r>
              <a:rPr kumimoji="1" lang="en-US" altLang="ja-JP" sz="8000" dirty="0" smtClean="0">
                <a:latin typeface="+mj-ea"/>
                <a:ea typeface="+mj-ea"/>
              </a:rPr>
              <a:t/>
            </a:r>
            <a:br>
              <a:rPr kumimoji="1" lang="en-US" altLang="ja-JP" sz="8000" dirty="0" smtClean="0">
                <a:latin typeface="+mj-ea"/>
                <a:ea typeface="+mj-ea"/>
              </a:rPr>
            </a:br>
            <a:r>
              <a:rPr kumimoji="1" lang="ja-JP" altLang="en-US" sz="8000" dirty="0" smtClean="0">
                <a:latin typeface="+mj-ea"/>
                <a:ea typeface="+mj-ea"/>
              </a:rPr>
              <a:t>考えた。</a:t>
            </a:r>
            <a:r>
              <a:rPr kumimoji="1" lang="en-US" altLang="ja-JP" sz="8000" dirty="0" smtClean="0">
                <a:latin typeface="+mj-ea"/>
                <a:ea typeface="+mj-ea"/>
              </a:rPr>
              <a:t/>
            </a:r>
            <a:br>
              <a:rPr kumimoji="1" lang="en-US" altLang="ja-JP" sz="8000" dirty="0" smtClean="0">
                <a:latin typeface="+mj-ea"/>
                <a:ea typeface="+mj-ea"/>
              </a:rPr>
            </a:br>
            <a:r>
              <a:rPr kumimoji="1" lang="ja-JP" altLang="en-US" sz="8000" dirty="0" smtClean="0">
                <a:latin typeface="+mj-ea"/>
                <a:ea typeface="+mj-ea"/>
              </a:rPr>
              <a:t>そしてまだ考えている。</a:t>
            </a:r>
            <a:endParaRPr kumimoji="1" lang="ja-JP" altLang="en-US" sz="8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20033412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60" y="2727528"/>
            <a:ext cx="4713460" cy="38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altLang="en-US" sz="4400" dirty="0">
                <a:latin typeface="HGP明朝E" pitchFamily="18" charset="-128"/>
                <a:ea typeface="HGP明朝E" pitchFamily="18" charset="-128"/>
              </a:rPr>
              <a:t>パトリは</a:t>
            </a:r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である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9696" y="1340710"/>
            <a:ext cx="748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latin typeface="HGP明朝E" pitchFamily="18" charset="-128"/>
                <a:ea typeface="HGP明朝E" pitchFamily="18" charset="-128"/>
              </a:rPr>
              <a:t>依って立つ共同体</a:t>
            </a:r>
            <a:endParaRPr kumimoji="1" lang="ja-JP" altLang="en-US" sz="66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51973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26278"/>
            <a:ext cx="8785225" cy="5622837"/>
          </a:xfrm>
          <a:noFill/>
        </p:spPr>
        <p:txBody>
          <a:bodyPr>
            <a:spAutoFit/>
          </a:bodyPr>
          <a:lstStyle/>
          <a:p>
            <a: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化≒ネットワーク化</a:t>
            </a:r>
            <a: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とは</a:t>
            </a:r>
            <a:r>
              <a:rPr lang="en-US" altLang="ja-JP" sz="7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7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あなたの</a:t>
            </a:r>
            <a: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7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依って</a:t>
            </a:r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立つ共同体</a:t>
            </a:r>
            <a: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に気がつくこと。</a:t>
            </a:r>
            <a:endParaRPr lang="ja-JP" sz="7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811764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419475" y="6359525"/>
            <a:ext cx="56276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593725" indent="-184150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92213" indent="-37147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87525" indent="-49212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90713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3479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051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2623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195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(c) Copyright TOSIO MOMOTI </a:t>
            </a:r>
            <a:r>
              <a:rPr lang="ja-JP" altLang="en-US" sz="1400" dirty="0" smtClean="0">
                <a:latin typeface="HGP明朝E" pitchFamily="18" charset="-128"/>
                <a:ea typeface="HGP明朝E" pitchFamily="18" charset="-128"/>
              </a:rPr>
              <a:t>201</a:t>
            </a:r>
            <a:r>
              <a:rPr lang="en-US" altLang="ja-JP" sz="1400" dirty="0" smtClean="0">
                <a:latin typeface="HGP明朝E" pitchFamily="18" charset="-128"/>
                <a:ea typeface="HGP明朝E" pitchFamily="18" charset="-128"/>
              </a:rPr>
              <a:t>5</a:t>
            </a:r>
            <a:r>
              <a:rPr lang="ja-JP" altLang="en-US" sz="1400" dirty="0" err="1" smtClean="0">
                <a:latin typeface="HGP明朝E" pitchFamily="18" charset="-128"/>
                <a:ea typeface="HGP明朝E" pitchFamily="18" charset="-128"/>
              </a:rPr>
              <a:t>.</a:t>
            </a: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All rights reserved.</a:t>
            </a:r>
          </a:p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無断複製厳禁</a:t>
            </a:r>
            <a:endParaRPr lang="ja-JP" altLang="en-US" sz="22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2009319"/>
            <a:ext cx="72786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　　　　　</a:t>
            </a:r>
            <a:r>
              <a:rPr lang="ja-JP" sz="26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3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桃知　利男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E-mail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4"/>
              </a:rPr>
              <a:t>pinkhip@dc4.so-net.ne.jp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URL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5"/>
              </a:rPr>
              <a:t>http://www.momoti.com/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1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ご面倒をおかけいたしますが、ご連絡はメールでお願いいたします。</a:t>
            </a:r>
          </a:p>
        </p:txBody>
      </p:sp>
      <p:pic>
        <p:nvPicPr>
          <p:cNvPr id="35844" name="Picture 4" descr="momo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225"/>
            <a:ext cx="24003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momo2"/>
          <p:cNvPicPr>
            <a:picLocks noGrp="1" noChangeAspect="1" noChangeArrowheads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41488"/>
            <a:ext cx="1450975" cy="154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kumimoji="1" lang="en-US" altLang="ja-JP" sz="8000" dirty="0">
              <a:solidFill>
                <a:srgbClr val="000000"/>
              </a:solidFill>
              <a:latin typeface="HGP明朝E"/>
              <a:ea typeface="HGP明朝E"/>
            </a:endParaRPr>
          </a:p>
          <a:p>
            <a:pPr marL="0" lvl="0" indent="0">
              <a:buNone/>
            </a:pPr>
            <a:r>
              <a:rPr kumimoji="1" lang="ja-JP" altLang="en-US" sz="8000" dirty="0" smtClean="0">
                <a:solidFill>
                  <a:srgbClr val="000000"/>
                </a:solidFill>
                <a:latin typeface="HGP明朝E"/>
                <a:ea typeface="HGP明朝E"/>
              </a:rPr>
              <a:t>病気</a:t>
            </a:r>
            <a:r>
              <a:rPr kumimoji="1" lang="ja-JP" altLang="en-US" sz="8000" dirty="0">
                <a:solidFill>
                  <a:srgbClr val="000000"/>
                </a:solidFill>
                <a:latin typeface="HGP明朝E"/>
                <a:ea typeface="HGP明朝E"/>
              </a:rPr>
              <a:t>も</a:t>
            </a:r>
            <a:r>
              <a:rPr kumimoji="1" lang="en-US" altLang="ja-JP" sz="8000" dirty="0">
                <a:solidFill>
                  <a:srgbClr val="000000"/>
                </a:solidFill>
                <a:latin typeface="HGP明朝E"/>
                <a:ea typeface="HGP明朝E"/>
              </a:rPr>
              <a:t>IT</a:t>
            </a:r>
            <a:r>
              <a:rPr kumimoji="1" lang="ja-JP" altLang="en-US" sz="8000" dirty="0">
                <a:solidFill>
                  <a:srgbClr val="000000"/>
                </a:solidFill>
                <a:latin typeface="HGP明朝E"/>
                <a:ea typeface="HGP明朝E"/>
              </a:rPr>
              <a:t>で治る。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 smtClean="0"/>
              <a:t>　　　　　　　　　　　　　　　　　　　</a:t>
            </a:r>
            <a:r>
              <a:rPr kumimoji="1" lang="ja-JP" altLang="en-US" b="1" dirty="0" smtClean="0">
                <a:latin typeface="+mj-ea"/>
                <a:ea typeface="+mj-ea"/>
              </a:rPr>
              <a:t>そう考えた３つの理由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kumimoji="1" lang="en-US" altLang="ja-JP" dirty="0">
                <a:latin typeface="+mj-ea"/>
              </a:rPr>
              <a:t/>
            </a:r>
            <a:br>
              <a:rPr kumimoji="1" lang="en-US" altLang="ja-JP" dirty="0">
                <a:latin typeface="+mj-ea"/>
              </a:rPr>
            </a:br>
            <a:r>
              <a:rPr kumimoji="1" lang="en-US" altLang="ja-JP" dirty="0">
                <a:latin typeface="+mj-ea"/>
              </a:rPr>
              <a:t/>
            </a:r>
            <a:br>
              <a:rPr kumimoji="1" lang="en-US" altLang="ja-JP" dirty="0">
                <a:latin typeface="+mj-ea"/>
              </a:rPr>
            </a:br>
            <a:r>
              <a:rPr kumimoji="1" lang="ja-JP" altLang="en-US" dirty="0">
                <a:latin typeface="+mj-ea"/>
              </a:rPr>
              <a:t>病気も</a:t>
            </a:r>
            <a:r>
              <a:rPr kumimoji="1" lang="en-US" altLang="ja-JP" dirty="0">
                <a:latin typeface="+mj-ea"/>
              </a:rPr>
              <a:t>IT</a:t>
            </a:r>
            <a:r>
              <a:rPr kumimoji="1" lang="ja-JP" altLang="en-US" dirty="0">
                <a:latin typeface="+mj-ea"/>
              </a:rPr>
              <a:t>で治る。</a:t>
            </a:r>
            <a:endParaRPr kumimoji="1" lang="ja-JP" alt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6342624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広く薄い紐帯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1268700"/>
            <a:ext cx="8345488" cy="2485270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sz="4800" dirty="0" smtClean="0">
                <a:latin typeface="+mj-ea"/>
                <a:ea typeface="+mj-ea"/>
              </a:rPr>
              <a:t>滅多にあわないけどたま</a:t>
            </a:r>
            <a:r>
              <a:rPr kumimoji="1" lang="ja-JP" altLang="en-US" sz="4800" dirty="0" smtClean="0">
                <a:latin typeface="+mj-ea"/>
                <a:ea typeface="+mj-ea"/>
              </a:rPr>
              <a:t>にあう</a:t>
            </a:r>
            <a:r>
              <a:rPr kumimoji="1" lang="en-US" altLang="ja-JP" sz="4800" dirty="0" smtClean="0">
                <a:latin typeface="+mj-ea"/>
                <a:ea typeface="+mj-ea"/>
              </a:rPr>
              <a:t/>
            </a:r>
            <a:br>
              <a:rPr kumimoji="1" lang="en-US" altLang="ja-JP" sz="4800" dirty="0" smtClean="0">
                <a:latin typeface="+mj-ea"/>
                <a:ea typeface="+mj-ea"/>
              </a:rPr>
            </a:br>
            <a:r>
              <a:rPr kumimoji="1" lang="ja-JP" altLang="en-US" sz="9600" dirty="0" smtClean="0">
                <a:latin typeface="+mj-ea"/>
                <a:ea typeface="+mj-ea"/>
              </a:rPr>
              <a:t>信頼できる友人</a:t>
            </a:r>
            <a:r>
              <a:rPr kumimoji="1" lang="en-US" altLang="ja-JP" sz="9600" dirty="0" smtClean="0">
                <a:latin typeface="+mj-ea"/>
                <a:ea typeface="+mj-ea"/>
              </a:rPr>
              <a:t/>
            </a:r>
            <a:br>
              <a:rPr kumimoji="1" lang="en-US" altLang="ja-JP" sz="9600" dirty="0" smtClean="0">
                <a:latin typeface="+mj-ea"/>
                <a:ea typeface="+mj-ea"/>
              </a:rPr>
            </a:br>
            <a:r>
              <a:rPr kumimoji="1" lang="en-US" altLang="ja-JP" sz="9600" dirty="0" smtClean="0">
                <a:latin typeface="+mj-ea"/>
                <a:ea typeface="+mj-ea"/>
              </a:rPr>
              <a:t>Weak Ties</a:t>
            </a:r>
            <a:endParaRPr kumimoji="1" lang="ja-JP" altLang="en-US" sz="9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05898844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">
      <a:majorFont>
        <a:latin typeface="HGP明朝E"/>
        <a:ea typeface="HGP明朝E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標準デザイン_3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_3">
      <a:majorFont>
        <a:latin typeface="HGPﾌﾞｰｹ"/>
        <a:ea typeface="HGPﾌﾞｰｹ"/>
        <a:cs typeface=""/>
      </a:majorFont>
      <a:minorFont>
        <a:latin typeface="HGPﾌﾞｰｹ"/>
        <a:ea typeface="HGPﾌﾞｰｹ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12243</TotalTime>
  <Pages>0</Pages>
  <Words>751</Words>
  <Characters>0</Characters>
  <Application>Microsoft Office PowerPoint</Application>
  <DocSecurity>0</DocSecurity>
  <PresentationFormat>画面に合わせる (4:3)</PresentationFormat>
  <Lines>0</Lines>
  <Paragraphs>217</Paragraphs>
  <Slides>72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72</vt:i4>
      </vt:variant>
    </vt:vector>
  </HeadingPairs>
  <TitlesOfParts>
    <vt:vector size="84" baseType="lpstr">
      <vt:lpstr>AR顏眞楷書体H</vt:lpstr>
      <vt:lpstr>ＤＦ行書体</vt:lpstr>
      <vt:lpstr>HGPﾌﾞｰｹ</vt:lpstr>
      <vt:lpstr>HGP明朝E</vt:lpstr>
      <vt:lpstr>HG明朝E</vt:lpstr>
      <vt:lpstr>Monotype Sorts</vt:lpstr>
      <vt:lpstr>ＭＳ Ｐゴシック</vt:lpstr>
      <vt:lpstr>ＭＳ Ｐ明朝</vt:lpstr>
      <vt:lpstr>Arial</vt:lpstr>
      <vt:lpstr>Times New Roman</vt:lpstr>
      <vt:lpstr>標準デザイン</vt:lpstr>
      <vt:lpstr>標準デザイン_3</vt:lpstr>
      <vt:lpstr>当然なんだけど 浅草は非合理性の固まりだ。 若しくは IT≒ネットワーク化をまだ信じていること。</vt:lpstr>
      <vt:lpstr>はなしをしたいと思う</vt:lpstr>
      <vt:lpstr>あたしのIT化。</vt:lpstr>
      <vt:lpstr>あたしのIT化 ≒ ネットワーク化 ≠ 便利になる情報化</vt:lpstr>
      <vt:lpstr>5年前（2009年8月） あたしは 病気で駄目になった時も情報を 発信続けてきました。</vt:lpstr>
      <vt:lpstr> 8月10日（月）。起床は6:30起床。病院に入院して4ヶ目です。  9月に予定しました12日の縁日は予定どおりにおこないます。  2009年08月10日 10:42</vt:lpstr>
      <vt:lpstr>IT≒ネットワーク化をまだ信じている</vt:lpstr>
      <vt:lpstr>  病気もITで治る。</vt:lpstr>
      <vt:lpstr>広く薄い紐帯</vt:lpstr>
      <vt:lpstr>広く薄い紐帯と強い紐帯</vt:lpstr>
      <vt:lpstr>昨日撮った写真</vt:lpstr>
      <vt:lpstr>かわいい子には旅をさせろ</vt:lpstr>
      <vt:lpstr>海馬が喜ぶ</vt:lpstr>
      <vt:lpstr>大好きなそば</vt:lpstr>
      <vt:lpstr>ブログを書く</vt:lpstr>
      <vt:lpstr>情報を発信する</vt:lpstr>
      <vt:lpstr>ITを使った反省</vt:lpstr>
      <vt:lpstr>あたしのIT化のはじまり</vt:lpstr>
      <vt:lpstr>約18年前 幕張の  のブース で見たもの</vt:lpstr>
      <vt:lpstr>フロッピーデスクのない インターネットに繋がれたコンピュータ</vt:lpstr>
      <vt:lpstr>これが わたしのIT化の はじまりでした。</vt:lpstr>
      <vt:lpstr>つまり、ブラウザで  で全てが終わる</vt:lpstr>
      <vt:lpstr>イントラネット  </vt:lpstr>
      <vt:lpstr>建設業のIT化に イントラネットを使う。</vt:lpstr>
      <vt:lpstr>協会のIT化 組合のIT化 企業のIT化 現場のIT化</vt:lpstr>
      <vt:lpstr>円環をつくる（もしくは保つ）</vt:lpstr>
      <vt:lpstr>円環</vt:lpstr>
      <vt:lpstr>しかし硬直的な （きちんとした、もしかしたら非合理的な） その体質が問題になる。  談合とかね　小泉・竹中平蔵問題</vt:lpstr>
      <vt:lpstr>それじゃ、と 円環に ひねりを加えることを考え始めた。</vt:lpstr>
      <vt:lpstr>メビウスの帯</vt:lpstr>
      <vt:lpstr>しかし ひねりとは なんだろう？</vt:lpstr>
      <vt:lpstr>各自が 自分で情報を 発信する</vt:lpstr>
      <vt:lpstr>なにを使うかは その時々の 流行で かまわない。  </vt:lpstr>
      <vt:lpstr>とりあえずはこの巨大な動きの中で流れて、 それ以上のスピードで流れていくことで独自性を保っていくことが 一つの方法になるかもしれない。  （川俣正：『アートレス』：p45）</vt:lpstr>
      <vt:lpstr>ブログ化</vt:lpstr>
      <vt:lpstr>しかし それだけではないのではないか</vt:lpstr>
      <vt:lpstr>地域性も そのひとつじゃ ないのか？</vt:lpstr>
      <vt:lpstr>地域性 ≒ パトリ </vt:lpstr>
      <vt:lpstr>パトリ＝ 「なぜ私はアナタではない私なのか」 「なぜここが他ならにここであるのか」</vt:lpstr>
      <vt:lpstr>地域性 ≒ 非合理性</vt:lpstr>
      <vt:lpstr> 非合理性というのは ミスターデンジャーと いきなり！ステーキの差だ！</vt:lpstr>
      <vt:lpstr>合理性</vt:lpstr>
      <vt:lpstr>浅草の非合理性</vt:lpstr>
      <vt:lpstr>浅草は 東京の中では 非合理性 の固まりである</vt:lpstr>
      <vt:lpstr>浅草の非合理性 ＝ テーマパーク性</vt:lpstr>
      <vt:lpstr>テーマパーク</vt:lpstr>
      <vt:lpstr>テーマパーク</vt:lpstr>
      <vt:lpstr>浅草≒東京ディズニーリゾート</vt:lpstr>
      <vt:lpstr>テーマパークとしての浅草の非合理性</vt:lpstr>
      <vt:lpstr>子宮的構造</vt:lpstr>
      <vt:lpstr>子宮的構造</vt:lpstr>
      <vt:lpstr>吉原をして</vt:lpstr>
      <vt:lpstr>それは 極端だとしても</vt:lpstr>
      <vt:lpstr>浅草の非合理性  大きな商店が 無い</vt:lpstr>
      <vt:lpstr>こんなのばかり</vt:lpstr>
      <vt:lpstr>あしたのジョー</vt:lpstr>
      <vt:lpstr>浅草の非合理性 例えば 喫茶店が やたらに多い</vt:lpstr>
      <vt:lpstr>浅草は 自営業者の街だ</vt:lpstr>
      <vt:lpstr>つまりサラリーマンは少ない</vt:lpstr>
      <vt:lpstr>浅草の地域性 パトリは 非合理性に 満ちている！</vt:lpstr>
      <vt:lpstr>揺るぎない地図と暦</vt:lpstr>
      <vt:lpstr>三社祭</vt:lpstr>
      <vt:lpstr>植木市</vt:lpstr>
      <vt:lpstr>サンバカーニバル</vt:lpstr>
      <vt:lpstr>酉の市</vt:lpstr>
      <vt:lpstr> 合理に非合理を突きつけ 無償を爆発させる</vt:lpstr>
      <vt:lpstr>IT化≒ネットワーク化 は 空気の様にあるもの</vt:lpstr>
      <vt:lpstr>   そして　 広くて薄い紐帯で 繋がっている</vt:lpstr>
      <vt:lpstr>だからこそ余計に  違いを見つけやすい</vt:lpstr>
      <vt:lpstr>パトリは円環である</vt:lpstr>
      <vt:lpstr>IT化≒ネットワーク化 とは あなたの 依って立つ共同体 に気がつくこと。</vt:lpstr>
      <vt:lpstr>PowerPoint プレゼンテーション</vt:lpstr>
    </vt:vector>
  </TitlesOfParts>
  <Manager>MOMOTI</Manager>
  <Company>ももちどっとこむ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考える技術</dc:title>
  <dc:subject>法大EC2006-1</dc:subject>
  <dc:creator>MOMOＴＩ</dc:creator>
  <cp:lastModifiedBy>桃知利男</cp:lastModifiedBy>
  <cp:revision>2122</cp:revision>
  <cp:lastPrinted>2013-09-14T21:23:18Z</cp:lastPrinted>
  <dcterms:created xsi:type="dcterms:W3CDTF">1999-04-25T06:01:30Z</dcterms:created>
  <dcterms:modified xsi:type="dcterms:W3CDTF">2015-02-06T21:27:22Z</dcterms:modified>
  <cp:category>Prezentation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r8>1</vt:r8>
  </property>
  <property fmtid="{D5CDD505-2E9C-101B-9397-08002B2CF9AE}" pid="3" name="GraphicType">
    <vt:r8>1</vt:r8>
  </property>
  <property fmtid="{D5CDD505-2E9C-101B-9397-08002B2CF9AE}" pid="4" name="Compression">
    <vt:r8>100</vt:r8>
  </property>
  <property fmtid="{D5CDD505-2E9C-101B-9397-08002B2CF9AE}" pid="5" name="ScreenSize">
    <vt:r8>3</vt:r8>
  </property>
  <property fmtid="{D5CDD505-2E9C-101B-9397-08002B2CF9AE}" pid="6" name="ScreenUsage">
    <vt:r8>3</vt:r8>
  </property>
  <property fmtid="{D5CDD505-2E9C-101B-9397-08002B2CF9AE}" pid="7" name="MailAddress">
    <vt:lpwstr>pinkhip@dc4.so-net.ne.jp</vt:lpwstr>
  </property>
  <property fmtid="{D5CDD505-2E9C-101B-9397-08002B2CF9AE}" pid="8" name="HomePage">
    <vt:lpwstr>http://plaza28.mbn.or.jp/~pinkhip/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r8>15132390</vt:r8>
  </property>
  <property fmtid="{D5CDD505-2E9C-101B-9397-08002B2CF9AE}" pid="14" name="TextColor">
    <vt:r8>0</vt:r8>
  </property>
  <property fmtid="{D5CDD505-2E9C-101B-9397-08002B2CF9AE}" pid="15" name="LinkColor">
    <vt:r8>16711782</vt:r8>
  </property>
  <property fmtid="{D5CDD505-2E9C-101B-9397-08002B2CF9AE}" pid="16" name="VisitedColor">
    <vt:r8>10040268</vt:r8>
  </property>
  <property fmtid="{D5CDD505-2E9C-101B-9397-08002B2CF9AE}" pid="17" name="TransparentButton">
    <vt:r8>0</vt:r8>
  </property>
  <property fmtid="{D5CDD505-2E9C-101B-9397-08002B2CF9AE}" pid="18" name="ButtonType">
    <vt:r8>3</vt:r8>
  </property>
  <property fmtid="{D5CDD505-2E9C-101B-9397-08002B2CF9AE}" pid="19" name="ShowNotes">
    <vt:bool>false</vt:bool>
  </property>
  <property fmtid="{D5CDD505-2E9C-101B-9397-08002B2CF9AE}" pid="20" name="NavBtnPos">
    <vt:r8>2</vt:r8>
  </property>
  <property fmtid="{D5CDD505-2E9C-101B-9397-08002B2CF9AE}" pid="21" name="OutputDir">
    <vt:lpwstr>C:\My Documents\hpb4\momoti</vt:lpwstr>
  </property>
  <property fmtid="{D5CDD505-2E9C-101B-9397-08002B2CF9AE}" pid="22" name="KSOProductBuildVer">
    <vt:lpwstr>1041-6.6.0.2723</vt:lpwstr>
  </property>
</Properties>
</file>