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sldIdLst>
    <p:sldId id="658" r:id="rId2"/>
    <p:sldId id="3261" r:id="rId3"/>
    <p:sldId id="3267" r:id="rId4"/>
    <p:sldId id="3268" r:id="rId5"/>
    <p:sldId id="3273" r:id="rId6"/>
    <p:sldId id="3287" r:id="rId7"/>
    <p:sldId id="3271" r:id="rId8"/>
    <p:sldId id="3272" r:id="rId9"/>
    <p:sldId id="3269" r:id="rId10"/>
    <p:sldId id="3276" r:id="rId11"/>
    <p:sldId id="3285" r:id="rId12"/>
    <p:sldId id="3307" r:id="rId13"/>
    <p:sldId id="3286" r:id="rId14"/>
    <p:sldId id="3263" r:id="rId15"/>
    <p:sldId id="3234" r:id="rId16"/>
    <p:sldId id="3231" r:id="rId17"/>
    <p:sldId id="3235" r:id="rId18"/>
    <p:sldId id="3230" r:id="rId19"/>
    <p:sldId id="3278" r:id="rId20"/>
    <p:sldId id="3279" r:id="rId21"/>
    <p:sldId id="3280" r:id="rId22"/>
    <p:sldId id="3284" r:id="rId23"/>
    <p:sldId id="3100" r:id="rId24"/>
    <p:sldId id="3096" r:id="rId25"/>
    <p:sldId id="3094" r:id="rId26"/>
    <p:sldId id="3262" r:id="rId27"/>
    <p:sldId id="3236" r:id="rId28"/>
    <p:sldId id="3288" r:id="rId29"/>
    <p:sldId id="3290" r:id="rId30"/>
    <p:sldId id="3301" r:id="rId31"/>
    <p:sldId id="3291" r:id="rId32"/>
    <p:sldId id="3294" r:id="rId33"/>
    <p:sldId id="3297" r:id="rId34"/>
    <p:sldId id="3304" r:id="rId35"/>
    <p:sldId id="3298" r:id="rId36"/>
    <p:sldId id="3299" r:id="rId37"/>
    <p:sldId id="3303" r:id="rId38"/>
    <p:sldId id="3305" r:id="rId39"/>
    <p:sldId id="3306" r:id="rId40"/>
    <p:sldId id="1592" r:id="rId41"/>
  </p:sldIdLst>
  <p:sldSz cx="9144000" cy="6858000" type="screen4x3"/>
  <p:notesSz cx="6770688" cy="9902825"/>
  <p:defaultTextStyle>
    <a:defPPr>
      <a:defRPr lang="ja-JP"/>
    </a:defPPr>
    <a:lvl1pPr algn="l" rtl="0" eaLnBrk="0" fontAlgn="base" hangingPunct="0">
      <a:spcBef>
        <a:spcPct val="0"/>
      </a:spcBef>
      <a:spcAft>
        <a:spcPct val="0"/>
      </a:spcAft>
      <a:defRPr sz="2800" b="1" kern="1200">
        <a:solidFill>
          <a:schemeClr val="accent1"/>
        </a:solidFill>
        <a:latin typeface="HGP明朝B" panose="02020800000000000000" pitchFamily="18" charset="-128"/>
        <a:ea typeface="HGPﾌﾞｰｹ" pitchFamily="2" charset="-128"/>
        <a:cs typeface="+mn-cs"/>
      </a:defRPr>
    </a:lvl1pPr>
    <a:lvl2pPr marL="457200" algn="l" rtl="0" eaLnBrk="0" fontAlgn="base" hangingPunct="0">
      <a:spcBef>
        <a:spcPct val="0"/>
      </a:spcBef>
      <a:spcAft>
        <a:spcPct val="0"/>
      </a:spcAft>
      <a:defRPr sz="2800" b="1" kern="1200">
        <a:solidFill>
          <a:schemeClr val="accent1"/>
        </a:solidFill>
        <a:latin typeface="HGP明朝B" panose="02020800000000000000" pitchFamily="18" charset="-128"/>
        <a:ea typeface="HGPﾌﾞｰｹ" pitchFamily="2" charset="-128"/>
        <a:cs typeface="+mn-cs"/>
      </a:defRPr>
    </a:lvl2pPr>
    <a:lvl3pPr marL="914400" algn="l" rtl="0" eaLnBrk="0" fontAlgn="base" hangingPunct="0">
      <a:spcBef>
        <a:spcPct val="0"/>
      </a:spcBef>
      <a:spcAft>
        <a:spcPct val="0"/>
      </a:spcAft>
      <a:defRPr sz="2800" b="1" kern="1200">
        <a:solidFill>
          <a:schemeClr val="accent1"/>
        </a:solidFill>
        <a:latin typeface="HGP明朝B" panose="02020800000000000000" pitchFamily="18" charset="-128"/>
        <a:ea typeface="HGPﾌﾞｰｹ" pitchFamily="2" charset="-128"/>
        <a:cs typeface="+mn-cs"/>
      </a:defRPr>
    </a:lvl3pPr>
    <a:lvl4pPr marL="1371600" algn="l" rtl="0" eaLnBrk="0" fontAlgn="base" hangingPunct="0">
      <a:spcBef>
        <a:spcPct val="0"/>
      </a:spcBef>
      <a:spcAft>
        <a:spcPct val="0"/>
      </a:spcAft>
      <a:defRPr sz="2800" b="1" kern="1200">
        <a:solidFill>
          <a:schemeClr val="accent1"/>
        </a:solidFill>
        <a:latin typeface="HGP明朝B" panose="02020800000000000000" pitchFamily="18" charset="-128"/>
        <a:ea typeface="HGPﾌﾞｰｹ" pitchFamily="2" charset="-128"/>
        <a:cs typeface="+mn-cs"/>
      </a:defRPr>
    </a:lvl4pPr>
    <a:lvl5pPr marL="1828800" algn="l" rtl="0" eaLnBrk="0" fontAlgn="base" hangingPunct="0">
      <a:spcBef>
        <a:spcPct val="0"/>
      </a:spcBef>
      <a:spcAft>
        <a:spcPct val="0"/>
      </a:spcAft>
      <a:defRPr sz="2800" b="1" kern="1200">
        <a:solidFill>
          <a:schemeClr val="accent1"/>
        </a:solidFill>
        <a:latin typeface="HGP明朝B" panose="02020800000000000000" pitchFamily="18" charset="-128"/>
        <a:ea typeface="HGPﾌﾞｰｹ" pitchFamily="2" charset="-128"/>
        <a:cs typeface="+mn-cs"/>
      </a:defRPr>
    </a:lvl5pPr>
    <a:lvl6pPr marL="2286000" algn="l" defTabSz="914400" rtl="0" eaLnBrk="1" latinLnBrk="0" hangingPunct="1">
      <a:defRPr sz="2800" b="1" kern="1200">
        <a:solidFill>
          <a:schemeClr val="accent1"/>
        </a:solidFill>
        <a:latin typeface="HGP明朝B" panose="02020800000000000000" pitchFamily="18" charset="-128"/>
        <a:ea typeface="HGPﾌﾞｰｹ" pitchFamily="2" charset="-128"/>
        <a:cs typeface="+mn-cs"/>
      </a:defRPr>
    </a:lvl6pPr>
    <a:lvl7pPr marL="2743200" algn="l" defTabSz="914400" rtl="0" eaLnBrk="1" latinLnBrk="0" hangingPunct="1">
      <a:defRPr sz="2800" b="1" kern="1200">
        <a:solidFill>
          <a:schemeClr val="accent1"/>
        </a:solidFill>
        <a:latin typeface="HGP明朝B" panose="02020800000000000000" pitchFamily="18" charset="-128"/>
        <a:ea typeface="HGPﾌﾞｰｹ" pitchFamily="2" charset="-128"/>
        <a:cs typeface="+mn-cs"/>
      </a:defRPr>
    </a:lvl7pPr>
    <a:lvl8pPr marL="3200400" algn="l" defTabSz="914400" rtl="0" eaLnBrk="1" latinLnBrk="0" hangingPunct="1">
      <a:defRPr sz="2800" b="1" kern="1200">
        <a:solidFill>
          <a:schemeClr val="accent1"/>
        </a:solidFill>
        <a:latin typeface="HGP明朝B" panose="02020800000000000000" pitchFamily="18" charset="-128"/>
        <a:ea typeface="HGPﾌﾞｰｹ" pitchFamily="2" charset="-128"/>
        <a:cs typeface="+mn-cs"/>
      </a:defRPr>
    </a:lvl8pPr>
    <a:lvl9pPr marL="3657600" algn="l" defTabSz="914400" rtl="0" eaLnBrk="1" latinLnBrk="0" hangingPunct="1">
      <a:defRPr sz="2800" b="1" kern="1200">
        <a:solidFill>
          <a:schemeClr val="accent1"/>
        </a:solidFill>
        <a:latin typeface="HGP明朝B" panose="02020800000000000000" pitchFamily="18" charset="-128"/>
        <a:ea typeface="HGPﾌﾞｰｹ" pitchFamily="2"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chemeClr val="accent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9FF66"/>
    <a:srgbClr val="FFFBAD"/>
    <a:srgbClr val="FFFFCC"/>
    <a:srgbClr val="FFCCFF"/>
    <a:srgbClr val="FFCC66"/>
    <a:srgbClr val="FFE1EB"/>
    <a:srgbClr val="FF6600"/>
    <a:srgbClr val="FC2E1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Objects="1">
      <p:cViewPr varScale="1">
        <p:scale>
          <a:sx n="108" d="100"/>
          <a:sy n="108" d="100"/>
        </p:scale>
        <p:origin x="52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03CACC74-1B4A-4B7B-A93A-77DCC48A5609}"/>
              </a:ext>
            </a:extLst>
          </p:cNvPr>
          <p:cNvSpPr>
            <a:spLocks noGrp="1" noChangeArrowheads="1"/>
          </p:cNvSpPr>
          <p:nvPr>
            <p:ph type="hdr" sz="quarter"/>
          </p:nvPr>
        </p:nvSpPr>
        <p:spPr bwMode="auto">
          <a:xfrm>
            <a:off x="0" y="0"/>
            <a:ext cx="2933700" cy="495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152" tIns="45575" rIns="91152" bIns="45575" numCol="1" anchor="t" anchorCtr="0" compatLnSpc="1">
            <a:prstTxWarp prst="textNoShape">
              <a:avLst/>
            </a:prstTxWarp>
          </a:bodyPr>
          <a:lstStyle>
            <a:lvl1pPr algn="l" defTabSz="911225" eaLnBrk="1" hangingPunct="1">
              <a:buClr>
                <a:srgbClr val="008000"/>
              </a:buClr>
              <a:buSzPct val="90000"/>
              <a:buFont typeface="Monotype Sorts" pitchFamily="2" charset="2"/>
              <a:buNone/>
              <a:defRPr sz="1200" b="0">
                <a:solidFill>
                  <a:schemeClr val="tx1"/>
                </a:solidFill>
                <a:latin typeface="Times New Roman" panose="02020603050405020304" pitchFamily="18" charset="0"/>
                <a:ea typeface="ＭＳ Ｐゴシック" panose="020B0600070205080204" pitchFamily="50" charset="-128"/>
              </a:defRPr>
            </a:lvl1pPr>
          </a:lstStyle>
          <a:p>
            <a:pPr>
              <a:defRPr/>
            </a:pPr>
            <a:endParaRPr lang="ja-JP" altLang="ja-JP" dirty="0"/>
          </a:p>
        </p:txBody>
      </p:sp>
      <p:sp>
        <p:nvSpPr>
          <p:cNvPr id="2051" name="Rectangle 3">
            <a:extLst>
              <a:ext uri="{FF2B5EF4-FFF2-40B4-BE49-F238E27FC236}">
                <a16:creationId xmlns:a16="http://schemas.microsoft.com/office/drawing/2014/main" id="{D9D0D569-FB68-4A7F-A9A9-7DC1857A8624}"/>
              </a:ext>
            </a:extLst>
          </p:cNvPr>
          <p:cNvSpPr>
            <a:spLocks noGrp="1" noChangeArrowheads="1"/>
          </p:cNvSpPr>
          <p:nvPr>
            <p:ph type="dt" idx="1"/>
          </p:nvPr>
        </p:nvSpPr>
        <p:spPr bwMode="auto">
          <a:xfrm>
            <a:off x="3836988" y="0"/>
            <a:ext cx="2933700" cy="495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152" tIns="45575" rIns="91152" bIns="45575" numCol="1" anchor="t" anchorCtr="0" compatLnSpc="1">
            <a:prstTxWarp prst="textNoShape">
              <a:avLst/>
            </a:prstTxWarp>
          </a:bodyPr>
          <a:lstStyle>
            <a:lvl1pPr algn="r" defTabSz="911225" eaLnBrk="1" hangingPunct="1">
              <a:buClr>
                <a:srgbClr val="008000"/>
              </a:buClr>
              <a:buSzPct val="90000"/>
              <a:buFont typeface="Monotype Sorts" pitchFamily="2" charset="2"/>
              <a:buNone/>
              <a:defRPr sz="1200" b="0">
                <a:solidFill>
                  <a:schemeClr val="tx1"/>
                </a:solidFill>
                <a:latin typeface="Times New Roman" panose="02020603050405020304" pitchFamily="18" charset="0"/>
                <a:ea typeface="ＭＳ Ｐゴシック" panose="020B0600070205080204" pitchFamily="50" charset="-128"/>
              </a:defRPr>
            </a:lvl1pPr>
          </a:lstStyle>
          <a:p>
            <a:pPr>
              <a:defRPr/>
            </a:pPr>
            <a:endParaRPr lang="ja-JP" altLang="ja-JP" dirty="0"/>
          </a:p>
        </p:txBody>
      </p:sp>
      <p:sp>
        <p:nvSpPr>
          <p:cNvPr id="2052" name="Rectangle 4">
            <a:extLst>
              <a:ext uri="{FF2B5EF4-FFF2-40B4-BE49-F238E27FC236}">
                <a16:creationId xmlns:a16="http://schemas.microsoft.com/office/drawing/2014/main" id="{7A2C6AEC-377B-4841-87FC-22CBE4EE924F}"/>
              </a:ext>
            </a:extLst>
          </p:cNvPr>
          <p:cNvSpPr>
            <a:spLocks noGrp="1" noRot="1" noChangeAspect="1" noChangeArrowheads="1" noTextEdit="1"/>
          </p:cNvSpPr>
          <p:nvPr>
            <p:ph type="sldImg" idx="2"/>
          </p:nvPr>
        </p:nvSpPr>
        <p:spPr bwMode="auto">
          <a:xfrm>
            <a:off x="911225" y="742950"/>
            <a:ext cx="4951413" cy="3713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3" name="Rectangle 5">
            <a:extLst>
              <a:ext uri="{FF2B5EF4-FFF2-40B4-BE49-F238E27FC236}">
                <a16:creationId xmlns:a16="http://schemas.microsoft.com/office/drawing/2014/main" id="{271077D1-33C0-4571-A99A-9CE89020CB2F}"/>
              </a:ext>
            </a:extLst>
          </p:cNvPr>
          <p:cNvSpPr>
            <a:spLocks noGrp="1" noChangeArrowheads="1" noTextEdit="1"/>
          </p:cNvSpPr>
          <p:nvPr>
            <p:ph type="body" sz="quarter" idx="3"/>
          </p:nvPr>
        </p:nvSpPr>
        <p:spPr bwMode="auto">
          <a:xfrm>
            <a:off x="903288" y="4703763"/>
            <a:ext cx="4964112" cy="4456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sng">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152" tIns="45575" rIns="91152" bIns="45575" numCol="1" anchor="ctr" anchorCtr="0" compatLnSpc="1">
            <a:prstTxWarp prst="textNoShape">
              <a:avLst/>
            </a:prstTxWarp>
          </a:bodyPr>
          <a:lstStyle/>
          <a:p>
            <a:pPr lvl="0"/>
            <a:r>
              <a:rPr lang="ja-JP" altLang="ja-JP" noProof="0"/>
              <a:t>              </a:t>
            </a:r>
          </a:p>
          <a:p>
            <a:pPr lvl="1"/>
            <a:r>
              <a:rPr lang="ja-JP" altLang="ja-JP" noProof="0"/>
              <a:t>       </a:t>
            </a:r>
          </a:p>
          <a:p>
            <a:pPr lvl="2"/>
            <a:r>
              <a:rPr lang="ja-JP" altLang="ja-JP" noProof="0"/>
              <a:t>       </a:t>
            </a:r>
          </a:p>
          <a:p>
            <a:pPr lvl="3"/>
            <a:r>
              <a:rPr lang="ja-JP" altLang="ja-JP" noProof="0"/>
              <a:t>       </a:t>
            </a:r>
          </a:p>
          <a:p>
            <a:pPr lvl="4"/>
            <a:r>
              <a:rPr lang="ja-JP" altLang="ja-JP" noProof="0"/>
              <a:t>       </a:t>
            </a:r>
          </a:p>
        </p:txBody>
      </p:sp>
      <p:sp>
        <p:nvSpPr>
          <p:cNvPr id="2054" name="Rectangle 6">
            <a:extLst>
              <a:ext uri="{FF2B5EF4-FFF2-40B4-BE49-F238E27FC236}">
                <a16:creationId xmlns:a16="http://schemas.microsoft.com/office/drawing/2014/main" id="{2E5E14EB-BE7D-4C61-AE8A-F78CD7AF5EEF}"/>
              </a:ext>
            </a:extLst>
          </p:cNvPr>
          <p:cNvSpPr>
            <a:spLocks noGrp="1" noChangeArrowheads="1"/>
          </p:cNvSpPr>
          <p:nvPr>
            <p:ph type="ftr" sz="quarter" idx="4"/>
          </p:nvPr>
        </p:nvSpPr>
        <p:spPr bwMode="auto">
          <a:xfrm>
            <a:off x="0" y="9407525"/>
            <a:ext cx="4113213" cy="495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152" tIns="45575" rIns="91152" bIns="45575" numCol="1" anchor="b" anchorCtr="0" compatLnSpc="1">
            <a:prstTxWarp prst="textNoShape">
              <a:avLst/>
            </a:prstTxWarp>
          </a:bodyPr>
          <a:lstStyle>
            <a:lvl1pPr algn="l" defTabSz="911225" eaLnBrk="1" hangingPunct="1">
              <a:buClr>
                <a:srgbClr val="008000"/>
              </a:buClr>
              <a:buSzPct val="90000"/>
              <a:buFont typeface="Monotype Sorts" pitchFamily="2" charset="2"/>
              <a:buNone/>
              <a:defRPr sz="1200" b="0">
                <a:solidFill>
                  <a:schemeClr val="tx1"/>
                </a:solidFill>
                <a:latin typeface="Times New Roman" panose="02020603050405020304" pitchFamily="18" charset="0"/>
                <a:ea typeface="ＭＳ Ｐゴシック" panose="020B0600070205080204" pitchFamily="50" charset="-128"/>
              </a:defRPr>
            </a:lvl1pPr>
          </a:lstStyle>
          <a:p>
            <a:pPr>
              <a:defRPr/>
            </a:pPr>
            <a:r>
              <a:rPr lang="ja-JP" altLang="ja-JP" dirty="0"/>
              <a:t>(c) Copyright TOSIO MOMOTI 2000.All rights reserved.</a:t>
            </a:r>
          </a:p>
        </p:txBody>
      </p:sp>
      <p:sp>
        <p:nvSpPr>
          <p:cNvPr id="2055" name="Rectangle 7">
            <a:extLst>
              <a:ext uri="{FF2B5EF4-FFF2-40B4-BE49-F238E27FC236}">
                <a16:creationId xmlns:a16="http://schemas.microsoft.com/office/drawing/2014/main" id="{74393132-3F36-4656-817D-AED8927BD6C6}"/>
              </a:ext>
            </a:extLst>
          </p:cNvPr>
          <p:cNvSpPr>
            <a:spLocks noGrp="1" noChangeArrowheads="1"/>
          </p:cNvSpPr>
          <p:nvPr>
            <p:ph type="sldNum" sz="quarter" idx="5"/>
          </p:nvPr>
        </p:nvSpPr>
        <p:spPr bwMode="auto">
          <a:xfrm>
            <a:off x="3836988" y="9407525"/>
            <a:ext cx="2933700" cy="495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152" tIns="45575" rIns="91152" bIns="45575" numCol="1" anchor="b" anchorCtr="0" compatLnSpc="1">
            <a:prstTxWarp prst="textNoShape">
              <a:avLst/>
            </a:prstTxWarp>
          </a:bodyPr>
          <a:lstStyle>
            <a:lvl1pPr algn="r" defTabSz="911225" eaLnBrk="1" hangingPunct="1">
              <a:buClr>
                <a:srgbClr val="008000"/>
              </a:buClr>
              <a:buSzPct val="90000"/>
              <a:buFont typeface="Monotype Sorts" pitchFamily="2" charset="2"/>
              <a:buNone/>
              <a:defRPr sz="1200" b="0" smtClean="0">
                <a:solidFill>
                  <a:schemeClr val="tx1"/>
                </a:solidFill>
                <a:latin typeface="Times New Roman" panose="02020603050405020304" pitchFamily="18" charset="0"/>
                <a:ea typeface="ＭＳ Ｐゴシック" panose="020B0600070205080204" pitchFamily="50" charset="-128"/>
              </a:defRPr>
            </a:lvl1pPr>
          </a:lstStyle>
          <a:p>
            <a:pPr>
              <a:defRPr/>
            </a:pPr>
            <a:fld id="{C890B82E-592B-4D89-8504-69A124846604}" type="slidenum">
              <a:rPr lang="ja-JP" altLang="ja-JP"/>
              <a:pPr>
                <a:defRPr/>
              </a:pPr>
              <a:t>‹#›</a:t>
            </a:fld>
            <a:endParaRPr lang="ja-JP" altLang="ja-JP" dirty="0"/>
          </a:p>
        </p:txBody>
      </p:sp>
    </p:spTree>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ＭＳ Ｐ明朝" panose="02020600040205080304" pitchFamily="18" charset="-128"/>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ＭＳ Ｐ明朝" panose="02020600040205080304" pitchFamily="18" charset="-128"/>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ＭＳ Ｐ明朝" panose="02020600040205080304" pitchFamily="18" charset="-128"/>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ＭＳ Ｐ明朝" panose="02020600040205080304" pitchFamily="18" charset="-128"/>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slide" Target="../slides/slide40.xml"/><Relationship Id="rId2" Type="http://schemas.openxmlformats.org/officeDocument/2006/relationships/notesMaster" Target="../notesMasters/notesMaster1.xml"/><Relationship Id="rId1" Type="http://schemas.openxmlformats.org/officeDocument/2006/relationships/themeOverride" Target="../theme/themeOverr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フッター プレースホルダー 3"/>
          <p:cNvSpPr>
            <a:spLocks noGrp="1"/>
          </p:cNvSpPr>
          <p:nvPr>
            <p:ph type="ftr" sz="quarter" idx="10"/>
          </p:nvPr>
        </p:nvSpPr>
        <p:spPr/>
        <p:txBody>
          <a:bodyPr/>
          <a:lstStyle/>
          <a:p>
            <a:pPr>
              <a:defRPr/>
            </a:pPr>
            <a:r>
              <a:rPr lang="ja-JP" altLang="ja-JP" dirty="0"/>
              <a:t>(c) Copyright TOSIO MOMOTI 2000.All rights reserved.</a:t>
            </a:r>
          </a:p>
        </p:txBody>
      </p:sp>
      <p:sp>
        <p:nvSpPr>
          <p:cNvPr id="5" name="スライド番号プレースホルダー 4"/>
          <p:cNvSpPr>
            <a:spLocks noGrp="1"/>
          </p:cNvSpPr>
          <p:nvPr>
            <p:ph type="sldNum" sz="quarter" idx="11"/>
          </p:nvPr>
        </p:nvSpPr>
        <p:spPr/>
        <p:txBody>
          <a:bodyPr/>
          <a:lstStyle/>
          <a:p>
            <a:pPr>
              <a:defRPr/>
            </a:pPr>
            <a:fld id="{C890B82E-592B-4D89-8504-69A124846604}" type="slidenum">
              <a:rPr lang="ja-JP" altLang="ja-JP" smtClean="0"/>
              <a:pPr>
                <a:defRPr/>
              </a:pPr>
              <a:t>16</a:t>
            </a:fld>
            <a:endParaRPr lang="ja-JP" altLang="ja-JP" dirty="0"/>
          </a:p>
        </p:txBody>
      </p:sp>
    </p:spTree>
    <p:extLst>
      <p:ext uri="{BB962C8B-B14F-4D97-AF65-F5344CB8AC3E}">
        <p14:creationId xmlns:p14="http://schemas.microsoft.com/office/powerpoint/2010/main" val="19883286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9450FA41-5101-4FFA-B5F4-E295127D0988}"/>
              </a:ext>
            </a:extLst>
          </p:cNvPr>
          <p:cNvSpPr>
            <a:spLocks noGrp="1" noRot="1" noChangeAspect="1" noChangeArrowheads="1" noTextEdit="1"/>
          </p:cNvSpPr>
          <p:nvPr>
            <p:ph type="sldImg"/>
          </p:nvPr>
        </p:nvSpPr>
        <p:spPr/>
      </p:sp>
      <p:sp>
        <p:nvSpPr>
          <p:cNvPr id="45059" name="Rectangle 3">
            <a:extLst>
              <a:ext uri="{FF2B5EF4-FFF2-40B4-BE49-F238E27FC236}">
                <a16:creationId xmlns:a16="http://schemas.microsoft.com/office/drawing/2014/main" id="{81F2579A-B595-4020-A75F-C02C144BA163}"/>
              </a:ext>
            </a:extLst>
          </p:cNvPr>
          <p:cNvSpPr>
            <a:spLocks noGrp="1" noChangeArrowheads="1"/>
          </p:cNvSpPr>
          <p:nvPr>
            <p:ph type="body" idx="1"/>
          </p:nvPr>
        </p:nvSpPr>
        <p:spPr>
          <a:noFill/>
          <a:extLst>
            <a:ext uri="{91240B29-F687-4F45-9708-019B960494DF}">
              <a14:hiddenLine xmlns:a14="http://schemas.microsoft.com/office/drawing/2010/main" w="9525">
                <a:solidFill>
                  <a:srgbClr val="000000"/>
                </a:solidFill>
                <a:miter lim="800000"/>
                <a:headEnd/>
                <a:tailEnd/>
              </a14:hiddenLine>
            </a:ext>
          </a:extLst>
        </p:spPr>
        <p:txBody>
          <a:bodyPr lIns="92784" tIns="46392" rIns="92784" bIns="46392" anchor="t"/>
          <a:lstStyle/>
          <a:p>
            <a:pPr eaLnBrk="1" hangingPunct="1"/>
            <a:r>
              <a:rPr lang="ja-JP" altLang="ja-JP" dirty="0"/>
              <a:t>　　　　　　　　　　　　　　　　　　　　　　　　　　　　　　　　　　　　　　　　　　　　　　　　　　　　　　　　　　　　　　　</a:t>
            </a:r>
          </a:p>
        </p:txBody>
      </p:sp>
      <p:sp>
        <p:nvSpPr>
          <p:cNvPr id="45060" name="Text Box 4">
            <a:extLst>
              <a:ext uri="{FF2B5EF4-FFF2-40B4-BE49-F238E27FC236}">
                <a16:creationId xmlns:a16="http://schemas.microsoft.com/office/drawing/2014/main" id="{CB9DE080-1B3A-4FE8-9EC6-DD4AD30CAB4F}"/>
              </a:ext>
            </a:extLst>
          </p:cNvPr>
          <p:cNvSpPr txBox="1">
            <a:spLocks noChangeArrowheads="1"/>
          </p:cNvSpPr>
          <p:nvPr/>
        </p:nvSpPr>
        <p:spPr bwMode="auto">
          <a:xfrm>
            <a:off x="2333625" y="6199188"/>
            <a:ext cx="3308350" cy="71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lgn="ctr" defTabSz="911225">
              <a:defRPr sz="2800" b="1">
                <a:solidFill>
                  <a:schemeClr val="accent1"/>
                </a:solidFill>
                <a:latin typeface="HGP明朝B" panose="02020800000000000000" pitchFamily="18" charset="-128"/>
                <a:ea typeface="HGPﾌﾞｰｹ" pitchFamily="2" charset="-128"/>
              </a:defRPr>
            </a:lvl1pPr>
            <a:lvl2pPr marL="742950" indent="-285750" algn="ctr" defTabSz="911225">
              <a:defRPr sz="2800" b="1">
                <a:solidFill>
                  <a:schemeClr val="accent1"/>
                </a:solidFill>
                <a:latin typeface="HGP明朝B" panose="02020800000000000000" pitchFamily="18" charset="-128"/>
                <a:ea typeface="HGPﾌﾞｰｹ" pitchFamily="2" charset="-128"/>
              </a:defRPr>
            </a:lvl2pPr>
            <a:lvl3pPr marL="1143000" indent="-228600" algn="ctr" defTabSz="911225">
              <a:defRPr sz="2800" b="1">
                <a:solidFill>
                  <a:schemeClr val="accent1"/>
                </a:solidFill>
                <a:latin typeface="HGP明朝B" panose="02020800000000000000" pitchFamily="18" charset="-128"/>
                <a:ea typeface="HGPﾌﾞｰｹ" pitchFamily="2" charset="-128"/>
              </a:defRPr>
            </a:lvl3pPr>
            <a:lvl4pPr marL="1600200" indent="-228600" algn="ctr" defTabSz="911225">
              <a:defRPr sz="2800" b="1">
                <a:solidFill>
                  <a:schemeClr val="accent1"/>
                </a:solidFill>
                <a:latin typeface="HGP明朝B" panose="02020800000000000000" pitchFamily="18" charset="-128"/>
                <a:ea typeface="HGPﾌﾞｰｹ" pitchFamily="2" charset="-128"/>
              </a:defRPr>
            </a:lvl4pPr>
            <a:lvl5pPr marL="2057400" indent="-228600" algn="ctr" defTabSz="911225">
              <a:defRPr sz="2800" b="1">
                <a:solidFill>
                  <a:schemeClr val="accent1"/>
                </a:solidFill>
                <a:latin typeface="HGP明朝B" panose="02020800000000000000" pitchFamily="18" charset="-128"/>
                <a:ea typeface="HGPﾌﾞｰｹ" pitchFamily="2" charset="-128"/>
              </a:defRPr>
            </a:lvl5pPr>
            <a:lvl6pPr marL="2514600" indent="-228600" algn="ctr" defTabSz="911225"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defTabSz="911225"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defTabSz="911225"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defTabSz="911225"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buClr>
                <a:srgbClr val="008000"/>
              </a:buClr>
              <a:buSzPct val="90000"/>
              <a:buFont typeface="Monotype Sorts" pitchFamily="2" charset="2"/>
              <a:buNone/>
            </a:pPr>
            <a:endParaRPr lang="ja-JP" altLang="ja-JP" sz="1400" b="0" dirty="0">
              <a:solidFill>
                <a:schemeClr val="tx1"/>
              </a:solidFill>
              <a:latin typeface="Times New Roman" panose="02020603050405020304" pitchFamily="18" charset="0"/>
              <a:ea typeface="ＭＳ Ｐゴシック" panose="020B0600070205080204" pitchFamily="50" charset="-128"/>
            </a:endParaRPr>
          </a:p>
          <a:p>
            <a:pPr eaLnBrk="1" hangingPunct="1">
              <a:spcBef>
                <a:spcPct val="50000"/>
              </a:spcBef>
              <a:buClr>
                <a:srgbClr val="008000"/>
              </a:buClr>
              <a:buSzPct val="90000"/>
              <a:buFont typeface="Monotype Sorts" pitchFamily="2" charset="2"/>
              <a:buNone/>
            </a:pPr>
            <a:endParaRPr lang="ja-JP" altLang="ja-JP" sz="2200" b="0" dirty="0">
              <a:solidFill>
                <a:schemeClr val="tx1"/>
              </a:solidFill>
              <a:latin typeface="Times New Roman" panose="02020603050405020304" pitchFamily="18" charset="0"/>
              <a:ea typeface="ＭＳ Ｐゴシック" panose="020B0600070205080204" pitchFamily="50" charset="-128"/>
            </a:endParaRPr>
          </a:p>
        </p:txBody>
      </p:sp>
    </p:spTree>
  </p:cSld>
  <p:clrMapOvr>
    <a:overrideClrMapping bg1="lt1" tx1="dk1" bg2="lt2" tx2="dk2" accent1="accent1" accent2="accent2" accent3="accent3" accent4="accent4" accent5="accent5" accent6="accent6" hlink="hlink" folHlink="folHlink"/>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C7858E-B337-4E66-B95D-4033BF73792E}"/>
              </a:ext>
            </a:extLst>
          </p:cNvPr>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a:extLst>
              <a:ext uri="{FF2B5EF4-FFF2-40B4-BE49-F238E27FC236}">
                <a16:creationId xmlns:a16="http://schemas.microsoft.com/office/drawing/2014/main" id="{1A77016A-DE38-421D-9057-432D42D48DB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Rectangle 4">
            <a:extLst>
              <a:ext uri="{FF2B5EF4-FFF2-40B4-BE49-F238E27FC236}">
                <a16:creationId xmlns:a16="http://schemas.microsoft.com/office/drawing/2014/main" id="{925B51C4-8445-4E03-9020-01791D29F17B}"/>
              </a:ext>
            </a:extLst>
          </p:cNvPr>
          <p:cNvSpPr>
            <a:spLocks noGrp="1" noChangeArrowheads="1"/>
          </p:cNvSpPr>
          <p:nvPr>
            <p:ph type="dt" sz="half" idx="10"/>
          </p:nvPr>
        </p:nvSpPr>
        <p:spPr>
          <a:ln/>
        </p:spPr>
        <p:txBody>
          <a:bodyPr/>
          <a:lstStyle>
            <a:lvl1pPr>
              <a:defRPr/>
            </a:lvl1pPr>
          </a:lstStyle>
          <a:p>
            <a:pPr>
              <a:defRPr/>
            </a:pPr>
            <a:endParaRPr lang="ja-JP" altLang="ja-JP" dirty="0"/>
          </a:p>
        </p:txBody>
      </p:sp>
      <p:sp>
        <p:nvSpPr>
          <p:cNvPr id="5" name="Rectangle 5">
            <a:extLst>
              <a:ext uri="{FF2B5EF4-FFF2-40B4-BE49-F238E27FC236}">
                <a16:creationId xmlns:a16="http://schemas.microsoft.com/office/drawing/2014/main" id="{8B430D35-0DC2-49CE-9E04-107EAF5BCD60}"/>
              </a:ext>
            </a:extLst>
          </p:cNvPr>
          <p:cNvSpPr>
            <a:spLocks noGrp="1" noChangeArrowheads="1"/>
          </p:cNvSpPr>
          <p:nvPr>
            <p:ph type="ftr" sz="quarter" idx="11"/>
          </p:nvPr>
        </p:nvSpPr>
        <p:spPr>
          <a:ln/>
        </p:spPr>
        <p:txBody>
          <a:bodyPr/>
          <a:lstStyle>
            <a:lvl1pPr>
              <a:defRPr/>
            </a:lvl1pPr>
          </a:lstStyle>
          <a:p>
            <a:pPr>
              <a:defRPr/>
            </a:pPr>
            <a:endParaRPr lang="ja-JP" altLang="ja-JP" dirty="0"/>
          </a:p>
        </p:txBody>
      </p:sp>
      <p:sp>
        <p:nvSpPr>
          <p:cNvPr id="6" name="Rectangle 6">
            <a:extLst>
              <a:ext uri="{FF2B5EF4-FFF2-40B4-BE49-F238E27FC236}">
                <a16:creationId xmlns:a16="http://schemas.microsoft.com/office/drawing/2014/main" id="{2020DB44-019E-448A-BB11-9CD3F68CCBCF}"/>
              </a:ext>
            </a:extLst>
          </p:cNvPr>
          <p:cNvSpPr>
            <a:spLocks noGrp="1" noChangeArrowheads="1"/>
          </p:cNvSpPr>
          <p:nvPr>
            <p:ph type="sldNum" sz="quarter" idx="12"/>
          </p:nvPr>
        </p:nvSpPr>
        <p:spPr>
          <a:ln/>
        </p:spPr>
        <p:txBody>
          <a:bodyPr/>
          <a:lstStyle>
            <a:lvl1pPr>
              <a:defRPr/>
            </a:lvl1pPr>
          </a:lstStyle>
          <a:p>
            <a:pPr>
              <a:defRPr/>
            </a:pPr>
            <a:fld id="{FBC0B2B0-5999-48B6-9341-F3C18CEE9A74}" type="slidenum">
              <a:rPr lang="ja-JP" altLang="ja-JP"/>
              <a:pPr>
                <a:defRPr/>
              </a:pPr>
              <a:t>‹#›</a:t>
            </a:fld>
            <a:endParaRPr lang="ja-JP" altLang="ja-JP" dirty="0"/>
          </a:p>
        </p:txBody>
      </p:sp>
    </p:spTree>
    <p:extLst>
      <p:ext uri="{BB962C8B-B14F-4D97-AF65-F5344CB8AC3E}">
        <p14:creationId xmlns:p14="http://schemas.microsoft.com/office/powerpoint/2010/main" val="2908099787"/>
      </p:ext>
    </p:extLst>
  </p:cSld>
  <p:clrMapOvr>
    <a:masterClrMapping/>
  </p:clrMapOvr>
  <p:transition spd="med">
    <p:random/>
    <p:sndAc>
      <p:stSnd>
        <p:snd r:embed="rId1" name="camera.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00A41B-A376-4FC3-BDC4-5DA041D1B020}"/>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DDB0573-C746-48C3-8D22-55B74CC60141}"/>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67EA515F-20D1-42B5-8B68-1B8440271DBD}"/>
              </a:ext>
            </a:extLst>
          </p:cNvPr>
          <p:cNvSpPr>
            <a:spLocks noGrp="1" noChangeArrowheads="1"/>
          </p:cNvSpPr>
          <p:nvPr>
            <p:ph type="dt" sz="half" idx="10"/>
          </p:nvPr>
        </p:nvSpPr>
        <p:spPr>
          <a:ln/>
        </p:spPr>
        <p:txBody>
          <a:bodyPr/>
          <a:lstStyle>
            <a:lvl1pPr>
              <a:defRPr/>
            </a:lvl1pPr>
          </a:lstStyle>
          <a:p>
            <a:pPr>
              <a:defRPr/>
            </a:pPr>
            <a:endParaRPr lang="ja-JP" altLang="ja-JP" dirty="0"/>
          </a:p>
        </p:txBody>
      </p:sp>
      <p:sp>
        <p:nvSpPr>
          <p:cNvPr id="5" name="Rectangle 5">
            <a:extLst>
              <a:ext uri="{FF2B5EF4-FFF2-40B4-BE49-F238E27FC236}">
                <a16:creationId xmlns:a16="http://schemas.microsoft.com/office/drawing/2014/main" id="{23F93BD8-756A-4F9B-AADE-91B49AA2117E}"/>
              </a:ext>
            </a:extLst>
          </p:cNvPr>
          <p:cNvSpPr>
            <a:spLocks noGrp="1" noChangeArrowheads="1"/>
          </p:cNvSpPr>
          <p:nvPr>
            <p:ph type="ftr" sz="quarter" idx="11"/>
          </p:nvPr>
        </p:nvSpPr>
        <p:spPr>
          <a:ln/>
        </p:spPr>
        <p:txBody>
          <a:bodyPr/>
          <a:lstStyle>
            <a:lvl1pPr>
              <a:defRPr/>
            </a:lvl1pPr>
          </a:lstStyle>
          <a:p>
            <a:pPr>
              <a:defRPr/>
            </a:pPr>
            <a:endParaRPr lang="ja-JP" altLang="ja-JP" dirty="0"/>
          </a:p>
        </p:txBody>
      </p:sp>
      <p:sp>
        <p:nvSpPr>
          <p:cNvPr id="6" name="Rectangle 6">
            <a:extLst>
              <a:ext uri="{FF2B5EF4-FFF2-40B4-BE49-F238E27FC236}">
                <a16:creationId xmlns:a16="http://schemas.microsoft.com/office/drawing/2014/main" id="{1BE1115D-1BB9-4E73-BAB6-5940EB6C7435}"/>
              </a:ext>
            </a:extLst>
          </p:cNvPr>
          <p:cNvSpPr>
            <a:spLocks noGrp="1" noChangeArrowheads="1"/>
          </p:cNvSpPr>
          <p:nvPr>
            <p:ph type="sldNum" sz="quarter" idx="12"/>
          </p:nvPr>
        </p:nvSpPr>
        <p:spPr>
          <a:ln/>
        </p:spPr>
        <p:txBody>
          <a:bodyPr/>
          <a:lstStyle>
            <a:lvl1pPr>
              <a:defRPr/>
            </a:lvl1pPr>
          </a:lstStyle>
          <a:p>
            <a:pPr>
              <a:defRPr/>
            </a:pPr>
            <a:fld id="{7398158B-5D99-4872-B0CF-C6A0A299434C}" type="slidenum">
              <a:rPr lang="ja-JP" altLang="ja-JP"/>
              <a:pPr>
                <a:defRPr/>
              </a:pPr>
              <a:t>‹#›</a:t>
            </a:fld>
            <a:endParaRPr lang="ja-JP" altLang="ja-JP" dirty="0"/>
          </a:p>
        </p:txBody>
      </p:sp>
    </p:spTree>
    <p:extLst>
      <p:ext uri="{BB962C8B-B14F-4D97-AF65-F5344CB8AC3E}">
        <p14:creationId xmlns:p14="http://schemas.microsoft.com/office/powerpoint/2010/main" val="2622705737"/>
      </p:ext>
    </p:extLst>
  </p:cSld>
  <p:clrMapOvr>
    <a:masterClrMapping/>
  </p:clrMapOvr>
  <p:transition spd="med">
    <p:random/>
    <p:sndAc>
      <p:stSnd>
        <p:snd r:embed="rId1" name="camera.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9BD7B09E-1D92-4E70-8EF5-AB6B8D6DE489}"/>
              </a:ext>
            </a:extLst>
          </p:cNvPr>
          <p:cNvSpPr>
            <a:spLocks noGrp="1"/>
          </p:cNvSpPr>
          <p:nvPr>
            <p:ph type="title" orient="vert"/>
          </p:nvPr>
        </p:nvSpPr>
        <p:spPr>
          <a:xfrm>
            <a:off x="6754813" y="115888"/>
            <a:ext cx="2124075" cy="5599112"/>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2D20B63-9BE3-4124-9ED9-F09823320A23}"/>
              </a:ext>
            </a:extLst>
          </p:cNvPr>
          <p:cNvSpPr>
            <a:spLocks noGrp="1"/>
          </p:cNvSpPr>
          <p:nvPr>
            <p:ph type="body" orient="vert" idx="1"/>
          </p:nvPr>
        </p:nvSpPr>
        <p:spPr>
          <a:xfrm>
            <a:off x="381000" y="115888"/>
            <a:ext cx="6221413" cy="559911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AF553B02-2E45-4DAA-AD63-F68DDA3597F0}"/>
              </a:ext>
            </a:extLst>
          </p:cNvPr>
          <p:cNvSpPr>
            <a:spLocks noGrp="1" noChangeArrowheads="1"/>
          </p:cNvSpPr>
          <p:nvPr>
            <p:ph type="dt" sz="half" idx="10"/>
          </p:nvPr>
        </p:nvSpPr>
        <p:spPr>
          <a:ln/>
        </p:spPr>
        <p:txBody>
          <a:bodyPr/>
          <a:lstStyle>
            <a:lvl1pPr>
              <a:defRPr/>
            </a:lvl1pPr>
          </a:lstStyle>
          <a:p>
            <a:pPr>
              <a:defRPr/>
            </a:pPr>
            <a:endParaRPr lang="ja-JP" altLang="ja-JP" dirty="0"/>
          </a:p>
        </p:txBody>
      </p:sp>
      <p:sp>
        <p:nvSpPr>
          <p:cNvPr id="5" name="Rectangle 5">
            <a:extLst>
              <a:ext uri="{FF2B5EF4-FFF2-40B4-BE49-F238E27FC236}">
                <a16:creationId xmlns:a16="http://schemas.microsoft.com/office/drawing/2014/main" id="{CDC96906-56BD-4091-8BFF-497637955C1D}"/>
              </a:ext>
            </a:extLst>
          </p:cNvPr>
          <p:cNvSpPr>
            <a:spLocks noGrp="1" noChangeArrowheads="1"/>
          </p:cNvSpPr>
          <p:nvPr>
            <p:ph type="ftr" sz="quarter" idx="11"/>
          </p:nvPr>
        </p:nvSpPr>
        <p:spPr>
          <a:ln/>
        </p:spPr>
        <p:txBody>
          <a:bodyPr/>
          <a:lstStyle>
            <a:lvl1pPr>
              <a:defRPr/>
            </a:lvl1pPr>
          </a:lstStyle>
          <a:p>
            <a:pPr>
              <a:defRPr/>
            </a:pPr>
            <a:endParaRPr lang="ja-JP" altLang="ja-JP" dirty="0"/>
          </a:p>
        </p:txBody>
      </p:sp>
      <p:sp>
        <p:nvSpPr>
          <p:cNvPr id="6" name="Rectangle 6">
            <a:extLst>
              <a:ext uri="{FF2B5EF4-FFF2-40B4-BE49-F238E27FC236}">
                <a16:creationId xmlns:a16="http://schemas.microsoft.com/office/drawing/2014/main" id="{A48980FC-A78C-479F-A621-6B54CFC25B52}"/>
              </a:ext>
            </a:extLst>
          </p:cNvPr>
          <p:cNvSpPr>
            <a:spLocks noGrp="1" noChangeArrowheads="1"/>
          </p:cNvSpPr>
          <p:nvPr>
            <p:ph type="sldNum" sz="quarter" idx="12"/>
          </p:nvPr>
        </p:nvSpPr>
        <p:spPr>
          <a:ln/>
        </p:spPr>
        <p:txBody>
          <a:bodyPr/>
          <a:lstStyle>
            <a:lvl1pPr>
              <a:defRPr/>
            </a:lvl1pPr>
          </a:lstStyle>
          <a:p>
            <a:pPr>
              <a:defRPr/>
            </a:pPr>
            <a:fld id="{D100B9F6-A284-4AFA-863A-2EE193C4D1CF}" type="slidenum">
              <a:rPr lang="ja-JP" altLang="ja-JP"/>
              <a:pPr>
                <a:defRPr/>
              </a:pPr>
              <a:t>‹#›</a:t>
            </a:fld>
            <a:endParaRPr lang="ja-JP" altLang="ja-JP" dirty="0"/>
          </a:p>
        </p:txBody>
      </p:sp>
    </p:spTree>
    <p:extLst>
      <p:ext uri="{BB962C8B-B14F-4D97-AF65-F5344CB8AC3E}">
        <p14:creationId xmlns:p14="http://schemas.microsoft.com/office/powerpoint/2010/main" val="3852105876"/>
      </p:ext>
    </p:extLst>
  </p:cSld>
  <p:clrMapOvr>
    <a:masterClrMapping/>
  </p:clrMapOvr>
  <p:transition spd="med">
    <p:random/>
    <p:sndAc>
      <p:stSnd>
        <p:snd r:embed="rId1" name="camera.wav"/>
      </p:stSnd>
    </p:sndAc>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3946C8D5-2F09-4CD1-8AA8-C38E26C146CE}"/>
              </a:ext>
            </a:extLst>
          </p:cNvPr>
          <p:cNvSpPr>
            <a:spLocks noGrp="1"/>
          </p:cNvSpPr>
          <p:nvPr>
            <p:ph/>
          </p:nvPr>
        </p:nvSpPr>
        <p:spPr>
          <a:xfrm>
            <a:off x="381000" y="115888"/>
            <a:ext cx="8497888" cy="559911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4">
            <a:extLst>
              <a:ext uri="{FF2B5EF4-FFF2-40B4-BE49-F238E27FC236}">
                <a16:creationId xmlns:a16="http://schemas.microsoft.com/office/drawing/2014/main" id="{47861C37-61A1-4F5B-8C7A-650AE44CB23D}"/>
              </a:ext>
            </a:extLst>
          </p:cNvPr>
          <p:cNvSpPr>
            <a:spLocks noGrp="1" noChangeArrowheads="1"/>
          </p:cNvSpPr>
          <p:nvPr>
            <p:ph type="dt" sz="half" idx="10"/>
          </p:nvPr>
        </p:nvSpPr>
        <p:spPr>
          <a:ln/>
        </p:spPr>
        <p:txBody>
          <a:bodyPr/>
          <a:lstStyle>
            <a:lvl1pPr>
              <a:defRPr/>
            </a:lvl1pPr>
          </a:lstStyle>
          <a:p>
            <a:pPr>
              <a:defRPr/>
            </a:pPr>
            <a:endParaRPr lang="ja-JP" altLang="ja-JP" dirty="0"/>
          </a:p>
        </p:txBody>
      </p:sp>
      <p:sp>
        <p:nvSpPr>
          <p:cNvPr id="4" name="Rectangle 5">
            <a:extLst>
              <a:ext uri="{FF2B5EF4-FFF2-40B4-BE49-F238E27FC236}">
                <a16:creationId xmlns:a16="http://schemas.microsoft.com/office/drawing/2014/main" id="{463773FC-03E7-49F5-A321-4DDBF9A355D4}"/>
              </a:ext>
            </a:extLst>
          </p:cNvPr>
          <p:cNvSpPr>
            <a:spLocks noGrp="1" noChangeArrowheads="1"/>
          </p:cNvSpPr>
          <p:nvPr>
            <p:ph type="ftr" sz="quarter" idx="11"/>
          </p:nvPr>
        </p:nvSpPr>
        <p:spPr>
          <a:ln/>
        </p:spPr>
        <p:txBody>
          <a:bodyPr/>
          <a:lstStyle>
            <a:lvl1pPr>
              <a:defRPr/>
            </a:lvl1pPr>
          </a:lstStyle>
          <a:p>
            <a:pPr>
              <a:defRPr/>
            </a:pPr>
            <a:endParaRPr lang="ja-JP" altLang="ja-JP" dirty="0"/>
          </a:p>
        </p:txBody>
      </p:sp>
      <p:sp>
        <p:nvSpPr>
          <p:cNvPr id="5" name="Rectangle 6">
            <a:extLst>
              <a:ext uri="{FF2B5EF4-FFF2-40B4-BE49-F238E27FC236}">
                <a16:creationId xmlns:a16="http://schemas.microsoft.com/office/drawing/2014/main" id="{9938A516-3340-4FCB-AAA6-1BD79E833FE5}"/>
              </a:ext>
            </a:extLst>
          </p:cNvPr>
          <p:cNvSpPr>
            <a:spLocks noGrp="1" noChangeArrowheads="1"/>
          </p:cNvSpPr>
          <p:nvPr>
            <p:ph type="sldNum" sz="quarter" idx="12"/>
          </p:nvPr>
        </p:nvSpPr>
        <p:spPr>
          <a:ln/>
        </p:spPr>
        <p:txBody>
          <a:bodyPr/>
          <a:lstStyle>
            <a:lvl1pPr>
              <a:defRPr/>
            </a:lvl1pPr>
          </a:lstStyle>
          <a:p>
            <a:pPr>
              <a:defRPr/>
            </a:pPr>
            <a:fld id="{699E5B52-200F-4E06-983C-3856F2F824F9}" type="slidenum">
              <a:rPr lang="ja-JP" altLang="ja-JP"/>
              <a:pPr>
                <a:defRPr/>
              </a:pPr>
              <a:t>‹#›</a:t>
            </a:fld>
            <a:endParaRPr lang="ja-JP" altLang="ja-JP" dirty="0"/>
          </a:p>
        </p:txBody>
      </p:sp>
    </p:spTree>
    <p:extLst>
      <p:ext uri="{BB962C8B-B14F-4D97-AF65-F5344CB8AC3E}">
        <p14:creationId xmlns:p14="http://schemas.microsoft.com/office/powerpoint/2010/main" val="26741922"/>
      </p:ext>
    </p:extLst>
  </p:cSld>
  <p:clrMapOvr>
    <a:masterClrMapping/>
  </p:clrMapOvr>
  <p:transition spd="med">
    <p:random/>
    <p:sndAc>
      <p:stSnd>
        <p:snd r:embed="rId1" name="camera.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5835D6-813A-40DB-8C63-8E943F079708}"/>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F77F3C84-1162-4EFC-B8A1-58378F4D97E3}"/>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889618A4-1D09-4BC9-A5E6-AB1918395B72}"/>
              </a:ext>
            </a:extLst>
          </p:cNvPr>
          <p:cNvSpPr>
            <a:spLocks noGrp="1" noChangeArrowheads="1"/>
          </p:cNvSpPr>
          <p:nvPr>
            <p:ph type="dt" sz="half" idx="10"/>
          </p:nvPr>
        </p:nvSpPr>
        <p:spPr>
          <a:ln/>
        </p:spPr>
        <p:txBody>
          <a:bodyPr/>
          <a:lstStyle>
            <a:lvl1pPr>
              <a:defRPr/>
            </a:lvl1pPr>
          </a:lstStyle>
          <a:p>
            <a:pPr>
              <a:defRPr/>
            </a:pPr>
            <a:endParaRPr lang="ja-JP" altLang="ja-JP" dirty="0"/>
          </a:p>
        </p:txBody>
      </p:sp>
      <p:sp>
        <p:nvSpPr>
          <p:cNvPr id="5" name="Rectangle 5">
            <a:extLst>
              <a:ext uri="{FF2B5EF4-FFF2-40B4-BE49-F238E27FC236}">
                <a16:creationId xmlns:a16="http://schemas.microsoft.com/office/drawing/2014/main" id="{BE05205A-4A9E-4EEF-8952-1AC1817D97C0}"/>
              </a:ext>
            </a:extLst>
          </p:cNvPr>
          <p:cNvSpPr>
            <a:spLocks noGrp="1" noChangeArrowheads="1"/>
          </p:cNvSpPr>
          <p:nvPr>
            <p:ph type="ftr" sz="quarter" idx="11"/>
          </p:nvPr>
        </p:nvSpPr>
        <p:spPr>
          <a:ln/>
        </p:spPr>
        <p:txBody>
          <a:bodyPr/>
          <a:lstStyle>
            <a:lvl1pPr>
              <a:defRPr/>
            </a:lvl1pPr>
          </a:lstStyle>
          <a:p>
            <a:pPr>
              <a:defRPr/>
            </a:pPr>
            <a:endParaRPr lang="ja-JP" altLang="ja-JP" dirty="0"/>
          </a:p>
        </p:txBody>
      </p:sp>
      <p:sp>
        <p:nvSpPr>
          <p:cNvPr id="6" name="Rectangle 6">
            <a:extLst>
              <a:ext uri="{FF2B5EF4-FFF2-40B4-BE49-F238E27FC236}">
                <a16:creationId xmlns:a16="http://schemas.microsoft.com/office/drawing/2014/main" id="{4324F09E-8EE3-4823-8F7D-455018A6A3A6}"/>
              </a:ext>
            </a:extLst>
          </p:cNvPr>
          <p:cNvSpPr>
            <a:spLocks noGrp="1" noChangeArrowheads="1"/>
          </p:cNvSpPr>
          <p:nvPr>
            <p:ph type="sldNum" sz="quarter" idx="12"/>
          </p:nvPr>
        </p:nvSpPr>
        <p:spPr>
          <a:ln/>
        </p:spPr>
        <p:txBody>
          <a:bodyPr/>
          <a:lstStyle>
            <a:lvl1pPr>
              <a:defRPr/>
            </a:lvl1pPr>
          </a:lstStyle>
          <a:p>
            <a:pPr>
              <a:defRPr/>
            </a:pPr>
            <a:fld id="{7AE419A4-476F-443E-8415-A1C865D6309A}" type="slidenum">
              <a:rPr lang="ja-JP" altLang="ja-JP"/>
              <a:pPr>
                <a:defRPr/>
              </a:pPr>
              <a:t>‹#›</a:t>
            </a:fld>
            <a:endParaRPr lang="ja-JP" altLang="ja-JP" dirty="0"/>
          </a:p>
        </p:txBody>
      </p:sp>
    </p:spTree>
    <p:extLst>
      <p:ext uri="{BB962C8B-B14F-4D97-AF65-F5344CB8AC3E}">
        <p14:creationId xmlns:p14="http://schemas.microsoft.com/office/powerpoint/2010/main" val="2743992727"/>
      </p:ext>
    </p:extLst>
  </p:cSld>
  <p:clrMapOvr>
    <a:masterClrMapping/>
  </p:clrMapOvr>
  <p:transition spd="med">
    <p:random/>
    <p:sndAc>
      <p:stSnd>
        <p:snd r:embed="rId1" name="camera.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856C573-377A-4140-84D6-E9F59C7D5FEB}"/>
              </a:ext>
            </a:extLst>
          </p:cNvPr>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E701C52A-018D-4DA5-AE65-096B8B5BCB77}"/>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Rectangle 4">
            <a:extLst>
              <a:ext uri="{FF2B5EF4-FFF2-40B4-BE49-F238E27FC236}">
                <a16:creationId xmlns:a16="http://schemas.microsoft.com/office/drawing/2014/main" id="{DCE01FD0-C27F-46C3-B6A0-1B8F5F87149B}"/>
              </a:ext>
            </a:extLst>
          </p:cNvPr>
          <p:cNvSpPr>
            <a:spLocks noGrp="1" noChangeArrowheads="1"/>
          </p:cNvSpPr>
          <p:nvPr>
            <p:ph type="dt" sz="half" idx="10"/>
          </p:nvPr>
        </p:nvSpPr>
        <p:spPr>
          <a:ln/>
        </p:spPr>
        <p:txBody>
          <a:bodyPr/>
          <a:lstStyle>
            <a:lvl1pPr>
              <a:defRPr/>
            </a:lvl1pPr>
          </a:lstStyle>
          <a:p>
            <a:pPr>
              <a:defRPr/>
            </a:pPr>
            <a:endParaRPr lang="ja-JP" altLang="ja-JP" dirty="0"/>
          </a:p>
        </p:txBody>
      </p:sp>
      <p:sp>
        <p:nvSpPr>
          <p:cNvPr id="5" name="Rectangle 5">
            <a:extLst>
              <a:ext uri="{FF2B5EF4-FFF2-40B4-BE49-F238E27FC236}">
                <a16:creationId xmlns:a16="http://schemas.microsoft.com/office/drawing/2014/main" id="{F87AD9F1-661A-4B6A-9B45-A909E5EDD5AF}"/>
              </a:ext>
            </a:extLst>
          </p:cNvPr>
          <p:cNvSpPr>
            <a:spLocks noGrp="1" noChangeArrowheads="1"/>
          </p:cNvSpPr>
          <p:nvPr>
            <p:ph type="ftr" sz="quarter" idx="11"/>
          </p:nvPr>
        </p:nvSpPr>
        <p:spPr>
          <a:ln/>
        </p:spPr>
        <p:txBody>
          <a:bodyPr/>
          <a:lstStyle>
            <a:lvl1pPr>
              <a:defRPr/>
            </a:lvl1pPr>
          </a:lstStyle>
          <a:p>
            <a:pPr>
              <a:defRPr/>
            </a:pPr>
            <a:endParaRPr lang="ja-JP" altLang="ja-JP" dirty="0"/>
          </a:p>
        </p:txBody>
      </p:sp>
      <p:sp>
        <p:nvSpPr>
          <p:cNvPr id="6" name="Rectangle 6">
            <a:extLst>
              <a:ext uri="{FF2B5EF4-FFF2-40B4-BE49-F238E27FC236}">
                <a16:creationId xmlns:a16="http://schemas.microsoft.com/office/drawing/2014/main" id="{0ED32906-4B31-44BD-839D-18DC47F2AE29}"/>
              </a:ext>
            </a:extLst>
          </p:cNvPr>
          <p:cNvSpPr>
            <a:spLocks noGrp="1" noChangeArrowheads="1"/>
          </p:cNvSpPr>
          <p:nvPr>
            <p:ph type="sldNum" sz="quarter" idx="12"/>
          </p:nvPr>
        </p:nvSpPr>
        <p:spPr>
          <a:ln/>
        </p:spPr>
        <p:txBody>
          <a:bodyPr/>
          <a:lstStyle>
            <a:lvl1pPr>
              <a:defRPr/>
            </a:lvl1pPr>
          </a:lstStyle>
          <a:p>
            <a:pPr>
              <a:defRPr/>
            </a:pPr>
            <a:fld id="{356883B9-173C-4C48-A12D-0E1BA1912ACD}" type="slidenum">
              <a:rPr lang="ja-JP" altLang="ja-JP"/>
              <a:pPr>
                <a:defRPr/>
              </a:pPr>
              <a:t>‹#›</a:t>
            </a:fld>
            <a:endParaRPr lang="ja-JP" altLang="ja-JP" dirty="0"/>
          </a:p>
        </p:txBody>
      </p:sp>
    </p:spTree>
    <p:extLst>
      <p:ext uri="{BB962C8B-B14F-4D97-AF65-F5344CB8AC3E}">
        <p14:creationId xmlns:p14="http://schemas.microsoft.com/office/powerpoint/2010/main" val="3086733872"/>
      </p:ext>
    </p:extLst>
  </p:cSld>
  <p:clrMapOvr>
    <a:masterClrMapping/>
  </p:clrMapOvr>
  <p:transition spd="med">
    <p:random/>
    <p:sndAc>
      <p:stSnd>
        <p:snd r:embed="rId1" name="camera.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99032B-0A11-46B7-AEFF-93B73542E7D0}"/>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7330E1F8-A964-435A-B98F-72D4955B4D3D}"/>
              </a:ext>
            </a:extLst>
          </p:cNvPr>
          <p:cNvSpPr>
            <a:spLocks noGrp="1"/>
          </p:cNvSpPr>
          <p:nvPr>
            <p:ph sz="half" idx="1"/>
          </p:nvPr>
        </p:nvSpPr>
        <p:spPr>
          <a:xfrm>
            <a:off x="381000" y="1447800"/>
            <a:ext cx="4095750" cy="4267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DA779BCC-8E7A-44F8-9D12-029FEAD68C15}"/>
              </a:ext>
            </a:extLst>
          </p:cNvPr>
          <p:cNvSpPr>
            <a:spLocks noGrp="1"/>
          </p:cNvSpPr>
          <p:nvPr>
            <p:ph sz="half" idx="2"/>
          </p:nvPr>
        </p:nvSpPr>
        <p:spPr>
          <a:xfrm>
            <a:off x="4629150" y="1447800"/>
            <a:ext cx="4097338" cy="4267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DA515932-E8E3-4E10-B925-9B01C0811A59}"/>
              </a:ext>
            </a:extLst>
          </p:cNvPr>
          <p:cNvSpPr>
            <a:spLocks noGrp="1" noChangeArrowheads="1"/>
          </p:cNvSpPr>
          <p:nvPr>
            <p:ph type="dt" sz="half" idx="10"/>
          </p:nvPr>
        </p:nvSpPr>
        <p:spPr>
          <a:ln/>
        </p:spPr>
        <p:txBody>
          <a:bodyPr/>
          <a:lstStyle>
            <a:lvl1pPr>
              <a:defRPr/>
            </a:lvl1pPr>
          </a:lstStyle>
          <a:p>
            <a:pPr>
              <a:defRPr/>
            </a:pPr>
            <a:endParaRPr lang="ja-JP" altLang="ja-JP" dirty="0"/>
          </a:p>
        </p:txBody>
      </p:sp>
      <p:sp>
        <p:nvSpPr>
          <p:cNvPr id="6" name="Rectangle 5">
            <a:extLst>
              <a:ext uri="{FF2B5EF4-FFF2-40B4-BE49-F238E27FC236}">
                <a16:creationId xmlns:a16="http://schemas.microsoft.com/office/drawing/2014/main" id="{11FD4F24-47BB-47EC-A7D8-E4F0C66A1580}"/>
              </a:ext>
            </a:extLst>
          </p:cNvPr>
          <p:cNvSpPr>
            <a:spLocks noGrp="1" noChangeArrowheads="1"/>
          </p:cNvSpPr>
          <p:nvPr>
            <p:ph type="ftr" sz="quarter" idx="11"/>
          </p:nvPr>
        </p:nvSpPr>
        <p:spPr>
          <a:ln/>
        </p:spPr>
        <p:txBody>
          <a:bodyPr/>
          <a:lstStyle>
            <a:lvl1pPr>
              <a:defRPr/>
            </a:lvl1pPr>
          </a:lstStyle>
          <a:p>
            <a:pPr>
              <a:defRPr/>
            </a:pPr>
            <a:endParaRPr lang="ja-JP" altLang="ja-JP" dirty="0"/>
          </a:p>
        </p:txBody>
      </p:sp>
      <p:sp>
        <p:nvSpPr>
          <p:cNvPr id="7" name="Rectangle 6">
            <a:extLst>
              <a:ext uri="{FF2B5EF4-FFF2-40B4-BE49-F238E27FC236}">
                <a16:creationId xmlns:a16="http://schemas.microsoft.com/office/drawing/2014/main" id="{98B8D9C7-9441-491C-9323-3BD2F414605B}"/>
              </a:ext>
            </a:extLst>
          </p:cNvPr>
          <p:cNvSpPr>
            <a:spLocks noGrp="1" noChangeArrowheads="1"/>
          </p:cNvSpPr>
          <p:nvPr>
            <p:ph type="sldNum" sz="quarter" idx="12"/>
          </p:nvPr>
        </p:nvSpPr>
        <p:spPr>
          <a:ln/>
        </p:spPr>
        <p:txBody>
          <a:bodyPr/>
          <a:lstStyle>
            <a:lvl1pPr>
              <a:defRPr/>
            </a:lvl1pPr>
          </a:lstStyle>
          <a:p>
            <a:pPr>
              <a:defRPr/>
            </a:pPr>
            <a:fld id="{FFD37EFA-B04E-4617-B514-5A7675BA54AF}" type="slidenum">
              <a:rPr lang="ja-JP" altLang="ja-JP"/>
              <a:pPr>
                <a:defRPr/>
              </a:pPr>
              <a:t>‹#›</a:t>
            </a:fld>
            <a:endParaRPr lang="ja-JP" altLang="ja-JP" dirty="0"/>
          </a:p>
        </p:txBody>
      </p:sp>
    </p:spTree>
    <p:extLst>
      <p:ext uri="{BB962C8B-B14F-4D97-AF65-F5344CB8AC3E}">
        <p14:creationId xmlns:p14="http://schemas.microsoft.com/office/powerpoint/2010/main" val="720054794"/>
      </p:ext>
    </p:extLst>
  </p:cSld>
  <p:clrMapOvr>
    <a:masterClrMapping/>
  </p:clrMapOvr>
  <p:transition spd="med">
    <p:random/>
    <p:sndAc>
      <p:stSnd>
        <p:snd r:embed="rId1" name="camera.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3D6A72-76A1-4C04-BA74-B2CA35DE1D92}"/>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1BB3C090-D83D-46C0-835F-922BEBAE159B}"/>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E824CC27-8E08-4D7A-B963-A799628A9681}"/>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5B7BC2F7-6B5B-4F1A-961B-F0106BEFAE2B}"/>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C22DF567-10A3-4FDE-92B9-5F516850ADC4}"/>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C5780A32-2673-4380-B376-672BFDEB9912}"/>
              </a:ext>
            </a:extLst>
          </p:cNvPr>
          <p:cNvSpPr>
            <a:spLocks noGrp="1" noChangeArrowheads="1"/>
          </p:cNvSpPr>
          <p:nvPr>
            <p:ph type="dt" sz="half" idx="10"/>
          </p:nvPr>
        </p:nvSpPr>
        <p:spPr>
          <a:ln/>
        </p:spPr>
        <p:txBody>
          <a:bodyPr/>
          <a:lstStyle>
            <a:lvl1pPr>
              <a:defRPr/>
            </a:lvl1pPr>
          </a:lstStyle>
          <a:p>
            <a:pPr>
              <a:defRPr/>
            </a:pPr>
            <a:endParaRPr lang="ja-JP" altLang="ja-JP" dirty="0"/>
          </a:p>
        </p:txBody>
      </p:sp>
      <p:sp>
        <p:nvSpPr>
          <p:cNvPr id="8" name="Rectangle 5">
            <a:extLst>
              <a:ext uri="{FF2B5EF4-FFF2-40B4-BE49-F238E27FC236}">
                <a16:creationId xmlns:a16="http://schemas.microsoft.com/office/drawing/2014/main" id="{DD5F586F-2435-476D-B762-32385398E1F9}"/>
              </a:ext>
            </a:extLst>
          </p:cNvPr>
          <p:cNvSpPr>
            <a:spLocks noGrp="1" noChangeArrowheads="1"/>
          </p:cNvSpPr>
          <p:nvPr>
            <p:ph type="ftr" sz="quarter" idx="11"/>
          </p:nvPr>
        </p:nvSpPr>
        <p:spPr>
          <a:ln/>
        </p:spPr>
        <p:txBody>
          <a:bodyPr/>
          <a:lstStyle>
            <a:lvl1pPr>
              <a:defRPr/>
            </a:lvl1pPr>
          </a:lstStyle>
          <a:p>
            <a:pPr>
              <a:defRPr/>
            </a:pPr>
            <a:endParaRPr lang="ja-JP" altLang="ja-JP" dirty="0"/>
          </a:p>
        </p:txBody>
      </p:sp>
      <p:sp>
        <p:nvSpPr>
          <p:cNvPr id="9" name="Rectangle 6">
            <a:extLst>
              <a:ext uri="{FF2B5EF4-FFF2-40B4-BE49-F238E27FC236}">
                <a16:creationId xmlns:a16="http://schemas.microsoft.com/office/drawing/2014/main" id="{164B9CA5-4141-4D9A-A8AF-560DB7693296}"/>
              </a:ext>
            </a:extLst>
          </p:cNvPr>
          <p:cNvSpPr>
            <a:spLocks noGrp="1" noChangeArrowheads="1"/>
          </p:cNvSpPr>
          <p:nvPr>
            <p:ph type="sldNum" sz="quarter" idx="12"/>
          </p:nvPr>
        </p:nvSpPr>
        <p:spPr>
          <a:ln/>
        </p:spPr>
        <p:txBody>
          <a:bodyPr/>
          <a:lstStyle>
            <a:lvl1pPr>
              <a:defRPr/>
            </a:lvl1pPr>
          </a:lstStyle>
          <a:p>
            <a:pPr>
              <a:defRPr/>
            </a:pPr>
            <a:fld id="{0D390C0E-24EA-47A5-B775-53B3C6FD70BC}" type="slidenum">
              <a:rPr lang="ja-JP" altLang="ja-JP"/>
              <a:pPr>
                <a:defRPr/>
              </a:pPr>
              <a:t>‹#›</a:t>
            </a:fld>
            <a:endParaRPr lang="ja-JP" altLang="ja-JP" dirty="0"/>
          </a:p>
        </p:txBody>
      </p:sp>
    </p:spTree>
    <p:extLst>
      <p:ext uri="{BB962C8B-B14F-4D97-AF65-F5344CB8AC3E}">
        <p14:creationId xmlns:p14="http://schemas.microsoft.com/office/powerpoint/2010/main" val="4192118533"/>
      </p:ext>
    </p:extLst>
  </p:cSld>
  <p:clrMapOvr>
    <a:masterClrMapping/>
  </p:clrMapOvr>
  <p:transition spd="med">
    <p:random/>
    <p:sndAc>
      <p:stSnd>
        <p:snd r:embed="rId1" name="camera.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214E26-9D27-4537-B8EA-EBDBF10B287B}"/>
              </a:ext>
            </a:extLst>
          </p:cNvPr>
          <p:cNvSpPr>
            <a:spLocks noGrp="1"/>
          </p:cNvSpPr>
          <p:nvPr>
            <p:ph type="title"/>
          </p:nvPr>
        </p:nvSpPr>
        <p:spPr/>
        <p:txBody>
          <a:bodyPr/>
          <a:lstStyle/>
          <a:p>
            <a:r>
              <a:rPr lang="ja-JP" altLang="en-US"/>
              <a:t>マスター タイトルの書式設定</a:t>
            </a:r>
          </a:p>
        </p:txBody>
      </p:sp>
      <p:sp>
        <p:nvSpPr>
          <p:cNvPr id="3" name="Rectangle 4">
            <a:extLst>
              <a:ext uri="{FF2B5EF4-FFF2-40B4-BE49-F238E27FC236}">
                <a16:creationId xmlns:a16="http://schemas.microsoft.com/office/drawing/2014/main" id="{0822B122-418A-49BD-9350-D53FAF63C67E}"/>
              </a:ext>
            </a:extLst>
          </p:cNvPr>
          <p:cNvSpPr>
            <a:spLocks noGrp="1" noChangeArrowheads="1"/>
          </p:cNvSpPr>
          <p:nvPr>
            <p:ph type="dt" sz="half" idx="10"/>
          </p:nvPr>
        </p:nvSpPr>
        <p:spPr>
          <a:ln/>
        </p:spPr>
        <p:txBody>
          <a:bodyPr/>
          <a:lstStyle>
            <a:lvl1pPr>
              <a:defRPr/>
            </a:lvl1pPr>
          </a:lstStyle>
          <a:p>
            <a:pPr>
              <a:defRPr/>
            </a:pPr>
            <a:endParaRPr lang="ja-JP" altLang="ja-JP" dirty="0"/>
          </a:p>
        </p:txBody>
      </p:sp>
      <p:sp>
        <p:nvSpPr>
          <p:cNvPr id="4" name="Rectangle 5">
            <a:extLst>
              <a:ext uri="{FF2B5EF4-FFF2-40B4-BE49-F238E27FC236}">
                <a16:creationId xmlns:a16="http://schemas.microsoft.com/office/drawing/2014/main" id="{0714AA66-3AC4-48AC-8EBA-75AC2D01C6BB}"/>
              </a:ext>
            </a:extLst>
          </p:cNvPr>
          <p:cNvSpPr>
            <a:spLocks noGrp="1" noChangeArrowheads="1"/>
          </p:cNvSpPr>
          <p:nvPr>
            <p:ph type="ftr" sz="quarter" idx="11"/>
          </p:nvPr>
        </p:nvSpPr>
        <p:spPr>
          <a:ln/>
        </p:spPr>
        <p:txBody>
          <a:bodyPr/>
          <a:lstStyle>
            <a:lvl1pPr>
              <a:defRPr/>
            </a:lvl1pPr>
          </a:lstStyle>
          <a:p>
            <a:pPr>
              <a:defRPr/>
            </a:pPr>
            <a:endParaRPr lang="ja-JP" altLang="ja-JP" dirty="0"/>
          </a:p>
        </p:txBody>
      </p:sp>
      <p:sp>
        <p:nvSpPr>
          <p:cNvPr id="5" name="Rectangle 6">
            <a:extLst>
              <a:ext uri="{FF2B5EF4-FFF2-40B4-BE49-F238E27FC236}">
                <a16:creationId xmlns:a16="http://schemas.microsoft.com/office/drawing/2014/main" id="{97F9B455-554F-480E-9962-B0CD03011261}"/>
              </a:ext>
            </a:extLst>
          </p:cNvPr>
          <p:cNvSpPr>
            <a:spLocks noGrp="1" noChangeArrowheads="1"/>
          </p:cNvSpPr>
          <p:nvPr>
            <p:ph type="sldNum" sz="quarter" idx="12"/>
          </p:nvPr>
        </p:nvSpPr>
        <p:spPr>
          <a:ln/>
        </p:spPr>
        <p:txBody>
          <a:bodyPr/>
          <a:lstStyle>
            <a:lvl1pPr>
              <a:defRPr/>
            </a:lvl1pPr>
          </a:lstStyle>
          <a:p>
            <a:pPr>
              <a:defRPr/>
            </a:pPr>
            <a:fld id="{C5D6E631-6F2F-4AF7-8788-591AF3263B26}" type="slidenum">
              <a:rPr lang="ja-JP" altLang="ja-JP"/>
              <a:pPr>
                <a:defRPr/>
              </a:pPr>
              <a:t>‹#›</a:t>
            </a:fld>
            <a:endParaRPr lang="ja-JP" altLang="ja-JP" dirty="0"/>
          </a:p>
        </p:txBody>
      </p:sp>
    </p:spTree>
    <p:extLst>
      <p:ext uri="{BB962C8B-B14F-4D97-AF65-F5344CB8AC3E}">
        <p14:creationId xmlns:p14="http://schemas.microsoft.com/office/powerpoint/2010/main" val="222565889"/>
      </p:ext>
    </p:extLst>
  </p:cSld>
  <p:clrMapOvr>
    <a:masterClrMapping/>
  </p:clrMapOvr>
  <p:transition spd="med">
    <p:random/>
    <p:sndAc>
      <p:stSnd>
        <p:snd r:embed="rId1" name="camera.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880DF481-D69F-4862-9E65-C61BC4D31E21}"/>
              </a:ext>
            </a:extLst>
          </p:cNvPr>
          <p:cNvSpPr>
            <a:spLocks noGrp="1" noChangeArrowheads="1"/>
          </p:cNvSpPr>
          <p:nvPr>
            <p:ph type="dt" sz="half" idx="10"/>
          </p:nvPr>
        </p:nvSpPr>
        <p:spPr>
          <a:ln/>
        </p:spPr>
        <p:txBody>
          <a:bodyPr/>
          <a:lstStyle>
            <a:lvl1pPr>
              <a:defRPr/>
            </a:lvl1pPr>
          </a:lstStyle>
          <a:p>
            <a:pPr>
              <a:defRPr/>
            </a:pPr>
            <a:endParaRPr lang="ja-JP" altLang="ja-JP" dirty="0"/>
          </a:p>
        </p:txBody>
      </p:sp>
      <p:sp>
        <p:nvSpPr>
          <p:cNvPr id="3" name="Rectangle 5">
            <a:extLst>
              <a:ext uri="{FF2B5EF4-FFF2-40B4-BE49-F238E27FC236}">
                <a16:creationId xmlns:a16="http://schemas.microsoft.com/office/drawing/2014/main" id="{4F7353F0-C115-49DC-B8BF-F87BE1039E5A}"/>
              </a:ext>
            </a:extLst>
          </p:cNvPr>
          <p:cNvSpPr>
            <a:spLocks noGrp="1" noChangeArrowheads="1"/>
          </p:cNvSpPr>
          <p:nvPr>
            <p:ph type="ftr" sz="quarter" idx="11"/>
          </p:nvPr>
        </p:nvSpPr>
        <p:spPr>
          <a:ln/>
        </p:spPr>
        <p:txBody>
          <a:bodyPr/>
          <a:lstStyle>
            <a:lvl1pPr>
              <a:defRPr/>
            </a:lvl1pPr>
          </a:lstStyle>
          <a:p>
            <a:pPr>
              <a:defRPr/>
            </a:pPr>
            <a:endParaRPr lang="ja-JP" altLang="ja-JP" dirty="0"/>
          </a:p>
        </p:txBody>
      </p:sp>
      <p:sp>
        <p:nvSpPr>
          <p:cNvPr id="4" name="Rectangle 6">
            <a:extLst>
              <a:ext uri="{FF2B5EF4-FFF2-40B4-BE49-F238E27FC236}">
                <a16:creationId xmlns:a16="http://schemas.microsoft.com/office/drawing/2014/main" id="{96B23D26-C1B0-4C8F-B62C-267878C7BC7D}"/>
              </a:ext>
            </a:extLst>
          </p:cNvPr>
          <p:cNvSpPr>
            <a:spLocks noGrp="1" noChangeArrowheads="1"/>
          </p:cNvSpPr>
          <p:nvPr>
            <p:ph type="sldNum" sz="quarter" idx="12"/>
          </p:nvPr>
        </p:nvSpPr>
        <p:spPr>
          <a:ln/>
        </p:spPr>
        <p:txBody>
          <a:bodyPr/>
          <a:lstStyle>
            <a:lvl1pPr>
              <a:defRPr/>
            </a:lvl1pPr>
          </a:lstStyle>
          <a:p>
            <a:pPr>
              <a:defRPr/>
            </a:pPr>
            <a:fld id="{360E7EB5-2B0B-436B-A6F8-724FDAF9617D}" type="slidenum">
              <a:rPr lang="ja-JP" altLang="ja-JP"/>
              <a:pPr>
                <a:defRPr/>
              </a:pPr>
              <a:t>‹#›</a:t>
            </a:fld>
            <a:endParaRPr lang="ja-JP" altLang="ja-JP" dirty="0"/>
          </a:p>
        </p:txBody>
      </p:sp>
    </p:spTree>
    <p:extLst>
      <p:ext uri="{BB962C8B-B14F-4D97-AF65-F5344CB8AC3E}">
        <p14:creationId xmlns:p14="http://schemas.microsoft.com/office/powerpoint/2010/main" val="3236439847"/>
      </p:ext>
    </p:extLst>
  </p:cSld>
  <p:clrMapOvr>
    <a:masterClrMapping/>
  </p:clrMapOvr>
  <p:transition spd="med">
    <p:random/>
    <p:sndAc>
      <p:stSnd>
        <p:snd r:embed="rId1" name="camera.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A37E3C-A03E-4154-8A9E-AC619689DDC2}"/>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97DFA9FF-BD98-4ACC-9E7F-F35F2A1926DA}"/>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F9EC87F2-3042-4842-9EDA-4714E6E74AB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4">
            <a:extLst>
              <a:ext uri="{FF2B5EF4-FFF2-40B4-BE49-F238E27FC236}">
                <a16:creationId xmlns:a16="http://schemas.microsoft.com/office/drawing/2014/main" id="{1AD07D46-2214-4E0E-9349-DB543A553483}"/>
              </a:ext>
            </a:extLst>
          </p:cNvPr>
          <p:cNvSpPr>
            <a:spLocks noGrp="1" noChangeArrowheads="1"/>
          </p:cNvSpPr>
          <p:nvPr>
            <p:ph type="dt" sz="half" idx="10"/>
          </p:nvPr>
        </p:nvSpPr>
        <p:spPr>
          <a:ln/>
        </p:spPr>
        <p:txBody>
          <a:bodyPr/>
          <a:lstStyle>
            <a:lvl1pPr>
              <a:defRPr/>
            </a:lvl1pPr>
          </a:lstStyle>
          <a:p>
            <a:pPr>
              <a:defRPr/>
            </a:pPr>
            <a:endParaRPr lang="ja-JP" altLang="ja-JP" dirty="0"/>
          </a:p>
        </p:txBody>
      </p:sp>
      <p:sp>
        <p:nvSpPr>
          <p:cNvPr id="6" name="Rectangle 5">
            <a:extLst>
              <a:ext uri="{FF2B5EF4-FFF2-40B4-BE49-F238E27FC236}">
                <a16:creationId xmlns:a16="http://schemas.microsoft.com/office/drawing/2014/main" id="{974C067F-3DCC-4553-BBFD-70057A7AE466}"/>
              </a:ext>
            </a:extLst>
          </p:cNvPr>
          <p:cNvSpPr>
            <a:spLocks noGrp="1" noChangeArrowheads="1"/>
          </p:cNvSpPr>
          <p:nvPr>
            <p:ph type="ftr" sz="quarter" idx="11"/>
          </p:nvPr>
        </p:nvSpPr>
        <p:spPr>
          <a:ln/>
        </p:spPr>
        <p:txBody>
          <a:bodyPr/>
          <a:lstStyle>
            <a:lvl1pPr>
              <a:defRPr/>
            </a:lvl1pPr>
          </a:lstStyle>
          <a:p>
            <a:pPr>
              <a:defRPr/>
            </a:pPr>
            <a:endParaRPr lang="ja-JP" altLang="ja-JP" dirty="0"/>
          </a:p>
        </p:txBody>
      </p:sp>
      <p:sp>
        <p:nvSpPr>
          <p:cNvPr id="7" name="Rectangle 6">
            <a:extLst>
              <a:ext uri="{FF2B5EF4-FFF2-40B4-BE49-F238E27FC236}">
                <a16:creationId xmlns:a16="http://schemas.microsoft.com/office/drawing/2014/main" id="{92B4D278-36C3-4D8D-9680-FC08CB94F1A1}"/>
              </a:ext>
            </a:extLst>
          </p:cNvPr>
          <p:cNvSpPr>
            <a:spLocks noGrp="1" noChangeArrowheads="1"/>
          </p:cNvSpPr>
          <p:nvPr>
            <p:ph type="sldNum" sz="quarter" idx="12"/>
          </p:nvPr>
        </p:nvSpPr>
        <p:spPr>
          <a:ln/>
        </p:spPr>
        <p:txBody>
          <a:bodyPr/>
          <a:lstStyle>
            <a:lvl1pPr>
              <a:defRPr/>
            </a:lvl1pPr>
          </a:lstStyle>
          <a:p>
            <a:pPr>
              <a:defRPr/>
            </a:pPr>
            <a:fld id="{4F6F13A4-ED81-4633-8FF8-8F20AC48B4C3}" type="slidenum">
              <a:rPr lang="ja-JP" altLang="ja-JP"/>
              <a:pPr>
                <a:defRPr/>
              </a:pPr>
              <a:t>‹#›</a:t>
            </a:fld>
            <a:endParaRPr lang="ja-JP" altLang="ja-JP" dirty="0"/>
          </a:p>
        </p:txBody>
      </p:sp>
    </p:spTree>
    <p:extLst>
      <p:ext uri="{BB962C8B-B14F-4D97-AF65-F5344CB8AC3E}">
        <p14:creationId xmlns:p14="http://schemas.microsoft.com/office/powerpoint/2010/main" val="1215702887"/>
      </p:ext>
    </p:extLst>
  </p:cSld>
  <p:clrMapOvr>
    <a:masterClrMapping/>
  </p:clrMapOvr>
  <p:transition spd="med">
    <p:random/>
    <p:sndAc>
      <p:stSnd>
        <p:snd r:embed="rId1" name="camera.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2434658-6932-47E3-B873-8F68A953AC2E}"/>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A94C7E76-CCC0-43CD-8C3C-02D2F283C75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ー 3">
            <a:extLst>
              <a:ext uri="{FF2B5EF4-FFF2-40B4-BE49-F238E27FC236}">
                <a16:creationId xmlns:a16="http://schemas.microsoft.com/office/drawing/2014/main" id="{080A65AC-529E-4C5B-B10A-83230DA7B57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4">
            <a:extLst>
              <a:ext uri="{FF2B5EF4-FFF2-40B4-BE49-F238E27FC236}">
                <a16:creationId xmlns:a16="http://schemas.microsoft.com/office/drawing/2014/main" id="{A02DA878-7850-46AC-8E97-D649E006AB4F}"/>
              </a:ext>
            </a:extLst>
          </p:cNvPr>
          <p:cNvSpPr>
            <a:spLocks noGrp="1" noChangeArrowheads="1"/>
          </p:cNvSpPr>
          <p:nvPr>
            <p:ph type="dt" sz="half" idx="10"/>
          </p:nvPr>
        </p:nvSpPr>
        <p:spPr>
          <a:ln/>
        </p:spPr>
        <p:txBody>
          <a:bodyPr/>
          <a:lstStyle>
            <a:lvl1pPr>
              <a:defRPr/>
            </a:lvl1pPr>
          </a:lstStyle>
          <a:p>
            <a:pPr>
              <a:defRPr/>
            </a:pPr>
            <a:endParaRPr lang="ja-JP" altLang="ja-JP" dirty="0"/>
          </a:p>
        </p:txBody>
      </p:sp>
      <p:sp>
        <p:nvSpPr>
          <p:cNvPr id="6" name="Rectangle 5">
            <a:extLst>
              <a:ext uri="{FF2B5EF4-FFF2-40B4-BE49-F238E27FC236}">
                <a16:creationId xmlns:a16="http://schemas.microsoft.com/office/drawing/2014/main" id="{092EFC38-6BC3-4B9C-92E6-10791996B6AF}"/>
              </a:ext>
            </a:extLst>
          </p:cNvPr>
          <p:cNvSpPr>
            <a:spLocks noGrp="1" noChangeArrowheads="1"/>
          </p:cNvSpPr>
          <p:nvPr>
            <p:ph type="ftr" sz="quarter" idx="11"/>
          </p:nvPr>
        </p:nvSpPr>
        <p:spPr>
          <a:ln/>
        </p:spPr>
        <p:txBody>
          <a:bodyPr/>
          <a:lstStyle>
            <a:lvl1pPr>
              <a:defRPr/>
            </a:lvl1pPr>
          </a:lstStyle>
          <a:p>
            <a:pPr>
              <a:defRPr/>
            </a:pPr>
            <a:endParaRPr lang="ja-JP" altLang="ja-JP" dirty="0"/>
          </a:p>
        </p:txBody>
      </p:sp>
      <p:sp>
        <p:nvSpPr>
          <p:cNvPr id="7" name="Rectangle 6">
            <a:extLst>
              <a:ext uri="{FF2B5EF4-FFF2-40B4-BE49-F238E27FC236}">
                <a16:creationId xmlns:a16="http://schemas.microsoft.com/office/drawing/2014/main" id="{E0BF92E9-47F5-4D90-9F29-F678AE80B81A}"/>
              </a:ext>
            </a:extLst>
          </p:cNvPr>
          <p:cNvSpPr>
            <a:spLocks noGrp="1" noChangeArrowheads="1"/>
          </p:cNvSpPr>
          <p:nvPr>
            <p:ph type="sldNum" sz="quarter" idx="12"/>
          </p:nvPr>
        </p:nvSpPr>
        <p:spPr>
          <a:ln/>
        </p:spPr>
        <p:txBody>
          <a:bodyPr/>
          <a:lstStyle>
            <a:lvl1pPr>
              <a:defRPr/>
            </a:lvl1pPr>
          </a:lstStyle>
          <a:p>
            <a:pPr>
              <a:defRPr/>
            </a:pPr>
            <a:fld id="{E872B7AD-065D-4755-AAA9-5B8406892B27}" type="slidenum">
              <a:rPr lang="ja-JP" altLang="ja-JP"/>
              <a:pPr>
                <a:defRPr/>
              </a:pPr>
              <a:t>‹#›</a:t>
            </a:fld>
            <a:endParaRPr lang="ja-JP" altLang="ja-JP" dirty="0"/>
          </a:p>
        </p:txBody>
      </p:sp>
    </p:spTree>
    <p:extLst>
      <p:ext uri="{BB962C8B-B14F-4D97-AF65-F5344CB8AC3E}">
        <p14:creationId xmlns:p14="http://schemas.microsoft.com/office/powerpoint/2010/main" val="2825229671"/>
      </p:ext>
    </p:extLst>
  </p:cSld>
  <p:clrMapOvr>
    <a:masterClrMapping/>
  </p:clrMapOvr>
  <p:transition spd="med">
    <p:random/>
    <p:sndAc>
      <p:stSnd>
        <p:snd r:embed="rId1" name="camera.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audio" Target="../media/audio1.wav"/></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5F054FC-757F-4EC2-93A3-B81F1A075438}"/>
              </a:ext>
            </a:extLst>
          </p:cNvPr>
          <p:cNvSpPr>
            <a:spLocks noGrp="1" noChangeArrowheads="1"/>
          </p:cNvSpPr>
          <p:nvPr>
            <p:ph type="title"/>
          </p:nvPr>
        </p:nvSpPr>
        <p:spPr bwMode="auto">
          <a:xfrm>
            <a:off x="533400" y="115888"/>
            <a:ext cx="8345488" cy="782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2058" tIns="41029" rIns="82058" bIns="41029" numCol="1" anchor="ctr" anchorCtr="0" compatLnSpc="1">
            <a:prstTxWarp prst="textNoShape">
              <a:avLst/>
            </a:prstTxWarp>
          </a:bodyPr>
          <a:lstStyle/>
          <a:p>
            <a:pPr lvl="0"/>
            <a:r>
              <a:rPr lang="ja-JP" altLang="ja-JP"/>
              <a:t>マスター タイトルの書式設定</a:t>
            </a:r>
          </a:p>
        </p:txBody>
      </p:sp>
      <p:sp>
        <p:nvSpPr>
          <p:cNvPr id="1027" name="Rectangle 3">
            <a:extLst>
              <a:ext uri="{FF2B5EF4-FFF2-40B4-BE49-F238E27FC236}">
                <a16:creationId xmlns:a16="http://schemas.microsoft.com/office/drawing/2014/main" id="{F605B06C-0FB2-4A31-921F-1C8A8F4F74C1}"/>
              </a:ext>
            </a:extLst>
          </p:cNvPr>
          <p:cNvSpPr>
            <a:spLocks noGrp="1" noChangeArrowheads="1"/>
          </p:cNvSpPr>
          <p:nvPr>
            <p:ph type="body" idx="1"/>
          </p:nvPr>
        </p:nvSpPr>
        <p:spPr bwMode="auto">
          <a:xfrm>
            <a:off x="381000" y="1447800"/>
            <a:ext cx="8345488"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2058" tIns="41029" rIns="82058" bIns="41029"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1028" name="Rectangle 4">
            <a:extLst>
              <a:ext uri="{FF2B5EF4-FFF2-40B4-BE49-F238E27FC236}">
                <a16:creationId xmlns:a16="http://schemas.microsoft.com/office/drawing/2014/main" id="{DC5A08A6-E6C4-421E-846D-8DAB2419E5FB}"/>
              </a:ext>
            </a:extLst>
          </p:cNvPr>
          <p:cNvSpPr>
            <a:spLocks noGrp="1" noChangeArrowheads="1"/>
          </p:cNvSpPr>
          <p:nvPr>
            <p:ph type="dt" sz="half" idx="2"/>
          </p:nvPr>
        </p:nvSpPr>
        <p:spPr bwMode="auto">
          <a:xfrm>
            <a:off x="692150" y="6253163"/>
            <a:ext cx="1871663"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2058" tIns="41029" rIns="82058" bIns="41029" numCol="1" anchor="t" anchorCtr="0" compatLnSpc="1">
            <a:prstTxWarp prst="textNoShape">
              <a:avLst/>
            </a:prstTxWarp>
          </a:bodyPr>
          <a:lstStyle>
            <a:lvl1pPr algn="l" defTabSz="820738" eaLnBrk="1" hangingPunct="1">
              <a:defRPr sz="1300" b="0">
                <a:solidFill>
                  <a:schemeClr val="tx1"/>
                </a:solidFill>
                <a:latin typeface="Times New Roman" panose="02020603050405020304" pitchFamily="18" charset="0"/>
                <a:ea typeface="ＭＳ Ｐゴシック" panose="020B0600070205080204" pitchFamily="50" charset="-128"/>
              </a:defRPr>
            </a:lvl1pPr>
          </a:lstStyle>
          <a:p>
            <a:pPr>
              <a:defRPr/>
            </a:pPr>
            <a:endParaRPr lang="ja-JP" altLang="ja-JP" dirty="0"/>
          </a:p>
        </p:txBody>
      </p:sp>
      <p:sp>
        <p:nvSpPr>
          <p:cNvPr id="1029" name="Rectangle 5">
            <a:extLst>
              <a:ext uri="{FF2B5EF4-FFF2-40B4-BE49-F238E27FC236}">
                <a16:creationId xmlns:a16="http://schemas.microsoft.com/office/drawing/2014/main" id="{2F64DFC3-ED00-41E4-ACF0-4B46736B3846}"/>
              </a:ext>
            </a:extLst>
          </p:cNvPr>
          <p:cNvSpPr>
            <a:spLocks noGrp="1" noChangeArrowheads="1"/>
          </p:cNvSpPr>
          <p:nvPr>
            <p:ph type="ftr" sz="quarter" idx="3"/>
          </p:nvPr>
        </p:nvSpPr>
        <p:spPr bwMode="auto">
          <a:xfrm>
            <a:off x="3117850" y="6253163"/>
            <a:ext cx="2908300"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2058" tIns="41029" rIns="82058" bIns="41029" numCol="1" anchor="t" anchorCtr="0" compatLnSpc="1">
            <a:prstTxWarp prst="textNoShape">
              <a:avLst/>
            </a:prstTxWarp>
          </a:bodyPr>
          <a:lstStyle>
            <a:lvl1pPr algn="ctr" defTabSz="820738" eaLnBrk="1" hangingPunct="1">
              <a:defRPr sz="1300" b="0">
                <a:solidFill>
                  <a:schemeClr val="tx1"/>
                </a:solidFill>
                <a:latin typeface="Times New Roman" panose="02020603050405020304" pitchFamily="18" charset="0"/>
                <a:ea typeface="ＭＳ Ｐゴシック" panose="020B0600070205080204" pitchFamily="50" charset="-128"/>
              </a:defRPr>
            </a:lvl1pPr>
          </a:lstStyle>
          <a:p>
            <a:pPr>
              <a:defRPr/>
            </a:pPr>
            <a:endParaRPr lang="ja-JP" altLang="ja-JP" dirty="0"/>
          </a:p>
        </p:txBody>
      </p:sp>
      <p:sp>
        <p:nvSpPr>
          <p:cNvPr id="1030" name="Rectangle 6">
            <a:extLst>
              <a:ext uri="{FF2B5EF4-FFF2-40B4-BE49-F238E27FC236}">
                <a16:creationId xmlns:a16="http://schemas.microsoft.com/office/drawing/2014/main" id="{2DE8326C-A191-4DE3-9B3F-F6BE717E999C}"/>
              </a:ext>
            </a:extLst>
          </p:cNvPr>
          <p:cNvSpPr>
            <a:spLocks noGrp="1" noChangeArrowheads="1"/>
          </p:cNvSpPr>
          <p:nvPr>
            <p:ph type="sldNum" sz="quarter" idx="4"/>
          </p:nvPr>
        </p:nvSpPr>
        <p:spPr bwMode="auto">
          <a:xfrm>
            <a:off x="6580188" y="6253163"/>
            <a:ext cx="1871662"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2058" tIns="41029" rIns="82058" bIns="41029" numCol="1" anchor="t" anchorCtr="0" compatLnSpc="1">
            <a:prstTxWarp prst="textNoShape">
              <a:avLst/>
            </a:prstTxWarp>
          </a:bodyPr>
          <a:lstStyle>
            <a:lvl1pPr algn="r" defTabSz="820738" eaLnBrk="1" hangingPunct="1">
              <a:defRPr sz="1300" b="0" smtClean="0">
                <a:solidFill>
                  <a:schemeClr val="tx1"/>
                </a:solidFill>
                <a:latin typeface="Times New Roman" panose="02020603050405020304" pitchFamily="18" charset="0"/>
                <a:ea typeface="ＭＳ Ｐゴシック" panose="020B0600070205080204" pitchFamily="50" charset="-128"/>
              </a:defRPr>
            </a:lvl1pPr>
          </a:lstStyle>
          <a:p>
            <a:pPr>
              <a:defRPr/>
            </a:pPr>
            <a:fld id="{1F800279-3C40-43CD-96A0-51559FB66401}" type="slidenum">
              <a:rPr lang="ja-JP" altLang="ja-JP"/>
              <a:pPr>
                <a:defRPr/>
              </a:pPr>
              <a:t>‹#›</a:t>
            </a:fld>
            <a:endParaRPr lang="ja-JP" altLang="ja-JP" dirty="0"/>
          </a:p>
        </p:txBody>
      </p:sp>
      <p:pic>
        <p:nvPicPr>
          <p:cNvPr id="1031" name="Picture 7" descr="momo-logo1">
            <a:extLst>
              <a:ext uri="{FF2B5EF4-FFF2-40B4-BE49-F238E27FC236}">
                <a16:creationId xmlns:a16="http://schemas.microsoft.com/office/drawing/2014/main" id="{E4398223-3F0B-41A0-B21B-737148C9E408}"/>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129588" y="19050"/>
            <a:ext cx="1014412"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random/>
    <p:sndAc>
      <p:stSnd>
        <p:snd r:embed="rId14" name="camera.wav"/>
      </p:stSnd>
    </p:sndAc>
  </p:transition>
  <p:txStyles>
    <p:titleStyle>
      <a:lvl1pPr algn="ctr" defTabSz="820738" rtl="0" eaLnBrk="0" fontAlgn="base" hangingPunct="0">
        <a:spcBef>
          <a:spcPct val="0"/>
        </a:spcBef>
        <a:spcAft>
          <a:spcPct val="0"/>
        </a:spcAft>
        <a:defRPr sz="3600" kern="1200">
          <a:solidFill>
            <a:srgbClr val="00004A"/>
          </a:solidFill>
          <a:latin typeface="+mj-lt"/>
          <a:ea typeface="+mj-ea"/>
          <a:cs typeface="+mj-cs"/>
        </a:defRPr>
      </a:lvl1pPr>
      <a:lvl2pPr algn="ctr" defTabSz="820738" rtl="0" eaLnBrk="0" fontAlgn="base" hangingPunct="0">
        <a:spcBef>
          <a:spcPct val="0"/>
        </a:spcBef>
        <a:spcAft>
          <a:spcPct val="0"/>
        </a:spcAft>
        <a:defRPr sz="3600">
          <a:solidFill>
            <a:srgbClr val="00004A"/>
          </a:solidFill>
          <a:latin typeface="HGPﾌﾞｰｹ" pitchFamily="2" charset="-128"/>
          <a:ea typeface="HGPﾌﾞｰｹ" pitchFamily="2" charset="-128"/>
        </a:defRPr>
      </a:lvl2pPr>
      <a:lvl3pPr algn="ctr" defTabSz="820738" rtl="0" eaLnBrk="0" fontAlgn="base" hangingPunct="0">
        <a:spcBef>
          <a:spcPct val="0"/>
        </a:spcBef>
        <a:spcAft>
          <a:spcPct val="0"/>
        </a:spcAft>
        <a:defRPr sz="3600">
          <a:solidFill>
            <a:srgbClr val="00004A"/>
          </a:solidFill>
          <a:latin typeface="HGPﾌﾞｰｹ" pitchFamily="2" charset="-128"/>
          <a:ea typeface="HGPﾌﾞｰｹ" pitchFamily="2" charset="-128"/>
        </a:defRPr>
      </a:lvl3pPr>
      <a:lvl4pPr algn="ctr" defTabSz="820738" rtl="0" eaLnBrk="0" fontAlgn="base" hangingPunct="0">
        <a:spcBef>
          <a:spcPct val="0"/>
        </a:spcBef>
        <a:spcAft>
          <a:spcPct val="0"/>
        </a:spcAft>
        <a:defRPr sz="3600">
          <a:solidFill>
            <a:srgbClr val="00004A"/>
          </a:solidFill>
          <a:latin typeface="HGPﾌﾞｰｹ" pitchFamily="2" charset="-128"/>
          <a:ea typeface="HGPﾌﾞｰｹ" pitchFamily="2" charset="-128"/>
        </a:defRPr>
      </a:lvl4pPr>
      <a:lvl5pPr algn="ctr" defTabSz="820738" rtl="0" eaLnBrk="0" fontAlgn="base" hangingPunct="0">
        <a:spcBef>
          <a:spcPct val="0"/>
        </a:spcBef>
        <a:spcAft>
          <a:spcPct val="0"/>
        </a:spcAft>
        <a:defRPr sz="3600">
          <a:solidFill>
            <a:srgbClr val="00004A"/>
          </a:solidFill>
          <a:latin typeface="HGPﾌﾞｰｹ" pitchFamily="2" charset="-128"/>
          <a:ea typeface="HGPﾌﾞｰｹ" pitchFamily="2" charset="-128"/>
        </a:defRPr>
      </a:lvl5pPr>
      <a:lvl6pPr marL="457200" algn="ctr" defTabSz="820738" rtl="0" fontAlgn="base">
        <a:spcBef>
          <a:spcPct val="0"/>
        </a:spcBef>
        <a:spcAft>
          <a:spcPct val="0"/>
        </a:spcAft>
        <a:defRPr sz="3600">
          <a:solidFill>
            <a:srgbClr val="00004A"/>
          </a:solidFill>
          <a:latin typeface="HGPﾌﾞｰｹ" pitchFamily="2" charset="-128"/>
          <a:ea typeface="HGPﾌﾞｰｹ" pitchFamily="2" charset="-128"/>
        </a:defRPr>
      </a:lvl6pPr>
      <a:lvl7pPr marL="914400" algn="ctr" defTabSz="820738" rtl="0" fontAlgn="base">
        <a:spcBef>
          <a:spcPct val="0"/>
        </a:spcBef>
        <a:spcAft>
          <a:spcPct val="0"/>
        </a:spcAft>
        <a:defRPr sz="3600">
          <a:solidFill>
            <a:srgbClr val="00004A"/>
          </a:solidFill>
          <a:latin typeface="HGPﾌﾞｰｹ" pitchFamily="2" charset="-128"/>
          <a:ea typeface="HGPﾌﾞｰｹ" pitchFamily="2" charset="-128"/>
        </a:defRPr>
      </a:lvl7pPr>
      <a:lvl8pPr marL="1371600" algn="ctr" defTabSz="820738" rtl="0" fontAlgn="base">
        <a:spcBef>
          <a:spcPct val="0"/>
        </a:spcBef>
        <a:spcAft>
          <a:spcPct val="0"/>
        </a:spcAft>
        <a:defRPr sz="3600">
          <a:solidFill>
            <a:srgbClr val="00004A"/>
          </a:solidFill>
          <a:latin typeface="HGPﾌﾞｰｹ" pitchFamily="2" charset="-128"/>
          <a:ea typeface="HGPﾌﾞｰｹ" pitchFamily="2" charset="-128"/>
        </a:defRPr>
      </a:lvl8pPr>
      <a:lvl9pPr marL="1828800" algn="ctr" defTabSz="820738" rtl="0" fontAlgn="base">
        <a:spcBef>
          <a:spcPct val="0"/>
        </a:spcBef>
        <a:spcAft>
          <a:spcPct val="0"/>
        </a:spcAft>
        <a:defRPr sz="3600">
          <a:solidFill>
            <a:srgbClr val="00004A"/>
          </a:solidFill>
          <a:latin typeface="HGPﾌﾞｰｹ" pitchFamily="2" charset="-128"/>
          <a:ea typeface="HGPﾌﾞｰｹ" pitchFamily="2" charset="-128"/>
        </a:defRPr>
      </a:lvl9pPr>
    </p:titleStyle>
    <p:bodyStyle>
      <a:lvl1pPr marL="307975" indent="-307975" algn="l" defTabSz="820738" rtl="0" eaLnBrk="0" fontAlgn="base" hangingPunct="0">
        <a:spcBef>
          <a:spcPct val="20000"/>
        </a:spcBef>
        <a:spcAft>
          <a:spcPct val="0"/>
        </a:spcAft>
        <a:buChar char="•"/>
        <a:defRPr sz="2900" kern="1200">
          <a:solidFill>
            <a:schemeClr val="tx1"/>
          </a:solidFill>
          <a:latin typeface="+mn-lt"/>
          <a:ea typeface="+mn-ea"/>
          <a:cs typeface="+mn-cs"/>
        </a:defRPr>
      </a:lvl1pPr>
      <a:lvl2pPr marL="666750" indent="-257175" algn="l" defTabSz="820738" rtl="0" eaLnBrk="0" fontAlgn="base" hangingPunct="0">
        <a:spcBef>
          <a:spcPct val="20000"/>
        </a:spcBef>
        <a:spcAft>
          <a:spcPct val="0"/>
        </a:spcAft>
        <a:buChar char="–"/>
        <a:defRPr sz="2500" kern="1200">
          <a:solidFill>
            <a:schemeClr val="tx1"/>
          </a:solidFill>
          <a:latin typeface="+mn-lt"/>
          <a:ea typeface="+mn-ea"/>
          <a:cs typeface="+mn-cs"/>
        </a:defRPr>
      </a:lvl2pPr>
      <a:lvl3pPr marL="1025525" indent="-204788" algn="l" defTabSz="820738" rtl="0" eaLnBrk="0" fontAlgn="base" hangingPunct="0">
        <a:spcBef>
          <a:spcPct val="20000"/>
        </a:spcBef>
        <a:spcAft>
          <a:spcPct val="0"/>
        </a:spcAft>
        <a:buChar char="•"/>
        <a:defRPr sz="2200" kern="1200">
          <a:solidFill>
            <a:schemeClr val="tx1"/>
          </a:solidFill>
          <a:latin typeface="+mn-lt"/>
          <a:ea typeface="+mn-ea"/>
          <a:cs typeface="+mn-cs"/>
        </a:defRPr>
      </a:lvl3pPr>
      <a:lvl4pPr marL="1436688" indent="-206375" algn="l" defTabSz="820738" rtl="0" eaLnBrk="0" fontAlgn="base" hangingPunct="0">
        <a:spcBef>
          <a:spcPct val="20000"/>
        </a:spcBef>
        <a:spcAft>
          <a:spcPct val="0"/>
        </a:spcAft>
        <a:buChar char="–"/>
        <a:defRPr kern="1200">
          <a:solidFill>
            <a:schemeClr val="tx1"/>
          </a:solidFill>
          <a:latin typeface="+mn-lt"/>
          <a:ea typeface="+mn-ea"/>
          <a:cs typeface="+mn-cs"/>
        </a:defRPr>
      </a:lvl4pPr>
      <a:lvl5pPr marL="1846263" indent="-204788" algn="l" defTabSz="820738" rtl="0" eaLnBrk="0" fontAlgn="base" hangingPunct="0">
        <a:spcBef>
          <a:spcPct val="20000"/>
        </a:spcBef>
        <a:spcAft>
          <a:spcPct val="0"/>
        </a:spcAft>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1.wav"/><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audio" Target="../media/audio1.wav"/><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audio" Target="../media/audio1.wav"/><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4.xml"/><Relationship Id="rId4" Type="http://schemas.openxmlformats.org/officeDocument/2006/relationships/image" Target="../media/image9.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audio" Target="../media/audio1.wav"/><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12.jpeg"/><Relationship Id="rId7"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image" Target="../media/image15.wmf"/><Relationship Id="rId5" Type="http://schemas.openxmlformats.org/officeDocument/2006/relationships/image" Target="../media/image14.wmf"/><Relationship Id="rId4" Type="http://schemas.openxmlformats.org/officeDocument/2006/relationships/image" Target="../media/image13.wmf"/></Relationships>
</file>

<file path=ppt/slides/_rels/slide2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19.jpeg"/></Relationships>
</file>

<file path=ppt/slides/_rels/slide3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20.jpeg"/></Relationships>
</file>

<file path=ppt/slides/_rels/slide39.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3" Type="http://schemas.openxmlformats.org/officeDocument/2006/relationships/audio" Target="../media/audio1.wav"/><Relationship Id="rId7" Type="http://schemas.openxmlformats.org/officeDocument/2006/relationships/image" Target="../media/image23.png"/><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image" Target="../media/image22.png"/><Relationship Id="rId5" Type="http://schemas.openxmlformats.org/officeDocument/2006/relationships/hyperlink" Target="http://www.momoti.com/" TargetMode="External"/><Relationship Id="rId4" Type="http://schemas.openxmlformats.org/officeDocument/2006/relationships/hyperlink" Target="mailto:pinkhip@dc4.so-net.ne.jp"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hyperlink" Target="http://www.amazon.co.jp/exec/obidos/redirect?path=ASIN/4822242633&amp;link_code=as2&amp;camp=247&amp;tag=momotidottoko-22&amp;creative=1211" TargetMode="Externa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2">
            <a:extLst>
              <a:ext uri="{FF2B5EF4-FFF2-40B4-BE49-F238E27FC236}">
                <a16:creationId xmlns:a16="http://schemas.microsoft.com/office/drawing/2014/main" id="{5EF7F655-D409-42F6-821C-C7A9B720C691}"/>
              </a:ext>
            </a:extLst>
          </p:cNvPr>
          <p:cNvGrpSpPr>
            <a:grpSpLocks/>
          </p:cNvGrpSpPr>
          <p:nvPr/>
        </p:nvGrpSpPr>
        <p:grpSpPr bwMode="auto">
          <a:xfrm>
            <a:off x="4067175" y="2276475"/>
            <a:ext cx="4537075" cy="4021138"/>
            <a:chOff x="0" y="0"/>
            <a:chExt cx="2300" cy="2195"/>
          </a:xfrm>
        </p:grpSpPr>
        <p:grpSp>
          <p:nvGrpSpPr>
            <p:cNvPr id="3077" name="Group 3">
              <a:extLst>
                <a:ext uri="{FF2B5EF4-FFF2-40B4-BE49-F238E27FC236}">
                  <a16:creationId xmlns:a16="http://schemas.microsoft.com/office/drawing/2014/main" id="{10C17E12-12B2-4489-A3C4-2E277AA1723C}"/>
                </a:ext>
              </a:extLst>
            </p:cNvPr>
            <p:cNvGrpSpPr>
              <a:grpSpLocks/>
            </p:cNvGrpSpPr>
            <p:nvPr/>
          </p:nvGrpSpPr>
          <p:grpSpPr bwMode="auto">
            <a:xfrm>
              <a:off x="218" y="110"/>
              <a:ext cx="2082" cy="2085"/>
              <a:chOff x="0" y="0"/>
              <a:chExt cx="2082" cy="2085"/>
            </a:xfrm>
          </p:grpSpPr>
          <p:sp>
            <p:nvSpPr>
              <p:cNvPr id="3198" name="その他">
                <a:extLst>
                  <a:ext uri="{FF2B5EF4-FFF2-40B4-BE49-F238E27FC236}">
                    <a16:creationId xmlns:a16="http://schemas.microsoft.com/office/drawing/2014/main" id="{21384512-B4C9-4B08-A898-12FE33A6583D}"/>
                  </a:ext>
                </a:extLst>
              </p:cNvPr>
              <p:cNvSpPr>
                <a:spLocks/>
              </p:cNvSpPr>
              <p:nvPr/>
            </p:nvSpPr>
            <p:spPr bwMode="auto">
              <a:xfrm>
                <a:off x="1185" y="1537"/>
                <a:ext cx="889" cy="539"/>
              </a:xfrm>
              <a:custGeom>
                <a:avLst/>
                <a:gdLst>
                  <a:gd name="T0" fmla="*/ 534 w 889"/>
                  <a:gd name="T1" fmla="*/ 62 h 539"/>
                  <a:gd name="T2" fmla="*/ 888 w 889"/>
                  <a:gd name="T3" fmla="*/ 107 h 539"/>
                  <a:gd name="T4" fmla="*/ 888 w 889"/>
                  <a:gd name="T5" fmla="*/ 532 h 539"/>
                  <a:gd name="T6" fmla="*/ 795 w 889"/>
                  <a:gd name="T7" fmla="*/ 538 h 539"/>
                  <a:gd name="T8" fmla="*/ 0 w 889"/>
                  <a:gd name="T9" fmla="*/ 305 h 539"/>
                  <a:gd name="T10" fmla="*/ 57 w 889"/>
                  <a:gd name="T11" fmla="*/ 11 h 539"/>
                  <a:gd name="T12" fmla="*/ 147 w 889"/>
                  <a:gd name="T13" fmla="*/ 0 h 539"/>
                  <a:gd name="T14" fmla="*/ 194 w 889"/>
                  <a:gd name="T15" fmla="*/ 11 h 539"/>
                  <a:gd name="T16" fmla="*/ 283 w 889"/>
                  <a:gd name="T17" fmla="*/ 31 h 539"/>
                  <a:gd name="T18" fmla="*/ 352 w 889"/>
                  <a:gd name="T19" fmla="*/ 50 h 539"/>
                  <a:gd name="T20" fmla="*/ 451 w 889"/>
                  <a:gd name="T21" fmla="*/ 39 h 539"/>
                  <a:gd name="T22" fmla="*/ 534 w 889"/>
                  <a:gd name="T23" fmla="*/ 62 h 539"/>
                  <a:gd name="T24" fmla="*/ 534 w 889"/>
                  <a:gd name="T25" fmla="*/ 62 h 53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89" h="539">
                    <a:moveTo>
                      <a:pt x="534" y="62"/>
                    </a:moveTo>
                    <a:lnTo>
                      <a:pt x="888" y="107"/>
                    </a:lnTo>
                    <a:lnTo>
                      <a:pt x="888" y="532"/>
                    </a:lnTo>
                    <a:lnTo>
                      <a:pt x="795" y="538"/>
                    </a:lnTo>
                    <a:lnTo>
                      <a:pt x="0" y="305"/>
                    </a:lnTo>
                    <a:lnTo>
                      <a:pt x="57" y="11"/>
                    </a:lnTo>
                    <a:lnTo>
                      <a:pt x="147" y="0"/>
                    </a:lnTo>
                    <a:lnTo>
                      <a:pt x="194" y="11"/>
                    </a:lnTo>
                    <a:lnTo>
                      <a:pt x="283" y="31"/>
                    </a:lnTo>
                    <a:lnTo>
                      <a:pt x="352" y="50"/>
                    </a:lnTo>
                    <a:lnTo>
                      <a:pt x="451" y="39"/>
                    </a:lnTo>
                    <a:lnTo>
                      <a:pt x="534" y="62"/>
                    </a:lnTo>
                  </a:path>
                </a:pathLst>
              </a:custGeom>
              <a:solidFill>
                <a:srgbClr val="FFFFD0"/>
              </a:solidFill>
              <a:ln w="9525" cap="flat"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99" name="その他">
                <a:extLst>
                  <a:ext uri="{FF2B5EF4-FFF2-40B4-BE49-F238E27FC236}">
                    <a16:creationId xmlns:a16="http://schemas.microsoft.com/office/drawing/2014/main" id="{1F72DAA7-FB8B-4659-92B6-B8CEDD84CB51}"/>
                  </a:ext>
                </a:extLst>
              </p:cNvPr>
              <p:cNvSpPr>
                <a:spLocks/>
              </p:cNvSpPr>
              <p:nvPr/>
            </p:nvSpPr>
            <p:spPr bwMode="auto">
              <a:xfrm>
                <a:off x="2007" y="1730"/>
                <a:ext cx="68" cy="183"/>
              </a:xfrm>
              <a:custGeom>
                <a:avLst/>
                <a:gdLst>
                  <a:gd name="T0" fmla="*/ 40 w 68"/>
                  <a:gd name="T1" fmla="*/ 182 h 183"/>
                  <a:gd name="T2" fmla="*/ 66 w 68"/>
                  <a:gd name="T3" fmla="*/ 160 h 183"/>
                  <a:gd name="T4" fmla="*/ 67 w 68"/>
                  <a:gd name="T5" fmla="*/ 0 h 183"/>
                  <a:gd name="T6" fmla="*/ 0 w 68"/>
                  <a:gd name="T7" fmla="*/ 72 h 183"/>
                  <a:gd name="T8" fmla="*/ 40 w 68"/>
                  <a:gd name="T9" fmla="*/ 182 h 183"/>
                  <a:gd name="T10" fmla="*/ 40 w 68"/>
                  <a:gd name="T11" fmla="*/ 182 h 18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8" h="183">
                    <a:moveTo>
                      <a:pt x="40" y="182"/>
                    </a:moveTo>
                    <a:lnTo>
                      <a:pt x="66" y="160"/>
                    </a:lnTo>
                    <a:lnTo>
                      <a:pt x="67" y="0"/>
                    </a:lnTo>
                    <a:lnTo>
                      <a:pt x="0" y="72"/>
                    </a:lnTo>
                    <a:lnTo>
                      <a:pt x="40" y="182"/>
                    </a:lnTo>
                  </a:path>
                </a:pathLst>
              </a:custGeom>
              <a:solidFill>
                <a:srgbClr val="E1E1E1"/>
              </a:solidFill>
              <a:ln w="9525" cap="flat"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200" name="その他">
                <a:extLst>
                  <a:ext uri="{FF2B5EF4-FFF2-40B4-BE49-F238E27FC236}">
                    <a16:creationId xmlns:a16="http://schemas.microsoft.com/office/drawing/2014/main" id="{39949F8C-285C-4220-BDC5-923DF104577A}"/>
                  </a:ext>
                </a:extLst>
              </p:cNvPr>
              <p:cNvSpPr>
                <a:spLocks/>
              </p:cNvSpPr>
              <p:nvPr/>
            </p:nvSpPr>
            <p:spPr bwMode="auto">
              <a:xfrm>
                <a:off x="1530" y="1660"/>
                <a:ext cx="544" cy="152"/>
              </a:xfrm>
              <a:custGeom>
                <a:avLst/>
                <a:gdLst>
                  <a:gd name="T0" fmla="*/ 0 w 544"/>
                  <a:gd name="T1" fmla="*/ 17 h 152"/>
                  <a:gd name="T2" fmla="*/ 0 w 544"/>
                  <a:gd name="T3" fmla="*/ 19 h 152"/>
                  <a:gd name="T4" fmla="*/ 42 w 544"/>
                  <a:gd name="T5" fmla="*/ 9 h 152"/>
                  <a:gd name="T6" fmla="*/ 66 w 544"/>
                  <a:gd name="T7" fmla="*/ 9 h 152"/>
                  <a:gd name="T8" fmla="*/ 103 w 544"/>
                  <a:gd name="T9" fmla="*/ 0 h 152"/>
                  <a:gd name="T10" fmla="*/ 528 w 544"/>
                  <a:gd name="T11" fmla="*/ 2 h 152"/>
                  <a:gd name="T12" fmla="*/ 543 w 544"/>
                  <a:gd name="T13" fmla="*/ 33 h 152"/>
                  <a:gd name="T14" fmla="*/ 543 w 544"/>
                  <a:gd name="T15" fmla="*/ 106 h 152"/>
                  <a:gd name="T16" fmla="*/ 527 w 544"/>
                  <a:gd name="T17" fmla="*/ 124 h 152"/>
                  <a:gd name="T18" fmla="*/ 523 w 544"/>
                  <a:gd name="T19" fmla="*/ 126 h 152"/>
                  <a:gd name="T20" fmla="*/ 441 w 544"/>
                  <a:gd name="T21" fmla="*/ 151 h 152"/>
                  <a:gd name="T22" fmla="*/ 33 w 544"/>
                  <a:gd name="T23" fmla="*/ 86 h 152"/>
                  <a:gd name="T24" fmla="*/ 0 w 544"/>
                  <a:gd name="T25" fmla="*/ 17 h 152"/>
                  <a:gd name="T26" fmla="*/ 0 w 544"/>
                  <a:gd name="T27" fmla="*/ 17 h 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544" h="152">
                    <a:moveTo>
                      <a:pt x="0" y="17"/>
                    </a:moveTo>
                    <a:lnTo>
                      <a:pt x="0" y="19"/>
                    </a:lnTo>
                    <a:lnTo>
                      <a:pt x="42" y="9"/>
                    </a:lnTo>
                    <a:lnTo>
                      <a:pt x="66" y="9"/>
                    </a:lnTo>
                    <a:lnTo>
                      <a:pt x="103" y="0"/>
                    </a:lnTo>
                    <a:lnTo>
                      <a:pt x="528" y="2"/>
                    </a:lnTo>
                    <a:lnTo>
                      <a:pt x="543" y="33"/>
                    </a:lnTo>
                    <a:lnTo>
                      <a:pt x="543" y="106"/>
                    </a:lnTo>
                    <a:lnTo>
                      <a:pt x="527" y="124"/>
                    </a:lnTo>
                    <a:lnTo>
                      <a:pt x="523" y="126"/>
                    </a:lnTo>
                    <a:lnTo>
                      <a:pt x="441" y="151"/>
                    </a:lnTo>
                    <a:lnTo>
                      <a:pt x="33" y="86"/>
                    </a:lnTo>
                    <a:lnTo>
                      <a:pt x="0" y="17"/>
                    </a:lnTo>
                  </a:path>
                </a:pathLst>
              </a:custGeom>
              <a:solidFill>
                <a:srgbClr val="EFEFEF"/>
              </a:solidFill>
              <a:ln w="9525" cap="flat"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201" name="その他">
                <a:extLst>
                  <a:ext uri="{FF2B5EF4-FFF2-40B4-BE49-F238E27FC236}">
                    <a16:creationId xmlns:a16="http://schemas.microsoft.com/office/drawing/2014/main" id="{AC92D044-D880-46E3-BA54-8DBB7909DC78}"/>
                  </a:ext>
                </a:extLst>
              </p:cNvPr>
              <p:cNvSpPr>
                <a:spLocks/>
              </p:cNvSpPr>
              <p:nvPr/>
            </p:nvSpPr>
            <p:spPr bwMode="auto">
              <a:xfrm>
                <a:off x="1525" y="1679"/>
                <a:ext cx="533" cy="237"/>
              </a:xfrm>
              <a:custGeom>
                <a:avLst/>
                <a:gdLst>
                  <a:gd name="T0" fmla="*/ 20 w 533"/>
                  <a:gd name="T1" fmla="*/ 9 h 237"/>
                  <a:gd name="T2" fmla="*/ 46 w 533"/>
                  <a:gd name="T3" fmla="*/ 18 h 237"/>
                  <a:gd name="T4" fmla="*/ 78 w 533"/>
                  <a:gd name="T5" fmla="*/ 25 h 237"/>
                  <a:gd name="T6" fmla="*/ 112 w 533"/>
                  <a:gd name="T7" fmla="*/ 25 h 237"/>
                  <a:gd name="T8" fmla="*/ 139 w 533"/>
                  <a:gd name="T9" fmla="*/ 35 h 237"/>
                  <a:gd name="T10" fmla="*/ 183 w 533"/>
                  <a:gd name="T11" fmla="*/ 43 h 237"/>
                  <a:gd name="T12" fmla="*/ 227 w 533"/>
                  <a:gd name="T13" fmla="*/ 53 h 237"/>
                  <a:gd name="T14" fmla="*/ 253 w 533"/>
                  <a:gd name="T15" fmla="*/ 53 h 237"/>
                  <a:gd name="T16" fmla="*/ 293 w 533"/>
                  <a:gd name="T17" fmla="*/ 65 h 237"/>
                  <a:gd name="T18" fmla="*/ 326 w 533"/>
                  <a:gd name="T19" fmla="*/ 70 h 237"/>
                  <a:gd name="T20" fmla="*/ 380 w 533"/>
                  <a:gd name="T21" fmla="*/ 82 h 237"/>
                  <a:gd name="T22" fmla="*/ 425 w 533"/>
                  <a:gd name="T23" fmla="*/ 86 h 237"/>
                  <a:gd name="T24" fmla="*/ 458 w 533"/>
                  <a:gd name="T25" fmla="*/ 95 h 237"/>
                  <a:gd name="T26" fmla="*/ 499 w 533"/>
                  <a:gd name="T27" fmla="*/ 99 h 237"/>
                  <a:gd name="T28" fmla="*/ 520 w 533"/>
                  <a:gd name="T29" fmla="*/ 105 h 237"/>
                  <a:gd name="T30" fmla="*/ 529 w 533"/>
                  <a:gd name="T31" fmla="*/ 107 h 237"/>
                  <a:gd name="T32" fmla="*/ 528 w 533"/>
                  <a:gd name="T33" fmla="*/ 145 h 237"/>
                  <a:gd name="T34" fmla="*/ 528 w 533"/>
                  <a:gd name="T35" fmla="*/ 159 h 237"/>
                  <a:gd name="T36" fmla="*/ 532 w 533"/>
                  <a:gd name="T37" fmla="*/ 180 h 237"/>
                  <a:gd name="T38" fmla="*/ 529 w 533"/>
                  <a:gd name="T39" fmla="*/ 207 h 237"/>
                  <a:gd name="T40" fmla="*/ 528 w 533"/>
                  <a:gd name="T41" fmla="*/ 225 h 237"/>
                  <a:gd name="T42" fmla="*/ 529 w 533"/>
                  <a:gd name="T43" fmla="*/ 236 h 237"/>
                  <a:gd name="T44" fmla="*/ 438 w 533"/>
                  <a:gd name="T45" fmla="*/ 217 h 237"/>
                  <a:gd name="T46" fmla="*/ 427 w 533"/>
                  <a:gd name="T47" fmla="*/ 217 h 237"/>
                  <a:gd name="T48" fmla="*/ 400 w 533"/>
                  <a:gd name="T49" fmla="*/ 203 h 237"/>
                  <a:gd name="T50" fmla="*/ 355 w 533"/>
                  <a:gd name="T51" fmla="*/ 194 h 237"/>
                  <a:gd name="T52" fmla="*/ 314 w 533"/>
                  <a:gd name="T53" fmla="*/ 194 h 237"/>
                  <a:gd name="T54" fmla="*/ 294 w 533"/>
                  <a:gd name="T55" fmla="*/ 183 h 237"/>
                  <a:gd name="T56" fmla="*/ 256 w 533"/>
                  <a:gd name="T57" fmla="*/ 180 h 237"/>
                  <a:gd name="T58" fmla="*/ 229 w 533"/>
                  <a:gd name="T59" fmla="*/ 163 h 237"/>
                  <a:gd name="T60" fmla="*/ 210 w 533"/>
                  <a:gd name="T61" fmla="*/ 166 h 237"/>
                  <a:gd name="T62" fmla="*/ 190 w 533"/>
                  <a:gd name="T63" fmla="*/ 157 h 237"/>
                  <a:gd name="T64" fmla="*/ 179 w 533"/>
                  <a:gd name="T65" fmla="*/ 157 h 237"/>
                  <a:gd name="T66" fmla="*/ 86 w 533"/>
                  <a:gd name="T67" fmla="*/ 132 h 237"/>
                  <a:gd name="T68" fmla="*/ 75 w 533"/>
                  <a:gd name="T69" fmla="*/ 126 h 237"/>
                  <a:gd name="T70" fmla="*/ 50 w 533"/>
                  <a:gd name="T71" fmla="*/ 126 h 237"/>
                  <a:gd name="T72" fmla="*/ 36 w 533"/>
                  <a:gd name="T73" fmla="*/ 120 h 237"/>
                  <a:gd name="T74" fmla="*/ 15 w 533"/>
                  <a:gd name="T75" fmla="*/ 120 h 237"/>
                  <a:gd name="T76" fmla="*/ 9 w 533"/>
                  <a:gd name="T77" fmla="*/ 110 h 237"/>
                  <a:gd name="T78" fmla="*/ 2 w 533"/>
                  <a:gd name="T79" fmla="*/ 107 h 237"/>
                  <a:gd name="T80" fmla="*/ 0 w 533"/>
                  <a:gd name="T81" fmla="*/ 70 h 237"/>
                  <a:gd name="T82" fmla="*/ 5 w 533"/>
                  <a:gd name="T83" fmla="*/ 43 h 237"/>
                  <a:gd name="T84" fmla="*/ 2 w 533"/>
                  <a:gd name="T85" fmla="*/ 33 h 237"/>
                  <a:gd name="T86" fmla="*/ 5 w 533"/>
                  <a:gd name="T87" fmla="*/ 6 h 237"/>
                  <a:gd name="T88" fmla="*/ 7 w 533"/>
                  <a:gd name="T89" fmla="*/ 0 h 237"/>
                  <a:gd name="T90" fmla="*/ 20 w 533"/>
                  <a:gd name="T91" fmla="*/ 9 h 237"/>
                  <a:gd name="T92" fmla="*/ 20 w 533"/>
                  <a:gd name="T93" fmla="*/ 9 h 237"/>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533" h="237">
                    <a:moveTo>
                      <a:pt x="20" y="9"/>
                    </a:moveTo>
                    <a:lnTo>
                      <a:pt x="46" y="18"/>
                    </a:lnTo>
                    <a:lnTo>
                      <a:pt x="78" y="25"/>
                    </a:lnTo>
                    <a:lnTo>
                      <a:pt x="112" y="25"/>
                    </a:lnTo>
                    <a:lnTo>
                      <a:pt x="139" y="35"/>
                    </a:lnTo>
                    <a:lnTo>
                      <a:pt x="183" y="43"/>
                    </a:lnTo>
                    <a:lnTo>
                      <a:pt x="227" y="53"/>
                    </a:lnTo>
                    <a:lnTo>
                      <a:pt x="253" y="53"/>
                    </a:lnTo>
                    <a:lnTo>
                      <a:pt x="293" y="65"/>
                    </a:lnTo>
                    <a:lnTo>
                      <a:pt x="326" y="70"/>
                    </a:lnTo>
                    <a:lnTo>
                      <a:pt x="380" y="82"/>
                    </a:lnTo>
                    <a:lnTo>
                      <a:pt x="425" y="86"/>
                    </a:lnTo>
                    <a:lnTo>
                      <a:pt x="458" y="95"/>
                    </a:lnTo>
                    <a:lnTo>
                      <a:pt x="499" y="99"/>
                    </a:lnTo>
                    <a:lnTo>
                      <a:pt x="520" y="105"/>
                    </a:lnTo>
                    <a:lnTo>
                      <a:pt x="529" y="107"/>
                    </a:lnTo>
                    <a:lnTo>
                      <a:pt x="528" y="145"/>
                    </a:lnTo>
                    <a:lnTo>
                      <a:pt x="528" y="159"/>
                    </a:lnTo>
                    <a:lnTo>
                      <a:pt x="532" y="180"/>
                    </a:lnTo>
                    <a:lnTo>
                      <a:pt x="529" y="207"/>
                    </a:lnTo>
                    <a:lnTo>
                      <a:pt x="528" y="225"/>
                    </a:lnTo>
                    <a:lnTo>
                      <a:pt x="529" y="236"/>
                    </a:lnTo>
                    <a:lnTo>
                      <a:pt x="438" y="217"/>
                    </a:lnTo>
                    <a:lnTo>
                      <a:pt x="427" y="217"/>
                    </a:lnTo>
                    <a:lnTo>
                      <a:pt x="400" y="203"/>
                    </a:lnTo>
                    <a:lnTo>
                      <a:pt x="355" y="194"/>
                    </a:lnTo>
                    <a:lnTo>
                      <a:pt x="314" y="194"/>
                    </a:lnTo>
                    <a:lnTo>
                      <a:pt x="294" y="183"/>
                    </a:lnTo>
                    <a:lnTo>
                      <a:pt x="256" y="180"/>
                    </a:lnTo>
                    <a:lnTo>
                      <a:pt x="229" y="163"/>
                    </a:lnTo>
                    <a:lnTo>
                      <a:pt x="210" y="166"/>
                    </a:lnTo>
                    <a:lnTo>
                      <a:pt x="190" y="157"/>
                    </a:lnTo>
                    <a:lnTo>
                      <a:pt x="179" y="157"/>
                    </a:lnTo>
                    <a:lnTo>
                      <a:pt x="86" y="132"/>
                    </a:lnTo>
                    <a:lnTo>
                      <a:pt x="75" y="126"/>
                    </a:lnTo>
                    <a:lnTo>
                      <a:pt x="50" y="126"/>
                    </a:lnTo>
                    <a:lnTo>
                      <a:pt x="36" y="120"/>
                    </a:lnTo>
                    <a:lnTo>
                      <a:pt x="15" y="120"/>
                    </a:lnTo>
                    <a:lnTo>
                      <a:pt x="9" y="110"/>
                    </a:lnTo>
                    <a:lnTo>
                      <a:pt x="2" y="107"/>
                    </a:lnTo>
                    <a:lnTo>
                      <a:pt x="0" y="70"/>
                    </a:lnTo>
                    <a:lnTo>
                      <a:pt x="5" y="43"/>
                    </a:lnTo>
                    <a:lnTo>
                      <a:pt x="2" y="33"/>
                    </a:lnTo>
                    <a:lnTo>
                      <a:pt x="5" y="6"/>
                    </a:lnTo>
                    <a:lnTo>
                      <a:pt x="7" y="0"/>
                    </a:lnTo>
                    <a:lnTo>
                      <a:pt x="20" y="9"/>
                    </a:lnTo>
                  </a:path>
                </a:pathLst>
              </a:custGeom>
              <a:solidFill>
                <a:srgbClr val="E1E1E1"/>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202" name="その他">
                <a:extLst>
                  <a:ext uri="{FF2B5EF4-FFF2-40B4-BE49-F238E27FC236}">
                    <a16:creationId xmlns:a16="http://schemas.microsoft.com/office/drawing/2014/main" id="{42772ABE-D5F7-4270-9028-B32F0673E885}"/>
                  </a:ext>
                </a:extLst>
              </p:cNvPr>
              <p:cNvSpPr>
                <a:spLocks/>
              </p:cNvSpPr>
              <p:nvPr/>
            </p:nvSpPr>
            <p:spPr bwMode="auto">
              <a:xfrm>
                <a:off x="1596" y="1280"/>
                <a:ext cx="486" cy="118"/>
              </a:xfrm>
              <a:custGeom>
                <a:avLst/>
                <a:gdLst>
                  <a:gd name="T0" fmla="*/ 0 w 486"/>
                  <a:gd name="T1" fmla="*/ 11 h 118"/>
                  <a:gd name="T2" fmla="*/ 103 w 486"/>
                  <a:gd name="T3" fmla="*/ 2 h 118"/>
                  <a:gd name="T4" fmla="*/ 112 w 486"/>
                  <a:gd name="T5" fmla="*/ 2 h 118"/>
                  <a:gd name="T6" fmla="*/ 147 w 486"/>
                  <a:gd name="T7" fmla="*/ 0 h 118"/>
                  <a:gd name="T8" fmla="*/ 176 w 486"/>
                  <a:gd name="T9" fmla="*/ 0 h 118"/>
                  <a:gd name="T10" fmla="*/ 223 w 486"/>
                  <a:gd name="T11" fmla="*/ 3 h 118"/>
                  <a:gd name="T12" fmla="*/ 274 w 486"/>
                  <a:gd name="T13" fmla="*/ 3 h 118"/>
                  <a:gd name="T14" fmla="*/ 292 w 486"/>
                  <a:gd name="T15" fmla="*/ 3 h 118"/>
                  <a:gd name="T16" fmla="*/ 345 w 486"/>
                  <a:gd name="T17" fmla="*/ 4 h 118"/>
                  <a:gd name="T18" fmla="*/ 365 w 486"/>
                  <a:gd name="T19" fmla="*/ 4 h 118"/>
                  <a:gd name="T20" fmla="*/ 421 w 486"/>
                  <a:gd name="T21" fmla="*/ 11 h 118"/>
                  <a:gd name="T22" fmla="*/ 454 w 486"/>
                  <a:gd name="T23" fmla="*/ 11 h 118"/>
                  <a:gd name="T24" fmla="*/ 485 w 486"/>
                  <a:gd name="T25" fmla="*/ 15 h 118"/>
                  <a:gd name="T26" fmla="*/ 454 w 486"/>
                  <a:gd name="T27" fmla="*/ 117 h 118"/>
                  <a:gd name="T28" fmla="*/ 16 w 486"/>
                  <a:gd name="T29" fmla="*/ 49 h 118"/>
                  <a:gd name="T30" fmla="*/ 0 w 486"/>
                  <a:gd name="T31" fmla="*/ 11 h 118"/>
                  <a:gd name="T32" fmla="*/ 0 w 486"/>
                  <a:gd name="T33" fmla="*/ 11 h 11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86" h="118">
                    <a:moveTo>
                      <a:pt x="0" y="11"/>
                    </a:moveTo>
                    <a:lnTo>
                      <a:pt x="103" y="2"/>
                    </a:lnTo>
                    <a:lnTo>
                      <a:pt x="112" y="2"/>
                    </a:lnTo>
                    <a:lnTo>
                      <a:pt x="147" y="0"/>
                    </a:lnTo>
                    <a:lnTo>
                      <a:pt x="176" y="0"/>
                    </a:lnTo>
                    <a:lnTo>
                      <a:pt x="223" y="3"/>
                    </a:lnTo>
                    <a:lnTo>
                      <a:pt x="274" y="3"/>
                    </a:lnTo>
                    <a:lnTo>
                      <a:pt x="292" y="3"/>
                    </a:lnTo>
                    <a:lnTo>
                      <a:pt x="345" y="4"/>
                    </a:lnTo>
                    <a:lnTo>
                      <a:pt x="365" y="4"/>
                    </a:lnTo>
                    <a:lnTo>
                      <a:pt x="421" y="11"/>
                    </a:lnTo>
                    <a:lnTo>
                      <a:pt x="454" y="11"/>
                    </a:lnTo>
                    <a:lnTo>
                      <a:pt x="485" y="15"/>
                    </a:lnTo>
                    <a:lnTo>
                      <a:pt x="454" y="117"/>
                    </a:lnTo>
                    <a:lnTo>
                      <a:pt x="16" y="49"/>
                    </a:lnTo>
                    <a:lnTo>
                      <a:pt x="0" y="11"/>
                    </a:lnTo>
                  </a:path>
                </a:pathLst>
              </a:custGeom>
              <a:solidFill>
                <a:srgbClr val="EFEFEF"/>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203" name="その他">
                <a:extLst>
                  <a:ext uri="{FF2B5EF4-FFF2-40B4-BE49-F238E27FC236}">
                    <a16:creationId xmlns:a16="http://schemas.microsoft.com/office/drawing/2014/main" id="{567EB1BA-BDA2-45DA-8031-D05CAA620E5E}"/>
                  </a:ext>
                </a:extLst>
              </p:cNvPr>
              <p:cNvSpPr>
                <a:spLocks/>
              </p:cNvSpPr>
              <p:nvPr/>
            </p:nvSpPr>
            <p:spPr bwMode="auto">
              <a:xfrm>
                <a:off x="1989" y="1306"/>
                <a:ext cx="78" cy="432"/>
              </a:xfrm>
              <a:custGeom>
                <a:avLst/>
                <a:gdLst>
                  <a:gd name="T0" fmla="*/ 35 w 78"/>
                  <a:gd name="T1" fmla="*/ 11 h 432"/>
                  <a:gd name="T2" fmla="*/ 77 w 78"/>
                  <a:gd name="T3" fmla="*/ 0 h 432"/>
                  <a:gd name="T4" fmla="*/ 77 w 78"/>
                  <a:gd name="T5" fmla="*/ 398 h 432"/>
                  <a:gd name="T6" fmla="*/ 58 w 78"/>
                  <a:gd name="T7" fmla="*/ 424 h 432"/>
                  <a:gd name="T8" fmla="*/ 42 w 78"/>
                  <a:gd name="T9" fmla="*/ 426 h 432"/>
                  <a:gd name="T10" fmla="*/ 33 w 78"/>
                  <a:gd name="T11" fmla="*/ 431 h 432"/>
                  <a:gd name="T12" fmla="*/ 0 w 78"/>
                  <a:gd name="T13" fmla="*/ 239 h 432"/>
                  <a:gd name="T14" fmla="*/ 23 w 78"/>
                  <a:gd name="T15" fmla="*/ 43 h 432"/>
                  <a:gd name="T16" fmla="*/ 35 w 78"/>
                  <a:gd name="T17" fmla="*/ 11 h 432"/>
                  <a:gd name="T18" fmla="*/ 35 w 78"/>
                  <a:gd name="T19" fmla="*/ 11 h 4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78" h="432">
                    <a:moveTo>
                      <a:pt x="35" y="11"/>
                    </a:moveTo>
                    <a:lnTo>
                      <a:pt x="77" y="0"/>
                    </a:lnTo>
                    <a:lnTo>
                      <a:pt x="77" y="398"/>
                    </a:lnTo>
                    <a:lnTo>
                      <a:pt x="58" y="424"/>
                    </a:lnTo>
                    <a:lnTo>
                      <a:pt x="42" y="426"/>
                    </a:lnTo>
                    <a:lnTo>
                      <a:pt x="33" y="431"/>
                    </a:lnTo>
                    <a:lnTo>
                      <a:pt x="0" y="239"/>
                    </a:lnTo>
                    <a:lnTo>
                      <a:pt x="23" y="43"/>
                    </a:lnTo>
                    <a:lnTo>
                      <a:pt x="35" y="11"/>
                    </a:lnTo>
                  </a:path>
                </a:pathLst>
              </a:custGeom>
              <a:solidFill>
                <a:srgbClr val="C0C0C0"/>
              </a:solidFill>
              <a:ln w="9525" cap="flat"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204" name="その他">
                <a:extLst>
                  <a:ext uri="{FF2B5EF4-FFF2-40B4-BE49-F238E27FC236}">
                    <a16:creationId xmlns:a16="http://schemas.microsoft.com/office/drawing/2014/main" id="{E3A97DDD-D356-4004-BFFB-CCF87B0CF381}"/>
                  </a:ext>
                </a:extLst>
              </p:cNvPr>
              <p:cNvSpPr>
                <a:spLocks/>
              </p:cNvSpPr>
              <p:nvPr/>
            </p:nvSpPr>
            <p:spPr bwMode="auto">
              <a:xfrm>
                <a:off x="1596" y="1291"/>
                <a:ext cx="430" cy="447"/>
              </a:xfrm>
              <a:custGeom>
                <a:avLst/>
                <a:gdLst>
                  <a:gd name="T0" fmla="*/ 6 w 430"/>
                  <a:gd name="T1" fmla="*/ 0 h 447"/>
                  <a:gd name="T2" fmla="*/ 33 w 430"/>
                  <a:gd name="T3" fmla="*/ 6 h 447"/>
                  <a:gd name="T4" fmla="*/ 64 w 430"/>
                  <a:gd name="T5" fmla="*/ 0 h 447"/>
                  <a:gd name="T6" fmla="*/ 75 w 430"/>
                  <a:gd name="T7" fmla="*/ 6 h 447"/>
                  <a:gd name="T8" fmla="*/ 90 w 430"/>
                  <a:gd name="T9" fmla="*/ 6 h 447"/>
                  <a:gd name="T10" fmla="*/ 112 w 430"/>
                  <a:gd name="T11" fmla="*/ 6 h 447"/>
                  <a:gd name="T12" fmla="*/ 116 w 430"/>
                  <a:gd name="T13" fmla="*/ 9 h 447"/>
                  <a:gd name="T14" fmla="*/ 159 w 430"/>
                  <a:gd name="T15" fmla="*/ 6 h 447"/>
                  <a:gd name="T16" fmla="*/ 209 w 430"/>
                  <a:gd name="T17" fmla="*/ 13 h 447"/>
                  <a:gd name="T18" fmla="*/ 246 w 430"/>
                  <a:gd name="T19" fmla="*/ 13 h 447"/>
                  <a:gd name="T20" fmla="*/ 272 w 430"/>
                  <a:gd name="T21" fmla="*/ 15 h 447"/>
                  <a:gd name="T22" fmla="*/ 319 w 430"/>
                  <a:gd name="T23" fmla="*/ 15 h 447"/>
                  <a:gd name="T24" fmla="*/ 349 w 430"/>
                  <a:gd name="T25" fmla="*/ 26 h 447"/>
                  <a:gd name="T26" fmla="*/ 386 w 430"/>
                  <a:gd name="T27" fmla="*/ 23 h 447"/>
                  <a:gd name="T28" fmla="*/ 415 w 430"/>
                  <a:gd name="T29" fmla="*/ 26 h 447"/>
                  <a:gd name="T30" fmla="*/ 429 w 430"/>
                  <a:gd name="T31" fmla="*/ 29 h 447"/>
                  <a:gd name="T32" fmla="*/ 426 w 430"/>
                  <a:gd name="T33" fmla="*/ 73 h 447"/>
                  <a:gd name="T34" fmla="*/ 429 w 430"/>
                  <a:gd name="T35" fmla="*/ 85 h 447"/>
                  <a:gd name="T36" fmla="*/ 424 w 430"/>
                  <a:gd name="T37" fmla="*/ 112 h 447"/>
                  <a:gd name="T38" fmla="*/ 424 w 430"/>
                  <a:gd name="T39" fmla="*/ 128 h 447"/>
                  <a:gd name="T40" fmla="*/ 429 w 430"/>
                  <a:gd name="T41" fmla="*/ 163 h 447"/>
                  <a:gd name="T42" fmla="*/ 424 w 430"/>
                  <a:gd name="T43" fmla="*/ 196 h 447"/>
                  <a:gd name="T44" fmla="*/ 424 w 430"/>
                  <a:gd name="T45" fmla="*/ 224 h 447"/>
                  <a:gd name="T46" fmla="*/ 426 w 430"/>
                  <a:gd name="T47" fmla="*/ 253 h 447"/>
                  <a:gd name="T48" fmla="*/ 426 w 430"/>
                  <a:gd name="T49" fmla="*/ 292 h 447"/>
                  <a:gd name="T50" fmla="*/ 421 w 430"/>
                  <a:gd name="T51" fmla="*/ 351 h 447"/>
                  <a:gd name="T52" fmla="*/ 426 w 430"/>
                  <a:gd name="T53" fmla="*/ 392 h 447"/>
                  <a:gd name="T54" fmla="*/ 426 w 430"/>
                  <a:gd name="T55" fmla="*/ 426 h 447"/>
                  <a:gd name="T56" fmla="*/ 426 w 430"/>
                  <a:gd name="T57" fmla="*/ 446 h 447"/>
                  <a:gd name="T58" fmla="*/ 389 w 430"/>
                  <a:gd name="T59" fmla="*/ 444 h 447"/>
                  <a:gd name="T60" fmla="*/ 367 w 430"/>
                  <a:gd name="T61" fmla="*/ 444 h 447"/>
                  <a:gd name="T62" fmla="*/ 325 w 430"/>
                  <a:gd name="T63" fmla="*/ 431 h 447"/>
                  <a:gd name="T64" fmla="*/ 312 w 430"/>
                  <a:gd name="T65" fmla="*/ 431 h 447"/>
                  <a:gd name="T66" fmla="*/ 283 w 430"/>
                  <a:gd name="T67" fmla="*/ 423 h 447"/>
                  <a:gd name="T68" fmla="*/ 264 w 430"/>
                  <a:gd name="T69" fmla="*/ 423 h 447"/>
                  <a:gd name="T70" fmla="*/ 246 w 430"/>
                  <a:gd name="T71" fmla="*/ 423 h 447"/>
                  <a:gd name="T72" fmla="*/ 213 w 430"/>
                  <a:gd name="T73" fmla="*/ 411 h 447"/>
                  <a:gd name="T74" fmla="*/ 180 w 430"/>
                  <a:gd name="T75" fmla="*/ 411 h 447"/>
                  <a:gd name="T76" fmla="*/ 168 w 430"/>
                  <a:gd name="T77" fmla="*/ 406 h 447"/>
                  <a:gd name="T78" fmla="*/ 140 w 430"/>
                  <a:gd name="T79" fmla="*/ 404 h 447"/>
                  <a:gd name="T80" fmla="*/ 112 w 430"/>
                  <a:gd name="T81" fmla="*/ 394 h 447"/>
                  <a:gd name="T82" fmla="*/ 90 w 430"/>
                  <a:gd name="T83" fmla="*/ 394 h 447"/>
                  <a:gd name="T84" fmla="*/ 53 w 430"/>
                  <a:gd name="T85" fmla="*/ 389 h 447"/>
                  <a:gd name="T86" fmla="*/ 33 w 430"/>
                  <a:gd name="T87" fmla="*/ 380 h 447"/>
                  <a:gd name="T88" fmla="*/ 6 w 430"/>
                  <a:gd name="T89" fmla="*/ 380 h 447"/>
                  <a:gd name="T90" fmla="*/ 10 w 430"/>
                  <a:gd name="T91" fmla="*/ 344 h 447"/>
                  <a:gd name="T92" fmla="*/ 7 w 430"/>
                  <a:gd name="T93" fmla="*/ 308 h 447"/>
                  <a:gd name="T94" fmla="*/ 7 w 430"/>
                  <a:gd name="T95" fmla="*/ 277 h 447"/>
                  <a:gd name="T96" fmla="*/ 10 w 430"/>
                  <a:gd name="T97" fmla="*/ 240 h 447"/>
                  <a:gd name="T98" fmla="*/ 10 w 430"/>
                  <a:gd name="T99" fmla="*/ 230 h 447"/>
                  <a:gd name="T100" fmla="*/ 10 w 430"/>
                  <a:gd name="T101" fmla="*/ 204 h 447"/>
                  <a:gd name="T102" fmla="*/ 10 w 430"/>
                  <a:gd name="T103" fmla="*/ 179 h 447"/>
                  <a:gd name="T104" fmla="*/ 7 w 430"/>
                  <a:gd name="T105" fmla="*/ 152 h 447"/>
                  <a:gd name="T106" fmla="*/ 6 w 430"/>
                  <a:gd name="T107" fmla="*/ 118 h 447"/>
                  <a:gd name="T108" fmla="*/ 7 w 430"/>
                  <a:gd name="T109" fmla="*/ 79 h 447"/>
                  <a:gd name="T110" fmla="*/ 7 w 430"/>
                  <a:gd name="T111" fmla="*/ 62 h 447"/>
                  <a:gd name="T112" fmla="*/ 0 w 430"/>
                  <a:gd name="T113" fmla="*/ 31 h 447"/>
                  <a:gd name="T114" fmla="*/ 0 w 430"/>
                  <a:gd name="T115" fmla="*/ 6 h 447"/>
                  <a:gd name="T116" fmla="*/ 6 w 430"/>
                  <a:gd name="T117" fmla="*/ 0 h 447"/>
                  <a:gd name="T118" fmla="*/ 6 w 430"/>
                  <a:gd name="T119" fmla="*/ 0 h 447"/>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430" h="447">
                    <a:moveTo>
                      <a:pt x="6" y="0"/>
                    </a:moveTo>
                    <a:lnTo>
                      <a:pt x="33" y="6"/>
                    </a:lnTo>
                    <a:lnTo>
                      <a:pt x="64" y="0"/>
                    </a:lnTo>
                    <a:lnTo>
                      <a:pt x="75" y="6"/>
                    </a:lnTo>
                    <a:lnTo>
                      <a:pt x="90" y="6"/>
                    </a:lnTo>
                    <a:lnTo>
                      <a:pt x="112" y="6"/>
                    </a:lnTo>
                    <a:lnTo>
                      <a:pt x="116" y="9"/>
                    </a:lnTo>
                    <a:lnTo>
                      <a:pt x="159" y="6"/>
                    </a:lnTo>
                    <a:lnTo>
                      <a:pt x="209" y="13"/>
                    </a:lnTo>
                    <a:lnTo>
                      <a:pt x="246" y="13"/>
                    </a:lnTo>
                    <a:lnTo>
                      <a:pt x="272" y="15"/>
                    </a:lnTo>
                    <a:lnTo>
                      <a:pt x="319" y="15"/>
                    </a:lnTo>
                    <a:lnTo>
                      <a:pt x="349" y="26"/>
                    </a:lnTo>
                    <a:lnTo>
                      <a:pt x="386" y="23"/>
                    </a:lnTo>
                    <a:lnTo>
                      <a:pt x="415" y="26"/>
                    </a:lnTo>
                    <a:lnTo>
                      <a:pt x="429" y="29"/>
                    </a:lnTo>
                    <a:lnTo>
                      <a:pt x="426" y="73"/>
                    </a:lnTo>
                    <a:lnTo>
                      <a:pt x="429" y="85"/>
                    </a:lnTo>
                    <a:lnTo>
                      <a:pt x="424" y="112"/>
                    </a:lnTo>
                    <a:lnTo>
                      <a:pt x="424" y="128"/>
                    </a:lnTo>
                    <a:lnTo>
                      <a:pt x="429" y="163"/>
                    </a:lnTo>
                    <a:lnTo>
                      <a:pt x="424" y="196"/>
                    </a:lnTo>
                    <a:lnTo>
                      <a:pt x="424" y="224"/>
                    </a:lnTo>
                    <a:lnTo>
                      <a:pt x="426" y="253"/>
                    </a:lnTo>
                    <a:lnTo>
                      <a:pt x="426" y="292"/>
                    </a:lnTo>
                    <a:lnTo>
                      <a:pt x="421" y="351"/>
                    </a:lnTo>
                    <a:lnTo>
                      <a:pt x="426" y="392"/>
                    </a:lnTo>
                    <a:lnTo>
                      <a:pt x="426" y="426"/>
                    </a:lnTo>
                    <a:lnTo>
                      <a:pt x="426" y="446"/>
                    </a:lnTo>
                    <a:lnTo>
                      <a:pt x="389" y="444"/>
                    </a:lnTo>
                    <a:lnTo>
                      <a:pt x="367" y="444"/>
                    </a:lnTo>
                    <a:lnTo>
                      <a:pt x="325" y="431"/>
                    </a:lnTo>
                    <a:lnTo>
                      <a:pt x="312" y="431"/>
                    </a:lnTo>
                    <a:lnTo>
                      <a:pt x="283" y="423"/>
                    </a:lnTo>
                    <a:lnTo>
                      <a:pt x="264" y="423"/>
                    </a:lnTo>
                    <a:lnTo>
                      <a:pt x="246" y="423"/>
                    </a:lnTo>
                    <a:lnTo>
                      <a:pt x="213" y="411"/>
                    </a:lnTo>
                    <a:lnTo>
                      <a:pt x="180" y="411"/>
                    </a:lnTo>
                    <a:lnTo>
                      <a:pt x="168" y="406"/>
                    </a:lnTo>
                    <a:lnTo>
                      <a:pt x="140" y="404"/>
                    </a:lnTo>
                    <a:lnTo>
                      <a:pt x="112" y="394"/>
                    </a:lnTo>
                    <a:lnTo>
                      <a:pt x="90" y="394"/>
                    </a:lnTo>
                    <a:lnTo>
                      <a:pt x="53" y="389"/>
                    </a:lnTo>
                    <a:lnTo>
                      <a:pt x="33" y="380"/>
                    </a:lnTo>
                    <a:lnTo>
                      <a:pt x="6" y="380"/>
                    </a:lnTo>
                    <a:lnTo>
                      <a:pt x="10" y="344"/>
                    </a:lnTo>
                    <a:lnTo>
                      <a:pt x="7" y="308"/>
                    </a:lnTo>
                    <a:lnTo>
                      <a:pt x="7" y="277"/>
                    </a:lnTo>
                    <a:lnTo>
                      <a:pt x="10" y="240"/>
                    </a:lnTo>
                    <a:lnTo>
                      <a:pt x="10" y="230"/>
                    </a:lnTo>
                    <a:lnTo>
                      <a:pt x="10" y="204"/>
                    </a:lnTo>
                    <a:lnTo>
                      <a:pt x="10" y="179"/>
                    </a:lnTo>
                    <a:lnTo>
                      <a:pt x="7" y="152"/>
                    </a:lnTo>
                    <a:lnTo>
                      <a:pt x="6" y="118"/>
                    </a:lnTo>
                    <a:lnTo>
                      <a:pt x="7" y="79"/>
                    </a:lnTo>
                    <a:lnTo>
                      <a:pt x="7" y="62"/>
                    </a:lnTo>
                    <a:lnTo>
                      <a:pt x="0" y="31"/>
                    </a:lnTo>
                    <a:lnTo>
                      <a:pt x="0" y="6"/>
                    </a:lnTo>
                    <a:lnTo>
                      <a:pt x="6" y="0"/>
                    </a:lnTo>
                  </a:path>
                </a:pathLst>
              </a:custGeom>
              <a:solidFill>
                <a:srgbClr val="E1E1E1"/>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205" name="その他">
                <a:extLst>
                  <a:ext uri="{FF2B5EF4-FFF2-40B4-BE49-F238E27FC236}">
                    <a16:creationId xmlns:a16="http://schemas.microsoft.com/office/drawing/2014/main" id="{B25DA385-EC55-48FE-9847-C61EECA4D58F}"/>
                  </a:ext>
                </a:extLst>
              </p:cNvPr>
              <p:cNvSpPr>
                <a:spLocks/>
              </p:cNvSpPr>
              <p:nvPr/>
            </p:nvSpPr>
            <p:spPr bwMode="auto">
              <a:xfrm>
                <a:off x="1641" y="1337"/>
                <a:ext cx="337" cy="324"/>
              </a:xfrm>
              <a:custGeom>
                <a:avLst/>
                <a:gdLst>
                  <a:gd name="T0" fmla="*/ 1 w 337"/>
                  <a:gd name="T1" fmla="*/ 0 h 324"/>
                  <a:gd name="T2" fmla="*/ 56 w 337"/>
                  <a:gd name="T3" fmla="*/ 4 h 324"/>
                  <a:gd name="T4" fmla="*/ 67 w 337"/>
                  <a:gd name="T5" fmla="*/ 13 h 324"/>
                  <a:gd name="T6" fmla="*/ 114 w 337"/>
                  <a:gd name="T7" fmla="*/ 13 h 324"/>
                  <a:gd name="T8" fmla="*/ 148 w 337"/>
                  <a:gd name="T9" fmla="*/ 13 h 324"/>
                  <a:gd name="T10" fmla="*/ 198 w 337"/>
                  <a:gd name="T11" fmla="*/ 16 h 324"/>
                  <a:gd name="T12" fmla="*/ 245 w 337"/>
                  <a:gd name="T13" fmla="*/ 16 h 324"/>
                  <a:gd name="T14" fmla="*/ 289 w 337"/>
                  <a:gd name="T15" fmla="*/ 27 h 324"/>
                  <a:gd name="T16" fmla="*/ 317 w 337"/>
                  <a:gd name="T17" fmla="*/ 23 h 324"/>
                  <a:gd name="T18" fmla="*/ 333 w 337"/>
                  <a:gd name="T19" fmla="*/ 27 h 324"/>
                  <a:gd name="T20" fmla="*/ 333 w 337"/>
                  <a:gd name="T21" fmla="*/ 62 h 324"/>
                  <a:gd name="T22" fmla="*/ 333 w 337"/>
                  <a:gd name="T23" fmla="*/ 103 h 324"/>
                  <a:gd name="T24" fmla="*/ 328 w 337"/>
                  <a:gd name="T25" fmla="*/ 122 h 324"/>
                  <a:gd name="T26" fmla="*/ 328 w 337"/>
                  <a:gd name="T27" fmla="*/ 153 h 324"/>
                  <a:gd name="T28" fmla="*/ 336 w 337"/>
                  <a:gd name="T29" fmla="*/ 165 h 324"/>
                  <a:gd name="T30" fmla="*/ 322 w 337"/>
                  <a:gd name="T31" fmla="*/ 222 h 324"/>
                  <a:gd name="T32" fmla="*/ 322 w 337"/>
                  <a:gd name="T33" fmla="*/ 273 h 324"/>
                  <a:gd name="T34" fmla="*/ 328 w 337"/>
                  <a:gd name="T35" fmla="*/ 305 h 324"/>
                  <a:gd name="T36" fmla="*/ 328 w 337"/>
                  <a:gd name="T37" fmla="*/ 323 h 324"/>
                  <a:gd name="T38" fmla="*/ 289 w 337"/>
                  <a:gd name="T39" fmla="*/ 314 h 324"/>
                  <a:gd name="T40" fmla="*/ 267 w 337"/>
                  <a:gd name="T41" fmla="*/ 314 h 324"/>
                  <a:gd name="T42" fmla="*/ 207 w 337"/>
                  <a:gd name="T43" fmla="*/ 305 h 324"/>
                  <a:gd name="T44" fmla="*/ 198 w 337"/>
                  <a:gd name="T45" fmla="*/ 305 h 324"/>
                  <a:gd name="T46" fmla="*/ 161 w 337"/>
                  <a:gd name="T47" fmla="*/ 298 h 324"/>
                  <a:gd name="T48" fmla="*/ 135 w 337"/>
                  <a:gd name="T49" fmla="*/ 298 h 324"/>
                  <a:gd name="T50" fmla="*/ 114 w 337"/>
                  <a:gd name="T51" fmla="*/ 292 h 324"/>
                  <a:gd name="T52" fmla="*/ 74 w 337"/>
                  <a:gd name="T53" fmla="*/ 292 h 324"/>
                  <a:gd name="T54" fmla="*/ 67 w 337"/>
                  <a:gd name="T55" fmla="*/ 292 h 324"/>
                  <a:gd name="T56" fmla="*/ 27 w 337"/>
                  <a:gd name="T57" fmla="*/ 283 h 324"/>
                  <a:gd name="T58" fmla="*/ 8 w 337"/>
                  <a:gd name="T59" fmla="*/ 283 h 324"/>
                  <a:gd name="T60" fmla="*/ 4 w 337"/>
                  <a:gd name="T61" fmla="*/ 253 h 324"/>
                  <a:gd name="T62" fmla="*/ 8 w 337"/>
                  <a:gd name="T63" fmla="*/ 215 h 324"/>
                  <a:gd name="T64" fmla="*/ 4 w 337"/>
                  <a:gd name="T65" fmla="*/ 184 h 324"/>
                  <a:gd name="T66" fmla="*/ 4 w 337"/>
                  <a:gd name="T67" fmla="*/ 122 h 324"/>
                  <a:gd name="T68" fmla="*/ 1 w 337"/>
                  <a:gd name="T69" fmla="*/ 97 h 324"/>
                  <a:gd name="T70" fmla="*/ 8 w 337"/>
                  <a:gd name="T71" fmla="*/ 47 h 324"/>
                  <a:gd name="T72" fmla="*/ 0 w 337"/>
                  <a:gd name="T73" fmla="*/ 0 h 324"/>
                  <a:gd name="T74" fmla="*/ 1 w 337"/>
                  <a:gd name="T75" fmla="*/ 0 h 324"/>
                  <a:gd name="T76" fmla="*/ 1 w 337"/>
                  <a:gd name="T77" fmla="*/ 0 h 32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337" h="324">
                    <a:moveTo>
                      <a:pt x="1" y="0"/>
                    </a:moveTo>
                    <a:lnTo>
                      <a:pt x="56" y="4"/>
                    </a:lnTo>
                    <a:lnTo>
                      <a:pt x="67" y="13"/>
                    </a:lnTo>
                    <a:lnTo>
                      <a:pt x="114" y="13"/>
                    </a:lnTo>
                    <a:lnTo>
                      <a:pt x="148" y="13"/>
                    </a:lnTo>
                    <a:lnTo>
                      <a:pt x="198" y="16"/>
                    </a:lnTo>
                    <a:lnTo>
                      <a:pt x="245" y="16"/>
                    </a:lnTo>
                    <a:lnTo>
                      <a:pt x="289" y="27"/>
                    </a:lnTo>
                    <a:lnTo>
                      <a:pt x="317" y="23"/>
                    </a:lnTo>
                    <a:lnTo>
                      <a:pt x="333" y="27"/>
                    </a:lnTo>
                    <a:lnTo>
                      <a:pt x="333" y="62"/>
                    </a:lnTo>
                    <a:lnTo>
                      <a:pt x="333" y="103"/>
                    </a:lnTo>
                    <a:lnTo>
                      <a:pt x="328" y="122"/>
                    </a:lnTo>
                    <a:lnTo>
                      <a:pt x="328" y="153"/>
                    </a:lnTo>
                    <a:lnTo>
                      <a:pt x="336" y="165"/>
                    </a:lnTo>
                    <a:lnTo>
                      <a:pt x="322" y="222"/>
                    </a:lnTo>
                    <a:lnTo>
                      <a:pt x="322" y="273"/>
                    </a:lnTo>
                    <a:lnTo>
                      <a:pt x="328" y="305"/>
                    </a:lnTo>
                    <a:lnTo>
                      <a:pt x="328" y="323"/>
                    </a:lnTo>
                    <a:lnTo>
                      <a:pt x="289" y="314"/>
                    </a:lnTo>
                    <a:lnTo>
                      <a:pt x="267" y="314"/>
                    </a:lnTo>
                    <a:lnTo>
                      <a:pt x="207" y="305"/>
                    </a:lnTo>
                    <a:lnTo>
                      <a:pt x="198" y="305"/>
                    </a:lnTo>
                    <a:lnTo>
                      <a:pt x="161" y="298"/>
                    </a:lnTo>
                    <a:lnTo>
                      <a:pt x="135" y="298"/>
                    </a:lnTo>
                    <a:lnTo>
                      <a:pt x="114" y="292"/>
                    </a:lnTo>
                    <a:lnTo>
                      <a:pt x="74" y="292"/>
                    </a:lnTo>
                    <a:lnTo>
                      <a:pt x="67" y="292"/>
                    </a:lnTo>
                    <a:lnTo>
                      <a:pt x="27" y="283"/>
                    </a:lnTo>
                    <a:lnTo>
                      <a:pt x="8" y="283"/>
                    </a:lnTo>
                    <a:lnTo>
                      <a:pt x="4" y="253"/>
                    </a:lnTo>
                    <a:lnTo>
                      <a:pt x="8" y="215"/>
                    </a:lnTo>
                    <a:lnTo>
                      <a:pt x="4" y="184"/>
                    </a:lnTo>
                    <a:lnTo>
                      <a:pt x="4" y="122"/>
                    </a:lnTo>
                    <a:lnTo>
                      <a:pt x="1" y="97"/>
                    </a:lnTo>
                    <a:lnTo>
                      <a:pt x="8" y="47"/>
                    </a:lnTo>
                    <a:lnTo>
                      <a:pt x="0" y="0"/>
                    </a:lnTo>
                    <a:lnTo>
                      <a:pt x="1" y="0"/>
                    </a:lnTo>
                  </a:path>
                </a:pathLst>
              </a:custGeom>
              <a:gradFill rotWithShape="0">
                <a:gsLst>
                  <a:gs pos="0">
                    <a:srgbClr val="0000FF"/>
                  </a:gs>
                  <a:gs pos="100000">
                    <a:srgbClr val="000080"/>
                  </a:gs>
                </a:gsLst>
                <a:lin ang="5400000" scaled="1"/>
              </a:gra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206" name="その他">
                <a:extLst>
                  <a:ext uri="{FF2B5EF4-FFF2-40B4-BE49-F238E27FC236}">
                    <a16:creationId xmlns:a16="http://schemas.microsoft.com/office/drawing/2014/main" id="{74850ED9-34F0-4CF8-AD86-5641CB412944}"/>
                  </a:ext>
                </a:extLst>
              </p:cNvPr>
              <p:cNvSpPr>
                <a:spLocks/>
              </p:cNvSpPr>
              <p:nvPr/>
            </p:nvSpPr>
            <p:spPr bwMode="auto">
              <a:xfrm>
                <a:off x="2" y="0"/>
                <a:ext cx="1228" cy="1178"/>
              </a:xfrm>
              <a:custGeom>
                <a:avLst/>
                <a:gdLst>
                  <a:gd name="T0" fmla="*/ 540 w 1228"/>
                  <a:gd name="T1" fmla="*/ 0 h 1178"/>
                  <a:gd name="T2" fmla="*/ 432 w 1228"/>
                  <a:gd name="T3" fmla="*/ 13 h 1178"/>
                  <a:gd name="T4" fmla="*/ 358 w 1228"/>
                  <a:gd name="T5" fmla="*/ 65 h 1178"/>
                  <a:gd name="T6" fmla="*/ 322 w 1228"/>
                  <a:gd name="T7" fmla="*/ 65 h 1178"/>
                  <a:gd name="T8" fmla="*/ 256 w 1228"/>
                  <a:gd name="T9" fmla="*/ 139 h 1178"/>
                  <a:gd name="T10" fmla="*/ 174 w 1228"/>
                  <a:gd name="T11" fmla="*/ 190 h 1178"/>
                  <a:gd name="T12" fmla="*/ 155 w 1228"/>
                  <a:gd name="T13" fmla="*/ 228 h 1178"/>
                  <a:gd name="T14" fmla="*/ 102 w 1228"/>
                  <a:gd name="T15" fmla="*/ 247 h 1178"/>
                  <a:gd name="T16" fmla="*/ 62 w 1228"/>
                  <a:gd name="T17" fmla="*/ 342 h 1178"/>
                  <a:gd name="T18" fmla="*/ 25 w 1228"/>
                  <a:gd name="T19" fmla="*/ 402 h 1178"/>
                  <a:gd name="T20" fmla="*/ 25 w 1228"/>
                  <a:gd name="T21" fmla="*/ 440 h 1178"/>
                  <a:gd name="T22" fmla="*/ 9 w 1228"/>
                  <a:gd name="T23" fmla="*/ 494 h 1178"/>
                  <a:gd name="T24" fmla="*/ 0 w 1228"/>
                  <a:gd name="T25" fmla="*/ 603 h 1178"/>
                  <a:gd name="T26" fmla="*/ 0 w 1228"/>
                  <a:gd name="T27" fmla="*/ 704 h 1178"/>
                  <a:gd name="T28" fmla="*/ 25 w 1228"/>
                  <a:gd name="T29" fmla="*/ 740 h 1178"/>
                  <a:gd name="T30" fmla="*/ 25 w 1228"/>
                  <a:gd name="T31" fmla="*/ 807 h 1178"/>
                  <a:gd name="T32" fmla="*/ 83 w 1228"/>
                  <a:gd name="T33" fmla="*/ 880 h 1178"/>
                  <a:gd name="T34" fmla="*/ 137 w 1228"/>
                  <a:gd name="T35" fmla="*/ 953 h 1178"/>
                  <a:gd name="T36" fmla="*/ 182 w 1228"/>
                  <a:gd name="T37" fmla="*/ 981 h 1178"/>
                  <a:gd name="T38" fmla="*/ 256 w 1228"/>
                  <a:gd name="T39" fmla="*/ 1064 h 1178"/>
                  <a:gd name="T40" fmla="*/ 301 w 1228"/>
                  <a:gd name="T41" fmla="*/ 1082 h 1178"/>
                  <a:gd name="T42" fmla="*/ 335 w 1228"/>
                  <a:gd name="T43" fmla="*/ 1140 h 1178"/>
                  <a:gd name="T44" fmla="*/ 432 w 1228"/>
                  <a:gd name="T45" fmla="*/ 1146 h 1178"/>
                  <a:gd name="T46" fmla="*/ 467 w 1228"/>
                  <a:gd name="T47" fmla="*/ 1155 h 1178"/>
                  <a:gd name="T48" fmla="*/ 540 w 1228"/>
                  <a:gd name="T49" fmla="*/ 1155 h 1178"/>
                  <a:gd name="T50" fmla="*/ 641 w 1228"/>
                  <a:gd name="T51" fmla="*/ 1177 h 1178"/>
                  <a:gd name="T52" fmla="*/ 748 w 1228"/>
                  <a:gd name="T53" fmla="*/ 1140 h 1178"/>
                  <a:gd name="T54" fmla="*/ 784 w 1228"/>
                  <a:gd name="T55" fmla="*/ 1140 h 1178"/>
                  <a:gd name="T56" fmla="*/ 924 w 1228"/>
                  <a:gd name="T57" fmla="*/ 1064 h 1178"/>
                  <a:gd name="T58" fmla="*/ 1036 w 1228"/>
                  <a:gd name="T59" fmla="*/ 1003 h 1178"/>
                  <a:gd name="T60" fmla="*/ 1082 w 1228"/>
                  <a:gd name="T61" fmla="*/ 937 h 1178"/>
                  <a:gd name="T62" fmla="*/ 1103 w 1228"/>
                  <a:gd name="T63" fmla="*/ 900 h 1178"/>
                  <a:gd name="T64" fmla="*/ 1122 w 1228"/>
                  <a:gd name="T65" fmla="*/ 844 h 1178"/>
                  <a:gd name="T66" fmla="*/ 1192 w 1228"/>
                  <a:gd name="T67" fmla="*/ 753 h 1178"/>
                  <a:gd name="T68" fmla="*/ 1198 w 1228"/>
                  <a:gd name="T69" fmla="*/ 713 h 1178"/>
                  <a:gd name="T70" fmla="*/ 1227 w 1228"/>
                  <a:gd name="T71" fmla="*/ 632 h 1178"/>
                  <a:gd name="T72" fmla="*/ 1210 w 1228"/>
                  <a:gd name="T73" fmla="*/ 540 h 1178"/>
                  <a:gd name="T74" fmla="*/ 1192 w 1228"/>
                  <a:gd name="T75" fmla="*/ 429 h 1178"/>
                  <a:gd name="T76" fmla="*/ 1156 w 1228"/>
                  <a:gd name="T77" fmla="*/ 364 h 1178"/>
                  <a:gd name="T78" fmla="*/ 1119 w 1228"/>
                  <a:gd name="T79" fmla="*/ 282 h 1178"/>
                  <a:gd name="T80" fmla="*/ 1023 w 1228"/>
                  <a:gd name="T81" fmla="*/ 202 h 1178"/>
                  <a:gd name="T82" fmla="*/ 1023 w 1228"/>
                  <a:gd name="T83" fmla="*/ 152 h 1178"/>
                  <a:gd name="T84" fmla="*/ 924 w 1228"/>
                  <a:gd name="T85" fmla="*/ 90 h 1178"/>
                  <a:gd name="T86" fmla="*/ 784 w 1228"/>
                  <a:gd name="T87" fmla="*/ 28 h 1178"/>
                  <a:gd name="T88" fmla="*/ 698 w 1228"/>
                  <a:gd name="T89" fmla="*/ 13 h 1178"/>
                  <a:gd name="T90" fmla="*/ 595 w 1228"/>
                  <a:gd name="T91" fmla="*/ 0 h 1178"/>
                  <a:gd name="T92" fmla="*/ 540 w 1228"/>
                  <a:gd name="T93" fmla="*/ 0 h 1178"/>
                  <a:gd name="T94" fmla="*/ 540 w 1228"/>
                  <a:gd name="T95" fmla="*/ 0 h 117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228" h="1178">
                    <a:moveTo>
                      <a:pt x="540" y="0"/>
                    </a:moveTo>
                    <a:lnTo>
                      <a:pt x="432" y="13"/>
                    </a:lnTo>
                    <a:lnTo>
                      <a:pt x="358" y="65"/>
                    </a:lnTo>
                    <a:lnTo>
                      <a:pt x="322" y="65"/>
                    </a:lnTo>
                    <a:lnTo>
                      <a:pt x="256" y="139"/>
                    </a:lnTo>
                    <a:lnTo>
                      <a:pt x="174" y="190"/>
                    </a:lnTo>
                    <a:lnTo>
                      <a:pt x="155" y="228"/>
                    </a:lnTo>
                    <a:lnTo>
                      <a:pt x="102" y="247"/>
                    </a:lnTo>
                    <a:lnTo>
                      <a:pt x="62" y="342"/>
                    </a:lnTo>
                    <a:lnTo>
                      <a:pt x="25" y="402"/>
                    </a:lnTo>
                    <a:lnTo>
                      <a:pt x="25" y="440"/>
                    </a:lnTo>
                    <a:lnTo>
                      <a:pt x="9" y="494"/>
                    </a:lnTo>
                    <a:lnTo>
                      <a:pt x="0" y="603"/>
                    </a:lnTo>
                    <a:lnTo>
                      <a:pt x="0" y="704"/>
                    </a:lnTo>
                    <a:lnTo>
                      <a:pt x="25" y="740"/>
                    </a:lnTo>
                    <a:lnTo>
                      <a:pt x="25" y="807"/>
                    </a:lnTo>
                    <a:lnTo>
                      <a:pt x="83" y="880"/>
                    </a:lnTo>
                    <a:lnTo>
                      <a:pt x="137" y="953"/>
                    </a:lnTo>
                    <a:lnTo>
                      <a:pt x="182" y="981"/>
                    </a:lnTo>
                    <a:lnTo>
                      <a:pt x="256" y="1064"/>
                    </a:lnTo>
                    <a:lnTo>
                      <a:pt x="301" y="1082"/>
                    </a:lnTo>
                    <a:lnTo>
                      <a:pt x="335" y="1140"/>
                    </a:lnTo>
                    <a:lnTo>
                      <a:pt x="432" y="1146"/>
                    </a:lnTo>
                    <a:lnTo>
                      <a:pt x="467" y="1155"/>
                    </a:lnTo>
                    <a:lnTo>
                      <a:pt x="540" y="1155"/>
                    </a:lnTo>
                    <a:lnTo>
                      <a:pt x="641" y="1177"/>
                    </a:lnTo>
                    <a:lnTo>
                      <a:pt x="748" y="1140"/>
                    </a:lnTo>
                    <a:lnTo>
                      <a:pt x="784" y="1140"/>
                    </a:lnTo>
                    <a:lnTo>
                      <a:pt x="924" y="1064"/>
                    </a:lnTo>
                    <a:lnTo>
                      <a:pt x="1036" y="1003"/>
                    </a:lnTo>
                    <a:lnTo>
                      <a:pt x="1082" y="937"/>
                    </a:lnTo>
                    <a:lnTo>
                      <a:pt x="1103" y="900"/>
                    </a:lnTo>
                    <a:lnTo>
                      <a:pt x="1122" y="844"/>
                    </a:lnTo>
                    <a:lnTo>
                      <a:pt x="1192" y="753"/>
                    </a:lnTo>
                    <a:lnTo>
                      <a:pt x="1198" y="713"/>
                    </a:lnTo>
                    <a:lnTo>
                      <a:pt x="1227" y="632"/>
                    </a:lnTo>
                    <a:lnTo>
                      <a:pt x="1210" y="540"/>
                    </a:lnTo>
                    <a:lnTo>
                      <a:pt x="1192" y="429"/>
                    </a:lnTo>
                    <a:lnTo>
                      <a:pt x="1156" y="364"/>
                    </a:lnTo>
                    <a:lnTo>
                      <a:pt x="1119" y="282"/>
                    </a:lnTo>
                    <a:lnTo>
                      <a:pt x="1023" y="202"/>
                    </a:lnTo>
                    <a:lnTo>
                      <a:pt x="1023" y="152"/>
                    </a:lnTo>
                    <a:lnTo>
                      <a:pt x="924" y="90"/>
                    </a:lnTo>
                    <a:lnTo>
                      <a:pt x="784" y="28"/>
                    </a:lnTo>
                    <a:lnTo>
                      <a:pt x="698" y="13"/>
                    </a:lnTo>
                    <a:lnTo>
                      <a:pt x="595" y="0"/>
                    </a:lnTo>
                    <a:lnTo>
                      <a:pt x="540" y="0"/>
                    </a:lnTo>
                  </a:path>
                </a:pathLst>
              </a:custGeom>
              <a:solidFill>
                <a:srgbClr val="BFBFFF"/>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207" name="その他">
                <a:extLst>
                  <a:ext uri="{FF2B5EF4-FFF2-40B4-BE49-F238E27FC236}">
                    <a16:creationId xmlns:a16="http://schemas.microsoft.com/office/drawing/2014/main" id="{C71D21F7-00E5-4EDE-A414-FA1BF49A7710}"/>
                  </a:ext>
                </a:extLst>
              </p:cNvPr>
              <p:cNvSpPr>
                <a:spLocks/>
              </p:cNvSpPr>
              <p:nvPr/>
            </p:nvSpPr>
            <p:spPr bwMode="auto">
              <a:xfrm>
                <a:off x="799" y="917"/>
                <a:ext cx="212" cy="203"/>
              </a:xfrm>
              <a:custGeom>
                <a:avLst/>
                <a:gdLst>
                  <a:gd name="T0" fmla="*/ 26 w 212"/>
                  <a:gd name="T1" fmla="*/ 202 h 203"/>
                  <a:gd name="T2" fmla="*/ 26 w 212"/>
                  <a:gd name="T3" fmla="*/ 147 h 203"/>
                  <a:gd name="T4" fmla="*/ 0 w 212"/>
                  <a:gd name="T5" fmla="*/ 137 h 203"/>
                  <a:gd name="T6" fmla="*/ 0 w 212"/>
                  <a:gd name="T7" fmla="*/ 64 h 203"/>
                  <a:gd name="T8" fmla="*/ 18 w 212"/>
                  <a:gd name="T9" fmla="*/ 36 h 203"/>
                  <a:gd name="T10" fmla="*/ 37 w 212"/>
                  <a:gd name="T11" fmla="*/ 51 h 203"/>
                  <a:gd name="T12" fmla="*/ 63 w 212"/>
                  <a:gd name="T13" fmla="*/ 20 h 203"/>
                  <a:gd name="T14" fmla="*/ 110 w 212"/>
                  <a:gd name="T15" fmla="*/ 20 h 203"/>
                  <a:gd name="T16" fmla="*/ 138 w 212"/>
                  <a:gd name="T17" fmla="*/ 0 h 203"/>
                  <a:gd name="T18" fmla="*/ 175 w 212"/>
                  <a:gd name="T19" fmla="*/ 27 h 203"/>
                  <a:gd name="T20" fmla="*/ 211 w 212"/>
                  <a:gd name="T21" fmla="*/ 51 h 203"/>
                  <a:gd name="T22" fmla="*/ 211 w 212"/>
                  <a:gd name="T23" fmla="*/ 91 h 203"/>
                  <a:gd name="T24" fmla="*/ 138 w 212"/>
                  <a:gd name="T25" fmla="*/ 147 h 203"/>
                  <a:gd name="T26" fmla="*/ 37 w 212"/>
                  <a:gd name="T27" fmla="*/ 202 h 203"/>
                  <a:gd name="T28" fmla="*/ 26 w 212"/>
                  <a:gd name="T29" fmla="*/ 202 h 203"/>
                  <a:gd name="T30" fmla="*/ 26 w 212"/>
                  <a:gd name="T31" fmla="*/ 202 h 20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12" h="203">
                    <a:moveTo>
                      <a:pt x="26" y="202"/>
                    </a:moveTo>
                    <a:lnTo>
                      <a:pt x="26" y="147"/>
                    </a:lnTo>
                    <a:lnTo>
                      <a:pt x="0" y="137"/>
                    </a:lnTo>
                    <a:lnTo>
                      <a:pt x="0" y="64"/>
                    </a:lnTo>
                    <a:lnTo>
                      <a:pt x="18" y="36"/>
                    </a:lnTo>
                    <a:lnTo>
                      <a:pt x="37" y="51"/>
                    </a:lnTo>
                    <a:lnTo>
                      <a:pt x="63" y="20"/>
                    </a:lnTo>
                    <a:lnTo>
                      <a:pt x="110" y="20"/>
                    </a:lnTo>
                    <a:lnTo>
                      <a:pt x="138" y="0"/>
                    </a:lnTo>
                    <a:lnTo>
                      <a:pt x="175" y="27"/>
                    </a:lnTo>
                    <a:lnTo>
                      <a:pt x="211" y="51"/>
                    </a:lnTo>
                    <a:lnTo>
                      <a:pt x="211" y="91"/>
                    </a:lnTo>
                    <a:lnTo>
                      <a:pt x="138" y="147"/>
                    </a:lnTo>
                    <a:lnTo>
                      <a:pt x="37" y="202"/>
                    </a:lnTo>
                    <a:lnTo>
                      <a:pt x="26" y="202"/>
                    </a:lnTo>
                  </a:path>
                </a:pathLst>
              </a:custGeom>
              <a:solidFill>
                <a:srgbClr val="C0C27C"/>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208" name="その他">
                <a:extLst>
                  <a:ext uri="{FF2B5EF4-FFF2-40B4-BE49-F238E27FC236}">
                    <a16:creationId xmlns:a16="http://schemas.microsoft.com/office/drawing/2014/main" id="{DBDBDC8B-B81D-478B-B052-DBA5A1016460}"/>
                  </a:ext>
                </a:extLst>
              </p:cNvPr>
              <p:cNvSpPr>
                <a:spLocks/>
              </p:cNvSpPr>
              <p:nvPr/>
            </p:nvSpPr>
            <p:spPr bwMode="auto">
              <a:xfrm>
                <a:off x="0" y="282"/>
                <a:ext cx="534" cy="497"/>
              </a:xfrm>
              <a:custGeom>
                <a:avLst/>
                <a:gdLst>
                  <a:gd name="T0" fmla="*/ 96 w 534"/>
                  <a:gd name="T1" fmla="*/ 14 h 497"/>
                  <a:gd name="T2" fmla="*/ 127 w 534"/>
                  <a:gd name="T3" fmla="*/ 35 h 497"/>
                  <a:gd name="T4" fmla="*/ 148 w 534"/>
                  <a:gd name="T5" fmla="*/ 36 h 497"/>
                  <a:gd name="T6" fmla="*/ 181 w 534"/>
                  <a:gd name="T7" fmla="*/ 38 h 497"/>
                  <a:gd name="T8" fmla="*/ 197 w 534"/>
                  <a:gd name="T9" fmla="*/ 58 h 497"/>
                  <a:gd name="T10" fmla="*/ 220 w 534"/>
                  <a:gd name="T11" fmla="*/ 88 h 497"/>
                  <a:gd name="T12" fmla="*/ 236 w 534"/>
                  <a:gd name="T13" fmla="*/ 86 h 497"/>
                  <a:gd name="T14" fmla="*/ 263 w 534"/>
                  <a:gd name="T15" fmla="*/ 91 h 497"/>
                  <a:gd name="T16" fmla="*/ 311 w 534"/>
                  <a:gd name="T17" fmla="*/ 96 h 497"/>
                  <a:gd name="T18" fmla="*/ 357 w 534"/>
                  <a:gd name="T19" fmla="*/ 93 h 497"/>
                  <a:gd name="T20" fmla="*/ 370 w 534"/>
                  <a:gd name="T21" fmla="*/ 112 h 497"/>
                  <a:gd name="T22" fmla="*/ 400 w 534"/>
                  <a:gd name="T23" fmla="*/ 135 h 497"/>
                  <a:gd name="T24" fmla="*/ 425 w 534"/>
                  <a:gd name="T25" fmla="*/ 139 h 497"/>
                  <a:gd name="T26" fmla="*/ 454 w 534"/>
                  <a:gd name="T27" fmla="*/ 143 h 497"/>
                  <a:gd name="T28" fmla="*/ 481 w 534"/>
                  <a:gd name="T29" fmla="*/ 164 h 497"/>
                  <a:gd name="T30" fmla="*/ 509 w 534"/>
                  <a:gd name="T31" fmla="*/ 198 h 497"/>
                  <a:gd name="T32" fmla="*/ 524 w 534"/>
                  <a:gd name="T33" fmla="*/ 229 h 497"/>
                  <a:gd name="T34" fmla="*/ 533 w 534"/>
                  <a:gd name="T35" fmla="*/ 264 h 497"/>
                  <a:gd name="T36" fmla="*/ 500 w 534"/>
                  <a:gd name="T37" fmla="*/ 291 h 497"/>
                  <a:gd name="T38" fmla="*/ 460 w 534"/>
                  <a:gd name="T39" fmla="*/ 315 h 497"/>
                  <a:gd name="T40" fmla="*/ 469 w 534"/>
                  <a:gd name="T41" fmla="*/ 340 h 497"/>
                  <a:gd name="T42" fmla="*/ 486 w 534"/>
                  <a:gd name="T43" fmla="*/ 363 h 497"/>
                  <a:gd name="T44" fmla="*/ 479 w 534"/>
                  <a:gd name="T45" fmla="*/ 382 h 497"/>
                  <a:gd name="T46" fmla="*/ 469 w 534"/>
                  <a:gd name="T47" fmla="*/ 396 h 497"/>
                  <a:gd name="T48" fmla="*/ 440 w 534"/>
                  <a:gd name="T49" fmla="*/ 417 h 497"/>
                  <a:gd name="T50" fmla="*/ 407 w 534"/>
                  <a:gd name="T51" fmla="*/ 429 h 497"/>
                  <a:gd name="T52" fmla="*/ 404 w 534"/>
                  <a:gd name="T53" fmla="*/ 440 h 497"/>
                  <a:gd name="T54" fmla="*/ 404 w 534"/>
                  <a:gd name="T55" fmla="*/ 450 h 497"/>
                  <a:gd name="T56" fmla="*/ 384 w 534"/>
                  <a:gd name="T57" fmla="*/ 466 h 497"/>
                  <a:gd name="T58" fmla="*/ 369 w 534"/>
                  <a:gd name="T59" fmla="*/ 484 h 497"/>
                  <a:gd name="T60" fmla="*/ 327 w 534"/>
                  <a:gd name="T61" fmla="*/ 488 h 497"/>
                  <a:gd name="T62" fmla="*/ 280 w 534"/>
                  <a:gd name="T63" fmla="*/ 479 h 497"/>
                  <a:gd name="T64" fmla="*/ 257 w 534"/>
                  <a:gd name="T65" fmla="*/ 446 h 497"/>
                  <a:gd name="T66" fmla="*/ 239 w 534"/>
                  <a:gd name="T67" fmla="*/ 413 h 497"/>
                  <a:gd name="T68" fmla="*/ 219 w 534"/>
                  <a:gd name="T69" fmla="*/ 409 h 497"/>
                  <a:gd name="T70" fmla="*/ 201 w 534"/>
                  <a:gd name="T71" fmla="*/ 410 h 497"/>
                  <a:gd name="T72" fmla="*/ 188 w 534"/>
                  <a:gd name="T73" fmla="*/ 427 h 497"/>
                  <a:gd name="T74" fmla="*/ 176 w 534"/>
                  <a:gd name="T75" fmla="*/ 450 h 497"/>
                  <a:gd name="T76" fmla="*/ 156 w 534"/>
                  <a:gd name="T77" fmla="*/ 453 h 497"/>
                  <a:gd name="T78" fmla="*/ 138 w 534"/>
                  <a:gd name="T79" fmla="*/ 451 h 497"/>
                  <a:gd name="T80" fmla="*/ 112 w 534"/>
                  <a:gd name="T81" fmla="*/ 469 h 497"/>
                  <a:gd name="T82" fmla="*/ 85 w 534"/>
                  <a:gd name="T83" fmla="*/ 495 h 497"/>
                  <a:gd name="T84" fmla="*/ 58 w 534"/>
                  <a:gd name="T85" fmla="*/ 496 h 497"/>
                  <a:gd name="T86" fmla="*/ 29 w 534"/>
                  <a:gd name="T87" fmla="*/ 496 h 497"/>
                  <a:gd name="T88" fmla="*/ 19 w 534"/>
                  <a:gd name="T89" fmla="*/ 495 h 497"/>
                  <a:gd name="T90" fmla="*/ 10 w 534"/>
                  <a:gd name="T91" fmla="*/ 495 h 497"/>
                  <a:gd name="T92" fmla="*/ 2 w 534"/>
                  <a:gd name="T93" fmla="*/ 471 h 497"/>
                  <a:gd name="T94" fmla="*/ 1 w 534"/>
                  <a:gd name="T95" fmla="*/ 435 h 497"/>
                  <a:gd name="T96" fmla="*/ 0 w 534"/>
                  <a:gd name="T97" fmla="*/ 350 h 497"/>
                  <a:gd name="T98" fmla="*/ 7 w 534"/>
                  <a:gd name="T99" fmla="*/ 253 h 497"/>
                  <a:gd name="T100" fmla="*/ 14 w 534"/>
                  <a:gd name="T101" fmla="*/ 191 h 497"/>
                  <a:gd name="T102" fmla="*/ 23 w 534"/>
                  <a:gd name="T103" fmla="*/ 130 h 497"/>
                  <a:gd name="T104" fmla="*/ 44 w 534"/>
                  <a:gd name="T105" fmla="*/ 75 h 497"/>
                  <a:gd name="T106" fmla="*/ 62 w 534"/>
                  <a:gd name="T107" fmla="*/ 27 h 497"/>
                  <a:gd name="T108" fmla="*/ 64 w 534"/>
                  <a:gd name="T109" fmla="*/ 15 h 497"/>
                  <a:gd name="T110" fmla="*/ 72 w 534"/>
                  <a:gd name="T111" fmla="*/ 3 h 49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534" h="497">
                    <a:moveTo>
                      <a:pt x="75" y="0"/>
                    </a:moveTo>
                    <a:lnTo>
                      <a:pt x="75" y="2"/>
                    </a:lnTo>
                    <a:lnTo>
                      <a:pt x="76" y="2"/>
                    </a:lnTo>
                    <a:lnTo>
                      <a:pt x="79" y="5"/>
                    </a:lnTo>
                    <a:lnTo>
                      <a:pt x="82" y="5"/>
                    </a:lnTo>
                    <a:lnTo>
                      <a:pt x="85" y="8"/>
                    </a:lnTo>
                    <a:lnTo>
                      <a:pt x="91" y="11"/>
                    </a:lnTo>
                    <a:lnTo>
                      <a:pt x="96" y="14"/>
                    </a:lnTo>
                    <a:lnTo>
                      <a:pt x="102" y="15"/>
                    </a:lnTo>
                    <a:lnTo>
                      <a:pt x="105" y="18"/>
                    </a:lnTo>
                    <a:lnTo>
                      <a:pt x="111" y="21"/>
                    </a:lnTo>
                    <a:lnTo>
                      <a:pt x="114" y="25"/>
                    </a:lnTo>
                    <a:lnTo>
                      <a:pt x="120" y="27"/>
                    </a:lnTo>
                    <a:lnTo>
                      <a:pt x="123" y="31"/>
                    </a:lnTo>
                    <a:lnTo>
                      <a:pt x="126" y="33"/>
                    </a:lnTo>
                    <a:lnTo>
                      <a:pt x="127" y="35"/>
                    </a:lnTo>
                    <a:lnTo>
                      <a:pt x="129" y="35"/>
                    </a:lnTo>
                    <a:lnTo>
                      <a:pt x="131" y="35"/>
                    </a:lnTo>
                    <a:lnTo>
                      <a:pt x="133" y="35"/>
                    </a:lnTo>
                    <a:lnTo>
                      <a:pt x="137" y="34"/>
                    </a:lnTo>
                    <a:lnTo>
                      <a:pt x="140" y="36"/>
                    </a:lnTo>
                    <a:lnTo>
                      <a:pt x="145" y="36"/>
                    </a:lnTo>
                    <a:lnTo>
                      <a:pt x="148" y="36"/>
                    </a:lnTo>
                    <a:lnTo>
                      <a:pt x="154" y="36"/>
                    </a:lnTo>
                    <a:lnTo>
                      <a:pt x="157" y="38"/>
                    </a:lnTo>
                    <a:lnTo>
                      <a:pt x="164" y="38"/>
                    </a:lnTo>
                    <a:lnTo>
                      <a:pt x="166" y="38"/>
                    </a:lnTo>
                    <a:lnTo>
                      <a:pt x="173" y="38"/>
                    </a:lnTo>
                    <a:lnTo>
                      <a:pt x="176" y="38"/>
                    </a:lnTo>
                    <a:lnTo>
                      <a:pt x="180" y="38"/>
                    </a:lnTo>
                    <a:lnTo>
                      <a:pt x="181" y="38"/>
                    </a:lnTo>
                    <a:lnTo>
                      <a:pt x="184" y="35"/>
                    </a:lnTo>
                    <a:lnTo>
                      <a:pt x="183" y="38"/>
                    </a:lnTo>
                    <a:lnTo>
                      <a:pt x="184" y="41"/>
                    </a:lnTo>
                    <a:lnTo>
                      <a:pt x="185" y="44"/>
                    </a:lnTo>
                    <a:lnTo>
                      <a:pt x="188" y="47"/>
                    </a:lnTo>
                    <a:lnTo>
                      <a:pt x="191" y="52"/>
                    </a:lnTo>
                    <a:lnTo>
                      <a:pt x="194" y="55"/>
                    </a:lnTo>
                    <a:lnTo>
                      <a:pt x="197" y="58"/>
                    </a:lnTo>
                    <a:lnTo>
                      <a:pt x="203" y="62"/>
                    </a:lnTo>
                    <a:lnTo>
                      <a:pt x="206" y="67"/>
                    </a:lnTo>
                    <a:lnTo>
                      <a:pt x="209" y="71"/>
                    </a:lnTo>
                    <a:lnTo>
                      <a:pt x="212" y="75"/>
                    </a:lnTo>
                    <a:lnTo>
                      <a:pt x="216" y="78"/>
                    </a:lnTo>
                    <a:lnTo>
                      <a:pt x="217" y="82"/>
                    </a:lnTo>
                    <a:lnTo>
                      <a:pt x="220" y="85"/>
                    </a:lnTo>
                    <a:lnTo>
                      <a:pt x="220" y="88"/>
                    </a:lnTo>
                    <a:lnTo>
                      <a:pt x="222" y="91"/>
                    </a:lnTo>
                    <a:lnTo>
                      <a:pt x="223" y="88"/>
                    </a:lnTo>
                    <a:lnTo>
                      <a:pt x="224" y="88"/>
                    </a:lnTo>
                    <a:lnTo>
                      <a:pt x="227" y="86"/>
                    </a:lnTo>
                    <a:lnTo>
                      <a:pt x="230" y="86"/>
                    </a:lnTo>
                    <a:lnTo>
                      <a:pt x="234" y="86"/>
                    </a:lnTo>
                    <a:lnTo>
                      <a:pt x="236" y="86"/>
                    </a:lnTo>
                    <a:lnTo>
                      <a:pt x="241" y="86"/>
                    </a:lnTo>
                    <a:lnTo>
                      <a:pt x="243" y="89"/>
                    </a:lnTo>
                    <a:lnTo>
                      <a:pt x="247" y="89"/>
                    </a:lnTo>
                    <a:lnTo>
                      <a:pt x="250" y="89"/>
                    </a:lnTo>
                    <a:lnTo>
                      <a:pt x="254" y="89"/>
                    </a:lnTo>
                    <a:lnTo>
                      <a:pt x="257" y="91"/>
                    </a:lnTo>
                    <a:lnTo>
                      <a:pt x="260" y="91"/>
                    </a:lnTo>
                    <a:lnTo>
                      <a:pt x="263" y="91"/>
                    </a:lnTo>
                    <a:lnTo>
                      <a:pt x="266" y="91"/>
                    </a:lnTo>
                    <a:lnTo>
                      <a:pt x="269" y="93"/>
                    </a:lnTo>
                    <a:lnTo>
                      <a:pt x="276" y="93"/>
                    </a:lnTo>
                    <a:lnTo>
                      <a:pt x="282" y="93"/>
                    </a:lnTo>
                    <a:lnTo>
                      <a:pt x="289" y="93"/>
                    </a:lnTo>
                    <a:lnTo>
                      <a:pt x="295" y="96"/>
                    </a:lnTo>
                    <a:lnTo>
                      <a:pt x="304" y="96"/>
                    </a:lnTo>
                    <a:lnTo>
                      <a:pt x="311" y="96"/>
                    </a:lnTo>
                    <a:lnTo>
                      <a:pt x="320" y="96"/>
                    </a:lnTo>
                    <a:lnTo>
                      <a:pt x="326" y="97"/>
                    </a:lnTo>
                    <a:lnTo>
                      <a:pt x="333" y="97"/>
                    </a:lnTo>
                    <a:lnTo>
                      <a:pt x="339" y="97"/>
                    </a:lnTo>
                    <a:lnTo>
                      <a:pt x="346" y="97"/>
                    </a:lnTo>
                    <a:lnTo>
                      <a:pt x="350" y="97"/>
                    </a:lnTo>
                    <a:lnTo>
                      <a:pt x="355" y="95"/>
                    </a:lnTo>
                    <a:lnTo>
                      <a:pt x="357" y="93"/>
                    </a:lnTo>
                    <a:lnTo>
                      <a:pt x="360" y="91"/>
                    </a:lnTo>
                    <a:lnTo>
                      <a:pt x="359" y="93"/>
                    </a:lnTo>
                    <a:lnTo>
                      <a:pt x="359" y="96"/>
                    </a:lnTo>
                    <a:lnTo>
                      <a:pt x="359" y="100"/>
                    </a:lnTo>
                    <a:lnTo>
                      <a:pt x="362" y="102"/>
                    </a:lnTo>
                    <a:lnTo>
                      <a:pt x="364" y="106"/>
                    </a:lnTo>
                    <a:lnTo>
                      <a:pt x="367" y="109"/>
                    </a:lnTo>
                    <a:lnTo>
                      <a:pt x="370" y="112"/>
                    </a:lnTo>
                    <a:lnTo>
                      <a:pt x="375" y="115"/>
                    </a:lnTo>
                    <a:lnTo>
                      <a:pt x="379" y="118"/>
                    </a:lnTo>
                    <a:lnTo>
                      <a:pt x="381" y="121"/>
                    </a:lnTo>
                    <a:lnTo>
                      <a:pt x="384" y="124"/>
                    </a:lnTo>
                    <a:lnTo>
                      <a:pt x="390" y="127"/>
                    </a:lnTo>
                    <a:lnTo>
                      <a:pt x="394" y="130"/>
                    </a:lnTo>
                    <a:lnTo>
                      <a:pt x="397" y="132"/>
                    </a:lnTo>
                    <a:lnTo>
                      <a:pt x="400" y="135"/>
                    </a:lnTo>
                    <a:lnTo>
                      <a:pt x="405" y="135"/>
                    </a:lnTo>
                    <a:lnTo>
                      <a:pt x="406" y="137"/>
                    </a:lnTo>
                    <a:lnTo>
                      <a:pt x="409" y="137"/>
                    </a:lnTo>
                    <a:lnTo>
                      <a:pt x="412" y="137"/>
                    </a:lnTo>
                    <a:lnTo>
                      <a:pt x="415" y="137"/>
                    </a:lnTo>
                    <a:lnTo>
                      <a:pt x="419" y="139"/>
                    </a:lnTo>
                    <a:lnTo>
                      <a:pt x="421" y="139"/>
                    </a:lnTo>
                    <a:lnTo>
                      <a:pt x="425" y="139"/>
                    </a:lnTo>
                    <a:lnTo>
                      <a:pt x="431" y="139"/>
                    </a:lnTo>
                    <a:lnTo>
                      <a:pt x="434" y="142"/>
                    </a:lnTo>
                    <a:lnTo>
                      <a:pt x="437" y="142"/>
                    </a:lnTo>
                    <a:lnTo>
                      <a:pt x="440" y="142"/>
                    </a:lnTo>
                    <a:lnTo>
                      <a:pt x="445" y="142"/>
                    </a:lnTo>
                    <a:lnTo>
                      <a:pt x="448" y="143"/>
                    </a:lnTo>
                    <a:lnTo>
                      <a:pt x="451" y="143"/>
                    </a:lnTo>
                    <a:lnTo>
                      <a:pt x="454" y="143"/>
                    </a:lnTo>
                    <a:lnTo>
                      <a:pt x="460" y="143"/>
                    </a:lnTo>
                    <a:lnTo>
                      <a:pt x="462" y="146"/>
                    </a:lnTo>
                    <a:lnTo>
                      <a:pt x="465" y="148"/>
                    </a:lnTo>
                    <a:lnTo>
                      <a:pt x="468" y="151"/>
                    </a:lnTo>
                    <a:lnTo>
                      <a:pt x="471" y="153"/>
                    </a:lnTo>
                    <a:lnTo>
                      <a:pt x="474" y="158"/>
                    </a:lnTo>
                    <a:lnTo>
                      <a:pt x="478" y="161"/>
                    </a:lnTo>
                    <a:lnTo>
                      <a:pt x="481" y="164"/>
                    </a:lnTo>
                    <a:lnTo>
                      <a:pt x="487" y="168"/>
                    </a:lnTo>
                    <a:lnTo>
                      <a:pt x="491" y="174"/>
                    </a:lnTo>
                    <a:lnTo>
                      <a:pt x="493" y="177"/>
                    </a:lnTo>
                    <a:lnTo>
                      <a:pt x="497" y="183"/>
                    </a:lnTo>
                    <a:lnTo>
                      <a:pt x="502" y="186"/>
                    </a:lnTo>
                    <a:lnTo>
                      <a:pt x="504" y="192"/>
                    </a:lnTo>
                    <a:lnTo>
                      <a:pt x="507" y="195"/>
                    </a:lnTo>
                    <a:lnTo>
                      <a:pt x="509" y="198"/>
                    </a:lnTo>
                    <a:lnTo>
                      <a:pt x="512" y="201"/>
                    </a:lnTo>
                    <a:lnTo>
                      <a:pt x="512" y="205"/>
                    </a:lnTo>
                    <a:lnTo>
                      <a:pt x="515" y="207"/>
                    </a:lnTo>
                    <a:lnTo>
                      <a:pt x="516" y="212"/>
                    </a:lnTo>
                    <a:lnTo>
                      <a:pt x="519" y="214"/>
                    </a:lnTo>
                    <a:lnTo>
                      <a:pt x="519" y="221"/>
                    </a:lnTo>
                    <a:lnTo>
                      <a:pt x="522" y="224"/>
                    </a:lnTo>
                    <a:lnTo>
                      <a:pt x="524" y="229"/>
                    </a:lnTo>
                    <a:lnTo>
                      <a:pt x="527" y="232"/>
                    </a:lnTo>
                    <a:lnTo>
                      <a:pt x="527" y="238"/>
                    </a:lnTo>
                    <a:lnTo>
                      <a:pt x="529" y="242"/>
                    </a:lnTo>
                    <a:lnTo>
                      <a:pt x="529" y="249"/>
                    </a:lnTo>
                    <a:lnTo>
                      <a:pt x="533" y="251"/>
                    </a:lnTo>
                    <a:lnTo>
                      <a:pt x="533" y="258"/>
                    </a:lnTo>
                    <a:lnTo>
                      <a:pt x="533" y="261"/>
                    </a:lnTo>
                    <a:lnTo>
                      <a:pt x="533" y="264"/>
                    </a:lnTo>
                    <a:lnTo>
                      <a:pt x="533" y="267"/>
                    </a:lnTo>
                    <a:lnTo>
                      <a:pt x="531" y="272"/>
                    </a:lnTo>
                    <a:lnTo>
                      <a:pt x="527" y="275"/>
                    </a:lnTo>
                    <a:lnTo>
                      <a:pt x="522" y="278"/>
                    </a:lnTo>
                    <a:lnTo>
                      <a:pt x="518" y="282"/>
                    </a:lnTo>
                    <a:lnTo>
                      <a:pt x="512" y="284"/>
                    </a:lnTo>
                    <a:lnTo>
                      <a:pt x="506" y="288"/>
                    </a:lnTo>
                    <a:lnTo>
                      <a:pt x="500" y="291"/>
                    </a:lnTo>
                    <a:lnTo>
                      <a:pt x="495" y="294"/>
                    </a:lnTo>
                    <a:lnTo>
                      <a:pt x="489" y="297"/>
                    </a:lnTo>
                    <a:lnTo>
                      <a:pt x="482" y="300"/>
                    </a:lnTo>
                    <a:lnTo>
                      <a:pt x="476" y="303"/>
                    </a:lnTo>
                    <a:lnTo>
                      <a:pt x="471" y="306"/>
                    </a:lnTo>
                    <a:lnTo>
                      <a:pt x="466" y="309"/>
                    </a:lnTo>
                    <a:lnTo>
                      <a:pt x="463" y="312"/>
                    </a:lnTo>
                    <a:lnTo>
                      <a:pt x="460" y="315"/>
                    </a:lnTo>
                    <a:lnTo>
                      <a:pt x="460" y="319"/>
                    </a:lnTo>
                    <a:lnTo>
                      <a:pt x="458" y="322"/>
                    </a:lnTo>
                    <a:lnTo>
                      <a:pt x="458" y="324"/>
                    </a:lnTo>
                    <a:lnTo>
                      <a:pt x="458" y="328"/>
                    </a:lnTo>
                    <a:lnTo>
                      <a:pt x="462" y="331"/>
                    </a:lnTo>
                    <a:lnTo>
                      <a:pt x="463" y="334"/>
                    </a:lnTo>
                    <a:lnTo>
                      <a:pt x="466" y="337"/>
                    </a:lnTo>
                    <a:lnTo>
                      <a:pt x="469" y="340"/>
                    </a:lnTo>
                    <a:lnTo>
                      <a:pt x="472" y="342"/>
                    </a:lnTo>
                    <a:lnTo>
                      <a:pt x="474" y="345"/>
                    </a:lnTo>
                    <a:lnTo>
                      <a:pt x="477" y="348"/>
                    </a:lnTo>
                    <a:lnTo>
                      <a:pt x="480" y="352"/>
                    </a:lnTo>
                    <a:lnTo>
                      <a:pt x="483" y="354"/>
                    </a:lnTo>
                    <a:lnTo>
                      <a:pt x="483" y="357"/>
                    </a:lnTo>
                    <a:lnTo>
                      <a:pt x="486" y="361"/>
                    </a:lnTo>
                    <a:lnTo>
                      <a:pt x="486" y="363"/>
                    </a:lnTo>
                    <a:lnTo>
                      <a:pt x="489" y="363"/>
                    </a:lnTo>
                    <a:lnTo>
                      <a:pt x="486" y="367"/>
                    </a:lnTo>
                    <a:lnTo>
                      <a:pt x="486" y="370"/>
                    </a:lnTo>
                    <a:lnTo>
                      <a:pt x="485" y="373"/>
                    </a:lnTo>
                    <a:lnTo>
                      <a:pt x="482" y="376"/>
                    </a:lnTo>
                    <a:lnTo>
                      <a:pt x="482" y="379"/>
                    </a:lnTo>
                    <a:lnTo>
                      <a:pt x="479" y="382"/>
                    </a:lnTo>
                    <a:lnTo>
                      <a:pt x="476" y="385"/>
                    </a:lnTo>
                    <a:lnTo>
                      <a:pt x="476" y="387"/>
                    </a:lnTo>
                    <a:lnTo>
                      <a:pt x="473" y="390"/>
                    </a:lnTo>
                    <a:lnTo>
                      <a:pt x="470" y="394"/>
                    </a:lnTo>
                    <a:lnTo>
                      <a:pt x="469" y="396"/>
                    </a:lnTo>
                    <a:lnTo>
                      <a:pt x="464" y="399"/>
                    </a:lnTo>
                    <a:lnTo>
                      <a:pt x="460" y="402"/>
                    </a:lnTo>
                    <a:lnTo>
                      <a:pt x="458" y="405"/>
                    </a:lnTo>
                    <a:lnTo>
                      <a:pt x="454" y="408"/>
                    </a:lnTo>
                    <a:lnTo>
                      <a:pt x="448" y="411"/>
                    </a:lnTo>
                    <a:lnTo>
                      <a:pt x="445" y="414"/>
                    </a:lnTo>
                    <a:lnTo>
                      <a:pt x="440" y="417"/>
                    </a:lnTo>
                    <a:lnTo>
                      <a:pt x="437" y="417"/>
                    </a:lnTo>
                    <a:lnTo>
                      <a:pt x="431" y="420"/>
                    </a:lnTo>
                    <a:lnTo>
                      <a:pt x="428" y="421"/>
                    </a:lnTo>
                    <a:lnTo>
                      <a:pt x="421" y="425"/>
                    </a:lnTo>
                    <a:lnTo>
                      <a:pt x="419" y="425"/>
                    </a:lnTo>
                    <a:lnTo>
                      <a:pt x="413" y="427"/>
                    </a:lnTo>
                    <a:lnTo>
                      <a:pt x="410" y="427"/>
                    </a:lnTo>
                    <a:lnTo>
                      <a:pt x="407" y="429"/>
                    </a:lnTo>
                    <a:lnTo>
                      <a:pt x="405" y="429"/>
                    </a:lnTo>
                    <a:lnTo>
                      <a:pt x="404" y="431"/>
                    </a:lnTo>
                    <a:lnTo>
                      <a:pt x="404" y="435"/>
                    </a:lnTo>
                    <a:lnTo>
                      <a:pt x="404" y="438"/>
                    </a:lnTo>
                    <a:lnTo>
                      <a:pt x="404" y="440"/>
                    </a:lnTo>
                    <a:lnTo>
                      <a:pt x="404" y="444"/>
                    </a:lnTo>
                    <a:lnTo>
                      <a:pt x="404" y="447"/>
                    </a:lnTo>
                    <a:lnTo>
                      <a:pt x="404" y="450"/>
                    </a:lnTo>
                    <a:lnTo>
                      <a:pt x="405" y="450"/>
                    </a:lnTo>
                    <a:lnTo>
                      <a:pt x="402" y="453"/>
                    </a:lnTo>
                    <a:lnTo>
                      <a:pt x="399" y="454"/>
                    </a:lnTo>
                    <a:lnTo>
                      <a:pt x="396" y="457"/>
                    </a:lnTo>
                    <a:lnTo>
                      <a:pt x="394" y="457"/>
                    </a:lnTo>
                    <a:lnTo>
                      <a:pt x="390" y="460"/>
                    </a:lnTo>
                    <a:lnTo>
                      <a:pt x="388" y="464"/>
                    </a:lnTo>
                    <a:lnTo>
                      <a:pt x="384" y="466"/>
                    </a:lnTo>
                    <a:lnTo>
                      <a:pt x="384" y="469"/>
                    </a:lnTo>
                    <a:lnTo>
                      <a:pt x="381" y="471"/>
                    </a:lnTo>
                    <a:lnTo>
                      <a:pt x="379" y="475"/>
                    </a:lnTo>
                    <a:lnTo>
                      <a:pt x="375" y="478"/>
                    </a:lnTo>
                    <a:lnTo>
                      <a:pt x="375" y="480"/>
                    </a:lnTo>
                    <a:lnTo>
                      <a:pt x="372" y="483"/>
                    </a:lnTo>
                    <a:lnTo>
                      <a:pt x="371" y="483"/>
                    </a:lnTo>
                    <a:lnTo>
                      <a:pt x="369" y="484"/>
                    </a:lnTo>
                    <a:lnTo>
                      <a:pt x="363" y="487"/>
                    </a:lnTo>
                    <a:lnTo>
                      <a:pt x="357" y="487"/>
                    </a:lnTo>
                    <a:lnTo>
                      <a:pt x="352" y="488"/>
                    </a:lnTo>
                    <a:lnTo>
                      <a:pt x="346" y="488"/>
                    </a:lnTo>
                    <a:lnTo>
                      <a:pt x="339" y="488"/>
                    </a:lnTo>
                    <a:lnTo>
                      <a:pt x="333" y="488"/>
                    </a:lnTo>
                    <a:lnTo>
                      <a:pt x="327" y="488"/>
                    </a:lnTo>
                    <a:lnTo>
                      <a:pt x="321" y="487"/>
                    </a:lnTo>
                    <a:lnTo>
                      <a:pt x="313" y="487"/>
                    </a:lnTo>
                    <a:lnTo>
                      <a:pt x="307" y="486"/>
                    </a:lnTo>
                    <a:lnTo>
                      <a:pt x="301" y="486"/>
                    </a:lnTo>
                    <a:lnTo>
                      <a:pt x="295" y="483"/>
                    </a:lnTo>
                    <a:lnTo>
                      <a:pt x="289" y="483"/>
                    </a:lnTo>
                    <a:lnTo>
                      <a:pt x="285" y="480"/>
                    </a:lnTo>
                    <a:lnTo>
                      <a:pt x="280" y="479"/>
                    </a:lnTo>
                    <a:lnTo>
                      <a:pt x="278" y="476"/>
                    </a:lnTo>
                    <a:lnTo>
                      <a:pt x="274" y="473"/>
                    </a:lnTo>
                    <a:lnTo>
                      <a:pt x="271" y="471"/>
                    </a:lnTo>
                    <a:lnTo>
                      <a:pt x="268" y="467"/>
                    </a:lnTo>
                    <a:lnTo>
                      <a:pt x="266" y="462"/>
                    </a:lnTo>
                    <a:lnTo>
                      <a:pt x="263" y="458"/>
                    </a:lnTo>
                    <a:lnTo>
                      <a:pt x="260" y="452"/>
                    </a:lnTo>
                    <a:lnTo>
                      <a:pt x="257" y="446"/>
                    </a:lnTo>
                    <a:lnTo>
                      <a:pt x="257" y="440"/>
                    </a:lnTo>
                    <a:lnTo>
                      <a:pt x="254" y="437"/>
                    </a:lnTo>
                    <a:lnTo>
                      <a:pt x="251" y="431"/>
                    </a:lnTo>
                    <a:lnTo>
                      <a:pt x="248" y="427"/>
                    </a:lnTo>
                    <a:lnTo>
                      <a:pt x="248" y="421"/>
                    </a:lnTo>
                    <a:lnTo>
                      <a:pt x="245" y="418"/>
                    </a:lnTo>
                    <a:lnTo>
                      <a:pt x="241" y="415"/>
                    </a:lnTo>
                    <a:lnTo>
                      <a:pt x="239" y="413"/>
                    </a:lnTo>
                    <a:lnTo>
                      <a:pt x="238" y="410"/>
                    </a:lnTo>
                    <a:lnTo>
                      <a:pt x="234" y="410"/>
                    </a:lnTo>
                    <a:lnTo>
                      <a:pt x="232" y="410"/>
                    </a:lnTo>
                    <a:lnTo>
                      <a:pt x="229" y="410"/>
                    </a:lnTo>
                    <a:lnTo>
                      <a:pt x="228" y="409"/>
                    </a:lnTo>
                    <a:lnTo>
                      <a:pt x="225" y="409"/>
                    </a:lnTo>
                    <a:lnTo>
                      <a:pt x="222" y="409"/>
                    </a:lnTo>
                    <a:lnTo>
                      <a:pt x="219" y="409"/>
                    </a:lnTo>
                    <a:lnTo>
                      <a:pt x="219" y="407"/>
                    </a:lnTo>
                    <a:lnTo>
                      <a:pt x="216" y="409"/>
                    </a:lnTo>
                    <a:lnTo>
                      <a:pt x="213" y="409"/>
                    </a:lnTo>
                    <a:lnTo>
                      <a:pt x="210" y="409"/>
                    </a:lnTo>
                    <a:lnTo>
                      <a:pt x="208" y="409"/>
                    </a:lnTo>
                    <a:lnTo>
                      <a:pt x="205" y="410"/>
                    </a:lnTo>
                    <a:lnTo>
                      <a:pt x="203" y="410"/>
                    </a:lnTo>
                    <a:lnTo>
                      <a:pt x="201" y="410"/>
                    </a:lnTo>
                    <a:lnTo>
                      <a:pt x="197" y="413"/>
                    </a:lnTo>
                    <a:lnTo>
                      <a:pt x="197" y="414"/>
                    </a:lnTo>
                    <a:lnTo>
                      <a:pt x="194" y="417"/>
                    </a:lnTo>
                    <a:lnTo>
                      <a:pt x="194" y="418"/>
                    </a:lnTo>
                    <a:lnTo>
                      <a:pt x="191" y="421"/>
                    </a:lnTo>
                    <a:lnTo>
                      <a:pt x="191" y="425"/>
                    </a:lnTo>
                    <a:lnTo>
                      <a:pt x="188" y="427"/>
                    </a:lnTo>
                    <a:lnTo>
                      <a:pt x="188" y="431"/>
                    </a:lnTo>
                    <a:lnTo>
                      <a:pt x="185" y="436"/>
                    </a:lnTo>
                    <a:lnTo>
                      <a:pt x="185" y="439"/>
                    </a:lnTo>
                    <a:lnTo>
                      <a:pt x="182" y="442"/>
                    </a:lnTo>
                    <a:lnTo>
                      <a:pt x="182" y="445"/>
                    </a:lnTo>
                    <a:lnTo>
                      <a:pt x="179" y="448"/>
                    </a:lnTo>
                    <a:lnTo>
                      <a:pt x="179" y="449"/>
                    </a:lnTo>
                    <a:lnTo>
                      <a:pt x="176" y="450"/>
                    </a:lnTo>
                    <a:lnTo>
                      <a:pt x="173" y="453"/>
                    </a:lnTo>
                    <a:lnTo>
                      <a:pt x="170" y="453"/>
                    </a:lnTo>
                    <a:lnTo>
                      <a:pt x="166" y="453"/>
                    </a:lnTo>
                    <a:lnTo>
                      <a:pt x="162" y="453"/>
                    </a:lnTo>
                    <a:lnTo>
                      <a:pt x="159" y="453"/>
                    </a:lnTo>
                    <a:lnTo>
                      <a:pt x="156" y="453"/>
                    </a:lnTo>
                    <a:lnTo>
                      <a:pt x="156" y="452"/>
                    </a:lnTo>
                    <a:lnTo>
                      <a:pt x="153" y="452"/>
                    </a:lnTo>
                    <a:lnTo>
                      <a:pt x="150" y="452"/>
                    </a:lnTo>
                    <a:lnTo>
                      <a:pt x="147" y="452"/>
                    </a:lnTo>
                    <a:lnTo>
                      <a:pt x="145" y="451"/>
                    </a:lnTo>
                    <a:lnTo>
                      <a:pt x="142" y="451"/>
                    </a:lnTo>
                    <a:lnTo>
                      <a:pt x="141" y="451"/>
                    </a:lnTo>
                    <a:lnTo>
                      <a:pt x="138" y="451"/>
                    </a:lnTo>
                    <a:lnTo>
                      <a:pt x="138" y="450"/>
                    </a:lnTo>
                    <a:lnTo>
                      <a:pt x="133" y="453"/>
                    </a:lnTo>
                    <a:lnTo>
                      <a:pt x="129" y="455"/>
                    </a:lnTo>
                    <a:lnTo>
                      <a:pt x="126" y="458"/>
                    </a:lnTo>
                    <a:lnTo>
                      <a:pt x="123" y="460"/>
                    </a:lnTo>
                    <a:lnTo>
                      <a:pt x="118" y="464"/>
                    </a:lnTo>
                    <a:lnTo>
                      <a:pt x="115" y="466"/>
                    </a:lnTo>
                    <a:lnTo>
                      <a:pt x="112" y="469"/>
                    </a:lnTo>
                    <a:lnTo>
                      <a:pt x="109" y="473"/>
                    </a:lnTo>
                    <a:lnTo>
                      <a:pt x="104" y="478"/>
                    </a:lnTo>
                    <a:lnTo>
                      <a:pt x="100" y="481"/>
                    </a:lnTo>
                    <a:lnTo>
                      <a:pt x="98" y="484"/>
                    </a:lnTo>
                    <a:lnTo>
                      <a:pt x="94" y="487"/>
                    </a:lnTo>
                    <a:lnTo>
                      <a:pt x="91" y="490"/>
                    </a:lnTo>
                    <a:lnTo>
                      <a:pt x="89" y="493"/>
                    </a:lnTo>
                    <a:lnTo>
                      <a:pt x="85" y="495"/>
                    </a:lnTo>
                    <a:lnTo>
                      <a:pt x="79" y="496"/>
                    </a:lnTo>
                    <a:lnTo>
                      <a:pt x="76" y="496"/>
                    </a:lnTo>
                    <a:lnTo>
                      <a:pt x="73" y="496"/>
                    </a:lnTo>
                    <a:lnTo>
                      <a:pt x="70" y="496"/>
                    </a:lnTo>
                    <a:lnTo>
                      <a:pt x="64" y="496"/>
                    </a:lnTo>
                    <a:lnTo>
                      <a:pt x="61" y="496"/>
                    </a:lnTo>
                    <a:lnTo>
                      <a:pt x="58" y="496"/>
                    </a:lnTo>
                    <a:lnTo>
                      <a:pt x="54" y="496"/>
                    </a:lnTo>
                    <a:lnTo>
                      <a:pt x="48" y="496"/>
                    </a:lnTo>
                    <a:lnTo>
                      <a:pt x="45" y="496"/>
                    </a:lnTo>
                    <a:lnTo>
                      <a:pt x="42" y="496"/>
                    </a:lnTo>
                    <a:lnTo>
                      <a:pt x="39" y="496"/>
                    </a:lnTo>
                    <a:lnTo>
                      <a:pt x="35" y="496"/>
                    </a:lnTo>
                    <a:lnTo>
                      <a:pt x="32" y="496"/>
                    </a:lnTo>
                    <a:lnTo>
                      <a:pt x="29" y="496"/>
                    </a:lnTo>
                    <a:lnTo>
                      <a:pt x="27" y="495"/>
                    </a:lnTo>
                    <a:lnTo>
                      <a:pt x="23" y="495"/>
                    </a:lnTo>
                    <a:lnTo>
                      <a:pt x="21" y="495"/>
                    </a:lnTo>
                    <a:lnTo>
                      <a:pt x="19" y="495"/>
                    </a:lnTo>
                    <a:lnTo>
                      <a:pt x="15" y="495"/>
                    </a:lnTo>
                    <a:lnTo>
                      <a:pt x="13" y="495"/>
                    </a:lnTo>
                    <a:lnTo>
                      <a:pt x="10" y="495"/>
                    </a:lnTo>
                    <a:lnTo>
                      <a:pt x="7" y="495"/>
                    </a:lnTo>
                    <a:lnTo>
                      <a:pt x="6" y="491"/>
                    </a:lnTo>
                    <a:lnTo>
                      <a:pt x="4" y="488"/>
                    </a:lnTo>
                    <a:lnTo>
                      <a:pt x="4" y="484"/>
                    </a:lnTo>
                    <a:lnTo>
                      <a:pt x="2" y="481"/>
                    </a:lnTo>
                    <a:lnTo>
                      <a:pt x="2" y="475"/>
                    </a:lnTo>
                    <a:lnTo>
                      <a:pt x="2" y="471"/>
                    </a:lnTo>
                    <a:lnTo>
                      <a:pt x="2" y="466"/>
                    </a:lnTo>
                    <a:lnTo>
                      <a:pt x="1" y="462"/>
                    </a:lnTo>
                    <a:lnTo>
                      <a:pt x="1" y="456"/>
                    </a:lnTo>
                    <a:lnTo>
                      <a:pt x="1" y="452"/>
                    </a:lnTo>
                    <a:lnTo>
                      <a:pt x="1" y="446"/>
                    </a:lnTo>
                    <a:lnTo>
                      <a:pt x="1" y="443"/>
                    </a:lnTo>
                    <a:lnTo>
                      <a:pt x="1" y="438"/>
                    </a:lnTo>
                    <a:lnTo>
                      <a:pt x="1" y="435"/>
                    </a:lnTo>
                    <a:lnTo>
                      <a:pt x="2" y="429"/>
                    </a:lnTo>
                    <a:lnTo>
                      <a:pt x="0" y="420"/>
                    </a:lnTo>
                    <a:lnTo>
                      <a:pt x="0" y="410"/>
                    </a:lnTo>
                    <a:lnTo>
                      <a:pt x="0" y="399"/>
                    </a:lnTo>
                    <a:lnTo>
                      <a:pt x="0" y="386"/>
                    </a:lnTo>
                    <a:lnTo>
                      <a:pt x="0" y="374"/>
                    </a:lnTo>
                    <a:lnTo>
                      <a:pt x="0" y="361"/>
                    </a:lnTo>
                    <a:lnTo>
                      <a:pt x="0" y="350"/>
                    </a:lnTo>
                    <a:lnTo>
                      <a:pt x="3" y="335"/>
                    </a:lnTo>
                    <a:lnTo>
                      <a:pt x="3" y="323"/>
                    </a:lnTo>
                    <a:lnTo>
                      <a:pt x="3" y="310"/>
                    </a:lnTo>
                    <a:lnTo>
                      <a:pt x="3" y="298"/>
                    </a:lnTo>
                    <a:lnTo>
                      <a:pt x="6" y="284"/>
                    </a:lnTo>
                    <a:lnTo>
                      <a:pt x="6" y="274"/>
                    </a:lnTo>
                    <a:lnTo>
                      <a:pt x="7" y="262"/>
                    </a:lnTo>
                    <a:lnTo>
                      <a:pt x="7" y="253"/>
                    </a:lnTo>
                    <a:lnTo>
                      <a:pt x="10" y="242"/>
                    </a:lnTo>
                    <a:lnTo>
                      <a:pt x="10" y="237"/>
                    </a:lnTo>
                    <a:lnTo>
                      <a:pt x="10" y="231"/>
                    </a:lnTo>
                    <a:lnTo>
                      <a:pt x="10" y="225"/>
                    </a:lnTo>
                    <a:lnTo>
                      <a:pt x="13" y="216"/>
                    </a:lnTo>
                    <a:lnTo>
                      <a:pt x="13" y="209"/>
                    </a:lnTo>
                    <a:lnTo>
                      <a:pt x="14" y="200"/>
                    </a:lnTo>
                    <a:lnTo>
                      <a:pt x="14" y="191"/>
                    </a:lnTo>
                    <a:lnTo>
                      <a:pt x="17" y="181"/>
                    </a:lnTo>
                    <a:lnTo>
                      <a:pt x="17" y="176"/>
                    </a:lnTo>
                    <a:lnTo>
                      <a:pt x="17" y="166"/>
                    </a:lnTo>
                    <a:lnTo>
                      <a:pt x="17" y="159"/>
                    </a:lnTo>
                    <a:lnTo>
                      <a:pt x="21" y="150"/>
                    </a:lnTo>
                    <a:lnTo>
                      <a:pt x="21" y="144"/>
                    </a:lnTo>
                    <a:lnTo>
                      <a:pt x="23" y="137"/>
                    </a:lnTo>
                    <a:lnTo>
                      <a:pt x="23" y="130"/>
                    </a:lnTo>
                    <a:lnTo>
                      <a:pt x="27" y="123"/>
                    </a:lnTo>
                    <a:lnTo>
                      <a:pt x="27" y="119"/>
                    </a:lnTo>
                    <a:lnTo>
                      <a:pt x="30" y="113"/>
                    </a:lnTo>
                    <a:lnTo>
                      <a:pt x="32" y="106"/>
                    </a:lnTo>
                    <a:lnTo>
                      <a:pt x="35" y="98"/>
                    </a:lnTo>
                    <a:lnTo>
                      <a:pt x="38" y="93"/>
                    </a:lnTo>
                    <a:lnTo>
                      <a:pt x="41" y="83"/>
                    </a:lnTo>
                    <a:lnTo>
                      <a:pt x="44" y="75"/>
                    </a:lnTo>
                    <a:lnTo>
                      <a:pt x="48" y="65"/>
                    </a:lnTo>
                    <a:lnTo>
                      <a:pt x="49" y="60"/>
                    </a:lnTo>
                    <a:lnTo>
                      <a:pt x="52" y="51"/>
                    </a:lnTo>
                    <a:lnTo>
                      <a:pt x="56" y="45"/>
                    </a:lnTo>
                    <a:lnTo>
                      <a:pt x="59" y="38"/>
                    </a:lnTo>
                    <a:lnTo>
                      <a:pt x="59" y="35"/>
                    </a:lnTo>
                    <a:lnTo>
                      <a:pt x="62" y="29"/>
                    </a:lnTo>
                    <a:lnTo>
                      <a:pt x="62" y="27"/>
                    </a:lnTo>
                    <a:lnTo>
                      <a:pt x="64" y="25"/>
                    </a:lnTo>
                    <a:lnTo>
                      <a:pt x="64" y="23"/>
                    </a:lnTo>
                    <a:lnTo>
                      <a:pt x="64" y="20"/>
                    </a:lnTo>
                    <a:lnTo>
                      <a:pt x="64" y="17"/>
                    </a:lnTo>
                    <a:lnTo>
                      <a:pt x="64" y="15"/>
                    </a:lnTo>
                    <a:lnTo>
                      <a:pt x="67" y="12"/>
                    </a:lnTo>
                    <a:lnTo>
                      <a:pt x="67" y="9"/>
                    </a:lnTo>
                    <a:lnTo>
                      <a:pt x="67" y="8"/>
                    </a:lnTo>
                    <a:lnTo>
                      <a:pt x="70" y="5"/>
                    </a:lnTo>
                    <a:lnTo>
                      <a:pt x="72" y="3"/>
                    </a:lnTo>
                    <a:lnTo>
                      <a:pt x="75" y="0"/>
                    </a:lnTo>
                  </a:path>
                </a:pathLst>
              </a:custGeom>
              <a:solidFill>
                <a:srgbClr val="C0C27C"/>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209" name="その他">
                <a:extLst>
                  <a:ext uri="{FF2B5EF4-FFF2-40B4-BE49-F238E27FC236}">
                    <a16:creationId xmlns:a16="http://schemas.microsoft.com/office/drawing/2014/main" id="{E3B32BF0-8D4C-4077-B722-C40C3DBD48A6}"/>
                  </a:ext>
                </a:extLst>
              </p:cNvPr>
              <p:cNvSpPr>
                <a:spLocks/>
              </p:cNvSpPr>
              <p:nvPr/>
            </p:nvSpPr>
            <p:spPr bwMode="auto">
              <a:xfrm>
                <a:off x="626" y="52"/>
                <a:ext cx="602" cy="788"/>
              </a:xfrm>
              <a:custGeom>
                <a:avLst/>
                <a:gdLst>
                  <a:gd name="T0" fmla="*/ 96 w 602"/>
                  <a:gd name="T1" fmla="*/ 16 h 788"/>
                  <a:gd name="T2" fmla="*/ 43 w 602"/>
                  <a:gd name="T3" fmla="*/ 31 h 788"/>
                  <a:gd name="T4" fmla="*/ 12 w 602"/>
                  <a:gd name="T5" fmla="*/ 47 h 788"/>
                  <a:gd name="T6" fmla="*/ 15 w 602"/>
                  <a:gd name="T7" fmla="*/ 68 h 788"/>
                  <a:gd name="T8" fmla="*/ 29 w 602"/>
                  <a:gd name="T9" fmla="*/ 90 h 788"/>
                  <a:gd name="T10" fmla="*/ 5 w 602"/>
                  <a:gd name="T11" fmla="*/ 114 h 788"/>
                  <a:gd name="T12" fmla="*/ 8 w 602"/>
                  <a:gd name="T13" fmla="*/ 133 h 788"/>
                  <a:gd name="T14" fmla="*/ 39 w 602"/>
                  <a:gd name="T15" fmla="*/ 150 h 788"/>
                  <a:gd name="T16" fmla="*/ 76 w 602"/>
                  <a:gd name="T17" fmla="*/ 161 h 788"/>
                  <a:gd name="T18" fmla="*/ 118 w 602"/>
                  <a:gd name="T19" fmla="*/ 176 h 788"/>
                  <a:gd name="T20" fmla="*/ 159 w 602"/>
                  <a:gd name="T21" fmla="*/ 215 h 788"/>
                  <a:gd name="T22" fmla="*/ 168 w 602"/>
                  <a:gd name="T23" fmla="*/ 255 h 788"/>
                  <a:gd name="T24" fmla="*/ 159 w 602"/>
                  <a:gd name="T25" fmla="*/ 290 h 788"/>
                  <a:gd name="T26" fmla="*/ 195 w 602"/>
                  <a:gd name="T27" fmla="*/ 266 h 788"/>
                  <a:gd name="T28" fmla="*/ 259 w 602"/>
                  <a:gd name="T29" fmla="*/ 270 h 788"/>
                  <a:gd name="T30" fmla="*/ 352 w 602"/>
                  <a:gd name="T31" fmla="*/ 303 h 788"/>
                  <a:gd name="T32" fmla="*/ 399 w 602"/>
                  <a:gd name="T33" fmla="*/ 313 h 788"/>
                  <a:gd name="T34" fmla="*/ 425 w 602"/>
                  <a:gd name="T35" fmla="*/ 334 h 788"/>
                  <a:gd name="T36" fmla="*/ 407 w 602"/>
                  <a:gd name="T37" fmla="*/ 365 h 788"/>
                  <a:gd name="T38" fmla="*/ 373 w 602"/>
                  <a:gd name="T39" fmla="*/ 379 h 788"/>
                  <a:gd name="T40" fmla="*/ 330 w 602"/>
                  <a:gd name="T41" fmla="*/ 391 h 788"/>
                  <a:gd name="T42" fmla="*/ 273 w 602"/>
                  <a:gd name="T43" fmla="*/ 425 h 788"/>
                  <a:gd name="T44" fmla="*/ 262 w 602"/>
                  <a:gd name="T45" fmla="*/ 453 h 788"/>
                  <a:gd name="T46" fmla="*/ 281 w 602"/>
                  <a:gd name="T47" fmla="*/ 471 h 788"/>
                  <a:gd name="T48" fmla="*/ 309 w 602"/>
                  <a:gd name="T49" fmla="*/ 492 h 788"/>
                  <a:gd name="T50" fmla="*/ 322 w 602"/>
                  <a:gd name="T51" fmla="*/ 519 h 788"/>
                  <a:gd name="T52" fmla="*/ 305 w 602"/>
                  <a:gd name="T53" fmla="*/ 564 h 788"/>
                  <a:gd name="T54" fmla="*/ 332 w 602"/>
                  <a:gd name="T55" fmla="*/ 609 h 788"/>
                  <a:gd name="T56" fmla="*/ 385 w 602"/>
                  <a:gd name="T57" fmla="*/ 647 h 788"/>
                  <a:gd name="T58" fmla="*/ 445 w 602"/>
                  <a:gd name="T59" fmla="*/ 677 h 788"/>
                  <a:gd name="T60" fmla="*/ 478 w 602"/>
                  <a:gd name="T61" fmla="*/ 719 h 788"/>
                  <a:gd name="T62" fmla="*/ 483 w 602"/>
                  <a:gd name="T63" fmla="*/ 779 h 788"/>
                  <a:gd name="T64" fmla="*/ 517 w 602"/>
                  <a:gd name="T65" fmla="*/ 779 h 788"/>
                  <a:gd name="T66" fmla="*/ 553 w 602"/>
                  <a:gd name="T67" fmla="*/ 730 h 788"/>
                  <a:gd name="T68" fmla="*/ 583 w 602"/>
                  <a:gd name="T69" fmla="*/ 663 h 788"/>
                  <a:gd name="T70" fmla="*/ 594 w 602"/>
                  <a:gd name="T71" fmla="*/ 626 h 788"/>
                  <a:gd name="T72" fmla="*/ 599 w 602"/>
                  <a:gd name="T73" fmla="*/ 584 h 788"/>
                  <a:gd name="T74" fmla="*/ 594 w 602"/>
                  <a:gd name="T75" fmla="*/ 514 h 788"/>
                  <a:gd name="T76" fmla="*/ 584 w 602"/>
                  <a:gd name="T77" fmla="*/ 453 h 788"/>
                  <a:gd name="T78" fmla="*/ 568 w 602"/>
                  <a:gd name="T79" fmla="*/ 394 h 788"/>
                  <a:gd name="T80" fmla="*/ 524 w 602"/>
                  <a:gd name="T81" fmla="*/ 361 h 788"/>
                  <a:gd name="T82" fmla="*/ 484 w 602"/>
                  <a:gd name="T83" fmla="*/ 339 h 788"/>
                  <a:gd name="T84" fmla="*/ 462 w 602"/>
                  <a:gd name="T85" fmla="*/ 321 h 788"/>
                  <a:gd name="T86" fmla="*/ 454 w 602"/>
                  <a:gd name="T87" fmla="*/ 283 h 788"/>
                  <a:gd name="T88" fmla="*/ 449 w 602"/>
                  <a:gd name="T89" fmla="*/ 239 h 788"/>
                  <a:gd name="T90" fmla="*/ 447 w 602"/>
                  <a:gd name="T91" fmla="*/ 215 h 788"/>
                  <a:gd name="T92" fmla="*/ 423 w 602"/>
                  <a:gd name="T93" fmla="*/ 191 h 788"/>
                  <a:gd name="T94" fmla="*/ 384 w 602"/>
                  <a:gd name="T95" fmla="*/ 154 h 788"/>
                  <a:gd name="T96" fmla="*/ 374 w 602"/>
                  <a:gd name="T97" fmla="*/ 123 h 788"/>
                  <a:gd name="T98" fmla="*/ 355 w 602"/>
                  <a:gd name="T99" fmla="*/ 99 h 788"/>
                  <a:gd name="T100" fmla="*/ 295 w 602"/>
                  <a:gd name="T101" fmla="*/ 100 h 788"/>
                  <a:gd name="T102" fmla="*/ 251 w 602"/>
                  <a:gd name="T103" fmla="*/ 100 h 788"/>
                  <a:gd name="T104" fmla="*/ 216 w 602"/>
                  <a:gd name="T105" fmla="*/ 100 h 788"/>
                  <a:gd name="T106" fmla="*/ 215 w 602"/>
                  <a:gd name="T107" fmla="*/ 70 h 788"/>
                  <a:gd name="T108" fmla="*/ 199 w 602"/>
                  <a:gd name="T109" fmla="*/ 47 h 788"/>
                  <a:gd name="T110" fmla="*/ 174 w 602"/>
                  <a:gd name="T111" fmla="*/ 15 h 788"/>
                  <a:gd name="T112" fmla="*/ 153 w 602"/>
                  <a:gd name="T113" fmla="*/ 6 h 78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602" h="788">
                    <a:moveTo>
                      <a:pt x="141" y="0"/>
                    </a:moveTo>
                    <a:lnTo>
                      <a:pt x="139" y="2"/>
                    </a:lnTo>
                    <a:lnTo>
                      <a:pt x="138" y="2"/>
                    </a:lnTo>
                    <a:lnTo>
                      <a:pt x="133" y="5"/>
                    </a:lnTo>
                    <a:lnTo>
                      <a:pt x="130" y="5"/>
                    </a:lnTo>
                    <a:lnTo>
                      <a:pt x="124" y="7"/>
                    </a:lnTo>
                    <a:lnTo>
                      <a:pt x="117" y="9"/>
                    </a:lnTo>
                    <a:lnTo>
                      <a:pt x="111" y="13"/>
                    </a:lnTo>
                    <a:lnTo>
                      <a:pt x="105" y="13"/>
                    </a:lnTo>
                    <a:lnTo>
                      <a:pt x="96" y="16"/>
                    </a:lnTo>
                    <a:lnTo>
                      <a:pt x="89" y="18"/>
                    </a:lnTo>
                    <a:lnTo>
                      <a:pt x="81" y="21"/>
                    </a:lnTo>
                    <a:lnTo>
                      <a:pt x="75" y="21"/>
                    </a:lnTo>
                    <a:lnTo>
                      <a:pt x="68" y="24"/>
                    </a:lnTo>
                    <a:lnTo>
                      <a:pt x="62" y="24"/>
                    </a:lnTo>
                    <a:lnTo>
                      <a:pt x="56" y="26"/>
                    </a:lnTo>
                    <a:lnTo>
                      <a:pt x="52" y="26"/>
                    </a:lnTo>
                    <a:lnTo>
                      <a:pt x="50" y="29"/>
                    </a:lnTo>
                    <a:lnTo>
                      <a:pt x="46" y="29"/>
                    </a:lnTo>
                    <a:lnTo>
                      <a:pt x="43" y="31"/>
                    </a:lnTo>
                    <a:lnTo>
                      <a:pt x="41" y="31"/>
                    </a:lnTo>
                    <a:lnTo>
                      <a:pt x="37" y="35"/>
                    </a:lnTo>
                    <a:lnTo>
                      <a:pt x="34" y="35"/>
                    </a:lnTo>
                    <a:lnTo>
                      <a:pt x="31" y="35"/>
                    </a:lnTo>
                    <a:lnTo>
                      <a:pt x="28" y="35"/>
                    </a:lnTo>
                    <a:lnTo>
                      <a:pt x="24" y="38"/>
                    </a:lnTo>
                    <a:lnTo>
                      <a:pt x="21" y="40"/>
                    </a:lnTo>
                    <a:lnTo>
                      <a:pt x="17" y="44"/>
                    </a:lnTo>
                    <a:lnTo>
                      <a:pt x="14" y="44"/>
                    </a:lnTo>
                    <a:lnTo>
                      <a:pt x="12" y="47"/>
                    </a:lnTo>
                    <a:lnTo>
                      <a:pt x="10" y="47"/>
                    </a:lnTo>
                    <a:lnTo>
                      <a:pt x="10" y="50"/>
                    </a:lnTo>
                    <a:lnTo>
                      <a:pt x="8" y="53"/>
                    </a:lnTo>
                    <a:lnTo>
                      <a:pt x="8" y="55"/>
                    </a:lnTo>
                    <a:lnTo>
                      <a:pt x="8" y="58"/>
                    </a:lnTo>
                    <a:lnTo>
                      <a:pt x="10" y="59"/>
                    </a:lnTo>
                    <a:lnTo>
                      <a:pt x="10" y="62"/>
                    </a:lnTo>
                    <a:lnTo>
                      <a:pt x="14" y="65"/>
                    </a:lnTo>
                    <a:lnTo>
                      <a:pt x="15" y="68"/>
                    </a:lnTo>
                    <a:lnTo>
                      <a:pt x="19" y="68"/>
                    </a:lnTo>
                    <a:lnTo>
                      <a:pt x="19" y="71"/>
                    </a:lnTo>
                    <a:lnTo>
                      <a:pt x="21" y="75"/>
                    </a:lnTo>
                    <a:lnTo>
                      <a:pt x="24" y="77"/>
                    </a:lnTo>
                    <a:lnTo>
                      <a:pt x="27" y="79"/>
                    </a:lnTo>
                    <a:lnTo>
                      <a:pt x="27" y="82"/>
                    </a:lnTo>
                    <a:lnTo>
                      <a:pt x="30" y="84"/>
                    </a:lnTo>
                    <a:lnTo>
                      <a:pt x="30" y="87"/>
                    </a:lnTo>
                    <a:lnTo>
                      <a:pt x="32" y="87"/>
                    </a:lnTo>
                    <a:lnTo>
                      <a:pt x="29" y="90"/>
                    </a:lnTo>
                    <a:lnTo>
                      <a:pt x="29" y="92"/>
                    </a:lnTo>
                    <a:lnTo>
                      <a:pt x="26" y="95"/>
                    </a:lnTo>
                    <a:lnTo>
                      <a:pt x="23" y="98"/>
                    </a:lnTo>
                    <a:lnTo>
                      <a:pt x="19" y="101"/>
                    </a:lnTo>
                    <a:lnTo>
                      <a:pt x="17" y="104"/>
                    </a:lnTo>
                    <a:lnTo>
                      <a:pt x="14" y="104"/>
                    </a:lnTo>
                    <a:lnTo>
                      <a:pt x="12" y="108"/>
                    </a:lnTo>
                    <a:lnTo>
                      <a:pt x="8" y="110"/>
                    </a:lnTo>
                    <a:lnTo>
                      <a:pt x="5" y="114"/>
                    </a:lnTo>
                    <a:lnTo>
                      <a:pt x="3" y="115"/>
                    </a:lnTo>
                    <a:lnTo>
                      <a:pt x="0" y="118"/>
                    </a:lnTo>
                    <a:lnTo>
                      <a:pt x="0" y="119"/>
                    </a:lnTo>
                    <a:lnTo>
                      <a:pt x="0" y="121"/>
                    </a:lnTo>
                    <a:lnTo>
                      <a:pt x="1" y="121"/>
                    </a:lnTo>
                    <a:lnTo>
                      <a:pt x="1" y="125"/>
                    </a:lnTo>
                    <a:lnTo>
                      <a:pt x="1" y="127"/>
                    </a:lnTo>
                    <a:lnTo>
                      <a:pt x="2" y="130"/>
                    </a:lnTo>
                    <a:lnTo>
                      <a:pt x="5" y="130"/>
                    </a:lnTo>
                    <a:lnTo>
                      <a:pt x="8" y="133"/>
                    </a:lnTo>
                    <a:lnTo>
                      <a:pt x="10" y="135"/>
                    </a:lnTo>
                    <a:lnTo>
                      <a:pt x="14" y="138"/>
                    </a:lnTo>
                    <a:lnTo>
                      <a:pt x="17" y="138"/>
                    </a:lnTo>
                    <a:lnTo>
                      <a:pt x="19" y="141"/>
                    </a:lnTo>
                    <a:lnTo>
                      <a:pt x="23" y="143"/>
                    </a:lnTo>
                    <a:lnTo>
                      <a:pt x="26" y="147"/>
                    </a:lnTo>
                    <a:lnTo>
                      <a:pt x="30" y="147"/>
                    </a:lnTo>
                    <a:lnTo>
                      <a:pt x="33" y="150"/>
                    </a:lnTo>
                    <a:lnTo>
                      <a:pt x="36" y="150"/>
                    </a:lnTo>
                    <a:lnTo>
                      <a:pt x="39" y="150"/>
                    </a:lnTo>
                    <a:lnTo>
                      <a:pt x="43" y="150"/>
                    </a:lnTo>
                    <a:lnTo>
                      <a:pt x="44" y="154"/>
                    </a:lnTo>
                    <a:lnTo>
                      <a:pt x="47" y="154"/>
                    </a:lnTo>
                    <a:lnTo>
                      <a:pt x="50" y="154"/>
                    </a:lnTo>
                    <a:lnTo>
                      <a:pt x="54" y="154"/>
                    </a:lnTo>
                    <a:lnTo>
                      <a:pt x="58" y="158"/>
                    </a:lnTo>
                    <a:lnTo>
                      <a:pt x="64" y="158"/>
                    </a:lnTo>
                    <a:lnTo>
                      <a:pt x="67" y="158"/>
                    </a:lnTo>
                    <a:lnTo>
                      <a:pt x="73" y="158"/>
                    </a:lnTo>
                    <a:lnTo>
                      <a:pt x="76" y="161"/>
                    </a:lnTo>
                    <a:lnTo>
                      <a:pt x="82" y="161"/>
                    </a:lnTo>
                    <a:lnTo>
                      <a:pt x="85" y="162"/>
                    </a:lnTo>
                    <a:lnTo>
                      <a:pt x="91" y="162"/>
                    </a:lnTo>
                    <a:lnTo>
                      <a:pt x="95" y="165"/>
                    </a:lnTo>
                    <a:lnTo>
                      <a:pt x="101" y="165"/>
                    </a:lnTo>
                    <a:lnTo>
                      <a:pt x="104" y="165"/>
                    </a:lnTo>
                    <a:lnTo>
                      <a:pt x="110" y="165"/>
                    </a:lnTo>
                    <a:lnTo>
                      <a:pt x="112" y="169"/>
                    </a:lnTo>
                    <a:lnTo>
                      <a:pt x="115" y="172"/>
                    </a:lnTo>
                    <a:lnTo>
                      <a:pt x="118" y="176"/>
                    </a:lnTo>
                    <a:lnTo>
                      <a:pt x="124" y="178"/>
                    </a:lnTo>
                    <a:lnTo>
                      <a:pt x="128" y="185"/>
                    </a:lnTo>
                    <a:lnTo>
                      <a:pt x="133" y="187"/>
                    </a:lnTo>
                    <a:lnTo>
                      <a:pt x="138" y="191"/>
                    </a:lnTo>
                    <a:lnTo>
                      <a:pt x="144" y="194"/>
                    </a:lnTo>
                    <a:lnTo>
                      <a:pt x="147" y="200"/>
                    </a:lnTo>
                    <a:lnTo>
                      <a:pt x="151" y="203"/>
                    </a:lnTo>
                    <a:lnTo>
                      <a:pt x="155" y="208"/>
                    </a:lnTo>
                    <a:lnTo>
                      <a:pt x="159" y="211"/>
                    </a:lnTo>
                    <a:lnTo>
                      <a:pt x="159" y="215"/>
                    </a:lnTo>
                    <a:lnTo>
                      <a:pt x="160" y="218"/>
                    </a:lnTo>
                    <a:lnTo>
                      <a:pt x="160" y="222"/>
                    </a:lnTo>
                    <a:lnTo>
                      <a:pt x="160" y="224"/>
                    </a:lnTo>
                    <a:lnTo>
                      <a:pt x="162" y="227"/>
                    </a:lnTo>
                    <a:lnTo>
                      <a:pt x="164" y="230"/>
                    </a:lnTo>
                    <a:lnTo>
                      <a:pt x="164" y="234"/>
                    </a:lnTo>
                    <a:lnTo>
                      <a:pt x="168" y="237"/>
                    </a:lnTo>
                    <a:lnTo>
                      <a:pt x="168" y="243"/>
                    </a:lnTo>
                    <a:lnTo>
                      <a:pt x="168" y="248"/>
                    </a:lnTo>
                    <a:lnTo>
                      <a:pt x="168" y="255"/>
                    </a:lnTo>
                    <a:lnTo>
                      <a:pt x="170" y="257"/>
                    </a:lnTo>
                    <a:lnTo>
                      <a:pt x="168" y="264"/>
                    </a:lnTo>
                    <a:lnTo>
                      <a:pt x="168" y="270"/>
                    </a:lnTo>
                    <a:lnTo>
                      <a:pt x="166" y="276"/>
                    </a:lnTo>
                    <a:lnTo>
                      <a:pt x="166" y="280"/>
                    </a:lnTo>
                    <a:lnTo>
                      <a:pt x="164" y="284"/>
                    </a:lnTo>
                    <a:lnTo>
                      <a:pt x="164" y="288"/>
                    </a:lnTo>
                    <a:lnTo>
                      <a:pt x="160" y="290"/>
                    </a:lnTo>
                    <a:lnTo>
                      <a:pt x="159" y="290"/>
                    </a:lnTo>
                    <a:lnTo>
                      <a:pt x="160" y="286"/>
                    </a:lnTo>
                    <a:lnTo>
                      <a:pt x="162" y="284"/>
                    </a:lnTo>
                    <a:lnTo>
                      <a:pt x="166" y="281"/>
                    </a:lnTo>
                    <a:lnTo>
                      <a:pt x="168" y="280"/>
                    </a:lnTo>
                    <a:lnTo>
                      <a:pt x="173" y="277"/>
                    </a:lnTo>
                    <a:lnTo>
                      <a:pt x="176" y="274"/>
                    </a:lnTo>
                    <a:lnTo>
                      <a:pt x="182" y="271"/>
                    </a:lnTo>
                    <a:lnTo>
                      <a:pt x="185" y="271"/>
                    </a:lnTo>
                    <a:lnTo>
                      <a:pt x="191" y="268"/>
                    </a:lnTo>
                    <a:lnTo>
                      <a:pt x="195" y="266"/>
                    </a:lnTo>
                    <a:lnTo>
                      <a:pt x="201" y="264"/>
                    </a:lnTo>
                    <a:lnTo>
                      <a:pt x="205" y="264"/>
                    </a:lnTo>
                    <a:lnTo>
                      <a:pt x="210" y="262"/>
                    </a:lnTo>
                    <a:lnTo>
                      <a:pt x="213" y="262"/>
                    </a:lnTo>
                    <a:lnTo>
                      <a:pt x="218" y="259"/>
                    </a:lnTo>
                    <a:lnTo>
                      <a:pt x="224" y="261"/>
                    </a:lnTo>
                    <a:lnTo>
                      <a:pt x="232" y="262"/>
                    </a:lnTo>
                    <a:lnTo>
                      <a:pt x="241" y="265"/>
                    </a:lnTo>
                    <a:lnTo>
                      <a:pt x="250" y="266"/>
                    </a:lnTo>
                    <a:lnTo>
                      <a:pt x="259" y="270"/>
                    </a:lnTo>
                    <a:lnTo>
                      <a:pt x="269" y="273"/>
                    </a:lnTo>
                    <a:lnTo>
                      <a:pt x="278" y="276"/>
                    </a:lnTo>
                    <a:lnTo>
                      <a:pt x="289" y="279"/>
                    </a:lnTo>
                    <a:lnTo>
                      <a:pt x="298" y="285"/>
                    </a:lnTo>
                    <a:lnTo>
                      <a:pt x="307" y="288"/>
                    </a:lnTo>
                    <a:lnTo>
                      <a:pt x="317" y="292"/>
                    </a:lnTo>
                    <a:lnTo>
                      <a:pt x="328" y="295"/>
                    </a:lnTo>
                    <a:lnTo>
                      <a:pt x="335" y="297"/>
                    </a:lnTo>
                    <a:lnTo>
                      <a:pt x="344" y="301"/>
                    </a:lnTo>
                    <a:lnTo>
                      <a:pt x="352" y="303"/>
                    </a:lnTo>
                    <a:lnTo>
                      <a:pt x="361" y="303"/>
                    </a:lnTo>
                    <a:lnTo>
                      <a:pt x="363" y="306"/>
                    </a:lnTo>
                    <a:lnTo>
                      <a:pt x="366" y="306"/>
                    </a:lnTo>
                    <a:lnTo>
                      <a:pt x="369" y="307"/>
                    </a:lnTo>
                    <a:lnTo>
                      <a:pt x="375" y="307"/>
                    </a:lnTo>
                    <a:lnTo>
                      <a:pt x="379" y="310"/>
                    </a:lnTo>
                    <a:lnTo>
                      <a:pt x="385" y="310"/>
                    </a:lnTo>
                    <a:lnTo>
                      <a:pt x="390" y="310"/>
                    </a:lnTo>
                    <a:lnTo>
                      <a:pt x="396" y="310"/>
                    </a:lnTo>
                    <a:lnTo>
                      <a:pt x="399" y="313"/>
                    </a:lnTo>
                    <a:lnTo>
                      <a:pt x="405" y="313"/>
                    </a:lnTo>
                    <a:lnTo>
                      <a:pt x="408" y="316"/>
                    </a:lnTo>
                    <a:lnTo>
                      <a:pt x="414" y="316"/>
                    </a:lnTo>
                    <a:lnTo>
                      <a:pt x="418" y="319"/>
                    </a:lnTo>
                    <a:lnTo>
                      <a:pt x="421" y="321"/>
                    </a:lnTo>
                    <a:lnTo>
                      <a:pt x="423" y="324"/>
                    </a:lnTo>
                    <a:lnTo>
                      <a:pt x="425" y="325"/>
                    </a:lnTo>
                    <a:lnTo>
                      <a:pt x="425" y="328"/>
                    </a:lnTo>
                    <a:lnTo>
                      <a:pt x="425" y="330"/>
                    </a:lnTo>
                    <a:lnTo>
                      <a:pt x="425" y="334"/>
                    </a:lnTo>
                    <a:lnTo>
                      <a:pt x="425" y="336"/>
                    </a:lnTo>
                    <a:lnTo>
                      <a:pt x="421" y="340"/>
                    </a:lnTo>
                    <a:lnTo>
                      <a:pt x="421" y="343"/>
                    </a:lnTo>
                    <a:lnTo>
                      <a:pt x="419" y="346"/>
                    </a:lnTo>
                    <a:lnTo>
                      <a:pt x="419" y="349"/>
                    </a:lnTo>
                    <a:lnTo>
                      <a:pt x="416" y="353"/>
                    </a:lnTo>
                    <a:lnTo>
                      <a:pt x="414" y="356"/>
                    </a:lnTo>
                    <a:lnTo>
                      <a:pt x="410" y="359"/>
                    </a:lnTo>
                    <a:lnTo>
                      <a:pt x="410" y="362"/>
                    </a:lnTo>
                    <a:lnTo>
                      <a:pt x="407" y="365"/>
                    </a:lnTo>
                    <a:lnTo>
                      <a:pt x="404" y="367"/>
                    </a:lnTo>
                    <a:lnTo>
                      <a:pt x="401" y="369"/>
                    </a:lnTo>
                    <a:lnTo>
                      <a:pt x="398" y="372"/>
                    </a:lnTo>
                    <a:lnTo>
                      <a:pt x="395" y="372"/>
                    </a:lnTo>
                    <a:lnTo>
                      <a:pt x="390" y="375"/>
                    </a:lnTo>
                    <a:lnTo>
                      <a:pt x="388" y="375"/>
                    </a:lnTo>
                    <a:lnTo>
                      <a:pt x="381" y="378"/>
                    </a:lnTo>
                    <a:lnTo>
                      <a:pt x="379" y="378"/>
                    </a:lnTo>
                    <a:lnTo>
                      <a:pt x="373" y="379"/>
                    </a:lnTo>
                    <a:lnTo>
                      <a:pt x="370" y="379"/>
                    </a:lnTo>
                    <a:lnTo>
                      <a:pt x="364" y="382"/>
                    </a:lnTo>
                    <a:lnTo>
                      <a:pt x="360" y="382"/>
                    </a:lnTo>
                    <a:lnTo>
                      <a:pt x="354" y="384"/>
                    </a:lnTo>
                    <a:lnTo>
                      <a:pt x="351" y="384"/>
                    </a:lnTo>
                    <a:lnTo>
                      <a:pt x="346" y="387"/>
                    </a:lnTo>
                    <a:lnTo>
                      <a:pt x="342" y="387"/>
                    </a:lnTo>
                    <a:lnTo>
                      <a:pt x="339" y="388"/>
                    </a:lnTo>
                    <a:lnTo>
                      <a:pt x="336" y="388"/>
                    </a:lnTo>
                    <a:lnTo>
                      <a:pt x="330" y="391"/>
                    </a:lnTo>
                    <a:lnTo>
                      <a:pt x="326" y="394"/>
                    </a:lnTo>
                    <a:lnTo>
                      <a:pt x="320" y="398"/>
                    </a:lnTo>
                    <a:lnTo>
                      <a:pt x="316" y="400"/>
                    </a:lnTo>
                    <a:lnTo>
                      <a:pt x="309" y="404"/>
                    </a:lnTo>
                    <a:lnTo>
                      <a:pt x="303" y="407"/>
                    </a:lnTo>
                    <a:lnTo>
                      <a:pt x="297" y="409"/>
                    </a:lnTo>
                    <a:lnTo>
                      <a:pt x="291" y="413"/>
                    </a:lnTo>
                    <a:lnTo>
                      <a:pt x="285" y="419"/>
                    </a:lnTo>
                    <a:lnTo>
                      <a:pt x="278" y="422"/>
                    </a:lnTo>
                    <a:lnTo>
                      <a:pt x="273" y="425"/>
                    </a:lnTo>
                    <a:lnTo>
                      <a:pt x="269" y="428"/>
                    </a:lnTo>
                    <a:lnTo>
                      <a:pt x="265" y="433"/>
                    </a:lnTo>
                    <a:lnTo>
                      <a:pt x="262" y="435"/>
                    </a:lnTo>
                    <a:lnTo>
                      <a:pt x="261" y="438"/>
                    </a:lnTo>
                    <a:lnTo>
                      <a:pt x="261" y="442"/>
                    </a:lnTo>
                    <a:lnTo>
                      <a:pt x="260" y="444"/>
                    </a:lnTo>
                    <a:lnTo>
                      <a:pt x="260" y="446"/>
                    </a:lnTo>
                    <a:lnTo>
                      <a:pt x="260" y="450"/>
                    </a:lnTo>
                    <a:lnTo>
                      <a:pt x="262" y="450"/>
                    </a:lnTo>
                    <a:lnTo>
                      <a:pt x="262" y="453"/>
                    </a:lnTo>
                    <a:lnTo>
                      <a:pt x="265" y="455"/>
                    </a:lnTo>
                    <a:lnTo>
                      <a:pt x="267" y="458"/>
                    </a:lnTo>
                    <a:lnTo>
                      <a:pt x="269" y="458"/>
                    </a:lnTo>
                    <a:lnTo>
                      <a:pt x="269" y="461"/>
                    </a:lnTo>
                    <a:lnTo>
                      <a:pt x="273" y="463"/>
                    </a:lnTo>
                    <a:lnTo>
                      <a:pt x="274" y="466"/>
                    </a:lnTo>
                    <a:lnTo>
                      <a:pt x="276" y="466"/>
                    </a:lnTo>
                    <a:lnTo>
                      <a:pt x="276" y="469"/>
                    </a:lnTo>
                    <a:lnTo>
                      <a:pt x="280" y="469"/>
                    </a:lnTo>
                    <a:lnTo>
                      <a:pt x="281" y="471"/>
                    </a:lnTo>
                    <a:lnTo>
                      <a:pt x="284" y="471"/>
                    </a:lnTo>
                    <a:lnTo>
                      <a:pt x="284" y="475"/>
                    </a:lnTo>
                    <a:lnTo>
                      <a:pt x="287" y="477"/>
                    </a:lnTo>
                    <a:lnTo>
                      <a:pt x="289" y="479"/>
                    </a:lnTo>
                    <a:lnTo>
                      <a:pt x="292" y="479"/>
                    </a:lnTo>
                    <a:lnTo>
                      <a:pt x="295" y="483"/>
                    </a:lnTo>
                    <a:lnTo>
                      <a:pt x="298" y="486"/>
                    </a:lnTo>
                    <a:lnTo>
                      <a:pt x="302" y="489"/>
                    </a:lnTo>
                    <a:lnTo>
                      <a:pt x="307" y="489"/>
                    </a:lnTo>
                    <a:lnTo>
                      <a:pt x="309" y="492"/>
                    </a:lnTo>
                    <a:lnTo>
                      <a:pt x="311" y="495"/>
                    </a:lnTo>
                    <a:lnTo>
                      <a:pt x="315" y="498"/>
                    </a:lnTo>
                    <a:lnTo>
                      <a:pt x="318" y="499"/>
                    </a:lnTo>
                    <a:lnTo>
                      <a:pt x="319" y="502"/>
                    </a:lnTo>
                    <a:lnTo>
                      <a:pt x="322" y="504"/>
                    </a:lnTo>
                    <a:lnTo>
                      <a:pt x="323" y="507"/>
                    </a:lnTo>
                    <a:lnTo>
                      <a:pt x="326" y="507"/>
                    </a:lnTo>
                    <a:lnTo>
                      <a:pt x="324" y="512"/>
                    </a:lnTo>
                    <a:lnTo>
                      <a:pt x="324" y="516"/>
                    </a:lnTo>
                    <a:lnTo>
                      <a:pt x="322" y="519"/>
                    </a:lnTo>
                    <a:lnTo>
                      <a:pt x="322" y="522"/>
                    </a:lnTo>
                    <a:lnTo>
                      <a:pt x="319" y="528"/>
                    </a:lnTo>
                    <a:lnTo>
                      <a:pt x="317" y="531"/>
                    </a:lnTo>
                    <a:lnTo>
                      <a:pt x="313" y="536"/>
                    </a:lnTo>
                    <a:lnTo>
                      <a:pt x="313" y="539"/>
                    </a:lnTo>
                    <a:lnTo>
                      <a:pt x="311" y="545"/>
                    </a:lnTo>
                    <a:lnTo>
                      <a:pt x="309" y="549"/>
                    </a:lnTo>
                    <a:lnTo>
                      <a:pt x="307" y="554"/>
                    </a:lnTo>
                    <a:lnTo>
                      <a:pt x="307" y="558"/>
                    </a:lnTo>
                    <a:lnTo>
                      <a:pt x="305" y="564"/>
                    </a:lnTo>
                    <a:lnTo>
                      <a:pt x="305" y="567"/>
                    </a:lnTo>
                    <a:lnTo>
                      <a:pt x="305" y="571"/>
                    </a:lnTo>
                    <a:lnTo>
                      <a:pt x="307" y="574"/>
                    </a:lnTo>
                    <a:lnTo>
                      <a:pt x="307" y="580"/>
                    </a:lnTo>
                    <a:lnTo>
                      <a:pt x="309" y="583"/>
                    </a:lnTo>
                    <a:lnTo>
                      <a:pt x="313" y="589"/>
                    </a:lnTo>
                    <a:lnTo>
                      <a:pt x="317" y="593"/>
                    </a:lnTo>
                    <a:lnTo>
                      <a:pt x="320" y="599"/>
                    </a:lnTo>
                    <a:lnTo>
                      <a:pt x="326" y="603"/>
                    </a:lnTo>
                    <a:lnTo>
                      <a:pt x="332" y="609"/>
                    </a:lnTo>
                    <a:lnTo>
                      <a:pt x="338" y="612"/>
                    </a:lnTo>
                    <a:lnTo>
                      <a:pt x="342" y="618"/>
                    </a:lnTo>
                    <a:lnTo>
                      <a:pt x="348" y="622"/>
                    </a:lnTo>
                    <a:lnTo>
                      <a:pt x="355" y="628"/>
                    </a:lnTo>
                    <a:lnTo>
                      <a:pt x="361" y="631"/>
                    </a:lnTo>
                    <a:lnTo>
                      <a:pt x="365" y="636"/>
                    </a:lnTo>
                    <a:lnTo>
                      <a:pt x="371" y="639"/>
                    </a:lnTo>
                    <a:lnTo>
                      <a:pt x="377" y="642"/>
                    </a:lnTo>
                    <a:lnTo>
                      <a:pt x="383" y="644"/>
                    </a:lnTo>
                    <a:lnTo>
                      <a:pt x="385" y="647"/>
                    </a:lnTo>
                    <a:lnTo>
                      <a:pt x="389" y="650"/>
                    </a:lnTo>
                    <a:lnTo>
                      <a:pt x="394" y="653"/>
                    </a:lnTo>
                    <a:lnTo>
                      <a:pt x="400" y="657"/>
                    </a:lnTo>
                    <a:lnTo>
                      <a:pt x="406" y="659"/>
                    </a:lnTo>
                    <a:lnTo>
                      <a:pt x="412" y="663"/>
                    </a:lnTo>
                    <a:lnTo>
                      <a:pt x="419" y="666"/>
                    </a:lnTo>
                    <a:lnTo>
                      <a:pt x="427" y="668"/>
                    </a:lnTo>
                    <a:lnTo>
                      <a:pt x="433" y="670"/>
                    </a:lnTo>
                    <a:lnTo>
                      <a:pt x="439" y="674"/>
                    </a:lnTo>
                    <a:lnTo>
                      <a:pt x="445" y="677"/>
                    </a:lnTo>
                    <a:lnTo>
                      <a:pt x="451" y="679"/>
                    </a:lnTo>
                    <a:lnTo>
                      <a:pt x="454" y="682"/>
                    </a:lnTo>
                    <a:lnTo>
                      <a:pt x="461" y="685"/>
                    </a:lnTo>
                    <a:lnTo>
                      <a:pt x="464" y="688"/>
                    </a:lnTo>
                    <a:lnTo>
                      <a:pt x="468" y="688"/>
                    </a:lnTo>
                    <a:lnTo>
                      <a:pt x="469" y="694"/>
                    </a:lnTo>
                    <a:lnTo>
                      <a:pt x="472" y="699"/>
                    </a:lnTo>
                    <a:lnTo>
                      <a:pt x="475" y="706"/>
                    </a:lnTo>
                    <a:lnTo>
                      <a:pt x="478" y="711"/>
                    </a:lnTo>
                    <a:lnTo>
                      <a:pt x="478" y="719"/>
                    </a:lnTo>
                    <a:lnTo>
                      <a:pt x="481" y="725"/>
                    </a:lnTo>
                    <a:lnTo>
                      <a:pt x="483" y="732"/>
                    </a:lnTo>
                    <a:lnTo>
                      <a:pt x="487" y="738"/>
                    </a:lnTo>
                    <a:lnTo>
                      <a:pt x="487" y="746"/>
                    </a:lnTo>
                    <a:lnTo>
                      <a:pt x="487" y="752"/>
                    </a:lnTo>
                    <a:lnTo>
                      <a:pt x="487" y="758"/>
                    </a:lnTo>
                    <a:lnTo>
                      <a:pt x="489" y="764"/>
                    </a:lnTo>
                    <a:lnTo>
                      <a:pt x="487" y="771"/>
                    </a:lnTo>
                    <a:lnTo>
                      <a:pt x="487" y="775"/>
                    </a:lnTo>
                    <a:lnTo>
                      <a:pt x="483" y="779"/>
                    </a:lnTo>
                    <a:lnTo>
                      <a:pt x="482" y="782"/>
                    </a:lnTo>
                    <a:lnTo>
                      <a:pt x="484" y="785"/>
                    </a:lnTo>
                    <a:lnTo>
                      <a:pt x="487" y="786"/>
                    </a:lnTo>
                    <a:lnTo>
                      <a:pt x="491" y="787"/>
                    </a:lnTo>
                    <a:lnTo>
                      <a:pt x="496" y="787"/>
                    </a:lnTo>
                    <a:lnTo>
                      <a:pt x="499" y="787"/>
                    </a:lnTo>
                    <a:lnTo>
                      <a:pt x="505" y="785"/>
                    </a:lnTo>
                    <a:lnTo>
                      <a:pt x="508" y="784"/>
                    </a:lnTo>
                    <a:lnTo>
                      <a:pt x="514" y="781"/>
                    </a:lnTo>
                    <a:lnTo>
                      <a:pt x="517" y="779"/>
                    </a:lnTo>
                    <a:lnTo>
                      <a:pt x="522" y="776"/>
                    </a:lnTo>
                    <a:lnTo>
                      <a:pt x="526" y="773"/>
                    </a:lnTo>
                    <a:lnTo>
                      <a:pt x="532" y="769"/>
                    </a:lnTo>
                    <a:lnTo>
                      <a:pt x="535" y="765"/>
                    </a:lnTo>
                    <a:lnTo>
                      <a:pt x="538" y="759"/>
                    </a:lnTo>
                    <a:lnTo>
                      <a:pt x="541" y="754"/>
                    </a:lnTo>
                    <a:lnTo>
                      <a:pt x="546" y="748"/>
                    </a:lnTo>
                    <a:lnTo>
                      <a:pt x="547" y="743"/>
                    </a:lnTo>
                    <a:lnTo>
                      <a:pt x="550" y="736"/>
                    </a:lnTo>
                    <a:lnTo>
                      <a:pt x="553" y="730"/>
                    </a:lnTo>
                    <a:lnTo>
                      <a:pt x="557" y="725"/>
                    </a:lnTo>
                    <a:lnTo>
                      <a:pt x="559" y="718"/>
                    </a:lnTo>
                    <a:lnTo>
                      <a:pt x="562" y="712"/>
                    </a:lnTo>
                    <a:lnTo>
                      <a:pt x="566" y="706"/>
                    </a:lnTo>
                    <a:lnTo>
                      <a:pt x="570" y="696"/>
                    </a:lnTo>
                    <a:lnTo>
                      <a:pt x="573" y="690"/>
                    </a:lnTo>
                    <a:lnTo>
                      <a:pt x="576" y="684"/>
                    </a:lnTo>
                    <a:lnTo>
                      <a:pt x="579" y="678"/>
                    </a:lnTo>
                    <a:lnTo>
                      <a:pt x="582" y="669"/>
                    </a:lnTo>
                    <a:lnTo>
                      <a:pt x="583" y="663"/>
                    </a:lnTo>
                    <a:lnTo>
                      <a:pt x="586" y="657"/>
                    </a:lnTo>
                    <a:lnTo>
                      <a:pt x="590" y="650"/>
                    </a:lnTo>
                    <a:lnTo>
                      <a:pt x="592" y="644"/>
                    </a:lnTo>
                    <a:lnTo>
                      <a:pt x="592" y="641"/>
                    </a:lnTo>
                    <a:lnTo>
                      <a:pt x="592" y="638"/>
                    </a:lnTo>
                    <a:lnTo>
                      <a:pt x="594" y="635"/>
                    </a:lnTo>
                    <a:lnTo>
                      <a:pt x="594" y="632"/>
                    </a:lnTo>
                    <a:lnTo>
                      <a:pt x="594" y="629"/>
                    </a:lnTo>
                    <a:lnTo>
                      <a:pt x="594" y="626"/>
                    </a:lnTo>
                    <a:lnTo>
                      <a:pt x="597" y="620"/>
                    </a:lnTo>
                    <a:lnTo>
                      <a:pt x="597" y="617"/>
                    </a:lnTo>
                    <a:lnTo>
                      <a:pt x="597" y="613"/>
                    </a:lnTo>
                    <a:lnTo>
                      <a:pt x="597" y="610"/>
                    </a:lnTo>
                    <a:lnTo>
                      <a:pt x="599" y="604"/>
                    </a:lnTo>
                    <a:lnTo>
                      <a:pt x="599" y="601"/>
                    </a:lnTo>
                    <a:lnTo>
                      <a:pt x="599" y="597"/>
                    </a:lnTo>
                    <a:lnTo>
                      <a:pt x="599" y="593"/>
                    </a:lnTo>
                    <a:lnTo>
                      <a:pt x="601" y="587"/>
                    </a:lnTo>
                    <a:lnTo>
                      <a:pt x="599" y="584"/>
                    </a:lnTo>
                    <a:lnTo>
                      <a:pt x="599" y="578"/>
                    </a:lnTo>
                    <a:lnTo>
                      <a:pt x="599" y="572"/>
                    </a:lnTo>
                    <a:lnTo>
                      <a:pt x="599" y="565"/>
                    </a:lnTo>
                    <a:lnTo>
                      <a:pt x="597" y="558"/>
                    </a:lnTo>
                    <a:lnTo>
                      <a:pt x="597" y="551"/>
                    </a:lnTo>
                    <a:lnTo>
                      <a:pt x="597" y="545"/>
                    </a:lnTo>
                    <a:lnTo>
                      <a:pt x="597" y="535"/>
                    </a:lnTo>
                    <a:lnTo>
                      <a:pt x="594" y="529"/>
                    </a:lnTo>
                    <a:lnTo>
                      <a:pt x="594" y="521"/>
                    </a:lnTo>
                    <a:lnTo>
                      <a:pt x="594" y="514"/>
                    </a:lnTo>
                    <a:lnTo>
                      <a:pt x="594" y="505"/>
                    </a:lnTo>
                    <a:lnTo>
                      <a:pt x="592" y="499"/>
                    </a:lnTo>
                    <a:lnTo>
                      <a:pt x="592" y="492"/>
                    </a:lnTo>
                    <a:lnTo>
                      <a:pt x="592" y="486"/>
                    </a:lnTo>
                    <a:lnTo>
                      <a:pt x="592" y="479"/>
                    </a:lnTo>
                    <a:lnTo>
                      <a:pt x="590" y="475"/>
                    </a:lnTo>
                    <a:lnTo>
                      <a:pt x="590" y="470"/>
                    </a:lnTo>
                    <a:lnTo>
                      <a:pt x="587" y="465"/>
                    </a:lnTo>
                    <a:lnTo>
                      <a:pt x="587" y="459"/>
                    </a:lnTo>
                    <a:lnTo>
                      <a:pt x="584" y="453"/>
                    </a:lnTo>
                    <a:lnTo>
                      <a:pt x="584" y="446"/>
                    </a:lnTo>
                    <a:lnTo>
                      <a:pt x="583" y="440"/>
                    </a:lnTo>
                    <a:lnTo>
                      <a:pt x="583" y="433"/>
                    </a:lnTo>
                    <a:lnTo>
                      <a:pt x="580" y="427"/>
                    </a:lnTo>
                    <a:lnTo>
                      <a:pt x="579" y="421"/>
                    </a:lnTo>
                    <a:lnTo>
                      <a:pt x="576" y="415"/>
                    </a:lnTo>
                    <a:lnTo>
                      <a:pt x="576" y="409"/>
                    </a:lnTo>
                    <a:lnTo>
                      <a:pt x="573" y="404"/>
                    </a:lnTo>
                    <a:lnTo>
                      <a:pt x="570" y="398"/>
                    </a:lnTo>
                    <a:lnTo>
                      <a:pt x="568" y="394"/>
                    </a:lnTo>
                    <a:lnTo>
                      <a:pt x="568" y="388"/>
                    </a:lnTo>
                    <a:lnTo>
                      <a:pt x="564" y="385"/>
                    </a:lnTo>
                    <a:lnTo>
                      <a:pt x="561" y="382"/>
                    </a:lnTo>
                    <a:lnTo>
                      <a:pt x="554" y="379"/>
                    </a:lnTo>
                    <a:lnTo>
                      <a:pt x="551" y="376"/>
                    </a:lnTo>
                    <a:lnTo>
                      <a:pt x="545" y="373"/>
                    </a:lnTo>
                    <a:lnTo>
                      <a:pt x="540" y="369"/>
                    </a:lnTo>
                    <a:lnTo>
                      <a:pt x="533" y="367"/>
                    </a:lnTo>
                    <a:lnTo>
                      <a:pt x="530" y="363"/>
                    </a:lnTo>
                    <a:lnTo>
                      <a:pt x="524" y="361"/>
                    </a:lnTo>
                    <a:lnTo>
                      <a:pt x="517" y="358"/>
                    </a:lnTo>
                    <a:lnTo>
                      <a:pt x="511" y="355"/>
                    </a:lnTo>
                    <a:lnTo>
                      <a:pt x="507" y="352"/>
                    </a:lnTo>
                    <a:lnTo>
                      <a:pt x="501" y="349"/>
                    </a:lnTo>
                    <a:lnTo>
                      <a:pt x="498" y="346"/>
                    </a:lnTo>
                    <a:lnTo>
                      <a:pt x="495" y="343"/>
                    </a:lnTo>
                    <a:lnTo>
                      <a:pt x="493" y="340"/>
                    </a:lnTo>
                    <a:lnTo>
                      <a:pt x="489" y="340"/>
                    </a:lnTo>
                    <a:lnTo>
                      <a:pt x="487" y="339"/>
                    </a:lnTo>
                    <a:lnTo>
                      <a:pt x="484" y="339"/>
                    </a:lnTo>
                    <a:lnTo>
                      <a:pt x="483" y="336"/>
                    </a:lnTo>
                    <a:lnTo>
                      <a:pt x="480" y="336"/>
                    </a:lnTo>
                    <a:lnTo>
                      <a:pt x="477" y="332"/>
                    </a:lnTo>
                    <a:lnTo>
                      <a:pt x="474" y="332"/>
                    </a:lnTo>
                    <a:lnTo>
                      <a:pt x="474" y="330"/>
                    </a:lnTo>
                    <a:lnTo>
                      <a:pt x="471" y="330"/>
                    </a:lnTo>
                    <a:lnTo>
                      <a:pt x="468" y="326"/>
                    </a:lnTo>
                    <a:lnTo>
                      <a:pt x="465" y="324"/>
                    </a:lnTo>
                    <a:lnTo>
                      <a:pt x="465" y="321"/>
                    </a:lnTo>
                    <a:lnTo>
                      <a:pt x="462" y="321"/>
                    </a:lnTo>
                    <a:lnTo>
                      <a:pt x="462" y="318"/>
                    </a:lnTo>
                    <a:lnTo>
                      <a:pt x="460" y="315"/>
                    </a:lnTo>
                    <a:lnTo>
                      <a:pt x="460" y="312"/>
                    </a:lnTo>
                    <a:lnTo>
                      <a:pt x="456" y="310"/>
                    </a:lnTo>
                    <a:lnTo>
                      <a:pt x="456" y="307"/>
                    </a:lnTo>
                    <a:lnTo>
                      <a:pt x="454" y="304"/>
                    </a:lnTo>
                    <a:lnTo>
                      <a:pt x="454" y="297"/>
                    </a:lnTo>
                    <a:lnTo>
                      <a:pt x="454" y="295"/>
                    </a:lnTo>
                    <a:lnTo>
                      <a:pt x="454" y="288"/>
                    </a:lnTo>
                    <a:lnTo>
                      <a:pt x="454" y="283"/>
                    </a:lnTo>
                    <a:lnTo>
                      <a:pt x="456" y="277"/>
                    </a:lnTo>
                    <a:lnTo>
                      <a:pt x="454" y="274"/>
                    </a:lnTo>
                    <a:lnTo>
                      <a:pt x="454" y="268"/>
                    </a:lnTo>
                    <a:lnTo>
                      <a:pt x="454" y="263"/>
                    </a:lnTo>
                    <a:lnTo>
                      <a:pt x="454" y="257"/>
                    </a:lnTo>
                    <a:lnTo>
                      <a:pt x="452" y="253"/>
                    </a:lnTo>
                    <a:lnTo>
                      <a:pt x="452" y="247"/>
                    </a:lnTo>
                    <a:lnTo>
                      <a:pt x="449" y="244"/>
                    </a:lnTo>
                    <a:lnTo>
                      <a:pt x="449" y="239"/>
                    </a:lnTo>
                    <a:lnTo>
                      <a:pt x="449" y="237"/>
                    </a:lnTo>
                    <a:lnTo>
                      <a:pt x="449" y="236"/>
                    </a:lnTo>
                    <a:lnTo>
                      <a:pt x="449" y="233"/>
                    </a:lnTo>
                    <a:lnTo>
                      <a:pt x="448" y="231"/>
                    </a:lnTo>
                    <a:lnTo>
                      <a:pt x="448" y="228"/>
                    </a:lnTo>
                    <a:lnTo>
                      <a:pt x="448" y="224"/>
                    </a:lnTo>
                    <a:lnTo>
                      <a:pt x="448" y="222"/>
                    </a:lnTo>
                    <a:lnTo>
                      <a:pt x="447" y="222"/>
                    </a:lnTo>
                    <a:lnTo>
                      <a:pt x="447" y="218"/>
                    </a:lnTo>
                    <a:lnTo>
                      <a:pt x="447" y="215"/>
                    </a:lnTo>
                    <a:lnTo>
                      <a:pt x="447" y="212"/>
                    </a:lnTo>
                    <a:lnTo>
                      <a:pt x="447" y="211"/>
                    </a:lnTo>
                    <a:lnTo>
                      <a:pt x="447" y="208"/>
                    </a:lnTo>
                    <a:lnTo>
                      <a:pt x="447" y="205"/>
                    </a:lnTo>
                    <a:lnTo>
                      <a:pt x="449" y="202"/>
                    </a:lnTo>
                    <a:lnTo>
                      <a:pt x="443" y="202"/>
                    </a:lnTo>
                    <a:lnTo>
                      <a:pt x="439" y="200"/>
                    </a:lnTo>
                    <a:lnTo>
                      <a:pt x="433" y="197"/>
                    </a:lnTo>
                    <a:lnTo>
                      <a:pt x="430" y="194"/>
                    </a:lnTo>
                    <a:lnTo>
                      <a:pt x="423" y="191"/>
                    </a:lnTo>
                    <a:lnTo>
                      <a:pt x="421" y="187"/>
                    </a:lnTo>
                    <a:lnTo>
                      <a:pt x="414" y="185"/>
                    </a:lnTo>
                    <a:lnTo>
                      <a:pt x="412" y="179"/>
                    </a:lnTo>
                    <a:lnTo>
                      <a:pt x="405" y="176"/>
                    </a:lnTo>
                    <a:lnTo>
                      <a:pt x="402" y="173"/>
                    </a:lnTo>
                    <a:lnTo>
                      <a:pt x="397" y="170"/>
                    </a:lnTo>
                    <a:lnTo>
                      <a:pt x="394" y="164"/>
                    </a:lnTo>
                    <a:lnTo>
                      <a:pt x="390" y="161"/>
                    </a:lnTo>
                    <a:lnTo>
                      <a:pt x="387" y="158"/>
                    </a:lnTo>
                    <a:lnTo>
                      <a:pt x="384" y="154"/>
                    </a:lnTo>
                    <a:lnTo>
                      <a:pt x="383" y="150"/>
                    </a:lnTo>
                    <a:lnTo>
                      <a:pt x="379" y="150"/>
                    </a:lnTo>
                    <a:lnTo>
                      <a:pt x="379" y="147"/>
                    </a:lnTo>
                    <a:lnTo>
                      <a:pt x="379" y="143"/>
                    </a:lnTo>
                    <a:lnTo>
                      <a:pt x="379" y="141"/>
                    </a:lnTo>
                    <a:lnTo>
                      <a:pt x="377" y="137"/>
                    </a:lnTo>
                    <a:lnTo>
                      <a:pt x="377" y="134"/>
                    </a:lnTo>
                    <a:lnTo>
                      <a:pt x="377" y="131"/>
                    </a:lnTo>
                    <a:lnTo>
                      <a:pt x="377" y="126"/>
                    </a:lnTo>
                    <a:lnTo>
                      <a:pt x="374" y="123"/>
                    </a:lnTo>
                    <a:lnTo>
                      <a:pt x="374" y="120"/>
                    </a:lnTo>
                    <a:lnTo>
                      <a:pt x="374" y="117"/>
                    </a:lnTo>
                    <a:lnTo>
                      <a:pt x="374" y="112"/>
                    </a:lnTo>
                    <a:lnTo>
                      <a:pt x="371" y="110"/>
                    </a:lnTo>
                    <a:lnTo>
                      <a:pt x="371" y="106"/>
                    </a:lnTo>
                    <a:lnTo>
                      <a:pt x="369" y="103"/>
                    </a:lnTo>
                    <a:lnTo>
                      <a:pt x="369" y="100"/>
                    </a:lnTo>
                    <a:lnTo>
                      <a:pt x="364" y="100"/>
                    </a:lnTo>
                    <a:lnTo>
                      <a:pt x="361" y="99"/>
                    </a:lnTo>
                    <a:lnTo>
                      <a:pt x="355" y="99"/>
                    </a:lnTo>
                    <a:lnTo>
                      <a:pt x="351" y="97"/>
                    </a:lnTo>
                    <a:lnTo>
                      <a:pt x="344" y="97"/>
                    </a:lnTo>
                    <a:lnTo>
                      <a:pt x="338" y="97"/>
                    </a:lnTo>
                    <a:lnTo>
                      <a:pt x="332" y="97"/>
                    </a:lnTo>
                    <a:lnTo>
                      <a:pt x="327" y="97"/>
                    </a:lnTo>
                    <a:lnTo>
                      <a:pt x="320" y="100"/>
                    </a:lnTo>
                    <a:lnTo>
                      <a:pt x="313" y="100"/>
                    </a:lnTo>
                    <a:lnTo>
                      <a:pt x="307" y="100"/>
                    </a:lnTo>
                    <a:lnTo>
                      <a:pt x="302" y="100"/>
                    </a:lnTo>
                    <a:lnTo>
                      <a:pt x="295" y="100"/>
                    </a:lnTo>
                    <a:lnTo>
                      <a:pt x="291" y="100"/>
                    </a:lnTo>
                    <a:lnTo>
                      <a:pt x="287" y="100"/>
                    </a:lnTo>
                    <a:lnTo>
                      <a:pt x="284" y="100"/>
                    </a:lnTo>
                    <a:lnTo>
                      <a:pt x="278" y="100"/>
                    </a:lnTo>
                    <a:lnTo>
                      <a:pt x="274" y="100"/>
                    </a:lnTo>
                    <a:lnTo>
                      <a:pt x="269" y="100"/>
                    </a:lnTo>
                    <a:lnTo>
                      <a:pt x="267" y="100"/>
                    </a:lnTo>
                    <a:lnTo>
                      <a:pt x="260" y="100"/>
                    </a:lnTo>
                    <a:lnTo>
                      <a:pt x="257" y="100"/>
                    </a:lnTo>
                    <a:lnTo>
                      <a:pt x="251" y="100"/>
                    </a:lnTo>
                    <a:lnTo>
                      <a:pt x="248" y="100"/>
                    </a:lnTo>
                    <a:lnTo>
                      <a:pt x="242" y="100"/>
                    </a:lnTo>
                    <a:lnTo>
                      <a:pt x="239" y="100"/>
                    </a:lnTo>
                    <a:lnTo>
                      <a:pt x="234" y="100"/>
                    </a:lnTo>
                    <a:lnTo>
                      <a:pt x="230" y="100"/>
                    </a:lnTo>
                    <a:lnTo>
                      <a:pt x="226" y="100"/>
                    </a:lnTo>
                    <a:lnTo>
                      <a:pt x="223" y="100"/>
                    </a:lnTo>
                    <a:lnTo>
                      <a:pt x="220" y="100"/>
                    </a:lnTo>
                    <a:lnTo>
                      <a:pt x="218" y="100"/>
                    </a:lnTo>
                    <a:lnTo>
                      <a:pt x="216" y="100"/>
                    </a:lnTo>
                    <a:lnTo>
                      <a:pt x="216" y="97"/>
                    </a:lnTo>
                    <a:lnTo>
                      <a:pt x="216" y="95"/>
                    </a:lnTo>
                    <a:lnTo>
                      <a:pt x="216" y="92"/>
                    </a:lnTo>
                    <a:lnTo>
                      <a:pt x="215" y="89"/>
                    </a:lnTo>
                    <a:lnTo>
                      <a:pt x="215" y="86"/>
                    </a:lnTo>
                    <a:lnTo>
                      <a:pt x="215" y="83"/>
                    </a:lnTo>
                    <a:lnTo>
                      <a:pt x="215" y="79"/>
                    </a:lnTo>
                    <a:lnTo>
                      <a:pt x="215" y="77"/>
                    </a:lnTo>
                    <a:lnTo>
                      <a:pt x="215" y="73"/>
                    </a:lnTo>
                    <a:lnTo>
                      <a:pt x="215" y="70"/>
                    </a:lnTo>
                    <a:lnTo>
                      <a:pt x="215" y="67"/>
                    </a:lnTo>
                    <a:lnTo>
                      <a:pt x="215" y="66"/>
                    </a:lnTo>
                    <a:lnTo>
                      <a:pt x="215" y="64"/>
                    </a:lnTo>
                    <a:lnTo>
                      <a:pt x="215" y="61"/>
                    </a:lnTo>
                    <a:lnTo>
                      <a:pt x="218" y="58"/>
                    </a:lnTo>
                    <a:lnTo>
                      <a:pt x="213" y="58"/>
                    </a:lnTo>
                    <a:lnTo>
                      <a:pt x="210" y="56"/>
                    </a:lnTo>
                    <a:lnTo>
                      <a:pt x="207" y="53"/>
                    </a:lnTo>
                    <a:lnTo>
                      <a:pt x="204" y="50"/>
                    </a:lnTo>
                    <a:lnTo>
                      <a:pt x="199" y="47"/>
                    </a:lnTo>
                    <a:lnTo>
                      <a:pt x="197" y="42"/>
                    </a:lnTo>
                    <a:lnTo>
                      <a:pt x="193" y="40"/>
                    </a:lnTo>
                    <a:lnTo>
                      <a:pt x="190" y="33"/>
                    </a:lnTo>
                    <a:lnTo>
                      <a:pt x="186" y="31"/>
                    </a:lnTo>
                    <a:lnTo>
                      <a:pt x="183" y="27"/>
                    </a:lnTo>
                    <a:lnTo>
                      <a:pt x="180" y="24"/>
                    </a:lnTo>
                    <a:lnTo>
                      <a:pt x="178" y="20"/>
                    </a:lnTo>
                    <a:lnTo>
                      <a:pt x="175" y="19"/>
                    </a:lnTo>
                    <a:lnTo>
                      <a:pt x="174" y="16"/>
                    </a:lnTo>
                    <a:lnTo>
                      <a:pt x="174" y="15"/>
                    </a:lnTo>
                    <a:lnTo>
                      <a:pt x="174" y="13"/>
                    </a:lnTo>
                    <a:lnTo>
                      <a:pt x="171" y="13"/>
                    </a:lnTo>
                    <a:lnTo>
                      <a:pt x="168" y="13"/>
                    </a:lnTo>
                    <a:lnTo>
                      <a:pt x="164" y="13"/>
                    </a:lnTo>
                    <a:lnTo>
                      <a:pt x="164" y="9"/>
                    </a:lnTo>
                    <a:lnTo>
                      <a:pt x="162" y="9"/>
                    </a:lnTo>
                    <a:lnTo>
                      <a:pt x="159" y="9"/>
                    </a:lnTo>
                    <a:lnTo>
                      <a:pt x="157" y="9"/>
                    </a:lnTo>
                    <a:lnTo>
                      <a:pt x="157" y="6"/>
                    </a:lnTo>
                    <a:lnTo>
                      <a:pt x="153" y="6"/>
                    </a:lnTo>
                    <a:lnTo>
                      <a:pt x="150" y="6"/>
                    </a:lnTo>
                    <a:lnTo>
                      <a:pt x="147" y="6"/>
                    </a:lnTo>
                    <a:lnTo>
                      <a:pt x="147" y="2"/>
                    </a:lnTo>
                    <a:lnTo>
                      <a:pt x="144" y="2"/>
                    </a:lnTo>
                    <a:lnTo>
                      <a:pt x="141" y="2"/>
                    </a:lnTo>
                    <a:lnTo>
                      <a:pt x="141" y="0"/>
                    </a:lnTo>
                  </a:path>
                </a:pathLst>
              </a:custGeom>
              <a:solidFill>
                <a:srgbClr val="C0C27C"/>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210" name="その他">
                <a:extLst>
                  <a:ext uri="{FF2B5EF4-FFF2-40B4-BE49-F238E27FC236}">
                    <a16:creationId xmlns:a16="http://schemas.microsoft.com/office/drawing/2014/main" id="{D42FFCA2-A684-42D6-BFB4-C42528072093}"/>
                  </a:ext>
                </a:extLst>
              </p:cNvPr>
              <p:cNvSpPr>
                <a:spLocks/>
              </p:cNvSpPr>
              <p:nvPr/>
            </p:nvSpPr>
            <p:spPr bwMode="auto">
              <a:xfrm>
                <a:off x="337" y="807"/>
                <a:ext cx="234" cy="221"/>
              </a:xfrm>
              <a:custGeom>
                <a:avLst/>
                <a:gdLst>
                  <a:gd name="T0" fmla="*/ 49 w 234"/>
                  <a:gd name="T1" fmla="*/ 27 h 221"/>
                  <a:gd name="T2" fmla="*/ 102 w 234"/>
                  <a:gd name="T3" fmla="*/ 0 h 221"/>
                  <a:gd name="T4" fmla="*/ 138 w 234"/>
                  <a:gd name="T5" fmla="*/ 27 h 221"/>
                  <a:gd name="T6" fmla="*/ 196 w 234"/>
                  <a:gd name="T7" fmla="*/ 27 h 221"/>
                  <a:gd name="T8" fmla="*/ 205 w 234"/>
                  <a:gd name="T9" fmla="*/ 58 h 221"/>
                  <a:gd name="T10" fmla="*/ 233 w 234"/>
                  <a:gd name="T11" fmla="*/ 73 h 221"/>
                  <a:gd name="T12" fmla="*/ 223 w 234"/>
                  <a:gd name="T13" fmla="*/ 161 h 221"/>
                  <a:gd name="T14" fmla="*/ 175 w 234"/>
                  <a:gd name="T15" fmla="*/ 166 h 221"/>
                  <a:gd name="T16" fmla="*/ 152 w 234"/>
                  <a:gd name="T17" fmla="*/ 220 h 221"/>
                  <a:gd name="T18" fmla="*/ 114 w 234"/>
                  <a:gd name="T19" fmla="*/ 183 h 221"/>
                  <a:gd name="T20" fmla="*/ 78 w 234"/>
                  <a:gd name="T21" fmla="*/ 183 h 221"/>
                  <a:gd name="T22" fmla="*/ 78 w 234"/>
                  <a:gd name="T23" fmla="*/ 146 h 221"/>
                  <a:gd name="T24" fmla="*/ 49 w 234"/>
                  <a:gd name="T25" fmla="*/ 137 h 221"/>
                  <a:gd name="T26" fmla="*/ 38 w 234"/>
                  <a:gd name="T27" fmla="*/ 93 h 221"/>
                  <a:gd name="T28" fmla="*/ 0 w 234"/>
                  <a:gd name="T29" fmla="*/ 62 h 221"/>
                  <a:gd name="T30" fmla="*/ 38 w 234"/>
                  <a:gd name="T31" fmla="*/ 21 h 221"/>
                  <a:gd name="T32" fmla="*/ 49 w 234"/>
                  <a:gd name="T33" fmla="*/ 27 h 221"/>
                  <a:gd name="T34" fmla="*/ 49 w 234"/>
                  <a:gd name="T35" fmla="*/ 27 h 2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34" h="221">
                    <a:moveTo>
                      <a:pt x="49" y="27"/>
                    </a:moveTo>
                    <a:lnTo>
                      <a:pt x="102" y="0"/>
                    </a:lnTo>
                    <a:lnTo>
                      <a:pt x="138" y="27"/>
                    </a:lnTo>
                    <a:lnTo>
                      <a:pt x="196" y="27"/>
                    </a:lnTo>
                    <a:lnTo>
                      <a:pt x="205" y="58"/>
                    </a:lnTo>
                    <a:lnTo>
                      <a:pt x="233" y="73"/>
                    </a:lnTo>
                    <a:lnTo>
                      <a:pt x="223" y="161"/>
                    </a:lnTo>
                    <a:lnTo>
                      <a:pt x="175" y="166"/>
                    </a:lnTo>
                    <a:lnTo>
                      <a:pt x="152" y="220"/>
                    </a:lnTo>
                    <a:lnTo>
                      <a:pt x="114" y="183"/>
                    </a:lnTo>
                    <a:lnTo>
                      <a:pt x="78" y="183"/>
                    </a:lnTo>
                    <a:lnTo>
                      <a:pt x="78" y="146"/>
                    </a:lnTo>
                    <a:lnTo>
                      <a:pt x="49" y="137"/>
                    </a:lnTo>
                    <a:lnTo>
                      <a:pt x="38" y="93"/>
                    </a:lnTo>
                    <a:lnTo>
                      <a:pt x="0" y="62"/>
                    </a:lnTo>
                    <a:lnTo>
                      <a:pt x="38" y="21"/>
                    </a:lnTo>
                    <a:lnTo>
                      <a:pt x="49" y="27"/>
                    </a:lnTo>
                  </a:path>
                </a:pathLst>
              </a:custGeom>
              <a:solidFill>
                <a:srgbClr val="C0C27C"/>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211" name="その他">
                <a:extLst>
                  <a:ext uri="{FF2B5EF4-FFF2-40B4-BE49-F238E27FC236}">
                    <a16:creationId xmlns:a16="http://schemas.microsoft.com/office/drawing/2014/main" id="{F04C9B77-966E-43AA-AD77-5F1FB3FB52C7}"/>
                  </a:ext>
                </a:extLst>
              </p:cNvPr>
              <p:cNvSpPr>
                <a:spLocks/>
              </p:cNvSpPr>
              <p:nvPr/>
            </p:nvSpPr>
            <p:spPr bwMode="auto">
              <a:xfrm>
                <a:off x="1332" y="1880"/>
                <a:ext cx="714" cy="205"/>
              </a:xfrm>
              <a:custGeom>
                <a:avLst/>
                <a:gdLst>
                  <a:gd name="T0" fmla="*/ 713 w 714"/>
                  <a:gd name="T1" fmla="*/ 204 h 205"/>
                  <a:gd name="T2" fmla="*/ 0 w 714"/>
                  <a:gd name="T3" fmla="*/ 0 h 205"/>
                  <a:gd name="T4" fmla="*/ 0 w 714"/>
                  <a:gd name="T5" fmla="*/ 39 h 205"/>
                  <a:gd name="T6" fmla="*/ 545 w 714"/>
                  <a:gd name="T7" fmla="*/ 197 h 205"/>
                  <a:gd name="T8" fmla="*/ 713 w 714"/>
                  <a:gd name="T9" fmla="*/ 204 h 205"/>
                  <a:gd name="T10" fmla="*/ 713 w 714"/>
                  <a:gd name="T11" fmla="*/ 204 h 20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14" h="205">
                    <a:moveTo>
                      <a:pt x="713" y="204"/>
                    </a:moveTo>
                    <a:lnTo>
                      <a:pt x="0" y="0"/>
                    </a:lnTo>
                    <a:lnTo>
                      <a:pt x="0" y="39"/>
                    </a:lnTo>
                    <a:lnTo>
                      <a:pt x="545" y="197"/>
                    </a:lnTo>
                    <a:lnTo>
                      <a:pt x="713" y="204"/>
                    </a:lnTo>
                  </a:path>
                </a:pathLst>
              </a:custGeom>
              <a:solidFill>
                <a:srgbClr val="F1F180"/>
              </a:solidFill>
              <a:ln w="9525" cap="flat"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212" name="その他">
                <a:extLst>
                  <a:ext uri="{FF2B5EF4-FFF2-40B4-BE49-F238E27FC236}">
                    <a16:creationId xmlns:a16="http://schemas.microsoft.com/office/drawing/2014/main" id="{DCD2D0D5-2C1E-48BA-9E73-A2A5CF41FBCB}"/>
                  </a:ext>
                </a:extLst>
              </p:cNvPr>
              <p:cNvSpPr>
                <a:spLocks/>
              </p:cNvSpPr>
              <p:nvPr/>
            </p:nvSpPr>
            <p:spPr bwMode="auto">
              <a:xfrm>
                <a:off x="1097" y="1654"/>
                <a:ext cx="248" cy="121"/>
              </a:xfrm>
              <a:custGeom>
                <a:avLst/>
                <a:gdLst>
                  <a:gd name="T0" fmla="*/ 97 w 248"/>
                  <a:gd name="T1" fmla="*/ 28 h 121"/>
                  <a:gd name="T2" fmla="*/ 184 w 248"/>
                  <a:gd name="T3" fmla="*/ 6 h 121"/>
                  <a:gd name="T4" fmla="*/ 235 w 248"/>
                  <a:gd name="T5" fmla="*/ 0 h 121"/>
                  <a:gd name="T6" fmla="*/ 242 w 248"/>
                  <a:gd name="T7" fmla="*/ 54 h 121"/>
                  <a:gd name="T8" fmla="*/ 247 w 248"/>
                  <a:gd name="T9" fmla="*/ 78 h 121"/>
                  <a:gd name="T10" fmla="*/ 209 w 248"/>
                  <a:gd name="T11" fmla="*/ 95 h 121"/>
                  <a:gd name="T12" fmla="*/ 150 w 248"/>
                  <a:gd name="T13" fmla="*/ 120 h 121"/>
                  <a:gd name="T14" fmla="*/ 0 w 248"/>
                  <a:gd name="T15" fmla="*/ 107 h 121"/>
                  <a:gd name="T16" fmla="*/ 97 w 248"/>
                  <a:gd name="T17" fmla="*/ 28 h 121"/>
                  <a:gd name="T18" fmla="*/ 97 w 248"/>
                  <a:gd name="T19" fmla="*/ 28 h 12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48" h="121">
                    <a:moveTo>
                      <a:pt x="97" y="28"/>
                    </a:moveTo>
                    <a:lnTo>
                      <a:pt x="184" y="6"/>
                    </a:lnTo>
                    <a:lnTo>
                      <a:pt x="235" y="0"/>
                    </a:lnTo>
                    <a:lnTo>
                      <a:pt x="242" y="54"/>
                    </a:lnTo>
                    <a:lnTo>
                      <a:pt x="247" y="78"/>
                    </a:lnTo>
                    <a:lnTo>
                      <a:pt x="209" y="95"/>
                    </a:lnTo>
                    <a:lnTo>
                      <a:pt x="150" y="120"/>
                    </a:lnTo>
                    <a:lnTo>
                      <a:pt x="0" y="107"/>
                    </a:lnTo>
                    <a:lnTo>
                      <a:pt x="97" y="28"/>
                    </a:lnTo>
                  </a:path>
                </a:pathLst>
              </a:custGeom>
              <a:solidFill>
                <a:srgbClr val="FFFFFF"/>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213" name="その他">
                <a:extLst>
                  <a:ext uri="{FF2B5EF4-FFF2-40B4-BE49-F238E27FC236}">
                    <a16:creationId xmlns:a16="http://schemas.microsoft.com/office/drawing/2014/main" id="{349288CB-FF38-4F74-9D27-82C2E1D69BA5}"/>
                  </a:ext>
                </a:extLst>
              </p:cNvPr>
              <p:cNvSpPr>
                <a:spLocks/>
              </p:cNvSpPr>
              <p:nvPr/>
            </p:nvSpPr>
            <p:spPr bwMode="auto">
              <a:xfrm>
                <a:off x="1387" y="1732"/>
                <a:ext cx="661" cy="292"/>
              </a:xfrm>
              <a:custGeom>
                <a:avLst/>
                <a:gdLst>
                  <a:gd name="T0" fmla="*/ 125 w 661"/>
                  <a:gd name="T1" fmla="*/ 9 h 292"/>
                  <a:gd name="T2" fmla="*/ 101 w 661"/>
                  <a:gd name="T3" fmla="*/ 30 h 292"/>
                  <a:gd name="T4" fmla="*/ 66 w 661"/>
                  <a:gd name="T5" fmla="*/ 46 h 292"/>
                  <a:gd name="T6" fmla="*/ 50 w 661"/>
                  <a:gd name="T7" fmla="*/ 62 h 292"/>
                  <a:gd name="T8" fmla="*/ 37 w 661"/>
                  <a:gd name="T9" fmla="*/ 73 h 292"/>
                  <a:gd name="T10" fmla="*/ 18 w 661"/>
                  <a:gd name="T11" fmla="*/ 86 h 292"/>
                  <a:gd name="T12" fmla="*/ 0 w 661"/>
                  <a:gd name="T13" fmla="*/ 104 h 292"/>
                  <a:gd name="T14" fmla="*/ 59 w 661"/>
                  <a:gd name="T15" fmla="*/ 129 h 292"/>
                  <a:gd name="T16" fmla="*/ 81 w 661"/>
                  <a:gd name="T17" fmla="*/ 150 h 292"/>
                  <a:gd name="T18" fmla="*/ 137 w 661"/>
                  <a:gd name="T19" fmla="*/ 174 h 292"/>
                  <a:gd name="T20" fmla="*/ 171 w 661"/>
                  <a:gd name="T21" fmla="*/ 189 h 292"/>
                  <a:gd name="T22" fmla="*/ 219 w 661"/>
                  <a:gd name="T23" fmla="*/ 202 h 292"/>
                  <a:gd name="T24" fmla="*/ 526 w 661"/>
                  <a:gd name="T25" fmla="*/ 291 h 292"/>
                  <a:gd name="T26" fmla="*/ 660 w 661"/>
                  <a:gd name="T27" fmla="*/ 124 h 292"/>
                  <a:gd name="T28" fmla="*/ 345 w 661"/>
                  <a:gd name="T29" fmla="*/ 62 h 292"/>
                  <a:gd name="T30" fmla="*/ 319 w 661"/>
                  <a:gd name="T31" fmla="*/ 51 h 292"/>
                  <a:gd name="T32" fmla="*/ 277 w 661"/>
                  <a:gd name="T33" fmla="*/ 42 h 292"/>
                  <a:gd name="T34" fmla="*/ 254 w 661"/>
                  <a:gd name="T35" fmla="*/ 42 h 292"/>
                  <a:gd name="T36" fmla="*/ 224 w 661"/>
                  <a:gd name="T37" fmla="*/ 30 h 292"/>
                  <a:gd name="T38" fmla="*/ 207 w 661"/>
                  <a:gd name="T39" fmla="*/ 30 h 292"/>
                  <a:gd name="T40" fmla="*/ 184 w 661"/>
                  <a:gd name="T41" fmla="*/ 17 h 292"/>
                  <a:gd name="T42" fmla="*/ 151 w 661"/>
                  <a:gd name="T43" fmla="*/ 17 h 292"/>
                  <a:gd name="T44" fmla="*/ 121 w 661"/>
                  <a:gd name="T45" fmla="*/ 0 h 292"/>
                  <a:gd name="T46" fmla="*/ 125 w 661"/>
                  <a:gd name="T47" fmla="*/ 9 h 292"/>
                  <a:gd name="T48" fmla="*/ 125 w 661"/>
                  <a:gd name="T49" fmla="*/ 9 h 29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661" h="292">
                    <a:moveTo>
                      <a:pt x="125" y="9"/>
                    </a:moveTo>
                    <a:lnTo>
                      <a:pt x="101" y="30"/>
                    </a:lnTo>
                    <a:lnTo>
                      <a:pt x="66" y="46"/>
                    </a:lnTo>
                    <a:lnTo>
                      <a:pt x="50" y="62"/>
                    </a:lnTo>
                    <a:lnTo>
                      <a:pt x="37" y="73"/>
                    </a:lnTo>
                    <a:lnTo>
                      <a:pt x="18" y="86"/>
                    </a:lnTo>
                    <a:lnTo>
                      <a:pt x="0" y="104"/>
                    </a:lnTo>
                    <a:lnTo>
                      <a:pt x="59" y="129"/>
                    </a:lnTo>
                    <a:lnTo>
                      <a:pt x="81" y="150"/>
                    </a:lnTo>
                    <a:lnTo>
                      <a:pt x="137" y="174"/>
                    </a:lnTo>
                    <a:lnTo>
                      <a:pt x="171" y="189"/>
                    </a:lnTo>
                    <a:lnTo>
                      <a:pt x="219" y="202"/>
                    </a:lnTo>
                    <a:lnTo>
                      <a:pt x="526" y="291"/>
                    </a:lnTo>
                    <a:lnTo>
                      <a:pt x="660" y="124"/>
                    </a:lnTo>
                    <a:lnTo>
                      <a:pt x="345" y="62"/>
                    </a:lnTo>
                    <a:lnTo>
                      <a:pt x="319" y="51"/>
                    </a:lnTo>
                    <a:lnTo>
                      <a:pt x="277" y="42"/>
                    </a:lnTo>
                    <a:lnTo>
                      <a:pt x="254" y="42"/>
                    </a:lnTo>
                    <a:lnTo>
                      <a:pt x="224" y="30"/>
                    </a:lnTo>
                    <a:lnTo>
                      <a:pt x="207" y="30"/>
                    </a:lnTo>
                    <a:lnTo>
                      <a:pt x="184" y="17"/>
                    </a:lnTo>
                    <a:lnTo>
                      <a:pt x="151" y="17"/>
                    </a:lnTo>
                    <a:lnTo>
                      <a:pt x="121" y="0"/>
                    </a:lnTo>
                    <a:lnTo>
                      <a:pt x="125" y="9"/>
                    </a:lnTo>
                  </a:path>
                </a:pathLst>
              </a:custGeom>
              <a:solidFill>
                <a:srgbClr val="EFEFEF"/>
              </a:solidFill>
              <a:ln w="9525" cap="flat"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214" name="その他">
                <a:extLst>
                  <a:ext uri="{FF2B5EF4-FFF2-40B4-BE49-F238E27FC236}">
                    <a16:creationId xmlns:a16="http://schemas.microsoft.com/office/drawing/2014/main" id="{2843A349-9EBE-4F8A-A50B-C77A833E2B61}"/>
                  </a:ext>
                </a:extLst>
              </p:cNvPr>
              <p:cNvSpPr>
                <a:spLocks/>
              </p:cNvSpPr>
              <p:nvPr/>
            </p:nvSpPr>
            <p:spPr bwMode="auto">
              <a:xfrm>
                <a:off x="912" y="1805"/>
                <a:ext cx="134" cy="258"/>
              </a:xfrm>
              <a:custGeom>
                <a:avLst/>
                <a:gdLst>
                  <a:gd name="T0" fmla="*/ 68 w 134"/>
                  <a:gd name="T1" fmla="*/ 2 h 258"/>
                  <a:gd name="T2" fmla="*/ 62 w 134"/>
                  <a:gd name="T3" fmla="*/ 9 h 258"/>
                  <a:gd name="T4" fmla="*/ 53 w 134"/>
                  <a:gd name="T5" fmla="*/ 13 h 258"/>
                  <a:gd name="T6" fmla="*/ 43 w 134"/>
                  <a:gd name="T7" fmla="*/ 23 h 258"/>
                  <a:gd name="T8" fmla="*/ 35 w 134"/>
                  <a:gd name="T9" fmla="*/ 29 h 258"/>
                  <a:gd name="T10" fmla="*/ 29 w 134"/>
                  <a:gd name="T11" fmla="*/ 39 h 258"/>
                  <a:gd name="T12" fmla="*/ 21 w 134"/>
                  <a:gd name="T13" fmla="*/ 52 h 258"/>
                  <a:gd name="T14" fmla="*/ 11 w 134"/>
                  <a:gd name="T15" fmla="*/ 70 h 258"/>
                  <a:gd name="T16" fmla="*/ 6 w 134"/>
                  <a:gd name="T17" fmla="*/ 88 h 258"/>
                  <a:gd name="T18" fmla="*/ 0 w 134"/>
                  <a:gd name="T19" fmla="*/ 106 h 258"/>
                  <a:gd name="T20" fmla="*/ 0 w 134"/>
                  <a:gd name="T21" fmla="*/ 119 h 258"/>
                  <a:gd name="T22" fmla="*/ 0 w 134"/>
                  <a:gd name="T23" fmla="*/ 130 h 258"/>
                  <a:gd name="T24" fmla="*/ 0 w 134"/>
                  <a:gd name="T25" fmla="*/ 141 h 258"/>
                  <a:gd name="T26" fmla="*/ 3 w 134"/>
                  <a:gd name="T27" fmla="*/ 153 h 258"/>
                  <a:gd name="T28" fmla="*/ 5 w 134"/>
                  <a:gd name="T29" fmla="*/ 162 h 258"/>
                  <a:gd name="T30" fmla="*/ 5 w 134"/>
                  <a:gd name="T31" fmla="*/ 171 h 258"/>
                  <a:gd name="T32" fmla="*/ 8 w 134"/>
                  <a:gd name="T33" fmla="*/ 178 h 258"/>
                  <a:gd name="T34" fmla="*/ 9 w 134"/>
                  <a:gd name="T35" fmla="*/ 187 h 258"/>
                  <a:gd name="T36" fmla="*/ 12 w 134"/>
                  <a:gd name="T37" fmla="*/ 195 h 258"/>
                  <a:gd name="T38" fmla="*/ 12 w 134"/>
                  <a:gd name="T39" fmla="*/ 204 h 258"/>
                  <a:gd name="T40" fmla="*/ 18 w 134"/>
                  <a:gd name="T41" fmla="*/ 213 h 258"/>
                  <a:gd name="T42" fmla="*/ 23 w 134"/>
                  <a:gd name="T43" fmla="*/ 219 h 258"/>
                  <a:gd name="T44" fmla="*/ 29 w 134"/>
                  <a:gd name="T45" fmla="*/ 226 h 258"/>
                  <a:gd name="T46" fmla="*/ 36 w 134"/>
                  <a:gd name="T47" fmla="*/ 234 h 258"/>
                  <a:gd name="T48" fmla="*/ 45 w 134"/>
                  <a:gd name="T49" fmla="*/ 237 h 258"/>
                  <a:gd name="T50" fmla="*/ 54 w 134"/>
                  <a:gd name="T51" fmla="*/ 239 h 258"/>
                  <a:gd name="T52" fmla="*/ 65 w 134"/>
                  <a:gd name="T53" fmla="*/ 238 h 258"/>
                  <a:gd name="T54" fmla="*/ 66 w 134"/>
                  <a:gd name="T55" fmla="*/ 242 h 258"/>
                  <a:gd name="T56" fmla="*/ 74 w 134"/>
                  <a:gd name="T57" fmla="*/ 245 h 258"/>
                  <a:gd name="T58" fmla="*/ 80 w 134"/>
                  <a:gd name="T59" fmla="*/ 251 h 258"/>
                  <a:gd name="T60" fmla="*/ 89 w 134"/>
                  <a:gd name="T61" fmla="*/ 254 h 258"/>
                  <a:gd name="T62" fmla="*/ 93 w 134"/>
                  <a:gd name="T63" fmla="*/ 257 h 258"/>
                  <a:gd name="T64" fmla="*/ 100 w 134"/>
                  <a:gd name="T65" fmla="*/ 255 h 258"/>
                  <a:gd name="T66" fmla="*/ 104 w 134"/>
                  <a:gd name="T67" fmla="*/ 255 h 258"/>
                  <a:gd name="T68" fmla="*/ 110 w 134"/>
                  <a:gd name="T69" fmla="*/ 253 h 258"/>
                  <a:gd name="T70" fmla="*/ 110 w 134"/>
                  <a:gd name="T71" fmla="*/ 253 h 258"/>
                  <a:gd name="T72" fmla="*/ 113 w 134"/>
                  <a:gd name="T73" fmla="*/ 253 h 258"/>
                  <a:gd name="T74" fmla="*/ 120 w 134"/>
                  <a:gd name="T75" fmla="*/ 244 h 258"/>
                  <a:gd name="T76" fmla="*/ 133 w 134"/>
                  <a:gd name="T77" fmla="*/ 199 h 258"/>
                  <a:gd name="T78" fmla="*/ 130 w 134"/>
                  <a:gd name="T79" fmla="*/ 140 h 258"/>
                  <a:gd name="T80" fmla="*/ 117 w 134"/>
                  <a:gd name="T81" fmla="*/ 79 h 258"/>
                  <a:gd name="T82" fmla="*/ 95 w 134"/>
                  <a:gd name="T83" fmla="*/ 30 h 258"/>
                  <a:gd name="T84" fmla="*/ 70 w 134"/>
                  <a:gd name="T85" fmla="*/ 0 h 25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34" h="258">
                    <a:moveTo>
                      <a:pt x="70" y="0"/>
                    </a:moveTo>
                    <a:lnTo>
                      <a:pt x="68" y="2"/>
                    </a:lnTo>
                    <a:lnTo>
                      <a:pt x="65" y="6"/>
                    </a:lnTo>
                    <a:lnTo>
                      <a:pt x="62" y="9"/>
                    </a:lnTo>
                    <a:lnTo>
                      <a:pt x="58" y="11"/>
                    </a:lnTo>
                    <a:lnTo>
                      <a:pt x="56" y="13"/>
                    </a:lnTo>
                    <a:lnTo>
                      <a:pt x="53" y="13"/>
                    </a:lnTo>
                    <a:lnTo>
                      <a:pt x="49" y="17"/>
                    </a:lnTo>
                    <a:lnTo>
                      <a:pt x="46" y="20"/>
                    </a:lnTo>
                    <a:lnTo>
                      <a:pt x="43" y="23"/>
                    </a:lnTo>
                    <a:lnTo>
                      <a:pt x="40" y="24"/>
                    </a:lnTo>
                    <a:lnTo>
                      <a:pt x="37" y="27"/>
                    </a:lnTo>
                    <a:lnTo>
                      <a:pt x="35" y="29"/>
                    </a:lnTo>
                    <a:lnTo>
                      <a:pt x="32" y="33"/>
                    </a:lnTo>
                    <a:lnTo>
                      <a:pt x="29" y="39"/>
                    </a:lnTo>
                    <a:lnTo>
                      <a:pt x="25" y="42"/>
                    </a:lnTo>
                    <a:lnTo>
                      <a:pt x="23" y="48"/>
                    </a:lnTo>
                    <a:lnTo>
                      <a:pt x="21" y="52"/>
                    </a:lnTo>
                    <a:lnTo>
                      <a:pt x="17" y="58"/>
                    </a:lnTo>
                    <a:lnTo>
                      <a:pt x="14" y="64"/>
                    </a:lnTo>
                    <a:lnTo>
                      <a:pt x="11" y="70"/>
                    </a:lnTo>
                    <a:lnTo>
                      <a:pt x="11" y="75"/>
                    </a:lnTo>
                    <a:lnTo>
                      <a:pt x="8" y="81"/>
                    </a:lnTo>
                    <a:lnTo>
                      <a:pt x="6" y="88"/>
                    </a:lnTo>
                    <a:lnTo>
                      <a:pt x="3" y="94"/>
                    </a:lnTo>
                    <a:lnTo>
                      <a:pt x="3" y="100"/>
                    </a:lnTo>
                    <a:lnTo>
                      <a:pt x="0" y="106"/>
                    </a:lnTo>
                    <a:lnTo>
                      <a:pt x="0" y="110"/>
                    </a:lnTo>
                    <a:lnTo>
                      <a:pt x="0" y="116"/>
                    </a:lnTo>
                    <a:lnTo>
                      <a:pt x="0" y="119"/>
                    </a:lnTo>
                    <a:lnTo>
                      <a:pt x="0" y="124"/>
                    </a:lnTo>
                    <a:lnTo>
                      <a:pt x="0" y="127"/>
                    </a:lnTo>
                    <a:lnTo>
                      <a:pt x="0" y="130"/>
                    </a:lnTo>
                    <a:lnTo>
                      <a:pt x="0" y="133"/>
                    </a:lnTo>
                    <a:lnTo>
                      <a:pt x="0" y="138"/>
                    </a:lnTo>
                    <a:lnTo>
                      <a:pt x="0" y="141"/>
                    </a:lnTo>
                    <a:lnTo>
                      <a:pt x="0" y="145"/>
                    </a:lnTo>
                    <a:lnTo>
                      <a:pt x="3" y="147"/>
                    </a:lnTo>
                    <a:lnTo>
                      <a:pt x="3" y="153"/>
                    </a:lnTo>
                    <a:lnTo>
                      <a:pt x="3" y="156"/>
                    </a:lnTo>
                    <a:lnTo>
                      <a:pt x="3" y="158"/>
                    </a:lnTo>
                    <a:lnTo>
                      <a:pt x="5" y="162"/>
                    </a:lnTo>
                    <a:lnTo>
                      <a:pt x="5" y="165"/>
                    </a:lnTo>
                    <a:lnTo>
                      <a:pt x="5" y="168"/>
                    </a:lnTo>
                    <a:lnTo>
                      <a:pt x="5" y="171"/>
                    </a:lnTo>
                    <a:lnTo>
                      <a:pt x="8" y="172"/>
                    </a:lnTo>
                    <a:lnTo>
                      <a:pt x="8" y="175"/>
                    </a:lnTo>
                    <a:lnTo>
                      <a:pt x="8" y="178"/>
                    </a:lnTo>
                    <a:lnTo>
                      <a:pt x="8" y="182"/>
                    </a:lnTo>
                    <a:lnTo>
                      <a:pt x="9" y="183"/>
                    </a:lnTo>
                    <a:lnTo>
                      <a:pt x="9" y="187"/>
                    </a:lnTo>
                    <a:lnTo>
                      <a:pt x="9" y="189"/>
                    </a:lnTo>
                    <a:lnTo>
                      <a:pt x="9" y="193"/>
                    </a:lnTo>
                    <a:lnTo>
                      <a:pt x="12" y="195"/>
                    </a:lnTo>
                    <a:lnTo>
                      <a:pt x="12" y="198"/>
                    </a:lnTo>
                    <a:lnTo>
                      <a:pt x="12" y="201"/>
                    </a:lnTo>
                    <a:lnTo>
                      <a:pt x="12" y="204"/>
                    </a:lnTo>
                    <a:lnTo>
                      <a:pt x="16" y="207"/>
                    </a:lnTo>
                    <a:lnTo>
                      <a:pt x="16" y="210"/>
                    </a:lnTo>
                    <a:lnTo>
                      <a:pt x="18" y="213"/>
                    </a:lnTo>
                    <a:lnTo>
                      <a:pt x="19" y="216"/>
                    </a:lnTo>
                    <a:lnTo>
                      <a:pt x="23" y="216"/>
                    </a:lnTo>
                    <a:lnTo>
                      <a:pt x="23" y="219"/>
                    </a:lnTo>
                    <a:lnTo>
                      <a:pt x="25" y="222"/>
                    </a:lnTo>
                    <a:lnTo>
                      <a:pt x="25" y="226"/>
                    </a:lnTo>
                    <a:lnTo>
                      <a:pt x="29" y="226"/>
                    </a:lnTo>
                    <a:lnTo>
                      <a:pt x="30" y="228"/>
                    </a:lnTo>
                    <a:lnTo>
                      <a:pt x="33" y="231"/>
                    </a:lnTo>
                    <a:lnTo>
                      <a:pt x="36" y="234"/>
                    </a:lnTo>
                    <a:lnTo>
                      <a:pt x="39" y="234"/>
                    </a:lnTo>
                    <a:lnTo>
                      <a:pt x="42" y="237"/>
                    </a:lnTo>
                    <a:lnTo>
                      <a:pt x="45" y="237"/>
                    </a:lnTo>
                    <a:lnTo>
                      <a:pt x="48" y="239"/>
                    </a:lnTo>
                    <a:lnTo>
                      <a:pt x="51" y="239"/>
                    </a:lnTo>
                    <a:lnTo>
                      <a:pt x="54" y="239"/>
                    </a:lnTo>
                    <a:lnTo>
                      <a:pt x="58" y="239"/>
                    </a:lnTo>
                    <a:lnTo>
                      <a:pt x="60" y="239"/>
                    </a:lnTo>
                    <a:lnTo>
                      <a:pt x="65" y="238"/>
                    </a:lnTo>
                    <a:lnTo>
                      <a:pt x="65" y="240"/>
                    </a:lnTo>
                    <a:lnTo>
                      <a:pt x="66" y="240"/>
                    </a:lnTo>
                    <a:lnTo>
                      <a:pt x="66" y="242"/>
                    </a:lnTo>
                    <a:lnTo>
                      <a:pt x="69" y="242"/>
                    </a:lnTo>
                    <a:lnTo>
                      <a:pt x="71" y="245"/>
                    </a:lnTo>
                    <a:lnTo>
                      <a:pt x="74" y="245"/>
                    </a:lnTo>
                    <a:lnTo>
                      <a:pt x="77" y="248"/>
                    </a:lnTo>
                    <a:lnTo>
                      <a:pt x="80" y="248"/>
                    </a:lnTo>
                    <a:lnTo>
                      <a:pt x="80" y="251"/>
                    </a:lnTo>
                    <a:lnTo>
                      <a:pt x="83" y="251"/>
                    </a:lnTo>
                    <a:lnTo>
                      <a:pt x="86" y="254"/>
                    </a:lnTo>
                    <a:lnTo>
                      <a:pt x="89" y="254"/>
                    </a:lnTo>
                    <a:lnTo>
                      <a:pt x="89" y="257"/>
                    </a:lnTo>
                    <a:lnTo>
                      <a:pt x="93" y="257"/>
                    </a:lnTo>
                    <a:lnTo>
                      <a:pt x="97" y="255"/>
                    </a:lnTo>
                    <a:lnTo>
                      <a:pt x="100" y="255"/>
                    </a:lnTo>
                    <a:lnTo>
                      <a:pt x="101" y="255"/>
                    </a:lnTo>
                    <a:lnTo>
                      <a:pt x="104" y="255"/>
                    </a:lnTo>
                    <a:lnTo>
                      <a:pt x="107" y="255"/>
                    </a:lnTo>
                    <a:lnTo>
                      <a:pt x="110" y="253"/>
                    </a:lnTo>
                    <a:lnTo>
                      <a:pt x="113" y="253"/>
                    </a:lnTo>
                    <a:lnTo>
                      <a:pt x="115" y="252"/>
                    </a:lnTo>
                    <a:lnTo>
                      <a:pt x="120" y="244"/>
                    </a:lnTo>
                    <a:lnTo>
                      <a:pt x="126" y="232"/>
                    </a:lnTo>
                    <a:lnTo>
                      <a:pt x="130" y="217"/>
                    </a:lnTo>
                    <a:lnTo>
                      <a:pt x="133" y="199"/>
                    </a:lnTo>
                    <a:lnTo>
                      <a:pt x="133" y="180"/>
                    </a:lnTo>
                    <a:lnTo>
                      <a:pt x="133" y="161"/>
                    </a:lnTo>
                    <a:lnTo>
                      <a:pt x="130" y="140"/>
                    </a:lnTo>
                    <a:lnTo>
                      <a:pt x="128" y="119"/>
                    </a:lnTo>
                    <a:lnTo>
                      <a:pt x="121" y="100"/>
                    </a:lnTo>
                    <a:lnTo>
                      <a:pt x="117" y="79"/>
                    </a:lnTo>
                    <a:lnTo>
                      <a:pt x="110" y="61"/>
                    </a:lnTo>
                    <a:lnTo>
                      <a:pt x="104" y="44"/>
                    </a:lnTo>
                    <a:lnTo>
                      <a:pt x="95" y="30"/>
                    </a:lnTo>
                    <a:lnTo>
                      <a:pt x="87" y="17"/>
                    </a:lnTo>
                    <a:lnTo>
                      <a:pt x="78" y="8"/>
                    </a:lnTo>
                    <a:lnTo>
                      <a:pt x="70" y="0"/>
                    </a:lnTo>
                  </a:path>
                </a:pathLst>
              </a:custGeom>
              <a:solidFill>
                <a:srgbClr val="E1E1E1"/>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215" name="その他">
                <a:extLst>
                  <a:ext uri="{FF2B5EF4-FFF2-40B4-BE49-F238E27FC236}">
                    <a16:creationId xmlns:a16="http://schemas.microsoft.com/office/drawing/2014/main" id="{43ED5A3D-AC38-4B65-A84E-246584EAF060}"/>
                  </a:ext>
                </a:extLst>
              </p:cNvPr>
              <p:cNvSpPr>
                <a:spLocks/>
              </p:cNvSpPr>
              <p:nvPr/>
            </p:nvSpPr>
            <p:spPr bwMode="auto">
              <a:xfrm>
                <a:off x="953" y="1800"/>
                <a:ext cx="108" cy="260"/>
              </a:xfrm>
              <a:custGeom>
                <a:avLst/>
                <a:gdLst>
                  <a:gd name="T0" fmla="*/ 61 w 108"/>
                  <a:gd name="T1" fmla="*/ 2 h 260"/>
                  <a:gd name="T2" fmla="*/ 56 w 108"/>
                  <a:gd name="T3" fmla="*/ 5 h 260"/>
                  <a:gd name="T4" fmla="*/ 52 w 108"/>
                  <a:gd name="T5" fmla="*/ 5 h 260"/>
                  <a:gd name="T6" fmla="*/ 45 w 108"/>
                  <a:gd name="T7" fmla="*/ 9 h 260"/>
                  <a:gd name="T8" fmla="*/ 42 w 108"/>
                  <a:gd name="T9" fmla="*/ 11 h 260"/>
                  <a:gd name="T10" fmla="*/ 39 w 108"/>
                  <a:gd name="T11" fmla="*/ 14 h 260"/>
                  <a:gd name="T12" fmla="*/ 38 w 108"/>
                  <a:gd name="T13" fmla="*/ 18 h 260"/>
                  <a:gd name="T14" fmla="*/ 36 w 108"/>
                  <a:gd name="T15" fmla="*/ 26 h 260"/>
                  <a:gd name="T16" fmla="*/ 35 w 108"/>
                  <a:gd name="T17" fmla="*/ 31 h 260"/>
                  <a:gd name="T18" fmla="*/ 35 w 108"/>
                  <a:gd name="T19" fmla="*/ 38 h 260"/>
                  <a:gd name="T20" fmla="*/ 35 w 108"/>
                  <a:gd name="T21" fmla="*/ 38 h 260"/>
                  <a:gd name="T22" fmla="*/ 28 w 108"/>
                  <a:gd name="T23" fmla="*/ 44 h 260"/>
                  <a:gd name="T24" fmla="*/ 24 w 108"/>
                  <a:gd name="T25" fmla="*/ 47 h 260"/>
                  <a:gd name="T26" fmla="*/ 17 w 108"/>
                  <a:gd name="T27" fmla="*/ 49 h 260"/>
                  <a:gd name="T28" fmla="*/ 15 w 108"/>
                  <a:gd name="T29" fmla="*/ 49 h 260"/>
                  <a:gd name="T30" fmla="*/ 13 w 108"/>
                  <a:gd name="T31" fmla="*/ 53 h 260"/>
                  <a:gd name="T32" fmla="*/ 11 w 108"/>
                  <a:gd name="T33" fmla="*/ 56 h 260"/>
                  <a:gd name="T34" fmla="*/ 8 w 108"/>
                  <a:gd name="T35" fmla="*/ 62 h 260"/>
                  <a:gd name="T36" fmla="*/ 8 w 108"/>
                  <a:gd name="T37" fmla="*/ 69 h 260"/>
                  <a:gd name="T38" fmla="*/ 7 w 108"/>
                  <a:gd name="T39" fmla="*/ 78 h 260"/>
                  <a:gd name="T40" fmla="*/ 5 w 108"/>
                  <a:gd name="T41" fmla="*/ 84 h 260"/>
                  <a:gd name="T42" fmla="*/ 3 w 108"/>
                  <a:gd name="T43" fmla="*/ 90 h 260"/>
                  <a:gd name="T44" fmla="*/ 3 w 108"/>
                  <a:gd name="T45" fmla="*/ 93 h 260"/>
                  <a:gd name="T46" fmla="*/ 2 w 108"/>
                  <a:gd name="T47" fmla="*/ 99 h 260"/>
                  <a:gd name="T48" fmla="*/ 0 w 108"/>
                  <a:gd name="T49" fmla="*/ 102 h 260"/>
                  <a:gd name="T50" fmla="*/ 0 w 108"/>
                  <a:gd name="T51" fmla="*/ 108 h 260"/>
                  <a:gd name="T52" fmla="*/ 1 w 108"/>
                  <a:gd name="T53" fmla="*/ 110 h 260"/>
                  <a:gd name="T54" fmla="*/ 1 w 108"/>
                  <a:gd name="T55" fmla="*/ 115 h 260"/>
                  <a:gd name="T56" fmla="*/ 1 w 108"/>
                  <a:gd name="T57" fmla="*/ 119 h 260"/>
                  <a:gd name="T58" fmla="*/ 1 w 108"/>
                  <a:gd name="T59" fmla="*/ 124 h 260"/>
                  <a:gd name="T60" fmla="*/ 1 w 108"/>
                  <a:gd name="T61" fmla="*/ 127 h 260"/>
                  <a:gd name="T62" fmla="*/ 1 w 108"/>
                  <a:gd name="T63" fmla="*/ 129 h 260"/>
                  <a:gd name="T64" fmla="*/ 1 w 108"/>
                  <a:gd name="T65" fmla="*/ 138 h 260"/>
                  <a:gd name="T66" fmla="*/ 3 w 108"/>
                  <a:gd name="T67" fmla="*/ 147 h 260"/>
                  <a:gd name="T68" fmla="*/ 9 w 108"/>
                  <a:gd name="T69" fmla="*/ 156 h 260"/>
                  <a:gd name="T70" fmla="*/ 11 w 108"/>
                  <a:gd name="T71" fmla="*/ 167 h 260"/>
                  <a:gd name="T72" fmla="*/ 15 w 108"/>
                  <a:gd name="T73" fmla="*/ 176 h 260"/>
                  <a:gd name="T74" fmla="*/ 19 w 108"/>
                  <a:gd name="T75" fmla="*/ 187 h 260"/>
                  <a:gd name="T76" fmla="*/ 19 w 108"/>
                  <a:gd name="T77" fmla="*/ 196 h 260"/>
                  <a:gd name="T78" fmla="*/ 19 w 108"/>
                  <a:gd name="T79" fmla="*/ 208 h 260"/>
                  <a:gd name="T80" fmla="*/ 19 w 108"/>
                  <a:gd name="T81" fmla="*/ 220 h 260"/>
                  <a:gd name="T82" fmla="*/ 19 w 108"/>
                  <a:gd name="T83" fmla="*/ 229 h 260"/>
                  <a:gd name="T84" fmla="*/ 24 w 108"/>
                  <a:gd name="T85" fmla="*/ 236 h 260"/>
                  <a:gd name="T86" fmla="*/ 25 w 108"/>
                  <a:gd name="T87" fmla="*/ 242 h 260"/>
                  <a:gd name="T88" fmla="*/ 31 w 108"/>
                  <a:gd name="T89" fmla="*/ 245 h 260"/>
                  <a:gd name="T90" fmla="*/ 36 w 108"/>
                  <a:gd name="T91" fmla="*/ 251 h 260"/>
                  <a:gd name="T92" fmla="*/ 45 w 108"/>
                  <a:gd name="T93" fmla="*/ 254 h 260"/>
                  <a:gd name="T94" fmla="*/ 54 w 108"/>
                  <a:gd name="T95" fmla="*/ 257 h 260"/>
                  <a:gd name="T96" fmla="*/ 58 w 108"/>
                  <a:gd name="T97" fmla="*/ 259 h 260"/>
                  <a:gd name="T98" fmla="*/ 61 w 108"/>
                  <a:gd name="T99" fmla="*/ 259 h 260"/>
                  <a:gd name="T100" fmla="*/ 67 w 108"/>
                  <a:gd name="T101" fmla="*/ 259 h 260"/>
                  <a:gd name="T102" fmla="*/ 68 w 108"/>
                  <a:gd name="T103" fmla="*/ 259 h 260"/>
                  <a:gd name="T104" fmla="*/ 72 w 108"/>
                  <a:gd name="T105" fmla="*/ 259 h 260"/>
                  <a:gd name="T106" fmla="*/ 83 w 108"/>
                  <a:gd name="T107" fmla="*/ 246 h 260"/>
                  <a:gd name="T108" fmla="*/ 104 w 108"/>
                  <a:gd name="T109" fmla="*/ 198 h 260"/>
                  <a:gd name="T110" fmla="*/ 107 w 108"/>
                  <a:gd name="T111" fmla="*/ 142 h 260"/>
                  <a:gd name="T112" fmla="*/ 100 w 108"/>
                  <a:gd name="T113" fmla="*/ 84 h 260"/>
                  <a:gd name="T114" fmla="*/ 83 w 108"/>
                  <a:gd name="T115" fmla="*/ 35 h 260"/>
                  <a:gd name="T116" fmla="*/ 63 w 108"/>
                  <a:gd name="T117" fmla="*/ 0 h 26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08" h="260">
                    <a:moveTo>
                      <a:pt x="63" y="0"/>
                    </a:moveTo>
                    <a:lnTo>
                      <a:pt x="61" y="2"/>
                    </a:lnTo>
                    <a:lnTo>
                      <a:pt x="59" y="2"/>
                    </a:lnTo>
                    <a:lnTo>
                      <a:pt x="56" y="5"/>
                    </a:lnTo>
                    <a:lnTo>
                      <a:pt x="52" y="5"/>
                    </a:lnTo>
                    <a:lnTo>
                      <a:pt x="50" y="9"/>
                    </a:lnTo>
                    <a:lnTo>
                      <a:pt x="48" y="9"/>
                    </a:lnTo>
                    <a:lnTo>
                      <a:pt x="45" y="9"/>
                    </a:lnTo>
                    <a:lnTo>
                      <a:pt x="42" y="11"/>
                    </a:lnTo>
                    <a:lnTo>
                      <a:pt x="39" y="14"/>
                    </a:lnTo>
                    <a:lnTo>
                      <a:pt x="39" y="15"/>
                    </a:lnTo>
                    <a:lnTo>
                      <a:pt x="38" y="18"/>
                    </a:lnTo>
                    <a:lnTo>
                      <a:pt x="36" y="21"/>
                    </a:lnTo>
                    <a:lnTo>
                      <a:pt x="36" y="23"/>
                    </a:lnTo>
                    <a:lnTo>
                      <a:pt x="36" y="26"/>
                    </a:lnTo>
                    <a:lnTo>
                      <a:pt x="35" y="29"/>
                    </a:lnTo>
                    <a:lnTo>
                      <a:pt x="35" y="31"/>
                    </a:lnTo>
                    <a:lnTo>
                      <a:pt x="35" y="34"/>
                    </a:lnTo>
                    <a:lnTo>
                      <a:pt x="35" y="38"/>
                    </a:lnTo>
                    <a:lnTo>
                      <a:pt x="32" y="40"/>
                    </a:lnTo>
                    <a:lnTo>
                      <a:pt x="31" y="40"/>
                    </a:lnTo>
                    <a:lnTo>
                      <a:pt x="28" y="44"/>
                    </a:lnTo>
                    <a:lnTo>
                      <a:pt x="25" y="47"/>
                    </a:lnTo>
                    <a:lnTo>
                      <a:pt x="24" y="47"/>
                    </a:lnTo>
                    <a:lnTo>
                      <a:pt x="21" y="47"/>
                    </a:lnTo>
                    <a:lnTo>
                      <a:pt x="17" y="49"/>
                    </a:lnTo>
                    <a:lnTo>
                      <a:pt x="15" y="49"/>
                    </a:lnTo>
                    <a:lnTo>
                      <a:pt x="13" y="53"/>
                    </a:lnTo>
                    <a:lnTo>
                      <a:pt x="15" y="53"/>
                    </a:lnTo>
                    <a:lnTo>
                      <a:pt x="11" y="56"/>
                    </a:lnTo>
                    <a:lnTo>
                      <a:pt x="9" y="59"/>
                    </a:lnTo>
                    <a:lnTo>
                      <a:pt x="8" y="62"/>
                    </a:lnTo>
                    <a:lnTo>
                      <a:pt x="8" y="65"/>
                    </a:lnTo>
                    <a:lnTo>
                      <a:pt x="8" y="68"/>
                    </a:lnTo>
                    <a:lnTo>
                      <a:pt x="8" y="69"/>
                    </a:lnTo>
                    <a:lnTo>
                      <a:pt x="7" y="73"/>
                    </a:lnTo>
                    <a:lnTo>
                      <a:pt x="7" y="75"/>
                    </a:lnTo>
                    <a:lnTo>
                      <a:pt x="7" y="78"/>
                    </a:lnTo>
                    <a:lnTo>
                      <a:pt x="7" y="80"/>
                    </a:lnTo>
                    <a:lnTo>
                      <a:pt x="5" y="84"/>
                    </a:lnTo>
                    <a:lnTo>
                      <a:pt x="4" y="86"/>
                    </a:lnTo>
                    <a:lnTo>
                      <a:pt x="3" y="90"/>
                    </a:lnTo>
                    <a:lnTo>
                      <a:pt x="3" y="93"/>
                    </a:lnTo>
                    <a:lnTo>
                      <a:pt x="2" y="96"/>
                    </a:lnTo>
                    <a:lnTo>
                      <a:pt x="2" y="99"/>
                    </a:lnTo>
                    <a:lnTo>
                      <a:pt x="0" y="102"/>
                    </a:lnTo>
                    <a:lnTo>
                      <a:pt x="0" y="105"/>
                    </a:lnTo>
                    <a:lnTo>
                      <a:pt x="0" y="108"/>
                    </a:lnTo>
                    <a:lnTo>
                      <a:pt x="0" y="110"/>
                    </a:lnTo>
                    <a:lnTo>
                      <a:pt x="1" y="110"/>
                    </a:lnTo>
                    <a:lnTo>
                      <a:pt x="1" y="113"/>
                    </a:lnTo>
                    <a:lnTo>
                      <a:pt x="1" y="115"/>
                    </a:lnTo>
                    <a:lnTo>
                      <a:pt x="1" y="119"/>
                    </a:lnTo>
                    <a:lnTo>
                      <a:pt x="1" y="121"/>
                    </a:lnTo>
                    <a:lnTo>
                      <a:pt x="1" y="124"/>
                    </a:lnTo>
                    <a:lnTo>
                      <a:pt x="1" y="127"/>
                    </a:lnTo>
                    <a:lnTo>
                      <a:pt x="1" y="129"/>
                    </a:lnTo>
                    <a:lnTo>
                      <a:pt x="1" y="135"/>
                    </a:lnTo>
                    <a:lnTo>
                      <a:pt x="1" y="138"/>
                    </a:lnTo>
                    <a:lnTo>
                      <a:pt x="1" y="141"/>
                    </a:lnTo>
                    <a:lnTo>
                      <a:pt x="3" y="144"/>
                    </a:lnTo>
                    <a:lnTo>
                      <a:pt x="3" y="147"/>
                    </a:lnTo>
                    <a:lnTo>
                      <a:pt x="6" y="150"/>
                    </a:lnTo>
                    <a:lnTo>
                      <a:pt x="6" y="154"/>
                    </a:lnTo>
                    <a:lnTo>
                      <a:pt x="9" y="156"/>
                    </a:lnTo>
                    <a:lnTo>
                      <a:pt x="9" y="161"/>
                    </a:lnTo>
                    <a:lnTo>
                      <a:pt x="11" y="163"/>
                    </a:lnTo>
                    <a:lnTo>
                      <a:pt x="11" y="167"/>
                    </a:lnTo>
                    <a:lnTo>
                      <a:pt x="15" y="170"/>
                    </a:lnTo>
                    <a:lnTo>
                      <a:pt x="15" y="173"/>
                    </a:lnTo>
                    <a:lnTo>
                      <a:pt x="15" y="176"/>
                    </a:lnTo>
                    <a:lnTo>
                      <a:pt x="15" y="179"/>
                    </a:lnTo>
                    <a:lnTo>
                      <a:pt x="19" y="182"/>
                    </a:lnTo>
                    <a:lnTo>
                      <a:pt x="19" y="187"/>
                    </a:lnTo>
                    <a:lnTo>
                      <a:pt x="19" y="190"/>
                    </a:lnTo>
                    <a:lnTo>
                      <a:pt x="19" y="194"/>
                    </a:lnTo>
                    <a:lnTo>
                      <a:pt x="19" y="196"/>
                    </a:lnTo>
                    <a:lnTo>
                      <a:pt x="19" y="202"/>
                    </a:lnTo>
                    <a:lnTo>
                      <a:pt x="19" y="205"/>
                    </a:lnTo>
                    <a:lnTo>
                      <a:pt x="19" y="208"/>
                    </a:lnTo>
                    <a:lnTo>
                      <a:pt x="19" y="211"/>
                    </a:lnTo>
                    <a:lnTo>
                      <a:pt x="19" y="217"/>
                    </a:lnTo>
                    <a:lnTo>
                      <a:pt x="19" y="220"/>
                    </a:lnTo>
                    <a:lnTo>
                      <a:pt x="19" y="223"/>
                    </a:lnTo>
                    <a:lnTo>
                      <a:pt x="19" y="227"/>
                    </a:lnTo>
                    <a:lnTo>
                      <a:pt x="19" y="229"/>
                    </a:lnTo>
                    <a:lnTo>
                      <a:pt x="21" y="233"/>
                    </a:lnTo>
                    <a:lnTo>
                      <a:pt x="21" y="236"/>
                    </a:lnTo>
                    <a:lnTo>
                      <a:pt x="24" y="236"/>
                    </a:lnTo>
                    <a:lnTo>
                      <a:pt x="24" y="239"/>
                    </a:lnTo>
                    <a:lnTo>
                      <a:pt x="25" y="239"/>
                    </a:lnTo>
                    <a:lnTo>
                      <a:pt x="25" y="242"/>
                    </a:lnTo>
                    <a:lnTo>
                      <a:pt x="28" y="242"/>
                    </a:lnTo>
                    <a:lnTo>
                      <a:pt x="28" y="245"/>
                    </a:lnTo>
                    <a:lnTo>
                      <a:pt x="31" y="245"/>
                    </a:lnTo>
                    <a:lnTo>
                      <a:pt x="33" y="248"/>
                    </a:lnTo>
                    <a:lnTo>
                      <a:pt x="36" y="248"/>
                    </a:lnTo>
                    <a:lnTo>
                      <a:pt x="36" y="251"/>
                    </a:lnTo>
                    <a:lnTo>
                      <a:pt x="39" y="251"/>
                    </a:lnTo>
                    <a:lnTo>
                      <a:pt x="42" y="254"/>
                    </a:lnTo>
                    <a:lnTo>
                      <a:pt x="45" y="254"/>
                    </a:lnTo>
                    <a:lnTo>
                      <a:pt x="47" y="257"/>
                    </a:lnTo>
                    <a:lnTo>
                      <a:pt x="50" y="257"/>
                    </a:lnTo>
                    <a:lnTo>
                      <a:pt x="54" y="257"/>
                    </a:lnTo>
                    <a:lnTo>
                      <a:pt x="57" y="257"/>
                    </a:lnTo>
                    <a:lnTo>
                      <a:pt x="57" y="259"/>
                    </a:lnTo>
                    <a:lnTo>
                      <a:pt x="58" y="259"/>
                    </a:lnTo>
                    <a:lnTo>
                      <a:pt x="61" y="259"/>
                    </a:lnTo>
                    <a:lnTo>
                      <a:pt x="63" y="259"/>
                    </a:lnTo>
                    <a:lnTo>
                      <a:pt x="67" y="259"/>
                    </a:lnTo>
                    <a:lnTo>
                      <a:pt x="68" y="259"/>
                    </a:lnTo>
                    <a:lnTo>
                      <a:pt x="71" y="259"/>
                    </a:lnTo>
                    <a:lnTo>
                      <a:pt x="72" y="259"/>
                    </a:lnTo>
                    <a:lnTo>
                      <a:pt x="74" y="257"/>
                    </a:lnTo>
                    <a:lnTo>
                      <a:pt x="83" y="246"/>
                    </a:lnTo>
                    <a:lnTo>
                      <a:pt x="92" y="231"/>
                    </a:lnTo>
                    <a:lnTo>
                      <a:pt x="98" y="216"/>
                    </a:lnTo>
                    <a:lnTo>
                      <a:pt x="104" y="198"/>
                    </a:lnTo>
                    <a:lnTo>
                      <a:pt x="105" y="179"/>
                    </a:lnTo>
                    <a:lnTo>
                      <a:pt x="107" y="161"/>
                    </a:lnTo>
                    <a:lnTo>
                      <a:pt x="107" y="142"/>
                    </a:lnTo>
                    <a:lnTo>
                      <a:pt x="107" y="121"/>
                    </a:lnTo>
                    <a:lnTo>
                      <a:pt x="103" y="102"/>
                    </a:lnTo>
                    <a:lnTo>
                      <a:pt x="100" y="84"/>
                    </a:lnTo>
                    <a:lnTo>
                      <a:pt x="94" y="66"/>
                    </a:lnTo>
                    <a:lnTo>
                      <a:pt x="89" y="49"/>
                    </a:lnTo>
                    <a:lnTo>
                      <a:pt x="83" y="35"/>
                    </a:lnTo>
                    <a:lnTo>
                      <a:pt x="76" y="21"/>
                    </a:lnTo>
                    <a:lnTo>
                      <a:pt x="69" y="11"/>
                    </a:lnTo>
                    <a:lnTo>
                      <a:pt x="63" y="0"/>
                    </a:lnTo>
                  </a:path>
                </a:pathLst>
              </a:custGeom>
              <a:solidFill>
                <a:srgbClr val="602162"/>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216" name="その他">
                <a:extLst>
                  <a:ext uri="{FF2B5EF4-FFF2-40B4-BE49-F238E27FC236}">
                    <a16:creationId xmlns:a16="http://schemas.microsoft.com/office/drawing/2014/main" id="{81781E4D-03FE-4E47-88C6-1387B31952D1}"/>
                  </a:ext>
                </a:extLst>
              </p:cNvPr>
              <p:cNvSpPr>
                <a:spLocks/>
              </p:cNvSpPr>
              <p:nvPr/>
            </p:nvSpPr>
            <p:spPr bwMode="auto">
              <a:xfrm>
                <a:off x="1010" y="1679"/>
                <a:ext cx="630" cy="391"/>
              </a:xfrm>
              <a:custGeom>
                <a:avLst/>
                <a:gdLst>
                  <a:gd name="T0" fmla="*/ 47 w 630"/>
                  <a:gd name="T1" fmla="*/ 0 h 391"/>
                  <a:gd name="T2" fmla="*/ 12 w 630"/>
                  <a:gd name="T3" fmla="*/ 18 h 391"/>
                  <a:gd name="T4" fmla="*/ 6 w 630"/>
                  <a:gd name="T5" fmla="*/ 38 h 391"/>
                  <a:gd name="T6" fmla="*/ 0 w 630"/>
                  <a:gd name="T7" fmla="*/ 102 h 391"/>
                  <a:gd name="T8" fmla="*/ 8 w 630"/>
                  <a:gd name="T9" fmla="*/ 130 h 391"/>
                  <a:gd name="T10" fmla="*/ 11 w 630"/>
                  <a:gd name="T11" fmla="*/ 194 h 391"/>
                  <a:gd name="T12" fmla="*/ 8 w 630"/>
                  <a:gd name="T13" fmla="*/ 260 h 391"/>
                  <a:gd name="T14" fmla="*/ 8 w 630"/>
                  <a:gd name="T15" fmla="*/ 319 h 391"/>
                  <a:gd name="T16" fmla="*/ 15 w 630"/>
                  <a:gd name="T17" fmla="*/ 350 h 391"/>
                  <a:gd name="T18" fmla="*/ 30 w 630"/>
                  <a:gd name="T19" fmla="*/ 363 h 391"/>
                  <a:gd name="T20" fmla="*/ 76 w 630"/>
                  <a:gd name="T21" fmla="*/ 390 h 391"/>
                  <a:gd name="T22" fmla="*/ 629 w 630"/>
                  <a:gd name="T23" fmla="*/ 390 h 391"/>
                  <a:gd name="T24" fmla="*/ 590 w 630"/>
                  <a:gd name="T25" fmla="*/ 360 h 391"/>
                  <a:gd name="T26" fmla="*/ 553 w 630"/>
                  <a:gd name="T27" fmla="*/ 356 h 391"/>
                  <a:gd name="T28" fmla="*/ 502 w 630"/>
                  <a:gd name="T29" fmla="*/ 360 h 391"/>
                  <a:gd name="T30" fmla="*/ 366 w 630"/>
                  <a:gd name="T31" fmla="*/ 385 h 391"/>
                  <a:gd name="T32" fmla="*/ 377 w 630"/>
                  <a:gd name="T33" fmla="*/ 373 h 391"/>
                  <a:gd name="T34" fmla="*/ 374 w 630"/>
                  <a:gd name="T35" fmla="*/ 360 h 391"/>
                  <a:gd name="T36" fmla="*/ 395 w 630"/>
                  <a:gd name="T37" fmla="*/ 360 h 391"/>
                  <a:gd name="T38" fmla="*/ 377 w 630"/>
                  <a:gd name="T39" fmla="*/ 344 h 391"/>
                  <a:gd name="T40" fmla="*/ 388 w 630"/>
                  <a:gd name="T41" fmla="*/ 306 h 391"/>
                  <a:gd name="T42" fmla="*/ 350 w 630"/>
                  <a:gd name="T43" fmla="*/ 233 h 391"/>
                  <a:gd name="T44" fmla="*/ 375 w 630"/>
                  <a:gd name="T45" fmla="*/ 139 h 391"/>
                  <a:gd name="T46" fmla="*/ 287 w 630"/>
                  <a:gd name="T47" fmla="*/ 137 h 391"/>
                  <a:gd name="T48" fmla="*/ 248 w 630"/>
                  <a:gd name="T49" fmla="*/ 118 h 391"/>
                  <a:gd name="T50" fmla="*/ 221 w 630"/>
                  <a:gd name="T51" fmla="*/ 113 h 391"/>
                  <a:gd name="T52" fmla="*/ 230 w 630"/>
                  <a:gd name="T53" fmla="*/ 75 h 391"/>
                  <a:gd name="T54" fmla="*/ 162 w 630"/>
                  <a:gd name="T55" fmla="*/ 70 h 391"/>
                  <a:gd name="T56" fmla="*/ 109 w 630"/>
                  <a:gd name="T57" fmla="*/ 45 h 391"/>
                  <a:gd name="T58" fmla="*/ 70 w 630"/>
                  <a:gd name="T59" fmla="*/ 0 h 391"/>
                  <a:gd name="T60" fmla="*/ 47 w 630"/>
                  <a:gd name="T61" fmla="*/ 0 h 391"/>
                  <a:gd name="T62" fmla="*/ 47 w 630"/>
                  <a:gd name="T63" fmla="*/ 0 h 39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630" h="391">
                    <a:moveTo>
                      <a:pt x="47" y="0"/>
                    </a:moveTo>
                    <a:lnTo>
                      <a:pt x="12" y="18"/>
                    </a:lnTo>
                    <a:lnTo>
                      <a:pt x="6" y="38"/>
                    </a:lnTo>
                    <a:lnTo>
                      <a:pt x="0" y="102"/>
                    </a:lnTo>
                    <a:lnTo>
                      <a:pt x="8" y="130"/>
                    </a:lnTo>
                    <a:lnTo>
                      <a:pt x="11" y="194"/>
                    </a:lnTo>
                    <a:lnTo>
                      <a:pt x="8" y="260"/>
                    </a:lnTo>
                    <a:lnTo>
                      <a:pt x="8" y="319"/>
                    </a:lnTo>
                    <a:lnTo>
                      <a:pt x="15" y="350"/>
                    </a:lnTo>
                    <a:lnTo>
                      <a:pt x="30" y="363"/>
                    </a:lnTo>
                    <a:lnTo>
                      <a:pt x="76" y="390"/>
                    </a:lnTo>
                    <a:lnTo>
                      <a:pt x="629" y="390"/>
                    </a:lnTo>
                    <a:lnTo>
                      <a:pt x="590" y="360"/>
                    </a:lnTo>
                    <a:lnTo>
                      <a:pt x="553" y="356"/>
                    </a:lnTo>
                    <a:lnTo>
                      <a:pt x="502" y="360"/>
                    </a:lnTo>
                    <a:lnTo>
                      <a:pt x="366" y="385"/>
                    </a:lnTo>
                    <a:lnTo>
                      <a:pt x="377" y="373"/>
                    </a:lnTo>
                    <a:lnTo>
                      <a:pt x="374" y="360"/>
                    </a:lnTo>
                    <a:lnTo>
                      <a:pt x="395" y="360"/>
                    </a:lnTo>
                    <a:lnTo>
                      <a:pt x="377" y="344"/>
                    </a:lnTo>
                    <a:lnTo>
                      <a:pt x="388" y="306"/>
                    </a:lnTo>
                    <a:lnTo>
                      <a:pt x="350" y="233"/>
                    </a:lnTo>
                    <a:lnTo>
                      <a:pt x="375" y="139"/>
                    </a:lnTo>
                    <a:lnTo>
                      <a:pt x="287" y="137"/>
                    </a:lnTo>
                    <a:lnTo>
                      <a:pt x="248" y="118"/>
                    </a:lnTo>
                    <a:lnTo>
                      <a:pt x="221" y="113"/>
                    </a:lnTo>
                    <a:lnTo>
                      <a:pt x="230" y="75"/>
                    </a:lnTo>
                    <a:lnTo>
                      <a:pt x="162" y="70"/>
                    </a:lnTo>
                    <a:lnTo>
                      <a:pt x="109" y="45"/>
                    </a:lnTo>
                    <a:lnTo>
                      <a:pt x="70" y="0"/>
                    </a:lnTo>
                    <a:lnTo>
                      <a:pt x="47" y="0"/>
                    </a:lnTo>
                  </a:path>
                </a:pathLst>
              </a:custGeom>
              <a:solidFill>
                <a:srgbClr val="FFFFFF"/>
              </a:solidFill>
              <a:ln w="18851" cap="flat" cmpd="sng">
                <a:solidFill>
                  <a:srgbClr val="FF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217" name="その他">
                <a:extLst>
                  <a:ext uri="{FF2B5EF4-FFF2-40B4-BE49-F238E27FC236}">
                    <a16:creationId xmlns:a16="http://schemas.microsoft.com/office/drawing/2014/main" id="{516D0253-4E18-4927-966D-889A7DA93A58}"/>
                  </a:ext>
                </a:extLst>
              </p:cNvPr>
              <p:cNvSpPr>
                <a:spLocks/>
              </p:cNvSpPr>
              <p:nvPr/>
            </p:nvSpPr>
            <p:spPr bwMode="auto">
              <a:xfrm>
                <a:off x="1339" y="2035"/>
                <a:ext cx="303" cy="45"/>
              </a:xfrm>
              <a:custGeom>
                <a:avLst/>
                <a:gdLst>
                  <a:gd name="T0" fmla="*/ 0 w 303"/>
                  <a:gd name="T1" fmla="*/ 34 h 45"/>
                  <a:gd name="T2" fmla="*/ 70 w 303"/>
                  <a:gd name="T3" fmla="*/ 40 h 45"/>
                  <a:gd name="T4" fmla="*/ 127 w 303"/>
                  <a:gd name="T5" fmla="*/ 34 h 45"/>
                  <a:gd name="T6" fmla="*/ 230 w 303"/>
                  <a:gd name="T7" fmla="*/ 44 h 45"/>
                  <a:gd name="T8" fmla="*/ 302 w 303"/>
                  <a:gd name="T9" fmla="*/ 37 h 45"/>
                  <a:gd name="T10" fmla="*/ 261 w 303"/>
                  <a:gd name="T11" fmla="*/ 3 h 45"/>
                  <a:gd name="T12" fmla="*/ 224 w 303"/>
                  <a:gd name="T13" fmla="*/ 0 h 45"/>
                  <a:gd name="T14" fmla="*/ 173 w 303"/>
                  <a:gd name="T15" fmla="*/ 4 h 45"/>
                  <a:gd name="T16" fmla="*/ 46 w 303"/>
                  <a:gd name="T17" fmla="*/ 4 h 45"/>
                  <a:gd name="T18" fmla="*/ 0 w 303"/>
                  <a:gd name="T19" fmla="*/ 34 h 45"/>
                  <a:gd name="T20" fmla="*/ 0 w 303"/>
                  <a:gd name="T21" fmla="*/ 34 h 4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03" h="45">
                    <a:moveTo>
                      <a:pt x="0" y="34"/>
                    </a:moveTo>
                    <a:lnTo>
                      <a:pt x="70" y="40"/>
                    </a:lnTo>
                    <a:lnTo>
                      <a:pt x="127" y="34"/>
                    </a:lnTo>
                    <a:lnTo>
                      <a:pt x="230" y="44"/>
                    </a:lnTo>
                    <a:lnTo>
                      <a:pt x="302" y="37"/>
                    </a:lnTo>
                    <a:lnTo>
                      <a:pt x="261" y="3"/>
                    </a:lnTo>
                    <a:lnTo>
                      <a:pt x="224" y="0"/>
                    </a:lnTo>
                    <a:lnTo>
                      <a:pt x="173" y="4"/>
                    </a:lnTo>
                    <a:lnTo>
                      <a:pt x="46" y="4"/>
                    </a:lnTo>
                    <a:lnTo>
                      <a:pt x="0" y="34"/>
                    </a:lnTo>
                  </a:path>
                </a:pathLst>
              </a:custGeom>
              <a:solidFill>
                <a:srgbClr val="0060A0"/>
              </a:solidFill>
              <a:ln w="9525" cap="flat"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218" name="その他">
                <a:extLst>
                  <a:ext uri="{FF2B5EF4-FFF2-40B4-BE49-F238E27FC236}">
                    <a16:creationId xmlns:a16="http://schemas.microsoft.com/office/drawing/2014/main" id="{75219A63-F119-42CD-BD71-23D1858650FA}"/>
                  </a:ext>
                </a:extLst>
              </p:cNvPr>
              <p:cNvSpPr>
                <a:spLocks/>
              </p:cNvSpPr>
              <p:nvPr/>
            </p:nvSpPr>
            <p:spPr bwMode="auto">
              <a:xfrm>
                <a:off x="1005" y="1429"/>
                <a:ext cx="356" cy="304"/>
              </a:xfrm>
              <a:custGeom>
                <a:avLst/>
                <a:gdLst>
                  <a:gd name="T0" fmla="*/ 145 w 356"/>
                  <a:gd name="T1" fmla="*/ 0 h 304"/>
                  <a:gd name="T2" fmla="*/ 215 w 356"/>
                  <a:gd name="T3" fmla="*/ 11 h 304"/>
                  <a:gd name="T4" fmla="*/ 261 w 356"/>
                  <a:gd name="T5" fmla="*/ 24 h 304"/>
                  <a:gd name="T6" fmla="*/ 282 w 356"/>
                  <a:gd name="T7" fmla="*/ 24 h 304"/>
                  <a:gd name="T8" fmla="*/ 299 w 356"/>
                  <a:gd name="T9" fmla="*/ 20 h 304"/>
                  <a:gd name="T10" fmla="*/ 320 w 356"/>
                  <a:gd name="T11" fmla="*/ 30 h 304"/>
                  <a:gd name="T12" fmla="*/ 334 w 356"/>
                  <a:gd name="T13" fmla="*/ 30 h 304"/>
                  <a:gd name="T14" fmla="*/ 355 w 356"/>
                  <a:gd name="T15" fmla="*/ 38 h 304"/>
                  <a:gd name="T16" fmla="*/ 355 w 356"/>
                  <a:gd name="T17" fmla="*/ 53 h 304"/>
                  <a:gd name="T18" fmla="*/ 339 w 356"/>
                  <a:gd name="T19" fmla="*/ 73 h 304"/>
                  <a:gd name="T20" fmla="*/ 320 w 356"/>
                  <a:gd name="T21" fmla="*/ 77 h 304"/>
                  <a:gd name="T22" fmla="*/ 292 w 356"/>
                  <a:gd name="T23" fmla="*/ 75 h 304"/>
                  <a:gd name="T24" fmla="*/ 285 w 356"/>
                  <a:gd name="T25" fmla="*/ 86 h 304"/>
                  <a:gd name="T26" fmla="*/ 280 w 356"/>
                  <a:gd name="T27" fmla="*/ 123 h 304"/>
                  <a:gd name="T28" fmla="*/ 288 w 356"/>
                  <a:gd name="T29" fmla="*/ 152 h 304"/>
                  <a:gd name="T30" fmla="*/ 271 w 356"/>
                  <a:gd name="T31" fmla="*/ 200 h 304"/>
                  <a:gd name="T32" fmla="*/ 273 w 356"/>
                  <a:gd name="T33" fmla="*/ 231 h 304"/>
                  <a:gd name="T34" fmla="*/ 257 w 356"/>
                  <a:gd name="T35" fmla="*/ 270 h 304"/>
                  <a:gd name="T36" fmla="*/ 207 w 356"/>
                  <a:gd name="T37" fmla="*/ 303 h 304"/>
                  <a:gd name="T38" fmla="*/ 133 w 356"/>
                  <a:gd name="T39" fmla="*/ 290 h 304"/>
                  <a:gd name="T40" fmla="*/ 119 w 356"/>
                  <a:gd name="T41" fmla="*/ 266 h 304"/>
                  <a:gd name="T42" fmla="*/ 68 w 356"/>
                  <a:gd name="T43" fmla="*/ 244 h 304"/>
                  <a:gd name="T44" fmla="*/ 58 w 356"/>
                  <a:gd name="T45" fmla="*/ 233 h 304"/>
                  <a:gd name="T46" fmla="*/ 53 w 356"/>
                  <a:gd name="T47" fmla="*/ 220 h 304"/>
                  <a:gd name="T48" fmla="*/ 40 w 356"/>
                  <a:gd name="T49" fmla="*/ 226 h 304"/>
                  <a:gd name="T50" fmla="*/ 16 w 356"/>
                  <a:gd name="T51" fmla="*/ 215 h 304"/>
                  <a:gd name="T52" fmla="*/ 4 w 356"/>
                  <a:gd name="T53" fmla="*/ 200 h 304"/>
                  <a:gd name="T54" fmla="*/ 0 w 356"/>
                  <a:gd name="T55" fmla="*/ 178 h 304"/>
                  <a:gd name="T56" fmla="*/ 13 w 356"/>
                  <a:gd name="T57" fmla="*/ 161 h 304"/>
                  <a:gd name="T58" fmla="*/ 27 w 356"/>
                  <a:gd name="T59" fmla="*/ 152 h 304"/>
                  <a:gd name="T60" fmla="*/ 52 w 356"/>
                  <a:gd name="T61" fmla="*/ 167 h 304"/>
                  <a:gd name="T62" fmla="*/ 81 w 356"/>
                  <a:gd name="T63" fmla="*/ 130 h 304"/>
                  <a:gd name="T64" fmla="*/ 84 w 356"/>
                  <a:gd name="T65" fmla="*/ 106 h 304"/>
                  <a:gd name="T66" fmla="*/ 53 w 356"/>
                  <a:gd name="T67" fmla="*/ 72 h 304"/>
                  <a:gd name="T68" fmla="*/ 72 w 356"/>
                  <a:gd name="T69" fmla="*/ 49 h 304"/>
                  <a:gd name="T70" fmla="*/ 102 w 356"/>
                  <a:gd name="T71" fmla="*/ 20 h 304"/>
                  <a:gd name="T72" fmla="*/ 145 w 356"/>
                  <a:gd name="T73" fmla="*/ 0 h 304"/>
                  <a:gd name="T74" fmla="*/ 145 w 356"/>
                  <a:gd name="T75" fmla="*/ 0 h 30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356" h="304">
                    <a:moveTo>
                      <a:pt x="145" y="0"/>
                    </a:moveTo>
                    <a:lnTo>
                      <a:pt x="215" y="11"/>
                    </a:lnTo>
                    <a:lnTo>
                      <a:pt x="261" y="24"/>
                    </a:lnTo>
                    <a:lnTo>
                      <a:pt x="282" y="24"/>
                    </a:lnTo>
                    <a:lnTo>
                      <a:pt x="299" y="20"/>
                    </a:lnTo>
                    <a:lnTo>
                      <a:pt x="320" y="30"/>
                    </a:lnTo>
                    <a:lnTo>
                      <a:pt x="334" y="30"/>
                    </a:lnTo>
                    <a:lnTo>
                      <a:pt x="355" y="38"/>
                    </a:lnTo>
                    <a:lnTo>
                      <a:pt x="355" y="53"/>
                    </a:lnTo>
                    <a:lnTo>
                      <a:pt x="339" y="73"/>
                    </a:lnTo>
                    <a:lnTo>
                      <a:pt x="320" y="77"/>
                    </a:lnTo>
                    <a:lnTo>
                      <a:pt x="292" y="75"/>
                    </a:lnTo>
                    <a:lnTo>
                      <a:pt x="285" y="86"/>
                    </a:lnTo>
                    <a:lnTo>
                      <a:pt x="280" y="123"/>
                    </a:lnTo>
                    <a:lnTo>
                      <a:pt x="288" y="152"/>
                    </a:lnTo>
                    <a:lnTo>
                      <a:pt x="271" y="200"/>
                    </a:lnTo>
                    <a:lnTo>
                      <a:pt x="273" y="231"/>
                    </a:lnTo>
                    <a:lnTo>
                      <a:pt x="257" y="270"/>
                    </a:lnTo>
                    <a:lnTo>
                      <a:pt x="207" y="303"/>
                    </a:lnTo>
                    <a:lnTo>
                      <a:pt x="133" y="290"/>
                    </a:lnTo>
                    <a:lnTo>
                      <a:pt x="119" y="266"/>
                    </a:lnTo>
                    <a:lnTo>
                      <a:pt x="68" y="244"/>
                    </a:lnTo>
                    <a:lnTo>
                      <a:pt x="58" y="233"/>
                    </a:lnTo>
                    <a:lnTo>
                      <a:pt x="53" y="220"/>
                    </a:lnTo>
                    <a:lnTo>
                      <a:pt x="40" y="226"/>
                    </a:lnTo>
                    <a:lnTo>
                      <a:pt x="16" y="215"/>
                    </a:lnTo>
                    <a:lnTo>
                      <a:pt x="4" y="200"/>
                    </a:lnTo>
                    <a:lnTo>
                      <a:pt x="0" y="178"/>
                    </a:lnTo>
                    <a:lnTo>
                      <a:pt x="13" y="161"/>
                    </a:lnTo>
                    <a:lnTo>
                      <a:pt x="27" y="152"/>
                    </a:lnTo>
                    <a:lnTo>
                      <a:pt x="52" y="167"/>
                    </a:lnTo>
                    <a:lnTo>
                      <a:pt x="81" y="130"/>
                    </a:lnTo>
                    <a:lnTo>
                      <a:pt x="84" y="106"/>
                    </a:lnTo>
                    <a:lnTo>
                      <a:pt x="53" y="72"/>
                    </a:lnTo>
                    <a:lnTo>
                      <a:pt x="72" y="49"/>
                    </a:lnTo>
                    <a:lnTo>
                      <a:pt x="102" y="20"/>
                    </a:lnTo>
                    <a:lnTo>
                      <a:pt x="145" y="0"/>
                    </a:lnTo>
                  </a:path>
                </a:pathLst>
              </a:custGeom>
              <a:solidFill>
                <a:srgbClr val="FFC281"/>
              </a:solidFill>
              <a:ln w="9525" cap="flat"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219" name="その他">
                <a:extLst>
                  <a:ext uri="{FF2B5EF4-FFF2-40B4-BE49-F238E27FC236}">
                    <a16:creationId xmlns:a16="http://schemas.microsoft.com/office/drawing/2014/main" id="{AF4015AB-9448-4261-9A2D-90216B38B724}"/>
                  </a:ext>
                </a:extLst>
              </p:cNvPr>
              <p:cNvSpPr>
                <a:spLocks/>
              </p:cNvSpPr>
              <p:nvPr/>
            </p:nvSpPr>
            <p:spPr bwMode="auto">
              <a:xfrm>
                <a:off x="906" y="1401"/>
                <a:ext cx="245" cy="227"/>
              </a:xfrm>
              <a:custGeom>
                <a:avLst/>
                <a:gdLst>
                  <a:gd name="T0" fmla="*/ 0 w 245"/>
                  <a:gd name="T1" fmla="*/ 71 h 227"/>
                  <a:gd name="T2" fmla="*/ 20 w 245"/>
                  <a:gd name="T3" fmla="*/ 60 h 227"/>
                  <a:gd name="T4" fmla="*/ 49 w 245"/>
                  <a:gd name="T5" fmla="*/ 33 h 227"/>
                  <a:gd name="T6" fmla="*/ 68 w 245"/>
                  <a:gd name="T7" fmla="*/ 27 h 227"/>
                  <a:gd name="T8" fmla="*/ 130 w 245"/>
                  <a:gd name="T9" fmla="*/ 58 h 227"/>
                  <a:gd name="T10" fmla="*/ 154 w 245"/>
                  <a:gd name="T11" fmla="*/ 35 h 227"/>
                  <a:gd name="T12" fmla="*/ 181 w 245"/>
                  <a:gd name="T13" fmla="*/ 13 h 227"/>
                  <a:gd name="T14" fmla="*/ 191 w 245"/>
                  <a:gd name="T15" fmla="*/ 0 h 227"/>
                  <a:gd name="T16" fmla="*/ 244 w 245"/>
                  <a:gd name="T17" fmla="*/ 27 h 227"/>
                  <a:gd name="T18" fmla="*/ 239 w 245"/>
                  <a:gd name="T19" fmla="*/ 35 h 227"/>
                  <a:gd name="T20" fmla="*/ 219 w 245"/>
                  <a:gd name="T21" fmla="*/ 48 h 227"/>
                  <a:gd name="T22" fmla="*/ 197 w 245"/>
                  <a:gd name="T23" fmla="*/ 58 h 227"/>
                  <a:gd name="T24" fmla="*/ 153 w 245"/>
                  <a:gd name="T25" fmla="*/ 96 h 227"/>
                  <a:gd name="T26" fmla="*/ 157 w 245"/>
                  <a:gd name="T27" fmla="*/ 109 h 227"/>
                  <a:gd name="T28" fmla="*/ 183 w 245"/>
                  <a:gd name="T29" fmla="*/ 135 h 227"/>
                  <a:gd name="T30" fmla="*/ 176 w 245"/>
                  <a:gd name="T31" fmla="*/ 160 h 227"/>
                  <a:gd name="T32" fmla="*/ 151 w 245"/>
                  <a:gd name="T33" fmla="*/ 195 h 227"/>
                  <a:gd name="T34" fmla="*/ 121 w 245"/>
                  <a:gd name="T35" fmla="*/ 182 h 227"/>
                  <a:gd name="T36" fmla="*/ 108 w 245"/>
                  <a:gd name="T37" fmla="*/ 191 h 227"/>
                  <a:gd name="T38" fmla="*/ 99 w 245"/>
                  <a:gd name="T39" fmla="*/ 204 h 227"/>
                  <a:gd name="T40" fmla="*/ 101 w 245"/>
                  <a:gd name="T41" fmla="*/ 226 h 227"/>
                  <a:gd name="T42" fmla="*/ 81 w 245"/>
                  <a:gd name="T43" fmla="*/ 220 h 227"/>
                  <a:gd name="T44" fmla="*/ 51 w 245"/>
                  <a:gd name="T45" fmla="*/ 205 h 227"/>
                  <a:gd name="T46" fmla="*/ 44 w 245"/>
                  <a:gd name="T47" fmla="*/ 171 h 227"/>
                  <a:gd name="T48" fmla="*/ 49 w 245"/>
                  <a:gd name="T49" fmla="*/ 144 h 227"/>
                  <a:gd name="T50" fmla="*/ 59 w 245"/>
                  <a:gd name="T51" fmla="*/ 128 h 227"/>
                  <a:gd name="T52" fmla="*/ 59 w 245"/>
                  <a:gd name="T53" fmla="*/ 114 h 227"/>
                  <a:gd name="T54" fmla="*/ 33 w 245"/>
                  <a:gd name="T55" fmla="*/ 92 h 227"/>
                  <a:gd name="T56" fmla="*/ 9 w 245"/>
                  <a:gd name="T57" fmla="*/ 86 h 227"/>
                  <a:gd name="T58" fmla="*/ 0 w 245"/>
                  <a:gd name="T59" fmla="*/ 71 h 227"/>
                  <a:gd name="T60" fmla="*/ 0 w 245"/>
                  <a:gd name="T61" fmla="*/ 71 h 22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45" h="227">
                    <a:moveTo>
                      <a:pt x="0" y="71"/>
                    </a:moveTo>
                    <a:lnTo>
                      <a:pt x="20" y="60"/>
                    </a:lnTo>
                    <a:lnTo>
                      <a:pt x="49" y="33"/>
                    </a:lnTo>
                    <a:lnTo>
                      <a:pt x="68" y="27"/>
                    </a:lnTo>
                    <a:lnTo>
                      <a:pt x="130" y="58"/>
                    </a:lnTo>
                    <a:lnTo>
                      <a:pt x="154" y="35"/>
                    </a:lnTo>
                    <a:lnTo>
                      <a:pt x="181" y="13"/>
                    </a:lnTo>
                    <a:lnTo>
                      <a:pt x="191" y="0"/>
                    </a:lnTo>
                    <a:lnTo>
                      <a:pt x="244" y="27"/>
                    </a:lnTo>
                    <a:lnTo>
                      <a:pt x="239" y="35"/>
                    </a:lnTo>
                    <a:lnTo>
                      <a:pt x="219" y="48"/>
                    </a:lnTo>
                    <a:lnTo>
                      <a:pt x="197" y="58"/>
                    </a:lnTo>
                    <a:lnTo>
                      <a:pt x="153" y="96"/>
                    </a:lnTo>
                    <a:lnTo>
                      <a:pt x="157" y="109"/>
                    </a:lnTo>
                    <a:lnTo>
                      <a:pt x="183" y="135"/>
                    </a:lnTo>
                    <a:lnTo>
                      <a:pt x="176" y="160"/>
                    </a:lnTo>
                    <a:lnTo>
                      <a:pt x="151" y="195"/>
                    </a:lnTo>
                    <a:lnTo>
                      <a:pt x="121" y="182"/>
                    </a:lnTo>
                    <a:lnTo>
                      <a:pt x="108" y="191"/>
                    </a:lnTo>
                    <a:lnTo>
                      <a:pt x="99" y="204"/>
                    </a:lnTo>
                    <a:lnTo>
                      <a:pt x="101" y="226"/>
                    </a:lnTo>
                    <a:lnTo>
                      <a:pt x="81" y="220"/>
                    </a:lnTo>
                    <a:lnTo>
                      <a:pt x="51" y="205"/>
                    </a:lnTo>
                    <a:lnTo>
                      <a:pt x="44" y="171"/>
                    </a:lnTo>
                    <a:lnTo>
                      <a:pt x="49" y="144"/>
                    </a:lnTo>
                    <a:lnTo>
                      <a:pt x="59" y="128"/>
                    </a:lnTo>
                    <a:lnTo>
                      <a:pt x="59" y="114"/>
                    </a:lnTo>
                    <a:lnTo>
                      <a:pt x="33" y="92"/>
                    </a:lnTo>
                    <a:lnTo>
                      <a:pt x="9" y="86"/>
                    </a:lnTo>
                    <a:lnTo>
                      <a:pt x="0" y="71"/>
                    </a:lnTo>
                  </a:path>
                </a:pathLst>
              </a:custGeom>
              <a:solidFill>
                <a:srgbClr val="A1A100"/>
              </a:solidFill>
              <a:ln w="9525" cap="flat"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220" name="その他">
                <a:extLst>
                  <a:ext uri="{FF2B5EF4-FFF2-40B4-BE49-F238E27FC236}">
                    <a16:creationId xmlns:a16="http://schemas.microsoft.com/office/drawing/2014/main" id="{51191288-508A-48F8-AE48-C6E9CB49847F}"/>
                  </a:ext>
                </a:extLst>
              </p:cNvPr>
              <p:cNvSpPr>
                <a:spLocks/>
              </p:cNvSpPr>
              <p:nvPr/>
            </p:nvSpPr>
            <p:spPr bwMode="auto">
              <a:xfrm>
                <a:off x="912" y="1403"/>
                <a:ext cx="239" cy="70"/>
              </a:xfrm>
              <a:custGeom>
                <a:avLst/>
                <a:gdLst>
                  <a:gd name="T0" fmla="*/ 2 w 239"/>
                  <a:gd name="T1" fmla="*/ 69 h 70"/>
                  <a:gd name="T2" fmla="*/ 8 w 239"/>
                  <a:gd name="T3" fmla="*/ 65 h 70"/>
                  <a:gd name="T4" fmla="*/ 14 w 239"/>
                  <a:gd name="T5" fmla="*/ 59 h 70"/>
                  <a:gd name="T6" fmla="*/ 21 w 239"/>
                  <a:gd name="T7" fmla="*/ 53 h 70"/>
                  <a:gd name="T8" fmla="*/ 29 w 239"/>
                  <a:gd name="T9" fmla="*/ 44 h 70"/>
                  <a:gd name="T10" fmla="*/ 35 w 239"/>
                  <a:gd name="T11" fmla="*/ 38 h 70"/>
                  <a:gd name="T12" fmla="*/ 42 w 239"/>
                  <a:gd name="T13" fmla="*/ 33 h 70"/>
                  <a:gd name="T14" fmla="*/ 48 w 239"/>
                  <a:gd name="T15" fmla="*/ 28 h 70"/>
                  <a:gd name="T16" fmla="*/ 56 w 239"/>
                  <a:gd name="T17" fmla="*/ 27 h 70"/>
                  <a:gd name="T18" fmla="*/ 64 w 239"/>
                  <a:gd name="T19" fmla="*/ 30 h 70"/>
                  <a:gd name="T20" fmla="*/ 73 w 239"/>
                  <a:gd name="T21" fmla="*/ 35 h 70"/>
                  <a:gd name="T22" fmla="*/ 84 w 239"/>
                  <a:gd name="T23" fmla="*/ 40 h 70"/>
                  <a:gd name="T24" fmla="*/ 93 w 239"/>
                  <a:gd name="T25" fmla="*/ 46 h 70"/>
                  <a:gd name="T26" fmla="*/ 104 w 239"/>
                  <a:gd name="T27" fmla="*/ 53 h 70"/>
                  <a:gd name="T28" fmla="*/ 114 w 239"/>
                  <a:gd name="T29" fmla="*/ 58 h 70"/>
                  <a:gd name="T30" fmla="*/ 124 w 239"/>
                  <a:gd name="T31" fmla="*/ 59 h 70"/>
                  <a:gd name="T32" fmla="*/ 133 w 239"/>
                  <a:gd name="T33" fmla="*/ 58 h 70"/>
                  <a:gd name="T34" fmla="*/ 139 w 239"/>
                  <a:gd name="T35" fmla="*/ 53 h 70"/>
                  <a:gd name="T36" fmla="*/ 145 w 239"/>
                  <a:gd name="T37" fmla="*/ 46 h 70"/>
                  <a:gd name="T38" fmla="*/ 151 w 239"/>
                  <a:gd name="T39" fmla="*/ 35 h 70"/>
                  <a:gd name="T40" fmla="*/ 159 w 239"/>
                  <a:gd name="T41" fmla="*/ 26 h 70"/>
                  <a:gd name="T42" fmla="*/ 165 w 239"/>
                  <a:gd name="T43" fmla="*/ 17 h 70"/>
                  <a:gd name="T44" fmla="*/ 172 w 239"/>
                  <a:gd name="T45" fmla="*/ 8 h 70"/>
                  <a:gd name="T46" fmla="*/ 179 w 239"/>
                  <a:gd name="T47" fmla="*/ 2 h 70"/>
                  <a:gd name="T48" fmla="*/ 188 w 239"/>
                  <a:gd name="T49" fmla="*/ 2 h 70"/>
                  <a:gd name="T50" fmla="*/ 194 w 239"/>
                  <a:gd name="T51" fmla="*/ 2 h 70"/>
                  <a:gd name="T52" fmla="*/ 201 w 239"/>
                  <a:gd name="T53" fmla="*/ 6 h 70"/>
                  <a:gd name="T54" fmla="*/ 207 w 239"/>
                  <a:gd name="T55" fmla="*/ 9 h 70"/>
                  <a:gd name="T56" fmla="*/ 214 w 239"/>
                  <a:gd name="T57" fmla="*/ 13 h 70"/>
                  <a:gd name="T58" fmla="*/ 220 w 239"/>
                  <a:gd name="T59" fmla="*/ 19 h 70"/>
                  <a:gd name="T60" fmla="*/ 226 w 239"/>
                  <a:gd name="T61" fmla="*/ 23 h 70"/>
                  <a:gd name="T62" fmla="*/ 232 w 239"/>
                  <a:gd name="T63" fmla="*/ 25 h 7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39" h="70">
                    <a:moveTo>
                      <a:pt x="0" y="69"/>
                    </a:moveTo>
                    <a:lnTo>
                      <a:pt x="2" y="69"/>
                    </a:lnTo>
                    <a:lnTo>
                      <a:pt x="5" y="68"/>
                    </a:lnTo>
                    <a:lnTo>
                      <a:pt x="8" y="65"/>
                    </a:lnTo>
                    <a:lnTo>
                      <a:pt x="11" y="62"/>
                    </a:lnTo>
                    <a:lnTo>
                      <a:pt x="14" y="59"/>
                    </a:lnTo>
                    <a:lnTo>
                      <a:pt x="17" y="56"/>
                    </a:lnTo>
                    <a:lnTo>
                      <a:pt x="21" y="53"/>
                    </a:lnTo>
                    <a:lnTo>
                      <a:pt x="25" y="48"/>
                    </a:lnTo>
                    <a:lnTo>
                      <a:pt x="29" y="44"/>
                    </a:lnTo>
                    <a:lnTo>
                      <a:pt x="32" y="42"/>
                    </a:lnTo>
                    <a:lnTo>
                      <a:pt x="35" y="38"/>
                    </a:lnTo>
                    <a:lnTo>
                      <a:pt x="39" y="33"/>
                    </a:lnTo>
                    <a:lnTo>
                      <a:pt x="42" y="33"/>
                    </a:lnTo>
                    <a:lnTo>
                      <a:pt x="45" y="29"/>
                    </a:lnTo>
                    <a:lnTo>
                      <a:pt x="48" y="28"/>
                    </a:lnTo>
                    <a:lnTo>
                      <a:pt x="53" y="25"/>
                    </a:lnTo>
                    <a:lnTo>
                      <a:pt x="56" y="27"/>
                    </a:lnTo>
                    <a:lnTo>
                      <a:pt x="60" y="27"/>
                    </a:lnTo>
                    <a:lnTo>
                      <a:pt x="64" y="30"/>
                    </a:lnTo>
                    <a:lnTo>
                      <a:pt x="70" y="31"/>
                    </a:lnTo>
                    <a:lnTo>
                      <a:pt x="73" y="35"/>
                    </a:lnTo>
                    <a:lnTo>
                      <a:pt x="79" y="37"/>
                    </a:lnTo>
                    <a:lnTo>
                      <a:pt x="84" y="40"/>
                    </a:lnTo>
                    <a:lnTo>
                      <a:pt x="91" y="42"/>
                    </a:lnTo>
                    <a:lnTo>
                      <a:pt x="93" y="46"/>
                    </a:lnTo>
                    <a:lnTo>
                      <a:pt x="100" y="50"/>
                    </a:lnTo>
                    <a:lnTo>
                      <a:pt x="104" y="53"/>
                    </a:lnTo>
                    <a:lnTo>
                      <a:pt x="111" y="55"/>
                    </a:lnTo>
                    <a:lnTo>
                      <a:pt x="114" y="58"/>
                    </a:lnTo>
                    <a:lnTo>
                      <a:pt x="120" y="59"/>
                    </a:lnTo>
                    <a:lnTo>
                      <a:pt x="124" y="59"/>
                    </a:lnTo>
                    <a:lnTo>
                      <a:pt x="130" y="58"/>
                    </a:lnTo>
                    <a:lnTo>
                      <a:pt x="133" y="58"/>
                    </a:lnTo>
                    <a:lnTo>
                      <a:pt x="135" y="56"/>
                    </a:lnTo>
                    <a:lnTo>
                      <a:pt x="139" y="53"/>
                    </a:lnTo>
                    <a:lnTo>
                      <a:pt x="142" y="49"/>
                    </a:lnTo>
                    <a:lnTo>
                      <a:pt x="145" y="46"/>
                    </a:lnTo>
                    <a:lnTo>
                      <a:pt x="148" y="40"/>
                    </a:lnTo>
                    <a:lnTo>
                      <a:pt x="151" y="35"/>
                    </a:lnTo>
                    <a:lnTo>
                      <a:pt x="156" y="29"/>
                    </a:lnTo>
                    <a:lnTo>
                      <a:pt x="159" y="26"/>
                    </a:lnTo>
                    <a:lnTo>
                      <a:pt x="162" y="20"/>
                    </a:lnTo>
                    <a:lnTo>
                      <a:pt x="165" y="17"/>
                    </a:lnTo>
                    <a:lnTo>
                      <a:pt x="170" y="11"/>
                    </a:lnTo>
                    <a:lnTo>
                      <a:pt x="172" y="8"/>
                    </a:lnTo>
                    <a:lnTo>
                      <a:pt x="176" y="4"/>
                    </a:lnTo>
                    <a:lnTo>
                      <a:pt x="179" y="2"/>
                    </a:lnTo>
                    <a:lnTo>
                      <a:pt x="185" y="0"/>
                    </a:lnTo>
                    <a:lnTo>
                      <a:pt x="188" y="2"/>
                    </a:lnTo>
                    <a:lnTo>
                      <a:pt x="191" y="2"/>
                    </a:lnTo>
                    <a:lnTo>
                      <a:pt x="194" y="2"/>
                    </a:lnTo>
                    <a:lnTo>
                      <a:pt x="197" y="2"/>
                    </a:lnTo>
                    <a:lnTo>
                      <a:pt x="201" y="6"/>
                    </a:lnTo>
                    <a:lnTo>
                      <a:pt x="203" y="7"/>
                    </a:lnTo>
                    <a:lnTo>
                      <a:pt x="207" y="9"/>
                    </a:lnTo>
                    <a:lnTo>
                      <a:pt x="211" y="9"/>
                    </a:lnTo>
                    <a:lnTo>
                      <a:pt x="214" y="13"/>
                    </a:lnTo>
                    <a:lnTo>
                      <a:pt x="217" y="16"/>
                    </a:lnTo>
                    <a:lnTo>
                      <a:pt x="220" y="19"/>
                    </a:lnTo>
                    <a:lnTo>
                      <a:pt x="223" y="20"/>
                    </a:lnTo>
                    <a:lnTo>
                      <a:pt x="226" y="23"/>
                    </a:lnTo>
                    <a:lnTo>
                      <a:pt x="229" y="23"/>
                    </a:lnTo>
                    <a:lnTo>
                      <a:pt x="232" y="25"/>
                    </a:lnTo>
                    <a:lnTo>
                      <a:pt x="238" y="25"/>
                    </a:lnTo>
                  </a:path>
                </a:pathLst>
              </a:custGeom>
              <a:noFill/>
              <a:ln w="18851" cap="flat"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221" name="その他">
                <a:extLst>
                  <a:ext uri="{FF2B5EF4-FFF2-40B4-BE49-F238E27FC236}">
                    <a16:creationId xmlns:a16="http://schemas.microsoft.com/office/drawing/2014/main" id="{B052BC41-BA57-40A7-BA1E-C085F0100734}"/>
                  </a:ext>
                </a:extLst>
              </p:cNvPr>
              <p:cNvSpPr>
                <a:spLocks/>
              </p:cNvSpPr>
              <p:nvPr/>
            </p:nvSpPr>
            <p:spPr bwMode="auto">
              <a:xfrm>
                <a:off x="939" y="1494"/>
                <a:ext cx="72" cy="134"/>
              </a:xfrm>
              <a:custGeom>
                <a:avLst/>
                <a:gdLst>
                  <a:gd name="T0" fmla="*/ 66 w 72"/>
                  <a:gd name="T1" fmla="*/ 133 h 134"/>
                  <a:gd name="T2" fmla="*/ 60 w 72"/>
                  <a:gd name="T3" fmla="*/ 133 h 134"/>
                  <a:gd name="T4" fmla="*/ 52 w 72"/>
                  <a:gd name="T5" fmla="*/ 133 h 134"/>
                  <a:gd name="T6" fmla="*/ 46 w 72"/>
                  <a:gd name="T7" fmla="*/ 131 h 134"/>
                  <a:gd name="T8" fmla="*/ 38 w 72"/>
                  <a:gd name="T9" fmla="*/ 127 h 134"/>
                  <a:gd name="T10" fmla="*/ 31 w 72"/>
                  <a:gd name="T11" fmla="*/ 123 h 134"/>
                  <a:gd name="T12" fmla="*/ 25 w 72"/>
                  <a:gd name="T13" fmla="*/ 120 h 134"/>
                  <a:gd name="T14" fmla="*/ 19 w 72"/>
                  <a:gd name="T15" fmla="*/ 115 h 134"/>
                  <a:gd name="T16" fmla="*/ 15 w 72"/>
                  <a:gd name="T17" fmla="*/ 112 h 134"/>
                  <a:gd name="T18" fmla="*/ 15 w 72"/>
                  <a:gd name="T19" fmla="*/ 109 h 134"/>
                  <a:gd name="T20" fmla="*/ 13 w 72"/>
                  <a:gd name="T21" fmla="*/ 104 h 134"/>
                  <a:gd name="T22" fmla="*/ 13 w 72"/>
                  <a:gd name="T23" fmla="*/ 98 h 134"/>
                  <a:gd name="T24" fmla="*/ 11 w 72"/>
                  <a:gd name="T25" fmla="*/ 93 h 134"/>
                  <a:gd name="T26" fmla="*/ 11 w 72"/>
                  <a:gd name="T27" fmla="*/ 87 h 134"/>
                  <a:gd name="T28" fmla="*/ 11 w 72"/>
                  <a:gd name="T29" fmla="*/ 83 h 134"/>
                  <a:gd name="T30" fmla="*/ 11 w 72"/>
                  <a:gd name="T31" fmla="*/ 78 h 134"/>
                  <a:gd name="T32" fmla="*/ 11 w 72"/>
                  <a:gd name="T33" fmla="*/ 75 h 134"/>
                  <a:gd name="T34" fmla="*/ 11 w 72"/>
                  <a:gd name="T35" fmla="*/ 70 h 134"/>
                  <a:gd name="T36" fmla="*/ 12 w 72"/>
                  <a:gd name="T37" fmla="*/ 63 h 134"/>
                  <a:gd name="T38" fmla="*/ 14 w 72"/>
                  <a:gd name="T39" fmla="*/ 58 h 134"/>
                  <a:gd name="T40" fmla="*/ 17 w 72"/>
                  <a:gd name="T41" fmla="*/ 54 h 134"/>
                  <a:gd name="T42" fmla="*/ 20 w 72"/>
                  <a:gd name="T43" fmla="*/ 48 h 134"/>
                  <a:gd name="T44" fmla="*/ 23 w 72"/>
                  <a:gd name="T45" fmla="*/ 45 h 134"/>
                  <a:gd name="T46" fmla="*/ 29 w 72"/>
                  <a:gd name="T47" fmla="*/ 40 h 134"/>
                  <a:gd name="T48" fmla="*/ 31 w 72"/>
                  <a:gd name="T49" fmla="*/ 37 h 134"/>
                  <a:gd name="T50" fmla="*/ 31 w 72"/>
                  <a:gd name="T51" fmla="*/ 37 h 134"/>
                  <a:gd name="T52" fmla="*/ 31 w 72"/>
                  <a:gd name="T53" fmla="*/ 34 h 134"/>
                  <a:gd name="T54" fmla="*/ 31 w 72"/>
                  <a:gd name="T55" fmla="*/ 31 h 134"/>
                  <a:gd name="T56" fmla="*/ 31 w 72"/>
                  <a:gd name="T57" fmla="*/ 28 h 134"/>
                  <a:gd name="T58" fmla="*/ 31 w 72"/>
                  <a:gd name="T59" fmla="*/ 27 h 134"/>
                  <a:gd name="T60" fmla="*/ 31 w 72"/>
                  <a:gd name="T61" fmla="*/ 23 h 134"/>
                  <a:gd name="T62" fmla="*/ 31 w 72"/>
                  <a:gd name="T63" fmla="*/ 23 h 134"/>
                  <a:gd name="T64" fmla="*/ 31 w 72"/>
                  <a:gd name="T65" fmla="*/ 21 h 134"/>
                  <a:gd name="T66" fmla="*/ 27 w 72"/>
                  <a:gd name="T67" fmla="*/ 19 h 134"/>
                  <a:gd name="T68" fmla="*/ 24 w 72"/>
                  <a:gd name="T69" fmla="*/ 16 h 134"/>
                  <a:gd name="T70" fmla="*/ 19 w 72"/>
                  <a:gd name="T71" fmla="*/ 12 h 134"/>
                  <a:gd name="T72" fmla="*/ 14 w 72"/>
                  <a:gd name="T73" fmla="*/ 9 h 134"/>
                  <a:gd name="T74" fmla="*/ 8 w 72"/>
                  <a:gd name="T75" fmla="*/ 6 h 134"/>
                  <a:gd name="T76" fmla="*/ 3 w 72"/>
                  <a:gd name="T77" fmla="*/ 3 h 134"/>
                  <a:gd name="T78" fmla="*/ 0 w 72"/>
                  <a:gd name="T79" fmla="*/ 2 h 13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72" h="134">
                    <a:moveTo>
                      <a:pt x="71" y="131"/>
                    </a:moveTo>
                    <a:lnTo>
                      <a:pt x="66" y="133"/>
                    </a:lnTo>
                    <a:lnTo>
                      <a:pt x="64" y="133"/>
                    </a:lnTo>
                    <a:lnTo>
                      <a:pt x="60" y="133"/>
                    </a:lnTo>
                    <a:lnTo>
                      <a:pt x="57" y="133"/>
                    </a:lnTo>
                    <a:lnTo>
                      <a:pt x="52" y="133"/>
                    </a:lnTo>
                    <a:lnTo>
                      <a:pt x="49" y="131"/>
                    </a:lnTo>
                    <a:lnTo>
                      <a:pt x="46" y="131"/>
                    </a:lnTo>
                    <a:lnTo>
                      <a:pt x="43" y="127"/>
                    </a:lnTo>
                    <a:lnTo>
                      <a:pt x="38" y="127"/>
                    </a:lnTo>
                    <a:lnTo>
                      <a:pt x="35" y="124"/>
                    </a:lnTo>
                    <a:lnTo>
                      <a:pt x="31" y="123"/>
                    </a:lnTo>
                    <a:lnTo>
                      <a:pt x="29" y="120"/>
                    </a:lnTo>
                    <a:lnTo>
                      <a:pt x="25" y="120"/>
                    </a:lnTo>
                    <a:lnTo>
                      <a:pt x="22" y="117"/>
                    </a:lnTo>
                    <a:lnTo>
                      <a:pt x="19" y="115"/>
                    </a:lnTo>
                    <a:lnTo>
                      <a:pt x="18" y="112"/>
                    </a:lnTo>
                    <a:lnTo>
                      <a:pt x="15" y="112"/>
                    </a:lnTo>
                    <a:lnTo>
                      <a:pt x="15" y="110"/>
                    </a:lnTo>
                    <a:lnTo>
                      <a:pt x="15" y="109"/>
                    </a:lnTo>
                    <a:lnTo>
                      <a:pt x="15" y="106"/>
                    </a:lnTo>
                    <a:lnTo>
                      <a:pt x="13" y="104"/>
                    </a:lnTo>
                    <a:lnTo>
                      <a:pt x="13" y="100"/>
                    </a:lnTo>
                    <a:lnTo>
                      <a:pt x="13" y="98"/>
                    </a:lnTo>
                    <a:lnTo>
                      <a:pt x="13" y="94"/>
                    </a:lnTo>
                    <a:lnTo>
                      <a:pt x="11" y="93"/>
                    </a:lnTo>
                    <a:lnTo>
                      <a:pt x="11" y="91"/>
                    </a:lnTo>
                    <a:lnTo>
                      <a:pt x="11" y="87"/>
                    </a:lnTo>
                    <a:lnTo>
                      <a:pt x="11" y="84"/>
                    </a:lnTo>
                    <a:lnTo>
                      <a:pt x="11" y="83"/>
                    </a:lnTo>
                    <a:lnTo>
                      <a:pt x="11" y="80"/>
                    </a:lnTo>
                    <a:lnTo>
                      <a:pt x="11" y="78"/>
                    </a:lnTo>
                    <a:lnTo>
                      <a:pt x="11" y="75"/>
                    </a:lnTo>
                    <a:lnTo>
                      <a:pt x="11" y="72"/>
                    </a:lnTo>
                    <a:lnTo>
                      <a:pt x="11" y="70"/>
                    </a:lnTo>
                    <a:lnTo>
                      <a:pt x="12" y="67"/>
                    </a:lnTo>
                    <a:lnTo>
                      <a:pt x="12" y="63"/>
                    </a:lnTo>
                    <a:lnTo>
                      <a:pt x="14" y="61"/>
                    </a:lnTo>
                    <a:lnTo>
                      <a:pt x="14" y="58"/>
                    </a:lnTo>
                    <a:lnTo>
                      <a:pt x="17" y="54"/>
                    </a:lnTo>
                    <a:lnTo>
                      <a:pt x="20" y="51"/>
                    </a:lnTo>
                    <a:lnTo>
                      <a:pt x="20" y="48"/>
                    </a:lnTo>
                    <a:lnTo>
                      <a:pt x="23" y="45"/>
                    </a:lnTo>
                    <a:lnTo>
                      <a:pt x="26" y="42"/>
                    </a:lnTo>
                    <a:lnTo>
                      <a:pt x="29" y="40"/>
                    </a:lnTo>
                    <a:lnTo>
                      <a:pt x="33" y="37"/>
                    </a:lnTo>
                    <a:lnTo>
                      <a:pt x="31" y="37"/>
                    </a:lnTo>
                    <a:lnTo>
                      <a:pt x="31" y="34"/>
                    </a:lnTo>
                    <a:lnTo>
                      <a:pt x="31" y="31"/>
                    </a:lnTo>
                    <a:lnTo>
                      <a:pt x="31" y="28"/>
                    </a:lnTo>
                    <a:lnTo>
                      <a:pt x="31" y="27"/>
                    </a:lnTo>
                    <a:lnTo>
                      <a:pt x="31" y="23"/>
                    </a:lnTo>
                    <a:lnTo>
                      <a:pt x="33" y="21"/>
                    </a:lnTo>
                    <a:lnTo>
                      <a:pt x="31" y="21"/>
                    </a:lnTo>
                    <a:lnTo>
                      <a:pt x="31" y="19"/>
                    </a:lnTo>
                    <a:lnTo>
                      <a:pt x="27" y="19"/>
                    </a:lnTo>
                    <a:lnTo>
                      <a:pt x="27" y="16"/>
                    </a:lnTo>
                    <a:lnTo>
                      <a:pt x="24" y="16"/>
                    </a:lnTo>
                    <a:lnTo>
                      <a:pt x="22" y="13"/>
                    </a:lnTo>
                    <a:lnTo>
                      <a:pt x="19" y="12"/>
                    </a:lnTo>
                    <a:lnTo>
                      <a:pt x="17" y="9"/>
                    </a:lnTo>
                    <a:lnTo>
                      <a:pt x="14" y="9"/>
                    </a:lnTo>
                    <a:lnTo>
                      <a:pt x="11" y="6"/>
                    </a:lnTo>
                    <a:lnTo>
                      <a:pt x="8" y="6"/>
                    </a:lnTo>
                    <a:lnTo>
                      <a:pt x="6" y="3"/>
                    </a:lnTo>
                    <a:lnTo>
                      <a:pt x="3" y="3"/>
                    </a:lnTo>
                    <a:lnTo>
                      <a:pt x="2" y="2"/>
                    </a:lnTo>
                    <a:lnTo>
                      <a:pt x="0" y="2"/>
                    </a:lnTo>
                    <a:lnTo>
                      <a:pt x="0" y="0"/>
                    </a:lnTo>
                  </a:path>
                </a:pathLst>
              </a:custGeom>
              <a:noFill/>
              <a:ln w="18851" cap="flat"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222" name="その他">
                <a:extLst>
                  <a:ext uri="{FF2B5EF4-FFF2-40B4-BE49-F238E27FC236}">
                    <a16:creationId xmlns:a16="http://schemas.microsoft.com/office/drawing/2014/main" id="{C720E2BE-33DE-4398-9BEB-9D3FBAE12B56}"/>
                  </a:ext>
                </a:extLst>
              </p:cNvPr>
              <p:cNvSpPr>
                <a:spLocks/>
              </p:cNvSpPr>
              <p:nvPr/>
            </p:nvSpPr>
            <p:spPr bwMode="auto">
              <a:xfrm>
                <a:off x="1057" y="1456"/>
                <a:ext cx="54" cy="141"/>
              </a:xfrm>
              <a:custGeom>
                <a:avLst/>
                <a:gdLst>
                  <a:gd name="T0" fmla="*/ 51 w 54"/>
                  <a:gd name="T1" fmla="*/ 2 h 141"/>
                  <a:gd name="T2" fmla="*/ 47 w 54"/>
                  <a:gd name="T3" fmla="*/ 5 h 141"/>
                  <a:gd name="T4" fmla="*/ 38 w 54"/>
                  <a:gd name="T5" fmla="*/ 8 h 141"/>
                  <a:gd name="T6" fmla="*/ 30 w 54"/>
                  <a:gd name="T7" fmla="*/ 14 h 141"/>
                  <a:gd name="T8" fmla="*/ 20 w 54"/>
                  <a:gd name="T9" fmla="*/ 22 h 141"/>
                  <a:gd name="T10" fmla="*/ 12 w 54"/>
                  <a:gd name="T11" fmla="*/ 28 h 141"/>
                  <a:gd name="T12" fmla="*/ 6 w 54"/>
                  <a:gd name="T13" fmla="*/ 34 h 141"/>
                  <a:gd name="T14" fmla="*/ 2 w 54"/>
                  <a:gd name="T15" fmla="*/ 40 h 141"/>
                  <a:gd name="T16" fmla="*/ 1 w 54"/>
                  <a:gd name="T17" fmla="*/ 45 h 141"/>
                  <a:gd name="T18" fmla="*/ 1 w 54"/>
                  <a:gd name="T19" fmla="*/ 50 h 141"/>
                  <a:gd name="T20" fmla="*/ 3 w 54"/>
                  <a:gd name="T21" fmla="*/ 53 h 141"/>
                  <a:gd name="T22" fmla="*/ 6 w 54"/>
                  <a:gd name="T23" fmla="*/ 59 h 141"/>
                  <a:gd name="T24" fmla="*/ 9 w 54"/>
                  <a:gd name="T25" fmla="*/ 61 h 141"/>
                  <a:gd name="T26" fmla="*/ 12 w 54"/>
                  <a:gd name="T27" fmla="*/ 67 h 141"/>
                  <a:gd name="T28" fmla="*/ 16 w 54"/>
                  <a:gd name="T29" fmla="*/ 70 h 141"/>
                  <a:gd name="T30" fmla="*/ 18 w 54"/>
                  <a:gd name="T31" fmla="*/ 70 h 141"/>
                  <a:gd name="T32" fmla="*/ 21 w 54"/>
                  <a:gd name="T33" fmla="*/ 73 h 141"/>
                  <a:gd name="T34" fmla="*/ 21 w 54"/>
                  <a:gd name="T35" fmla="*/ 73 h 141"/>
                  <a:gd name="T36" fmla="*/ 23 w 54"/>
                  <a:gd name="T37" fmla="*/ 76 h 141"/>
                  <a:gd name="T38" fmla="*/ 23 w 54"/>
                  <a:gd name="T39" fmla="*/ 76 h 141"/>
                  <a:gd name="T40" fmla="*/ 27 w 54"/>
                  <a:gd name="T41" fmla="*/ 79 h 141"/>
                  <a:gd name="T42" fmla="*/ 27 w 54"/>
                  <a:gd name="T43" fmla="*/ 79 h 141"/>
                  <a:gd name="T44" fmla="*/ 30 w 54"/>
                  <a:gd name="T45" fmla="*/ 80 h 141"/>
                  <a:gd name="T46" fmla="*/ 30 w 54"/>
                  <a:gd name="T47" fmla="*/ 80 h 141"/>
                  <a:gd name="T48" fmla="*/ 30 w 54"/>
                  <a:gd name="T49" fmla="*/ 83 h 141"/>
                  <a:gd name="T50" fmla="*/ 30 w 54"/>
                  <a:gd name="T51" fmla="*/ 89 h 141"/>
                  <a:gd name="T52" fmla="*/ 27 w 54"/>
                  <a:gd name="T53" fmla="*/ 94 h 141"/>
                  <a:gd name="T54" fmla="*/ 25 w 54"/>
                  <a:gd name="T55" fmla="*/ 100 h 141"/>
                  <a:gd name="T56" fmla="*/ 23 w 54"/>
                  <a:gd name="T57" fmla="*/ 103 h 141"/>
                  <a:gd name="T58" fmla="*/ 19 w 54"/>
                  <a:gd name="T59" fmla="*/ 109 h 141"/>
                  <a:gd name="T60" fmla="*/ 16 w 54"/>
                  <a:gd name="T61" fmla="*/ 114 h 141"/>
                  <a:gd name="T62" fmla="*/ 16 w 54"/>
                  <a:gd name="T63" fmla="*/ 118 h 141"/>
                  <a:gd name="T64" fmla="*/ 12 w 54"/>
                  <a:gd name="T65" fmla="*/ 121 h 141"/>
                  <a:gd name="T66" fmla="*/ 9 w 54"/>
                  <a:gd name="T67" fmla="*/ 125 h 141"/>
                  <a:gd name="T68" fmla="*/ 6 w 54"/>
                  <a:gd name="T69" fmla="*/ 127 h 141"/>
                  <a:gd name="T70" fmla="*/ 6 w 54"/>
                  <a:gd name="T71" fmla="*/ 130 h 141"/>
                  <a:gd name="T72" fmla="*/ 3 w 54"/>
                  <a:gd name="T73" fmla="*/ 134 h 141"/>
                  <a:gd name="T74" fmla="*/ 2 w 54"/>
                  <a:gd name="T75" fmla="*/ 136 h 141"/>
                  <a:gd name="T76" fmla="*/ 0 w 54"/>
                  <a:gd name="T77" fmla="*/ 140 h 141"/>
                  <a:gd name="T78" fmla="*/ 0 w 54"/>
                  <a:gd name="T79" fmla="*/ 140 h 14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54" h="141">
                    <a:moveTo>
                      <a:pt x="53" y="0"/>
                    </a:moveTo>
                    <a:lnTo>
                      <a:pt x="51" y="2"/>
                    </a:lnTo>
                    <a:lnTo>
                      <a:pt x="50" y="2"/>
                    </a:lnTo>
                    <a:lnTo>
                      <a:pt x="47" y="5"/>
                    </a:lnTo>
                    <a:lnTo>
                      <a:pt x="44" y="5"/>
                    </a:lnTo>
                    <a:lnTo>
                      <a:pt x="38" y="8"/>
                    </a:lnTo>
                    <a:lnTo>
                      <a:pt x="35" y="11"/>
                    </a:lnTo>
                    <a:lnTo>
                      <a:pt x="30" y="14"/>
                    </a:lnTo>
                    <a:lnTo>
                      <a:pt x="27" y="16"/>
                    </a:lnTo>
                    <a:lnTo>
                      <a:pt x="20" y="22"/>
                    </a:lnTo>
                    <a:lnTo>
                      <a:pt x="17" y="24"/>
                    </a:lnTo>
                    <a:lnTo>
                      <a:pt x="12" y="28"/>
                    </a:lnTo>
                    <a:lnTo>
                      <a:pt x="9" y="31"/>
                    </a:lnTo>
                    <a:lnTo>
                      <a:pt x="6" y="34"/>
                    </a:lnTo>
                    <a:lnTo>
                      <a:pt x="3" y="37"/>
                    </a:lnTo>
                    <a:lnTo>
                      <a:pt x="2" y="40"/>
                    </a:lnTo>
                    <a:lnTo>
                      <a:pt x="2" y="42"/>
                    </a:lnTo>
                    <a:lnTo>
                      <a:pt x="1" y="45"/>
                    </a:lnTo>
                    <a:lnTo>
                      <a:pt x="1" y="47"/>
                    </a:lnTo>
                    <a:lnTo>
                      <a:pt x="1" y="50"/>
                    </a:lnTo>
                    <a:lnTo>
                      <a:pt x="3" y="50"/>
                    </a:lnTo>
                    <a:lnTo>
                      <a:pt x="3" y="53"/>
                    </a:lnTo>
                    <a:lnTo>
                      <a:pt x="6" y="55"/>
                    </a:lnTo>
                    <a:lnTo>
                      <a:pt x="6" y="59"/>
                    </a:lnTo>
                    <a:lnTo>
                      <a:pt x="9" y="59"/>
                    </a:lnTo>
                    <a:lnTo>
                      <a:pt x="9" y="61"/>
                    </a:lnTo>
                    <a:lnTo>
                      <a:pt x="12" y="63"/>
                    </a:lnTo>
                    <a:lnTo>
                      <a:pt x="12" y="67"/>
                    </a:lnTo>
                    <a:lnTo>
                      <a:pt x="16" y="67"/>
                    </a:lnTo>
                    <a:lnTo>
                      <a:pt x="16" y="70"/>
                    </a:lnTo>
                    <a:lnTo>
                      <a:pt x="18" y="70"/>
                    </a:lnTo>
                    <a:lnTo>
                      <a:pt x="21" y="70"/>
                    </a:lnTo>
                    <a:lnTo>
                      <a:pt x="21" y="73"/>
                    </a:lnTo>
                    <a:lnTo>
                      <a:pt x="23" y="73"/>
                    </a:lnTo>
                    <a:lnTo>
                      <a:pt x="23" y="76"/>
                    </a:lnTo>
                    <a:lnTo>
                      <a:pt x="27" y="76"/>
                    </a:lnTo>
                    <a:lnTo>
                      <a:pt x="27" y="79"/>
                    </a:lnTo>
                    <a:lnTo>
                      <a:pt x="30" y="79"/>
                    </a:lnTo>
                    <a:lnTo>
                      <a:pt x="30" y="80"/>
                    </a:lnTo>
                    <a:lnTo>
                      <a:pt x="32" y="80"/>
                    </a:lnTo>
                    <a:lnTo>
                      <a:pt x="30" y="83"/>
                    </a:lnTo>
                    <a:lnTo>
                      <a:pt x="30" y="86"/>
                    </a:lnTo>
                    <a:lnTo>
                      <a:pt x="30" y="89"/>
                    </a:lnTo>
                    <a:lnTo>
                      <a:pt x="30" y="90"/>
                    </a:lnTo>
                    <a:lnTo>
                      <a:pt x="27" y="94"/>
                    </a:lnTo>
                    <a:lnTo>
                      <a:pt x="27" y="96"/>
                    </a:lnTo>
                    <a:lnTo>
                      <a:pt x="25" y="100"/>
                    </a:lnTo>
                    <a:lnTo>
                      <a:pt x="23" y="103"/>
                    </a:lnTo>
                    <a:lnTo>
                      <a:pt x="23" y="105"/>
                    </a:lnTo>
                    <a:lnTo>
                      <a:pt x="19" y="109"/>
                    </a:lnTo>
                    <a:lnTo>
                      <a:pt x="19" y="111"/>
                    </a:lnTo>
                    <a:lnTo>
                      <a:pt x="16" y="114"/>
                    </a:lnTo>
                    <a:lnTo>
                      <a:pt x="16" y="115"/>
                    </a:lnTo>
                    <a:lnTo>
                      <a:pt x="16" y="118"/>
                    </a:lnTo>
                    <a:lnTo>
                      <a:pt x="12" y="121"/>
                    </a:lnTo>
                    <a:lnTo>
                      <a:pt x="9" y="125"/>
                    </a:lnTo>
                    <a:lnTo>
                      <a:pt x="6" y="127"/>
                    </a:lnTo>
                    <a:lnTo>
                      <a:pt x="6" y="130"/>
                    </a:lnTo>
                    <a:lnTo>
                      <a:pt x="3" y="134"/>
                    </a:lnTo>
                    <a:lnTo>
                      <a:pt x="2" y="136"/>
                    </a:lnTo>
                    <a:lnTo>
                      <a:pt x="0" y="140"/>
                    </a:lnTo>
                  </a:path>
                </a:pathLst>
              </a:custGeom>
              <a:noFill/>
              <a:ln w="18851" cap="flat"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223" name="その他">
                <a:extLst>
                  <a:ext uri="{FF2B5EF4-FFF2-40B4-BE49-F238E27FC236}">
                    <a16:creationId xmlns:a16="http://schemas.microsoft.com/office/drawing/2014/main" id="{A96A827F-8FF3-456E-8D4C-9B6E6B439B53}"/>
                  </a:ext>
                </a:extLst>
              </p:cNvPr>
              <p:cNvSpPr>
                <a:spLocks/>
              </p:cNvSpPr>
              <p:nvPr/>
            </p:nvSpPr>
            <p:spPr bwMode="auto">
              <a:xfrm>
                <a:off x="1219" y="1440"/>
                <a:ext cx="143" cy="78"/>
              </a:xfrm>
              <a:custGeom>
                <a:avLst/>
                <a:gdLst>
                  <a:gd name="T0" fmla="*/ 1 w 143"/>
                  <a:gd name="T1" fmla="*/ 1 h 78"/>
                  <a:gd name="T2" fmla="*/ 8 w 143"/>
                  <a:gd name="T3" fmla="*/ 5 h 78"/>
                  <a:gd name="T4" fmla="*/ 19 w 143"/>
                  <a:gd name="T5" fmla="*/ 7 h 78"/>
                  <a:gd name="T6" fmla="*/ 28 w 143"/>
                  <a:gd name="T7" fmla="*/ 12 h 78"/>
                  <a:gd name="T8" fmla="*/ 39 w 143"/>
                  <a:gd name="T9" fmla="*/ 13 h 78"/>
                  <a:gd name="T10" fmla="*/ 48 w 143"/>
                  <a:gd name="T11" fmla="*/ 14 h 78"/>
                  <a:gd name="T12" fmla="*/ 57 w 143"/>
                  <a:gd name="T13" fmla="*/ 14 h 78"/>
                  <a:gd name="T14" fmla="*/ 66 w 143"/>
                  <a:gd name="T15" fmla="*/ 14 h 78"/>
                  <a:gd name="T16" fmla="*/ 78 w 143"/>
                  <a:gd name="T17" fmla="*/ 11 h 78"/>
                  <a:gd name="T18" fmla="*/ 87 w 143"/>
                  <a:gd name="T19" fmla="*/ 13 h 78"/>
                  <a:gd name="T20" fmla="*/ 98 w 143"/>
                  <a:gd name="T21" fmla="*/ 13 h 78"/>
                  <a:gd name="T22" fmla="*/ 98 w 143"/>
                  <a:gd name="T23" fmla="*/ 16 h 78"/>
                  <a:gd name="T24" fmla="*/ 100 w 143"/>
                  <a:gd name="T25" fmla="*/ 18 h 78"/>
                  <a:gd name="T26" fmla="*/ 103 w 143"/>
                  <a:gd name="T27" fmla="*/ 21 h 78"/>
                  <a:gd name="T28" fmla="*/ 105 w 143"/>
                  <a:gd name="T29" fmla="*/ 21 h 78"/>
                  <a:gd name="T30" fmla="*/ 105 w 143"/>
                  <a:gd name="T31" fmla="*/ 21 h 78"/>
                  <a:gd name="T32" fmla="*/ 109 w 143"/>
                  <a:gd name="T33" fmla="*/ 23 h 78"/>
                  <a:gd name="T34" fmla="*/ 111 w 143"/>
                  <a:gd name="T35" fmla="*/ 23 h 78"/>
                  <a:gd name="T36" fmla="*/ 115 w 143"/>
                  <a:gd name="T37" fmla="*/ 22 h 78"/>
                  <a:gd name="T38" fmla="*/ 120 w 143"/>
                  <a:gd name="T39" fmla="*/ 23 h 78"/>
                  <a:gd name="T40" fmla="*/ 130 w 143"/>
                  <a:gd name="T41" fmla="*/ 25 h 78"/>
                  <a:gd name="T42" fmla="*/ 140 w 143"/>
                  <a:gd name="T43" fmla="*/ 29 h 78"/>
                  <a:gd name="T44" fmla="*/ 140 w 143"/>
                  <a:gd name="T45" fmla="*/ 30 h 78"/>
                  <a:gd name="T46" fmla="*/ 140 w 143"/>
                  <a:gd name="T47" fmla="*/ 35 h 78"/>
                  <a:gd name="T48" fmla="*/ 140 w 143"/>
                  <a:gd name="T49" fmla="*/ 38 h 78"/>
                  <a:gd name="T50" fmla="*/ 140 w 143"/>
                  <a:gd name="T51" fmla="*/ 42 h 78"/>
                  <a:gd name="T52" fmla="*/ 140 w 143"/>
                  <a:gd name="T53" fmla="*/ 42 h 78"/>
                  <a:gd name="T54" fmla="*/ 138 w 143"/>
                  <a:gd name="T55" fmla="*/ 50 h 78"/>
                  <a:gd name="T56" fmla="*/ 135 w 143"/>
                  <a:gd name="T57" fmla="*/ 53 h 78"/>
                  <a:gd name="T58" fmla="*/ 131 w 143"/>
                  <a:gd name="T59" fmla="*/ 59 h 78"/>
                  <a:gd name="T60" fmla="*/ 127 w 143"/>
                  <a:gd name="T61" fmla="*/ 61 h 78"/>
                  <a:gd name="T62" fmla="*/ 122 w 143"/>
                  <a:gd name="T63" fmla="*/ 62 h 78"/>
                  <a:gd name="T64" fmla="*/ 114 w 143"/>
                  <a:gd name="T65" fmla="*/ 64 h 78"/>
                  <a:gd name="T66" fmla="*/ 104 w 143"/>
                  <a:gd name="T67" fmla="*/ 66 h 78"/>
                  <a:gd name="T68" fmla="*/ 95 w 143"/>
                  <a:gd name="T69" fmla="*/ 66 h 78"/>
                  <a:gd name="T70" fmla="*/ 85 w 143"/>
                  <a:gd name="T71" fmla="*/ 67 h 78"/>
                  <a:gd name="T72" fmla="*/ 78 w 143"/>
                  <a:gd name="T73" fmla="*/ 67 h 78"/>
                  <a:gd name="T74" fmla="*/ 76 w 143"/>
                  <a:gd name="T75" fmla="*/ 67 h 78"/>
                  <a:gd name="T76" fmla="*/ 76 w 143"/>
                  <a:gd name="T77" fmla="*/ 67 h 78"/>
                  <a:gd name="T78" fmla="*/ 71 w 143"/>
                  <a:gd name="T79" fmla="*/ 70 h 78"/>
                  <a:gd name="T80" fmla="*/ 67 w 143"/>
                  <a:gd name="T81" fmla="*/ 73 h 78"/>
                  <a:gd name="T82" fmla="*/ 61 w 143"/>
                  <a:gd name="T83" fmla="*/ 75 h 78"/>
                  <a:gd name="T84" fmla="*/ 59 w 143"/>
                  <a:gd name="T85" fmla="*/ 75 h 78"/>
                  <a:gd name="T86" fmla="*/ 48 w 143"/>
                  <a:gd name="T87" fmla="*/ 77 h 78"/>
                  <a:gd name="T88" fmla="*/ 35 w 143"/>
                  <a:gd name="T89" fmla="*/ 77 h 78"/>
                  <a:gd name="T90" fmla="*/ 23 w 143"/>
                  <a:gd name="T91" fmla="*/ 75 h 78"/>
                  <a:gd name="T92" fmla="*/ 15 w 143"/>
                  <a:gd name="T93" fmla="*/ 73 h 78"/>
                  <a:gd name="T94" fmla="*/ 10 w 143"/>
                  <a:gd name="T95" fmla="*/ 73 h 7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43" h="78">
                    <a:moveTo>
                      <a:pt x="0" y="0"/>
                    </a:moveTo>
                    <a:lnTo>
                      <a:pt x="0" y="1"/>
                    </a:lnTo>
                    <a:lnTo>
                      <a:pt x="1" y="1"/>
                    </a:lnTo>
                    <a:lnTo>
                      <a:pt x="2" y="2"/>
                    </a:lnTo>
                    <a:lnTo>
                      <a:pt x="6" y="2"/>
                    </a:lnTo>
                    <a:lnTo>
                      <a:pt x="8" y="5"/>
                    </a:lnTo>
                    <a:lnTo>
                      <a:pt x="10" y="5"/>
                    </a:lnTo>
                    <a:lnTo>
                      <a:pt x="14" y="7"/>
                    </a:lnTo>
                    <a:lnTo>
                      <a:pt x="19" y="7"/>
                    </a:lnTo>
                    <a:lnTo>
                      <a:pt x="22" y="9"/>
                    </a:lnTo>
                    <a:lnTo>
                      <a:pt x="25" y="9"/>
                    </a:lnTo>
                    <a:lnTo>
                      <a:pt x="28" y="12"/>
                    </a:lnTo>
                    <a:lnTo>
                      <a:pt x="33" y="12"/>
                    </a:lnTo>
                    <a:lnTo>
                      <a:pt x="36" y="13"/>
                    </a:lnTo>
                    <a:lnTo>
                      <a:pt x="39" y="13"/>
                    </a:lnTo>
                    <a:lnTo>
                      <a:pt x="43" y="13"/>
                    </a:lnTo>
                    <a:lnTo>
                      <a:pt x="45" y="13"/>
                    </a:lnTo>
                    <a:lnTo>
                      <a:pt x="48" y="14"/>
                    </a:lnTo>
                    <a:lnTo>
                      <a:pt x="51" y="14"/>
                    </a:lnTo>
                    <a:lnTo>
                      <a:pt x="54" y="14"/>
                    </a:lnTo>
                    <a:lnTo>
                      <a:pt x="57" y="14"/>
                    </a:lnTo>
                    <a:lnTo>
                      <a:pt x="60" y="14"/>
                    </a:lnTo>
                    <a:lnTo>
                      <a:pt x="63" y="14"/>
                    </a:lnTo>
                    <a:lnTo>
                      <a:pt x="66" y="14"/>
                    </a:lnTo>
                    <a:lnTo>
                      <a:pt x="71" y="11"/>
                    </a:lnTo>
                    <a:lnTo>
                      <a:pt x="74" y="11"/>
                    </a:lnTo>
                    <a:lnTo>
                      <a:pt x="78" y="11"/>
                    </a:lnTo>
                    <a:lnTo>
                      <a:pt x="80" y="11"/>
                    </a:lnTo>
                    <a:lnTo>
                      <a:pt x="84" y="11"/>
                    </a:lnTo>
                    <a:lnTo>
                      <a:pt x="87" y="13"/>
                    </a:lnTo>
                    <a:lnTo>
                      <a:pt x="89" y="13"/>
                    </a:lnTo>
                    <a:lnTo>
                      <a:pt x="93" y="13"/>
                    </a:lnTo>
                    <a:lnTo>
                      <a:pt x="98" y="13"/>
                    </a:lnTo>
                    <a:lnTo>
                      <a:pt x="98" y="16"/>
                    </a:lnTo>
                    <a:lnTo>
                      <a:pt x="100" y="16"/>
                    </a:lnTo>
                    <a:lnTo>
                      <a:pt x="100" y="18"/>
                    </a:lnTo>
                    <a:lnTo>
                      <a:pt x="103" y="18"/>
                    </a:lnTo>
                    <a:lnTo>
                      <a:pt x="103" y="21"/>
                    </a:lnTo>
                    <a:lnTo>
                      <a:pt x="105" y="21"/>
                    </a:lnTo>
                    <a:lnTo>
                      <a:pt x="109" y="21"/>
                    </a:lnTo>
                    <a:lnTo>
                      <a:pt x="109" y="23"/>
                    </a:lnTo>
                    <a:lnTo>
                      <a:pt x="111" y="23"/>
                    </a:lnTo>
                    <a:lnTo>
                      <a:pt x="113" y="23"/>
                    </a:lnTo>
                    <a:lnTo>
                      <a:pt x="115" y="22"/>
                    </a:lnTo>
                    <a:lnTo>
                      <a:pt x="115" y="23"/>
                    </a:lnTo>
                    <a:lnTo>
                      <a:pt x="118" y="23"/>
                    </a:lnTo>
                    <a:lnTo>
                      <a:pt x="120" y="23"/>
                    </a:lnTo>
                    <a:lnTo>
                      <a:pt x="124" y="23"/>
                    </a:lnTo>
                    <a:lnTo>
                      <a:pt x="127" y="25"/>
                    </a:lnTo>
                    <a:lnTo>
                      <a:pt x="130" y="25"/>
                    </a:lnTo>
                    <a:lnTo>
                      <a:pt x="134" y="27"/>
                    </a:lnTo>
                    <a:lnTo>
                      <a:pt x="140" y="27"/>
                    </a:lnTo>
                    <a:lnTo>
                      <a:pt x="140" y="29"/>
                    </a:lnTo>
                    <a:lnTo>
                      <a:pt x="140" y="30"/>
                    </a:lnTo>
                    <a:lnTo>
                      <a:pt x="140" y="33"/>
                    </a:lnTo>
                    <a:lnTo>
                      <a:pt x="140" y="35"/>
                    </a:lnTo>
                    <a:lnTo>
                      <a:pt x="142" y="35"/>
                    </a:lnTo>
                    <a:lnTo>
                      <a:pt x="140" y="38"/>
                    </a:lnTo>
                    <a:lnTo>
                      <a:pt x="140" y="40"/>
                    </a:lnTo>
                    <a:lnTo>
                      <a:pt x="140" y="42"/>
                    </a:lnTo>
                    <a:lnTo>
                      <a:pt x="138" y="46"/>
                    </a:lnTo>
                    <a:lnTo>
                      <a:pt x="138" y="47"/>
                    </a:lnTo>
                    <a:lnTo>
                      <a:pt x="138" y="50"/>
                    </a:lnTo>
                    <a:lnTo>
                      <a:pt x="135" y="53"/>
                    </a:lnTo>
                    <a:lnTo>
                      <a:pt x="134" y="56"/>
                    </a:lnTo>
                    <a:lnTo>
                      <a:pt x="131" y="59"/>
                    </a:lnTo>
                    <a:lnTo>
                      <a:pt x="130" y="59"/>
                    </a:lnTo>
                    <a:lnTo>
                      <a:pt x="127" y="61"/>
                    </a:lnTo>
                    <a:lnTo>
                      <a:pt x="124" y="62"/>
                    </a:lnTo>
                    <a:lnTo>
                      <a:pt x="122" y="62"/>
                    </a:lnTo>
                    <a:lnTo>
                      <a:pt x="118" y="64"/>
                    </a:lnTo>
                    <a:lnTo>
                      <a:pt x="114" y="64"/>
                    </a:lnTo>
                    <a:lnTo>
                      <a:pt x="111" y="64"/>
                    </a:lnTo>
                    <a:lnTo>
                      <a:pt x="109" y="64"/>
                    </a:lnTo>
                    <a:lnTo>
                      <a:pt x="104" y="66"/>
                    </a:lnTo>
                    <a:lnTo>
                      <a:pt x="101" y="66"/>
                    </a:lnTo>
                    <a:lnTo>
                      <a:pt x="98" y="66"/>
                    </a:lnTo>
                    <a:lnTo>
                      <a:pt x="95" y="66"/>
                    </a:lnTo>
                    <a:lnTo>
                      <a:pt x="91" y="67"/>
                    </a:lnTo>
                    <a:lnTo>
                      <a:pt x="87" y="67"/>
                    </a:lnTo>
                    <a:lnTo>
                      <a:pt x="85" y="67"/>
                    </a:lnTo>
                    <a:lnTo>
                      <a:pt x="83" y="67"/>
                    </a:lnTo>
                    <a:lnTo>
                      <a:pt x="80" y="67"/>
                    </a:lnTo>
                    <a:lnTo>
                      <a:pt x="78" y="67"/>
                    </a:lnTo>
                    <a:lnTo>
                      <a:pt x="78" y="64"/>
                    </a:lnTo>
                    <a:lnTo>
                      <a:pt x="76" y="67"/>
                    </a:lnTo>
                    <a:lnTo>
                      <a:pt x="72" y="70"/>
                    </a:lnTo>
                    <a:lnTo>
                      <a:pt x="71" y="70"/>
                    </a:lnTo>
                    <a:lnTo>
                      <a:pt x="68" y="73"/>
                    </a:lnTo>
                    <a:lnTo>
                      <a:pt x="67" y="73"/>
                    </a:lnTo>
                    <a:lnTo>
                      <a:pt x="64" y="73"/>
                    </a:lnTo>
                    <a:lnTo>
                      <a:pt x="61" y="75"/>
                    </a:lnTo>
                    <a:lnTo>
                      <a:pt x="59" y="75"/>
                    </a:lnTo>
                    <a:lnTo>
                      <a:pt x="54" y="77"/>
                    </a:lnTo>
                    <a:lnTo>
                      <a:pt x="51" y="77"/>
                    </a:lnTo>
                    <a:lnTo>
                      <a:pt x="48" y="77"/>
                    </a:lnTo>
                    <a:lnTo>
                      <a:pt x="45" y="77"/>
                    </a:lnTo>
                    <a:lnTo>
                      <a:pt x="38" y="77"/>
                    </a:lnTo>
                    <a:lnTo>
                      <a:pt x="35" y="77"/>
                    </a:lnTo>
                    <a:lnTo>
                      <a:pt x="31" y="77"/>
                    </a:lnTo>
                    <a:lnTo>
                      <a:pt x="28" y="75"/>
                    </a:lnTo>
                    <a:lnTo>
                      <a:pt x="23" y="75"/>
                    </a:lnTo>
                    <a:lnTo>
                      <a:pt x="20" y="75"/>
                    </a:lnTo>
                    <a:lnTo>
                      <a:pt x="17" y="75"/>
                    </a:lnTo>
                    <a:lnTo>
                      <a:pt x="15" y="73"/>
                    </a:lnTo>
                    <a:lnTo>
                      <a:pt x="12" y="73"/>
                    </a:lnTo>
                    <a:lnTo>
                      <a:pt x="10" y="73"/>
                    </a:lnTo>
                    <a:lnTo>
                      <a:pt x="10" y="70"/>
                    </a:lnTo>
                  </a:path>
                </a:pathLst>
              </a:custGeom>
              <a:noFill/>
              <a:ln w="18851" cap="flat"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224" name="その他">
                <a:extLst>
                  <a:ext uri="{FF2B5EF4-FFF2-40B4-BE49-F238E27FC236}">
                    <a16:creationId xmlns:a16="http://schemas.microsoft.com/office/drawing/2014/main" id="{643D3781-A790-4DF4-98B6-6BF672F9D074}"/>
                  </a:ext>
                </a:extLst>
              </p:cNvPr>
              <p:cNvSpPr>
                <a:spLocks/>
              </p:cNvSpPr>
              <p:nvPr/>
            </p:nvSpPr>
            <p:spPr bwMode="auto">
              <a:xfrm>
                <a:off x="1274" y="1507"/>
                <a:ext cx="22" cy="149"/>
              </a:xfrm>
              <a:custGeom>
                <a:avLst/>
                <a:gdLst>
                  <a:gd name="T0" fmla="*/ 17 w 22"/>
                  <a:gd name="T1" fmla="*/ 2 h 149"/>
                  <a:gd name="T2" fmla="*/ 17 w 22"/>
                  <a:gd name="T3" fmla="*/ 6 h 149"/>
                  <a:gd name="T4" fmla="*/ 14 w 22"/>
                  <a:gd name="T5" fmla="*/ 12 h 149"/>
                  <a:gd name="T6" fmla="*/ 14 w 22"/>
                  <a:gd name="T7" fmla="*/ 19 h 149"/>
                  <a:gd name="T8" fmla="*/ 11 w 22"/>
                  <a:gd name="T9" fmla="*/ 28 h 149"/>
                  <a:gd name="T10" fmla="*/ 11 w 22"/>
                  <a:gd name="T11" fmla="*/ 35 h 149"/>
                  <a:gd name="T12" fmla="*/ 10 w 22"/>
                  <a:gd name="T13" fmla="*/ 41 h 149"/>
                  <a:gd name="T14" fmla="*/ 10 w 22"/>
                  <a:gd name="T15" fmla="*/ 48 h 149"/>
                  <a:gd name="T16" fmla="*/ 10 w 22"/>
                  <a:gd name="T17" fmla="*/ 50 h 149"/>
                  <a:gd name="T18" fmla="*/ 10 w 22"/>
                  <a:gd name="T19" fmla="*/ 54 h 149"/>
                  <a:gd name="T20" fmla="*/ 11 w 22"/>
                  <a:gd name="T21" fmla="*/ 58 h 149"/>
                  <a:gd name="T22" fmla="*/ 12 w 22"/>
                  <a:gd name="T23" fmla="*/ 61 h 149"/>
                  <a:gd name="T24" fmla="*/ 15 w 22"/>
                  <a:gd name="T25" fmla="*/ 64 h 149"/>
                  <a:gd name="T26" fmla="*/ 15 w 22"/>
                  <a:gd name="T27" fmla="*/ 68 h 149"/>
                  <a:gd name="T28" fmla="*/ 19 w 22"/>
                  <a:gd name="T29" fmla="*/ 71 h 149"/>
                  <a:gd name="T30" fmla="*/ 19 w 22"/>
                  <a:gd name="T31" fmla="*/ 72 h 149"/>
                  <a:gd name="T32" fmla="*/ 19 w 22"/>
                  <a:gd name="T33" fmla="*/ 76 h 149"/>
                  <a:gd name="T34" fmla="*/ 16 w 22"/>
                  <a:gd name="T35" fmla="*/ 83 h 149"/>
                  <a:gd name="T36" fmla="*/ 13 w 22"/>
                  <a:gd name="T37" fmla="*/ 89 h 149"/>
                  <a:gd name="T38" fmla="*/ 8 w 22"/>
                  <a:gd name="T39" fmla="*/ 96 h 149"/>
                  <a:gd name="T40" fmla="*/ 5 w 22"/>
                  <a:gd name="T41" fmla="*/ 103 h 149"/>
                  <a:gd name="T42" fmla="*/ 2 w 22"/>
                  <a:gd name="T43" fmla="*/ 109 h 149"/>
                  <a:gd name="T44" fmla="*/ 1 w 22"/>
                  <a:gd name="T45" fmla="*/ 115 h 149"/>
                  <a:gd name="T46" fmla="*/ 1 w 22"/>
                  <a:gd name="T47" fmla="*/ 122 h 149"/>
                  <a:gd name="T48" fmla="*/ 1 w 22"/>
                  <a:gd name="T49" fmla="*/ 125 h 149"/>
                  <a:gd name="T50" fmla="*/ 0 w 22"/>
                  <a:gd name="T51" fmla="*/ 128 h 149"/>
                  <a:gd name="T52" fmla="*/ 0 w 22"/>
                  <a:gd name="T53" fmla="*/ 131 h 149"/>
                  <a:gd name="T54" fmla="*/ 0 w 22"/>
                  <a:gd name="T55" fmla="*/ 136 h 149"/>
                  <a:gd name="T56" fmla="*/ 1 w 22"/>
                  <a:gd name="T57" fmla="*/ 139 h 149"/>
                  <a:gd name="T58" fmla="*/ 1 w 22"/>
                  <a:gd name="T59" fmla="*/ 145 h 149"/>
                  <a:gd name="T60" fmla="*/ 2 w 22"/>
                  <a:gd name="T61" fmla="*/ 148 h 149"/>
                  <a:gd name="T62" fmla="*/ 2 w 22"/>
                  <a:gd name="T63" fmla="*/ 148 h 14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2" h="149">
                    <a:moveTo>
                      <a:pt x="19" y="0"/>
                    </a:moveTo>
                    <a:lnTo>
                      <a:pt x="17" y="2"/>
                    </a:lnTo>
                    <a:lnTo>
                      <a:pt x="17" y="3"/>
                    </a:lnTo>
                    <a:lnTo>
                      <a:pt x="17" y="6"/>
                    </a:lnTo>
                    <a:lnTo>
                      <a:pt x="17" y="8"/>
                    </a:lnTo>
                    <a:lnTo>
                      <a:pt x="14" y="12"/>
                    </a:lnTo>
                    <a:lnTo>
                      <a:pt x="14" y="16"/>
                    </a:lnTo>
                    <a:lnTo>
                      <a:pt x="14" y="19"/>
                    </a:lnTo>
                    <a:lnTo>
                      <a:pt x="14" y="22"/>
                    </a:lnTo>
                    <a:lnTo>
                      <a:pt x="11" y="28"/>
                    </a:lnTo>
                    <a:lnTo>
                      <a:pt x="11" y="31"/>
                    </a:lnTo>
                    <a:lnTo>
                      <a:pt x="11" y="35"/>
                    </a:lnTo>
                    <a:lnTo>
                      <a:pt x="11" y="38"/>
                    </a:lnTo>
                    <a:lnTo>
                      <a:pt x="10" y="41"/>
                    </a:lnTo>
                    <a:lnTo>
                      <a:pt x="10" y="45"/>
                    </a:lnTo>
                    <a:lnTo>
                      <a:pt x="10" y="48"/>
                    </a:lnTo>
                    <a:lnTo>
                      <a:pt x="10" y="50"/>
                    </a:lnTo>
                    <a:lnTo>
                      <a:pt x="10" y="52"/>
                    </a:lnTo>
                    <a:lnTo>
                      <a:pt x="10" y="54"/>
                    </a:lnTo>
                    <a:lnTo>
                      <a:pt x="11" y="54"/>
                    </a:lnTo>
                    <a:lnTo>
                      <a:pt x="11" y="58"/>
                    </a:lnTo>
                    <a:lnTo>
                      <a:pt x="12" y="58"/>
                    </a:lnTo>
                    <a:lnTo>
                      <a:pt x="12" y="61"/>
                    </a:lnTo>
                    <a:lnTo>
                      <a:pt x="15" y="61"/>
                    </a:lnTo>
                    <a:lnTo>
                      <a:pt x="15" y="64"/>
                    </a:lnTo>
                    <a:lnTo>
                      <a:pt x="15" y="65"/>
                    </a:lnTo>
                    <a:lnTo>
                      <a:pt x="15" y="68"/>
                    </a:lnTo>
                    <a:lnTo>
                      <a:pt x="19" y="68"/>
                    </a:lnTo>
                    <a:lnTo>
                      <a:pt x="19" y="71"/>
                    </a:lnTo>
                    <a:lnTo>
                      <a:pt x="19" y="72"/>
                    </a:lnTo>
                    <a:lnTo>
                      <a:pt x="21" y="72"/>
                    </a:lnTo>
                    <a:lnTo>
                      <a:pt x="19" y="76"/>
                    </a:lnTo>
                    <a:lnTo>
                      <a:pt x="19" y="79"/>
                    </a:lnTo>
                    <a:lnTo>
                      <a:pt x="16" y="83"/>
                    </a:lnTo>
                    <a:lnTo>
                      <a:pt x="16" y="85"/>
                    </a:lnTo>
                    <a:lnTo>
                      <a:pt x="13" y="89"/>
                    </a:lnTo>
                    <a:lnTo>
                      <a:pt x="11" y="93"/>
                    </a:lnTo>
                    <a:lnTo>
                      <a:pt x="8" y="96"/>
                    </a:lnTo>
                    <a:lnTo>
                      <a:pt x="8" y="99"/>
                    </a:lnTo>
                    <a:lnTo>
                      <a:pt x="5" y="103"/>
                    </a:lnTo>
                    <a:lnTo>
                      <a:pt x="4" y="106"/>
                    </a:lnTo>
                    <a:lnTo>
                      <a:pt x="2" y="109"/>
                    </a:lnTo>
                    <a:lnTo>
                      <a:pt x="2" y="112"/>
                    </a:lnTo>
                    <a:lnTo>
                      <a:pt x="1" y="115"/>
                    </a:lnTo>
                    <a:lnTo>
                      <a:pt x="1" y="118"/>
                    </a:lnTo>
                    <a:lnTo>
                      <a:pt x="1" y="122"/>
                    </a:lnTo>
                    <a:lnTo>
                      <a:pt x="4" y="122"/>
                    </a:lnTo>
                    <a:lnTo>
                      <a:pt x="1" y="125"/>
                    </a:lnTo>
                    <a:lnTo>
                      <a:pt x="0" y="128"/>
                    </a:lnTo>
                    <a:lnTo>
                      <a:pt x="0" y="131"/>
                    </a:lnTo>
                    <a:lnTo>
                      <a:pt x="0" y="133"/>
                    </a:lnTo>
                    <a:lnTo>
                      <a:pt x="0" y="136"/>
                    </a:lnTo>
                    <a:lnTo>
                      <a:pt x="1" y="136"/>
                    </a:lnTo>
                    <a:lnTo>
                      <a:pt x="1" y="139"/>
                    </a:lnTo>
                    <a:lnTo>
                      <a:pt x="1" y="142"/>
                    </a:lnTo>
                    <a:lnTo>
                      <a:pt x="1" y="145"/>
                    </a:lnTo>
                    <a:lnTo>
                      <a:pt x="2" y="145"/>
                    </a:lnTo>
                    <a:lnTo>
                      <a:pt x="2" y="148"/>
                    </a:lnTo>
                    <a:lnTo>
                      <a:pt x="4" y="148"/>
                    </a:lnTo>
                  </a:path>
                </a:pathLst>
              </a:custGeom>
              <a:noFill/>
              <a:ln w="18851" cap="flat"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225" name="その他">
                <a:extLst>
                  <a:ext uri="{FF2B5EF4-FFF2-40B4-BE49-F238E27FC236}">
                    <a16:creationId xmlns:a16="http://schemas.microsoft.com/office/drawing/2014/main" id="{B69B5F97-DEB0-44A7-B545-96CD9ED611F8}"/>
                  </a:ext>
                </a:extLst>
              </p:cNvPr>
              <p:cNvSpPr>
                <a:spLocks/>
              </p:cNvSpPr>
              <p:nvPr/>
            </p:nvSpPr>
            <p:spPr bwMode="auto">
              <a:xfrm>
                <a:off x="1136" y="1555"/>
                <a:ext cx="42" cy="10"/>
              </a:xfrm>
              <a:custGeom>
                <a:avLst/>
                <a:gdLst>
                  <a:gd name="T0" fmla="*/ 41 w 42"/>
                  <a:gd name="T1" fmla="*/ 4 h 10"/>
                  <a:gd name="T2" fmla="*/ 39 w 42"/>
                  <a:gd name="T3" fmla="*/ 6 h 10"/>
                  <a:gd name="T4" fmla="*/ 39 w 42"/>
                  <a:gd name="T5" fmla="*/ 6 h 10"/>
                  <a:gd name="T6" fmla="*/ 38 w 42"/>
                  <a:gd name="T7" fmla="*/ 6 h 10"/>
                  <a:gd name="T8" fmla="*/ 38 w 42"/>
                  <a:gd name="T9" fmla="*/ 6 h 10"/>
                  <a:gd name="T10" fmla="*/ 35 w 42"/>
                  <a:gd name="T11" fmla="*/ 6 h 10"/>
                  <a:gd name="T12" fmla="*/ 35 w 42"/>
                  <a:gd name="T13" fmla="*/ 6 h 10"/>
                  <a:gd name="T14" fmla="*/ 34 w 42"/>
                  <a:gd name="T15" fmla="*/ 6 h 10"/>
                  <a:gd name="T16" fmla="*/ 34 w 42"/>
                  <a:gd name="T17" fmla="*/ 6 h 10"/>
                  <a:gd name="T18" fmla="*/ 31 w 42"/>
                  <a:gd name="T19" fmla="*/ 9 h 10"/>
                  <a:gd name="T20" fmla="*/ 31 w 42"/>
                  <a:gd name="T21" fmla="*/ 9 h 10"/>
                  <a:gd name="T22" fmla="*/ 28 w 42"/>
                  <a:gd name="T23" fmla="*/ 9 h 10"/>
                  <a:gd name="T24" fmla="*/ 28 w 42"/>
                  <a:gd name="T25" fmla="*/ 9 h 10"/>
                  <a:gd name="T26" fmla="*/ 25 w 42"/>
                  <a:gd name="T27" fmla="*/ 9 h 10"/>
                  <a:gd name="T28" fmla="*/ 25 w 42"/>
                  <a:gd name="T29" fmla="*/ 9 h 10"/>
                  <a:gd name="T30" fmla="*/ 25 w 42"/>
                  <a:gd name="T31" fmla="*/ 9 h 10"/>
                  <a:gd name="T32" fmla="*/ 25 w 42"/>
                  <a:gd name="T33" fmla="*/ 9 h 10"/>
                  <a:gd name="T34" fmla="*/ 23 w 42"/>
                  <a:gd name="T35" fmla="*/ 9 h 10"/>
                  <a:gd name="T36" fmla="*/ 23 w 42"/>
                  <a:gd name="T37" fmla="*/ 9 h 10"/>
                  <a:gd name="T38" fmla="*/ 20 w 42"/>
                  <a:gd name="T39" fmla="*/ 9 h 10"/>
                  <a:gd name="T40" fmla="*/ 20 w 42"/>
                  <a:gd name="T41" fmla="*/ 8 h 10"/>
                  <a:gd name="T42" fmla="*/ 16 w 42"/>
                  <a:gd name="T43" fmla="*/ 8 h 10"/>
                  <a:gd name="T44" fmla="*/ 14 w 42"/>
                  <a:gd name="T45" fmla="*/ 8 h 10"/>
                  <a:gd name="T46" fmla="*/ 12 w 42"/>
                  <a:gd name="T47" fmla="*/ 8 h 10"/>
                  <a:gd name="T48" fmla="*/ 12 w 42"/>
                  <a:gd name="T49" fmla="*/ 4 h 10"/>
                  <a:gd name="T50" fmla="*/ 8 w 42"/>
                  <a:gd name="T51" fmla="*/ 4 h 10"/>
                  <a:gd name="T52" fmla="*/ 6 w 42"/>
                  <a:gd name="T53" fmla="*/ 4 h 10"/>
                  <a:gd name="T54" fmla="*/ 3 w 42"/>
                  <a:gd name="T55" fmla="*/ 4 h 10"/>
                  <a:gd name="T56" fmla="*/ 3 w 42"/>
                  <a:gd name="T57" fmla="*/ 2 h 10"/>
                  <a:gd name="T58" fmla="*/ 0 w 42"/>
                  <a:gd name="T59" fmla="*/ 2 h 10"/>
                  <a:gd name="T60" fmla="*/ 0 w 42"/>
                  <a:gd name="T61" fmla="*/ 2 h 10"/>
                  <a:gd name="T62" fmla="*/ 0 w 42"/>
                  <a:gd name="T63" fmla="*/ 2 h 10"/>
                  <a:gd name="T64" fmla="*/ 0 w 42"/>
                  <a:gd name="T65" fmla="*/ 0 h 1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42" h="10">
                    <a:moveTo>
                      <a:pt x="41" y="4"/>
                    </a:moveTo>
                    <a:lnTo>
                      <a:pt x="39" y="6"/>
                    </a:lnTo>
                    <a:lnTo>
                      <a:pt x="38" y="6"/>
                    </a:lnTo>
                    <a:lnTo>
                      <a:pt x="35" y="6"/>
                    </a:lnTo>
                    <a:lnTo>
                      <a:pt x="34" y="6"/>
                    </a:lnTo>
                    <a:lnTo>
                      <a:pt x="31" y="9"/>
                    </a:lnTo>
                    <a:lnTo>
                      <a:pt x="28" y="9"/>
                    </a:lnTo>
                    <a:lnTo>
                      <a:pt x="25" y="9"/>
                    </a:lnTo>
                    <a:lnTo>
                      <a:pt x="23" y="9"/>
                    </a:lnTo>
                    <a:lnTo>
                      <a:pt x="20" y="9"/>
                    </a:lnTo>
                    <a:lnTo>
                      <a:pt x="20" y="8"/>
                    </a:lnTo>
                    <a:lnTo>
                      <a:pt x="16" y="8"/>
                    </a:lnTo>
                    <a:lnTo>
                      <a:pt x="14" y="8"/>
                    </a:lnTo>
                    <a:lnTo>
                      <a:pt x="12" y="8"/>
                    </a:lnTo>
                    <a:lnTo>
                      <a:pt x="12" y="4"/>
                    </a:lnTo>
                    <a:lnTo>
                      <a:pt x="8" y="4"/>
                    </a:lnTo>
                    <a:lnTo>
                      <a:pt x="6" y="4"/>
                    </a:lnTo>
                    <a:lnTo>
                      <a:pt x="3" y="4"/>
                    </a:lnTo>
                    <a:lnTo>
                      <a:pt x="3" y="2"/>
                    </a:lnTo>
                    <a:lnTo>
                      <a:pt x="0" y="2"/>
                    </a:lnTo>
                    <a:lnTo>
                      <a:pt x="0" y="0"/>
                    </a:lnTo>
                  </a:path>
                </a:pathLst>
              </a:custGeom>
              <a:noFill/>
              <a:ln w="18851" cap="flat"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226" name="その他">
                <a:extLst>
                  <a:ext uri="{FF2B5EF4-FFF2-40B4-BE49-F238E27FC236}">
                    <a16:creationId xmlns:a16="http://schemas.microsoft.com/office/drawing/2014/main" id="{A759F9C9-0B10-4874-B49C-AC6CCFA34EF6}"/>
                  </a:ext>
                </a:extLst>
              </p:cNvPr>
              <p:cNvSpPr>
                <a:spLocks/>
              </p:cNvSpPr>
              <p:nvPr/>
            </p:nvSpPr>
            <p:spPr bwMode="auto">
              <a:xfrm>
                <a:off x="1119" y="1536"/>
                <a:ext cx="26" cy="29"/>
              </a:xfrm>
              <a:custGeom>
                <a:avLst/>
                <a:gdLst>
                  <a:gd name="T0" fmla="*/ 25 w 26"/>
                  <a:gd name="T1" fmla="*/ 0 h 29"/>
                  <a:gd name="T2" fmla="*/ 24 w 26"/>
                  <a:gd name="T3" fmla="*/ 2 h 29"/>
                  <a:gd name="T4" fmla="*/ 24 w 26"/>
                  <a:gd name="T5" fmla="*/ 2 h 29"/>
                  <a:gd name="T6" fmla="*/ 24 w 26"/>
                  <a:gd name="T7" fmla="*/ 2 h 29"/>
                  <a:gd name="T8" fmla="*/ 24 w 26"/>
                  <a:gd name="T9" fmla="*/ 2 h 29"/>
                  <a:gd name="T10" fmla="*/ 23 w 26"/>
                  <a:gd name="T11" fmla="*/ 5 h 29"/>
                  <a:gd name="T12" fmla="*/ 23 w 26"/>
                  <a:gd name="T13" fmla="*/ 5 h 29"/>
                  <a:gd name="T14" fmla="*/ 23 w 26"/>
                  <a:gd name="T15" fmla="*/ 5 h 29"/>
                  <a:gd name="T16" fmla="*/ 23 w 26"/>
                  <a:gd name="T17" fmla="*/ 5 h 29"/>
                  <a:gd name="T18" fmla="*/ 20 w 26"/>
                  <a:gd name="T19" fmla="*/ 8 h 29"/>
                  <a:gd name="T20" fmla="*/ 20 w 26"/>
                  <a:gd name="T21" fmla="*/ 8 h 29"/>
                  <a:gd name="T22" fmla="*/ 19 w 26"/>
                  <a:gd name="T23" fmla="*/ 12 h 29"/>
                  <a:gd name="T24" fmla="*/ 19 w 26"/>
                  <a:gd name="T25" fmla="*/ 12 h 29"/>
                  <a:gd name="T26" fmla="*/ 16 w 26"/>
                  <a:gd name="T27" fmla="*/ 14 h 29"/>
                  <a:gd name="T28" fmla="*/ 16 w 26"/>
                  <a:gd name="T29" fmla="*/ 14 h 29"/>
                  <a:gd name="T30" fmla="*/ 13 w 26"/>
                  <a:gd name="T31" fmla="*/ 14 h 29"/>
                  <a:gd name="T32" fmla="*/ 13 w 26"/>
                  <a:gd name="T33" fmla="*/ 14 h 29"/>
                  <a:gd name="T34" fmla="*/ 10 w 26"/>
                  <a:gd name="T35" fmla="*/ 18 h 29"/>
                  <a:gd name="T36" fmla="*/ 10 w 26"/>
                  <a:gd name="T37" fmla="*/ 18 h 29"/>
                  <a:gd name="T38" fmla="*/ 7 w 26"/>
                  <a:gd name="T39" fmla="*/ 21 h 29"/>
                  <a:gd name="T40" fmla="*/ 7 w 26"/>
                  <a:gd name="T41" fmla="*/ 21 h 29"/>
                  <a:gd name="T42" fmla="*/ 4 w 26"/>
                  <a:gd name="T43" fmla="*/ 23 h 29"/>
                  <a:gd name="T44" fmla="*/ 4 w 26"/>
                  <a:gd name="T45" fmla="*/ 23 h 29"/>
                  <a:gd name="T46" fmla="*/ 4 w 26"/>
                  <a:gd name="T47" fmla="*/ 25 h 29"/>
                  <a:gd name="T48" fmla="*/ 4 w 26"/>
                  <a:gd name="T49" fmla="*/ 25 h 29"/>
                  <a:gd name="T50" fmla="*/ 0 w 26"/>
                  <a:gd name="T51" fmla="*/ 28 h 29"/>
                  <a:gd name="T52" fmla="*/ 0 w 26"/>
                  <a:gd name="T53" fmla="*/ 28 h 29"/>
                  <a:gd name="T54" fmla="*/ 0 w 26"/>
                  <a:gd name="T55" fmla="*/ 28 h 29"/>
                  <a:gd name="T56" fmla="*/ 0 w 26"/>
                  <a:gd name="T57" fmla="*/ 28 h 29"/>
                  <a:gd name="T58" fmla="*/ 0 w 26"/>
                  <a:gd name="T59" fmla="*/ 28 h 29"/>
                  <a:gd name="T60" fmla="*/ 0 w 26"/>
                  <a:gd name="T61" fmla="*/ 28 h 29"/>
                  <a:gd name="T62" fmla="*/ 0 w 26"/>
                  <a:gd name="T63" fmla="*/ 28 h 29"/>
                  <a:gd name="T64" fmla="*/ 0 w 26"/>
                  <a:gd name="T65" fmla="*/ 28 h 2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6" h="29">
                    <a:moveTo>
                      <a:pt x="25" y="0"/>
                    </a:moveTo>
                    <a:lnTo>
                      <a:pt x="24" y="2"/>
                    </a:lnTo>
                    <a:lnTo>
                      <a:pt x="23" y="5"/>
                    </a:lnTo>
                    <a:lnTo>
                      <a:pt x="20" y="8"/>
                    </a:lnTo>
                    <a:lnTo>
                      <a:pt x="19" y="12"/>
                    </a:lnTo>
                    <a:lnTo>
                      <a:pt x="16" y="14"/>
                    </a:lnTo>
                    <a:lnTo>
                      <a:pt x="13" y="14"/>
                    </a:lnTo>
                    <a:lnTo>
                      <a:pt x="10" y="18"/>
                    </a:lnTo>
                    <a:lnTo>
                      <a:pt x="7" y="21"/>
                    </a:lnTo>
                    <a:lnTo>
                      <a:pt x="4" y="23"/>
                    </a:lnTo>
                    <a:lnTo>
                      <a:pt x="4" y="25"/>
                    </a:lnTo>
                    <a:lnTo>
                      <a:pt x="0" y="28"/>
                    </a:lnTo>
                  </a:path>
                </a:pathLst>
              </a:custGeom>
              <a:noFill/>
              <a:ln w="18851" cap="flat"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227" name="その他">
                <a:extLst>
                  <a:ext uri="{FF2B5EF4-FFF2-40B4-BE49-F238E27FC236}">
                    <a16:creationId xmlns:a16="http://schemas.microsoft.com/office/drawing/2014/main" id="{3DB942F2-2D53-4B86-A75C-1BC57BD63560}"/>
                  </a:ext>
                </a:extLst>
              </p:cNvPr>
              <p:cNvSpPr>
                <a:spLocks/>
              </p:cNvSpPr>
              <p:nvPr/>
            </p:nvSpPr>
            <p:spPr bwMode="auto">
              <a:xfrm>
                <a:off x="1005" y="1583"/>
                <a:ext cx="203" cy="150"/>
              </a:xfrm>
              <a:custGeom>
                <a:avLst/>
                <a:gdLst>
                  <a:gd name="T0" fmla="*/ 58 w 203"/>
                  <a:gd name="T1" fmla="*/ 28 h 150"/>
                  <a:gd name="T2" fmla="*/ 54 w 203"/>
                  <a:gd name="T3" fmla="*/ 23 h 150"/>
                  <a:gd name="T4" fmla="*/ 49 w 203"/>
                  <a:gd name="T5" fmla="*/ 13 h 150"/>
                  <a:gd name="T6" fmla="*/ 39 w 203"/>
                  <a:gd name="T7" fmla="*/ 7 h 150"/>
                  <a:gd name="T8" fmla="*/ 27 w 203"/>
                  <a:gd name="T9" fmla="*/ 2 h 150"/>
                  <a:gd name="T10" fmla="*/ 17 w 203"/>
                  <a:gd name="T11" fmla="*/ 2 h 150"/>
                  <a:gd name="T12" fmla="*/ 15 w 203"/>
                  <a:gd name="T13" fmla="*/ 2 h 150"/>
                  <a:gd name="T14" fmla="*/ 9 w 203"/>
                  <a:gd name="T15" fmla="*/ 9 h 150"/>
                  <a:gd name="T16" fmla="*/ 6 w 203"/>
                  <a:gd name="T17" fmla="*/ 13 h 150"/>
                  <a:gd name="T18" fmla="*/ 0 w 203"/>
                  <a:gd name="T19" fmla="*/ 20 h 150"/>
                  <a:gd name="T20" fmla="*/ 0 w 203"/>
                  <a:gd name="T21" fmla="*/ 23 h 150"/>
                  <a:gd name="T22" fmla="*/ 0 w 203"/>
                  <a:gd name="T23" fmla="*/ 31 h 150"/>
                  <a:gd name="T24" fmla="*/ 2 w 203"/>
                  <a:gd name="T25" fmla="*/ 35 h 150"/>
                  <a:gd name="T26" fmla="*/ 5 w 203"/>
                  <a:gd name="T27" fmla="*/ 42 h 150"/>
                  <a:gd name="T28" fmla="*/ 8 w 203"/>
                  <a:gd name="T29" fmla="*/ 46 h 150"/>
                  <a:gd name="T30" fmla="*/ 10 w 203"/>
                  <a:gd name="T31" fmla="*/ 52 h 150"/>
                  <a:gd name="T32" fmla="*/ 14 w 203"/>
                  <a:gd name="T33" fmla="*/ 57 h 150"/>
                  <a:gd name="T34" fmla="*/ 17 w 203"/>
                  <a:gd name="T35" fmla="*/ 63 h 150"/>
                  <a:gd name="T36" fmla="*/ 24 w 203"/>
                  <a:gd name="T37" fmla="*/ 66 h 150"/>
                  <a:gd name="T38" fmla="*/ 31 w 203"/>
                  <a:gd name="T39" fmla="*/ 71 h 150"/>
                  <a:gd name="T40" fmla="*/ 37 w 203"/>
                  <a:gd name="T41" fmla="*/ 72 h 150"/>
                  <a:gd name="T42" fmla="*/ 44 w 203"/>
                  <a:gd name="T43" fmla="*/ 72 h 150"/>
                  <a:gd name="T44" fmla="*/ 44 w 203"/>
                  <a:gd name="T45" fmla="*/ 72 h 150"/>
                  <a:gd name="T46" fmla="*/ 44 w 203"/>
                  <a:gd name="T47" fmla="*/ 72 h 150"/>
                  <a:gd name="T48" fmla="*/ 46 w 203"/>
                  <a:gd name="T49" fmla="*/ 70 h 150"/>
                  <a:gd name="T50" fmla="*/ 49 w 203"/>
                  <a:gd name="T51" fmla="*/ 69 h 150"/>
                  <a:gd name="T52" fmla="*/ 52 w 203"/>
                  <a:gd name="T53" fmla="*/ 67 h 150"/>
                  <a:gd name="T54" fmla="*/ 52 w 203"/>
                  <a:gd name="T55" fmla="*/ 70 h 150"/>
                  <a:gd name="T56" fmla="*/ 52 w 203"/>
                  <a:gd name="T57" fmla="*/ 73 h 150"/>
                  <a:gd name="T58" fmla="*/ 55 w 203"/>
                  <a:gd name="T59" fmla="*/ 77 h 150"/>
                  <a:gd name="T60" fmla="*/ 57 w 203"/>
                  <a:gd name="T61" fmla="*/ 77 h 150"/>
                  <a:gd name="T62" fmla="*/ 57 w 203"/>
                  <a:gd name="T63" fmla="*/ 79 h 150"/>
                  <a:gd name="T64" fmla="*/ 60 w 203"/>
                  <a:gd name="T65" fmla="*/ 83 h 150"/>
                  <a:gd name="T66" fmla="*/ 60 w 203"/>
                  <a:gd name="T67" fmla="*/ 86 h 150"/>
                  <a:gd name="T68" fmla="*/ 60 w 203"/>
                  <a:gd name="T69" fmla="*/ 86 h 150"/>
                  <a:gd name="T70" fmla="*/ 60 w 203"/>
                  <a:gd name="T71" fmla="*/ 90 h 150"/>
                  <a:gd name="T72" fmla="*/ 60 w 203"/>
                  <a:gd name="T73" fmla="*/ 93 h 150"/>
                  <a:gd name="T74" fmla="*/ 64 w 203"/>
                  <a:gd name="T75" fmla="*/ 96 h 150"/>
                  <a:gd name="T76" fmla="*/ 73 w 203"/>
                  <a:gd name="T77" fmla="*/ 99 h 150"/>
                  <a:gd name="T78" fmla="*/ 84 w 203"/>
                  <a:gd name="T79" fmla="*/ 103 h 150"/>
                  <a:gd name="T80" fmla="*/ 96 w 203"/>
                  <a:gd name="T81" fmla="*/ 106 h 150"/>
                  <a:gd name="T82" fmla="*/ 108 w 203"/>
                  <a:gd name="T83" fmla="*/ 110 h 150"/>
                  <a:gd name="T84" fmla="*/ 119 w 203"/>
                  <a:gd name="T85" fmla="*/ 112 h 150"/>
                  <a:gd name="T86" fmla="*/ 119 w 203"/>
                  <a:gd name="T87" fmla="*/ 117 h 150"/>
                  <a:gd name="T88" fmla="*/ 120 w 203"/>
                  <a:gd name="T89" fmla="*/ 121 h 150"/>
                  <a:gd name="T90" fmla="*/ 123 w 203"/>
                  <a:gd name="T91" fmla="*/ 127 h 150"/>
                  <a:gd name="T92" fmla="*/ 127 w 203"/>
                  <a:gd name="T93" fmla="*/ 132 h 150"/>
                  <a:gd name="T94" fmla="*/ 130 w 203"/>
                  <a:gd name="T95" fmla="*/ 134 h 150"/>
                  <a:gd name="T96" fmla="*/ 140 w 203"/>
                  <a:gd name="T97" fmla="*/ 138 h 150"/>
                  <a:gd name="T98" fmla="*/ 154 w 203"/>
                  <a:gd name="T99" fmla="*/ 145 h 150"/>
                  <a:gd name="T100" fmla="*/ 173 w 203"/>
                  <a:gd name="T101" fmla="*/ 146 h 150"/>
                  <a:gd name="T102" fmla="*/ 187 w 203"/>
                  <a:gd name="T103" fmla="*/ 149 h 150"/>
                  <a:gd name="T104" fmla="*/ 199 w 203"/>
                  <a:gd name="T105" fmla="*/ 149 h 15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03" h="150">
                    <a:moveTo>
                      <a:pt x="60" y="29"/>
                    </a:moveTo>
                    <a:lnTo>
                      <a:pt x="58" y="29"/>
                    </a:lnTo>
                    <a:lnTo>
                      <a:pt x="58" y="28"/>
                    </a:lnTo>
                    <a:lnTo>
                      <a:pt x="57" y="28"/>
                    </a:lnTo>
                    <a:lnTo>
                      <a:pt x="57" y="25"/>
                    </a:lnTo>
                    <a:lnTo>
                      <a:pt x="54" y="23"/>
                    </a:lnTo>
                    <a:lnTo>
                      <a:pt x="52" y="20"/>
                    </a:lnTo>
                    <a:lnTo>
                      <a:pt x="49" y="17"/>
                    </a:lnTo>
                    <a:lnTo>
                      <a:pt x="49" y="13"/>
                    </a:lnTo>
                    <a:lnTo>
                      <a:pt x="44" y="13"/>
                    </a:lnTo>
                    <a:lnTo>
                      <a:pt x="42" y="9"/>
                    </a:lnTo>
                    <a:lnTo>
                      <a:pt x="39" y="7"/>
                    </a:lnTo>
                    <a:lnTo>
                      <a:pt x="35" y="4"/>
                    </a:lnTo>
                    <a:lnTo>
                      <a:pt x="31" y="4"/>
                    </a:lnTo>
                    <a:lnTo>
                      <a:pt x="27" y="2"/>
                    </a:lnTo>
                    <a:lnTo>
                      <a:pt x="23" y="2"/>
                    </a:lnTo>
                    <a:lnTo>
                      <a:pt x="20" y="0"/>
                    </a:lnTo>
                    <a:lnTo>
                      <a:pt x="17" y="2"/>
                    </a:lnTo>
                    <a:lnTo>
                      <a:pt x="15" y="2"/>
                    </a:lnTo>
                    <a:lnTo>
                      <a:pt x="11" y="5"/>
                    </a:lnTo>
                    <a:lnTo>
                      <a:pt x="9" y="9"/>
                    </a:lnTo>
                    <a:lnTo>
                      <a:pt x="6" y="11"/>
                    </a:lnTo>
                    <a:lnTo>
                      <a:pt x="6" y="13"/>
                    </a:lnTo>
                    <a:lnTo>
                      <a:pt x="2" y="17"/>
                    </a:lnTo>
                    <a:lnTo>
                      <a:pt x="0" y="20"/>
                    </a:lnTo>
                    <a:lnTo>
                      <a:pt x="0" y="23"/>
                    </a:lnTo>
                    <a:lnTo>
                      <a:pt x="0" y="26"/>
                    </a:lnTo>
                    <a:lnTo>
                      <a:pt x="0" y="28"/>
                    </a:lnTo>
                    <a:lnTo>
                      <a:pt x="0" y="31"/>
                    </a:lnTo>
                    <a:lnTo>
                      <a:pt x="2" y="31"/>
                    </a:lnTo>
                    <a:lnTo>
                      <a:pt x="2" y="34"/>
                    </a:lnTo>
                    <a:lnTo>
                      <a:pt x="2" y="35"/>
                    </a:lnTo>
                    <a:lnTo>
                      <a:pt x="2" y="38"/>
                    </a:lnTo>
                    <a:lnTo>
                      <a:pt x="5" y="38"/>
                    </a:lnTo>
                    <a:lnTo>
                      <a:pt x="5" y="42"/>
                    </a:lnTo>
                    <a:lnTo>
                      <a:pt x="5" y="44"/>
                    </a:lnTo>
                    <a:lnTo>
                      <a:pt x="5" y="46"/>
                    </a:lnTo>
                    <a:lnTo>
                      <a:pt x="8" y="46"/>
                    </a:lnTo>
                    <a:lnTo>
                      <a:pt x="8" y="50"/>
                    </a:lnTo>
                    <a:lnTo>
                      <a:pt x="10" y="50"/>
                    </a:lnTo>
                    <a:lnTo>
                      <a:pt x="10" y="52"/>
                    </a:lnTo>
                    <a:lnTo>
                      <a:pt x="13" y="52"/>
                    </a:lnTo>
                    <a:lnTo>
                      <a:pt x="13" y="55"/>
                    </a:lnTo>
                    <a:lnTo>
                      <a:pt x="14" y="57"/>
                    </a:lnTo>
                    <a:lnTo>
                      <a:pt x="14" y="60"/>
                    </a:lnTo>
                    <a:lnTo>
                      <a:pt x="17" y="60"/>
                    </a:lnTo>
                    <a:lnTo>
                      <a:pt x="17" y="63"/>
                    </a:lnTo>
                    <a:lnTo>
                      <a:pt x="20" y="63"/>
                    </a:lnTo>
                    <a:lnTo>
                      <a:pt x="21" y="66"/>
                    </a:lnTo>
                    <a:lnTo>
                      <a:pt x="24" y="66"/>
                    </a:lnTo>
                    <a:lnTo>
                      <a:pt x="24" y="69"/>
                    </a:lnTo>
                    <a:lnTo>
                      <a:pt x="27" y="69"/>
                    </a:lnTo>
                    <a:lnTo>
                      <a:pt x="31" y="71"/>
                    </a:lnTo>
                    <a:lnTo>
                      <a:pt x="33" y="71"/>
                    </a:lnTo>
                    <a:lnTo>
                      <a:pt x="35" y="72"/>
                    </a:lnTo>
                    <a:lnTo>
                      <a:pt x="37" y="72"/>
                    </a:lnTo>
                    <a:lnTo>
                      <a:pt x="40" y="72"/>
                    </a:lnTo>
                    <a:lnTo>
                      <a:pt x="44" y="72"/>
                    </a:lnTo>
                    <a:lnTo>
                      <a:pt x="46" y="70"/>
                    </a:lnTo>
                    <a:lnTo>
                      <a:pt x="49" y="69"/>
                    </a:lnTo>
                    <a:lnTo>
                      <a:pt x="52" y="67"/>
                    </a:lnTo>
                    <a:lnTo>
                      <a:pt x="52" y="69"/>
                    </a:lnTo>
                    <a:lnTo>
                      <a:pt x="52" y="70"/>
                    </a:lnTo>
                    <a:lnTo>
                      <a:pt x="52" y="73"/>
                    </a:lnTo>
                    <a:lnTo>
                      <a:pt x="55" y="73"/>
                    </a:lnTo>
                    <a:lnTo>
                      <a:pt x="55" y="77"/>
                    </a:lnTo>
                    <a:lnTo>
                      <a:pt x="57" y="77"/>
                    </a:lnTo>
                    <a:lnTo>
                      <a:pt x="57" y="79"/>
                    </a:lnTo>
                    <a:lnTo>
                      <a:pt x="60" y="79"/>
                    </a:lnTo>
                    <a:lnTo>
                      <a:pt x="60" y="83"/>
                    </a:lnTo>
                    <a:lnTo>
                      <a:pt x="60" y="86"/>
                    </a:lnTo>
                    <a:lnTo>
                      <a:pt x="60" y="88"/>
                    </a:lnTo>
                    <a:lnTo>
                      <a:pt x="60" y="90"/>
                    </a:lnTo>
                    <a:lnTo>
                      <a:pt x="60" y="93"/>
                    </a:lnTo>
                    <a:lnTo>
                      <a:pt x="62" y="93"/>
                    </a:lnTo>
                    <a:lnTo>
                      <a:pt x="64" y="96"/>
                    </a:lnTo>
                    <a:lnTo>
                      <a:pt x="68" y="96"/>
                    </a:lnTo>
                    <a:lnTo>
                      <a:pt x="70" y="99"/>
                    </a:lnTo>
                    <a:lnTo>
                      <a:pt x="73" y="99"/>
                    </a:lnTo>
                    <a:lnTo>
                      <a:pt x="77" y="102"/>
                    </a:lnTo>
                    <a:lnTo>
                      <a:pt x="81" y="102"/>
                    </a:lnTo>
                    <a:lnTo>
                      <a:pt x="84" y="103"/>
                    </a:lnTo>
                    <a:lnTo>
                      <a:pt x="90" y="103"/>
                    </a:lnTo>
                    <a:lnTo>
                      <a:pt x="93" y="106"/>
                    </a:lnTo>
                    <a:lnTo>
                      <a:pt x="96" y="106"/>
                    </a:lnTo>
                    <a:lnTo>
                      <a:pt x="99" y="107"/>
                    </a:lnTo>
                    <a:lnTo>
                      <a:pt x="105" y="107"/>
                    </a:lnTo>
                    <a:lnTo>
                      <a:pt x="108" y="110"/>
                    </a:lnTo>
                    <a:lnTo>
                      <a:pt x="112" y="110"/>
                    </a:lnTo>
                    <a:lnTo>
                      <a:pt x="114" y="112"/>
                    </a:lnTo>
                    <a:lnTo>
                      <a:pt x="119" y="112"/>
                    </a:lnTo>
                    <a:lnTo>
                      <a:pt x="119" y="116"/>
                    </a:lnTo>
                    <a:lnTo>
                      <a:pt x="119" y="117"/>
                    </a:lnTo>
                    <a:lnTo>
                      <a:pt x="120" y="117"/>
                    </a:lnTo>
                    <a:lnTo>
                      <a:pt x="120" y="121"/>
                    </a:lnTo>
                    <a:lnTo>
                      <a:pt x="120" y="123"/>
                    </a:lnTo>
                    <a:lnTo>
                      <a:pt x="123" y="123"/>
                    </a:lnTo>
                    <a:lnTo>
                      <a:pt x="123" y="127"/>
                    </a:lnTo>
                    <a:lnTo>
                      <a:pt x="124" y="129"/>
                    </a:lnTo>
                    <a:lnTo>
                      <a:pt x="124" y="132"/>
                    </a:lnTo>
                    <a:lnTo>
                      <a:pt x="127" y="132"/>
                    </a:lnTo>
                    <a:lnTo>
                      <a:pt x="127" y="134"/>
                    </a:lnTo>
                    <a:lnTo>
                      <a:pt x="130" y="134"/>
                    </a:lnTo>
                    <a:lnTo>
                      <a:pt x="133" y="134"/>
                    </a:lnTo>
                    <a:lnTo>
                      <a:pt x="136" y="137"/>
                    </a:lnTo>
                    <a:lnTo>
                      <a:pt x="140" y="138"/>
                    </a:lnTo>
                    <a:lnTo>
                      <a:pt x="145" y="141"/>
                    </a:lnTo>
                    <a:lnTo>
                      <a:pt x="151" y="141"/>
                    </a:lnTo>
                    <a:lnTo>
                      <a:pt x="154" y="145"/>
                    </a:lnTo>
                    <a:lnTo>
                      <a:pt x="161" y="145"/>
                    </a:lnTo>
                    <a:lnTo>
                      <a:pt x="167" y="146"/>
                    </a:lnTo>
                    <a:lnTo>
                      <a:pt x="173" y="146"/>
                    </a:lnTo>
                    <a:lnTo>
                      <a:pt x="176" y="149"/>
                    </a:lnTo>
                    <a:lnTo>
                      <a:pt x="182" y="149"/>
                    </a:lnTo>
                    <a:lnTo>
                      <a:pt x="187" y="149"/>
                    </a:lnTo>
                    <a:lnTo>
                      <a:pt x="193" y="149"/>
                    </a:lnTo>
                    <a:lnTo>
                      <a:pt x="196" y="149"/>
                    </a:lnTo>
                    <a:lnTo>
                      <a:pt x="199" y="149"/>
                    </a:lnTo>
                    <a:lnTo>
                      <a:pt x="200" y="149"/>
                    </a:lnTo>
                    <a:lnTo>
                      <a:pt x="202" y="149"/>
                    </a:lnTo>
                  </a:path>
                </a:pathLst>
              </a:custGeom>
              <a:noFill/>
              <a:ln w="18851" cap="flat"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228" name="その他">
                <a:extLst>
                  <a:ext uri="{FF2B5EF4-FFF2-40B4-BE49-F238E27FC236}">
                    <a16:creationId xmlns:a16="http://schemas.microsoft.com/office/drawing/2014/main" id="{B97081D9-2453-4250-93C8-CE608CA58829}"/>
                  </a:ext>
                </a:extLst>
              </p:cNvPr>
              <p:cNvSpPr>
                <a:spLocks/>
              </p:cNvSpPr>
              <p:nvPr/>
            </p:nvSpPr>
            <p:spPr bwMode="auto">
              <a:xfrm>
                <a:off x="1059" y="1794"/>
                <a:ext cx="327" cy="119"/>
              </a:xfrm>
              <a:custGeom>
                <a:avLst/>
                <a:gdLst>
                  <a:gd name="T0" fmla="*/ 12 w 327"/>
                  <a:gd name="T1" fmla="*/ 9 h 119"/>
                  <a:gd name="T2" fmla="*/ 7 w 327"/>
                  <a:gd name="T3" fmla="*/ 15 h 119"/>
                  <a:gd name="T4" fmla="*/ 1 w 327"/>
                  <a:gd name="T5" fmla="*/ 22 h 119"/>
                  <a:gd name="T6" fmla="*/ 0 w 327"/>
                  <a:gd name="T7" fmla="*/ 27 h 119"/>
                  <a:gd name="T8" fmla="*/ 3 w 327"/>
                  <a:gd name="T9" fmla="*/ 36 h 119"/>
                  <a:gd name="T10" fmla="*/ 15 w 327"/>
                  <a:gd name="T11" fmla="*/ 48 h 119"/>
                  <a:gd name="T12" fmla="*/ 31 w 327"/>
                  <a:gd name="T13" fmla="*/ 55 h 119"/>
                  <a:gd name="T14" fmla="*/ 47 w 327"/>
                  <a:gd name="T15" fmla="*/ 59 h 119"/>
                  <a:gd name="T16" fmla="*/ 52 w 327"/>
                  <a:gd name="T17" fmla="*/ 66 h 119"/>
                  <a:gd name="T18" fmla="*/ 52 w 327"/>
                  <a:gd name="T19" fmla="*/ 72 h 119"/>
                  <a:gd name="T20" fmla="*/ 52 w 327"/>
                  <a:gd name="T21" fmla="*/ 79 h 119"/>
                  <a:gd name="T22" fmla="*/ 52 w 327"/>
                  <a:gd name="T23" fmla="*/ 81 h 119"/>
                  <a:gd name="T24" fmla="*/ 54 w 327"/>
                  <a:gd name="T25" fmla="*/ 86 h 119"/>
                  <a:gd name="T26" fmla="*/ 54 w 327"/>
                  <a:gd name="T27" fmla="*/ 92 h 119"/>
                  <a:gd name="T28" fmla="*/ 58 w 327"/>
                  <a:gd name="T29" fmla="*/ 99 h 119"/>
                  <a:gd name="T30" fmla="*/ 62 w 327"/>
                  <a:gd name="T31" fmla="*/ 102 h 119"/>
                  <a:gd name="T32" fmla="*/ 71 w 327"/>
                  <a:gd name="T33" fmla="*/ 106 h 119"/>
                  <a:gd name="T34" fmla="*/ 84 w 327"/>
                  <a:gd name="T35" fmla="*/ 106 h 119"/>
                  <a:gd name="T36" fmla="*/ 100 w 327"/>
                  <a:gd name="T37" fmla="*/ 105 h 119"/>
                  <a:gd name="T38" fmla="*/ 117 w 327"/>
                  <a:gd name="T39" fmla="*/ 104 h 119"/>
                  <a:gd name="T40" fmla="*/ 128 w 327"/>
                  <a:gd name="T41" fmla="*/ 106 h 119"/>
                  <a:gd name="T42" fmla="*/ 141 w 327"/>
                  <a:gd name="T43" fmla="*/ 111 h 119"/>
                  <a:gd name="T44" fmla="*/ 152 w 327"/>
                  <a:gd name="T45" fmla="*/ 117 h 119"/>
                  <a:gd name="T46" fmla="*/ 163 w 327"/>
                  <a:gd name="T47" fmla="*/ 118 h 119"/>
                  <a:gd name="T48" fmla="*/ 172 w 327"/>
                  <a:gd name="T49" fmla="*/ 118 h 119"/>
                  <a:gd name="T50" fmla="*/ 185 w 327"/>
                  <a:gd name="T51" fmla="*/ 111 h 119"/>
                  <a:gd name="T52" fmla="*/ 199 w 327"/>
                  <a:gd name="T53" fmla="*/ 104 h 119"/>
                  <a:gd name="T54" fmla="*/ 214 w 327"/>
                  <a:gd name="T55" fmla="*/ 100 h 119"/>
                  <a:gd name="T56" fmla="*/ 219 w 327"/>
                  <a:gd name="T57" fmla="*/ 102 h 119"/>
                  <a:gd name="T58" fmla="*/ 224 w 327"/>
                  <a:gd name="T59" fmla="*/ 107 h 119"/>
                  <a:gd name="T60" fmla="*/ 227 w 327"/>
                  <a:gd name="T61" fmla="*/ 112 h 119"/>
                  <a:gd name="T62" fmla="*/ 234 w 327"/>
                  <a:gd name="T63" fmla="*/ 113 h 119"/>
                  <a:gd name="T64" fmla="*/ 236 w 327"/>
                  <a:gd name="T65" fmla="*/ 113 h 119"/>
                  <a:gd name="T66" fmla="*/ 238 w 327"/>
                  <a:gd name="T67" fmla="*/ 110 h 119"/>
                  <a:gd name="T68" fmla="*/ 240 w 327"/>
                  <a:gd name="T69" fmla="*/ 105 h 119"/>
                  <a:gd name="T70" fmla="*/ 247 w 327"/>
                  <a:gd name="T71" fmla="*/ 101 h 119"/>
                  <a:gd name="T72" fmla="*/ 258 w 327"/>
                  <a:gd name="T73" fmla="*/ 100 h 119"/>
                  <a:gd name="T74" fmla="*/ 267 w 327"/>
                  <a:gd name="T75" fmla="*/ 104 h 119"/>
                  <a:gd name="T76" fmla="*/ 275 w 327"/>
                  <a:gd name="T77" fmla="*/ 110 h 119"/>
                  <a:gd name="T78" fmla="*/ 288 w 327"/>
                  <a:gd name="T79" fmla="*/ 112 h 119"/>
                  <a:gd name="T80" fmla="*/ 301 w 327"/>
                  <a:gd name="T81" fmla="*/ 107 h 119"/>
                  <a:gd name="T82" fmla="*/ 313 w 327"/>
                  <a:gd name="T83" fmla="*/ 77 h 119"/>
                  <a:gd name="T84" fmla="*/ 320 w 327"/>
                  <a:gd name="T85" fmla="*/ 46 h 119"/>
                  <a:gd name="T86" fmla="*/ 324 w 327"/>
                  <a:gd name="T87" fmla="*/ 24 h 119"/>
                  <a:gd name="T88" fmla="*/ 317 w 327"/>
                  <a:gd name="T89" fmla="*/ 22 h 119"/>
                  <a:gd name="T90" fmla="*/ 291 w 327"/>
                  <a:gd name="T91" fmla="*/ 20 h 119"/>
                  <a:gd name="T92" fmla="*/ 262 w 327"/>
                  <a:gd name="T93" fmla="*/ 20 h 119"/>
                  <a:gd name="T94" fmla="*/ 243 w 327"/>
                  <a:gd name="T95" fmla="*/ 22 h 119"/>
                  <a:gd name="T96" fmla="*/ 236 w 327"/>
                  <a:gd name="T97" fmla="*/ 21 h 119"/>
                  <a:gd name="T98" fmla="*/ 225 w 327"/>
                  <a:gd name="T99" fmla="*/ 15 h 119"/>
                  <a:gd name="T100" fmla="*/ 211 w 327"/>
                  <a:gd name="T101" fmla="*/ 9 h 119"/>
                  <a:gd name="T102" fmla="*/ 203 w 327"/>
                  <a:gd name="T103" fmla="*/ 3 h 119"/>
                  <a:gd name="T104" fmla="*/ 197 w 327"/>
                  <a:gd name="T105" fmla="*/ 3 h 119"/>
                  <a:gd name="T106" fmla="*/ 188 w 327"/>
                  <a:gd name="T107" fmla="*/ 3 h 119"/>
                  <a:gd name="T108" fmla="*/ 177 w 327"/>
                  <a:gd name="T109" fmla="*/ 3 h 119"/>
                  <a:gd name="T110" fmla="*/ 170 w 327"/>
                  <a:gd name="T111" fmla="*/ 2 h 119"/>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327" h="119">
                    <a:moveTo>
                      <a:pt x="15" y="6"/>
                    </a:moveTo>
                    <a:lnTo>
                      <a:pt x="14" y="8"/>
                    </a:lnTo>
                    <a:lnTo>
                      <a:pt x="12" y="9"/>
                    </a:lnTo>
                    <a:lnTo>
                      <a:pt x="9" y="13"/>
                    </a:lnTo>
                    <a:lnTo>
                      <a:pt x="7" y="15"/>
                    </a:lnTo>
                    <a:lnTo>
                      <a:pt x="4" y="19"/>
                    </a:lnTo>
                    <a:lnTo>
                      <a:pt x="4" y="20"/>
                    </a:lnTo>
                    <a:lnTo>
                      <a:pt x="1" y="22"/>
                    </a:lnTo>
                    <a:lnTo>
                      <a:pt x="0" y="26"/>
                    </a:lnTo>
                    <a:lnTo>
                      <a:pt x="0" y="27"/>
                    </a:lnTo>
                    <a:lnTo>
                      <a:pt x="0" y="30"/>
                    </a:lnTo>
                    <a:lnTo>
                      <a:pt x="2" y="33"/>
                    </a:lnTo>
                    <a:lnTo>
                      <a:pt x="3" y="36"/>
                    </a:lnTo>
                    <a:lnTo>
                      <a:pt x="6" y="39"/>
                    </a:lnTo>
                    <a:lnTo>
                      <a:pt x="9" y="42"/>
                    </a:lnTo>
                    <a:lnTo>
                      <a:pt x="12" y="46"/>
                    </a:lnTo>
                    <a:lnTo>
                      <a:pt x="15" y="48"/>
                    </a:lnTo>
                    <a:lnTo>
                      <a:pt x="21" y="48"/>
                    </a:lnTo>
                    <a:lnTo>
                      <a:pt x="23" y="51"/>
                    </a:lnTo>
                    <a:lnTo>
                      <a:pt x="28" y="53"/>
                    </a:lnTo>
                    <a:lnTo>
                      <a:pt x="31" y="55"/>
                    </a:lnTo>
                    <a:lnTo>
                      <a:pt x="37" y="55"/>
                    </a:lnTo>
                    <a:lnTo>
                      <a:pt x="40" y="59"/>
                    </a:lnTo>
                    <a:lnTo>
                      <a:pt x="44" y="59"/>
                    </a:lnTo>
                    <a:lnTo>
                      <a:pt x="47" y="59"/>
                    </a:lnTo>
                    <a:lnTo>
                      <a:pt x="54" y="59"/>
                    </a:lnTo>
                    <a:lnTo>
                      <a:pt x="52" y="63"/>
                    </a:lnTo>
                    <a:lnTo>
                      <a:pt x="52" y="66"/>
                    </a:lnTo>
                    <a:lnTo>
                      <a:pt x="52" y="69"/>
                    </a:lnTo>
                    <a:lnTo>
                      <a:pt x="52" y="72"/>
                    </a:lnTo>
                    <a:lnTo>
                      <a:pt x="52" y="75"/>
                    </a:lnTo>
                    <a:lnTo>
                      <a:pt x="52" y="79"/>
                    </a:lnTo>
                    <a:lnTo>
                      <a:pt x="52" y="81"/>
                    </a:lnTo>
                    <a:lnTo>
                      <a:pt x="54" y="81"/>
                    </a:lnTo>
                    <a:lnTo>
                      <a:pt x="54" y="84"/>
                    </a:lnTo>
                    <a:lnTo>
                      <a:pt x="54" y="86"/>
                    </a:lnTo>
                    <a:lnTo>
                      <a:pt x="54" y="90"/>
                    </a:lnTo>
                    <a:lnTo>
                      <a:pt x="54" y="92"/>
                    </a:lnTo>
                    <a:lnTo>
                      <a:pt x="58" y="92"/>
                    </a:lnTo>
                    <a:lnTo>
                      <a:pt x="58" y="96"/>
                    </a:lnTo>
                    <a:lnTo>
                      <a:pt x="58" y="99"/>
                    </a:lnTo>
                    <a:lnTo>
                      <a:pt x="60" y="99"/>
                    </a:lnTo>
                    <a:lnTo>
                      <a:pt x="60" y="102"/>
                    </a:lnTo>
                    <a:lnTo>
                      <a:pt x="62" y="102"/>
                    </a:lnTo>
                    <a:lnTo>
                      <a:pt x="65" y="102"/>
                    </a:lnTo>
                    <a:lnTo>
                      <a:pt x="65" y="105"/>
                    </a:lnTo>
                    <a:lnTo>
                      <a:pt x="68" y="105"/>
                    </a:lnTo>
                    <a:lnTo>
                      <a:pt x="71" y="106"/>
                    </a:lnTo>
                    <a:lnTo>
                      <a:pt x="74" y="106"/>
                    </a:lnTo>
                    <a:lnTo>
                      <a:pt x="77" y="106"/>
                    </a:lnTo>
                    <a:lnTo>
                      <a:pt x="81" y="106"/>
                    </a:lnTo>
                    <a:lnTo>
                      <a:pt x="84" y="106"/>
                    </a:lnTo>
                    <a:lnTo>
                      <a:pt x="91" y="105"/>
                    </a:lnTo>
                    <a:lnTo>
                      <a:pt x="93" y="105"/>
                    </a:lnTo>
                    <a:lnTo>
                      <a:pt x="98" y="105"/>
                    </a:lnTo>
                    <a:lnTo>
                      <a:pt x="100" y="105"/>
                    </a:lnTo>
                    <a:lnTo>
                      <a:pt x="107" y="104"/>
                    </a:lnTo>
                    <a:lnTo>
                      <a:pt x="110" y="104"/>
                    </a:lnTo>
                    <a:lnTo>
                      <a:pt x="114" y="104"/>
                    </a:lnTo>
                    <a:lnTo>
                      <a:pt x="117" y="104"/>
                    </a:lnTo>
                    <a:lnTo>
                      <a:pt x="124" y="102"/>
                    </a:lnTo>
                    <a:lnTo>
                      <a:pt x="124" y="105"/>
                    </a:lnTo>
                    <a:lnTo>
                      <a:pt x="126" y="105"/>
                    </a:lnTo>
                    <a:lnTo>
                      <a:pt x="128" y="106"/>
                    </a:lnTo>
                    <a:lnTo>
                      <a:pt x="131" y="106"/>
                    </a:lnTo>
                    <a:lnTo>
                      <a:pt x="135" y="109"/>
                    </a:lnTo>
                    <a:lnTo>
                      <a:pt x="137" y="109"/>
                    </a:lnTo>
                    <a:lnTo>
                      <a:pt x="141" y="111"/>
                    </a:lnTo>
                    <a:lnTo>
                      <a:pt x="144" y="111"/>
                    </a:lnTo>
                    <a:lnTo>
                      <a:pt x="146" y="114"/>
                    </a:lnTo>
                    <a:lnTo>
                      <a:pt x="149" y="114"/>
                    </a:lnTo>
                    <a:lnTo>
                      <a:pt x="152" y="117"/>
                    </a:lnTo>
                    <a:lnTo>
                      <a:pt x="155" y="117"/>
                    </a:lnTo>
                    <a:lnTo>
                      <a:pt x="157" y="118"/>
                    </a:lnTo>
                    <a:lnTo>
                      <a:pt x="160" y="118"/>
                    </a:lnTo>
                    <a:lnTo>
                      <a:pt x="163" y="118"/>
                    </a:lnTo>
                    <a:lnTo>
                      <a:pt x="166" y="118"/>
                    </a:lnTo>
                    <a:lnTo>
                      <a:pt x="170" y="118"/>
                    </a:lnTo>
                    <a:lnTo>
                      <a:pt x="172" y="118"/>
                    </a:lnTo>
                    <a:lnTo>
                      <a:pt x="176" y="116"/>
                    </a:lnTo>
                    <a:lnTo>
                      <a:pt x="179" y="116"/>
                    </a:lnTo>
                    <a:lnTo>
                      <a:pt x="182" y="113"/>
                    </a:lnTo>
                    <a:lnTo>
                      <a:pt x="185" y="111"/>
                    </a:lnTo>
                    <a:lnTo>
                      <a:pt x="190" y="108"/>
                    </a:lnTo>
                    <a:lnTo>
                      <a:pt x="193" y="108"/>
                    </a:lnTo>
                    <a:lnTo>
                      <a:pt x="196" y="105"/>
                    </a:lnTo>
                    <a:lnTo>
                      <a:pt x="199" y="104"/>
                    </a:lnTo>
                    <a:lnTo>
                      <a:pt x="205" y="101"/>
                    </a:lnTo>
                    <a:lnTo>
                      <a:pt x="208" y="101"/>
                    </a:lnTo>
                    <a:lnTo>
                      <a:pt x="211" y="100"/>
                    </a:lnTo>
                    <a:lnTo>
                      <a:pt x="214" y="100"/>
                    </a:lnTo>
                    <a:lnTo>
                      <a:pt x="219" y="99"/>
                    </a:lnTo>
                    <a:lnTo>
                      <a:pt x="219" y="101"/>
                    </a:lnTo>
                    <a:lnTo>
                      <a:pt x="219" y="102"/>
                    </a:lnTo>
                    <a:lnTo>
                      <a:pt x="222" y="102"/>
                    </a:lnTo>
                    <a:lnTo>
                      <a:pt x="222" y="105"/>
                    </a:lnTo>
                    <a:lnTo>
                      <a:pt x="224" y="105"/>
                    </a:lnTo>
                    <a:lnTo>
                      <a:pt x="224" y="107"/>
                    </a:lnTo>
                    <a:lnTo>
                      <a:pt x="227" y="107"/>
                    </a:lnTo>
                    <a:lnTo>
                      <a:pt x="227" y="110"/>
                    </a:lnTo>
                    <a:lnTo>
                      <a:pt x="227" y="112"/>
                    </a:lnTo>
                    <a:lnTo>
                      <a:pt x="230" y="112"/>
                    </a:lnTo>
                    <a:lnTo>
                      <a:pt x="230" y="113"/>
                    </a:lnTo>
                    <a:lnTo>
                      <a:pt x="234" y="113"/>
                    </a:lnTo>
                    <a:lnTo>
                      <a:pt x="236" y="113"/>
                    </a:lnTo>
                    <a:lnTo>
                      <a:pt x="238" y="112"/>
                    </a:lnTo>
                    <a:lnTo>
                      <a:pt x="238" y="110"/>
                    </a:lnTo>
                    <a:lnTo>
                      <a:pt x="240" y="107"/>
                    </a:lnTo>
                    <a:lnTo>
                      <a:pt x="240" y="105"/>
                    </a:lnTo>
                    <a:lnTo>
                      <a:pt x="244" y="102"/>
                    </a:lnTo>
                    <a:lnTo>
                      <a:pt x="247" y="101"/>
                    </a:lnTo>
                    <a:lnTo>
                      <a:pt x="249" y="99"/>
                    </a:lnTo>
                    <a:lnTo>
                      <a:pt x="252" y="100"/>
                    </a:lnTo>
                    <a:lnTo>
                      <a:pt x="255" y="100"/>
                    </a:lnTo>
                    <a:lnTo>
                      <a:pt x="258" y="100"/>
                    </a:lnTo>
                    <a:lnTo>
                      <a:pt x="261" y="100"/>
                    </a:lnTo>
                    <a:lnTo>
                      <a:pt x="261" y="103"/>
                    </a:lnTo>
                    <a:lnTo>
                      <a:pt x="264" y="103"/>
                    </a:lnTo>
                    <a:lnTo>
                      <a:pt x="267" y="104"/>
                    </a:lnTo>
                    <a:lnTo>
                      <a:pt x="271" y="104"/>
                    </a:lnTo>
                    <a:lnTo>
                      <a:pt x="271" y="107"/>
                    </a:lnTo>
                    <a:lnTo>
                      <a:pt x="273" y="107"/>
                    </a:lnTo>
                    <a:lnTo>
                      <a:pt x="275" y="110"/>
                    </a:lnTo>
                    <a:lnTo>
                      <a:pt x="278" y="110"/>
                    </a:lnTo>
                    <a:lnTo>
                      <a:pt x="282" y="112"/>
                    </a:lnTo>
                    <a:lnTo>
                      <a:pt x="285" y="112"/>
                    </a:lnTo>
                    <a:lnTo>
                      <a:pt x="288" y="112"/>
                    </a:lnTo>
                    <a:lnTo>
                      <a:pt x="292" y="112"/>
                    </a:lnTo>
                    <a:lnTo>
                      <a:pt x="295" y="113"/>
                    </a:lnTo>
                    <a:lnTo>
                      <a:pt x="298" y="111"/>
                    </a:lnTo>
                    <a:lnTo>
                      <a:pt x="301" y="107"/>
                    </a:lnTo>
                    <a:lnTo>
                      <a:pt x="306" y="101"/>
                    </a:lnTo>
                    <a:lnTo>
                      <a:pt x="307" y="95"/>
                    </a:lnTo>
                    <a:lnTo>
                      <a:pt x="311" y="86"/>
                    </a:lnTo>
                    <a:lnTo>
                      <a:pt x="313" y="77"/>
                    </a:lnTo>
                    <a:lnTo>
                      <a:pt x="317" y="68"/>
                    </a:lnTo>
                    <a:lnTo>
                      <a:pt x="317" y="62"/>
                    </a:lnTo>
                    <a:lnTo>
                      <a:pt x="320" y="53"/>
                    </a:lnTo>
                    <a:lnTo>
                      <a:pt x="320" y="46"/>
                    </a:lnTo>
                    <a:lnTo>
                      <a:pt x="323" y="37"/>
                    </a:lnTo>
                    <a:lnTo>
                      <a:pt x="323" y="32"/>
                    </a:lnTo>
                    <a:lnTo>
                      <a:pt x="324" y="27"/>
                    </a:lnTo>
                    <a:lnTo>
                      <a:pt x="324" y="24"/>
                    </a:lnTo>
                    <a:lnTo>
                      <a:pt x="326" y="22"/>
                    </a:lnTo>
                    <a:lnTo>
                      <a:pt x="324" y="22"/>
                    </a:lnTo>
                    <a:lnTo>
                      <a:pt x="322" y="22"/>
                    </a:lnTo>
                    <a:lnTo>
                      <a:pt x="317" y="22"/>
                    </a:lnTo>
                    <a:lnTo>
                      <a:pt x="313" y="20"/>
                    </a:lnTo>
                    <a:lnTo>
                      <a:pt x="305" y="20"/>
                    </a:lnTo>
                    <a:lnTo>
                      <a:pt x="299" y="20"/>
                    </a:lnTo>
                    <a:lnTo>
                      <a:pt x="291" y="20"/>
                    </a:lnTo>
                    <a:lnTo>
                      <a:pt x="285" y="18"/>
                    </a:lnTo>
                    <a:lnTo>
                      <a:pt x="275" y="20"/>
                    </a:lnTo>
                    <a:lnTo>
                      <a:pt x="269" y="20"/>
                    </a:lnTo>
                    <a:lnTo>
                      <a:pt x="262" y="20"/>
                    </a:lnTo>
                    <a:lnTo>
                      <a:pt x="256" y="20"/>
                    </a:lnTo>
                    <a:lnTo>
                      <a:pt x="249" y="22"/>
                    </a:lnTo>
                    <a:lnTo>
                      <a:pt x="245" y="22"/>
                    </a:lnTo>
                    <a:lnTo>
                      <a:pt x="243" y="22"/>
                    </a:lnTo>
                    <a:lnTo>
                      <a:pt x="240" y="22"/>
                    </a:lnTo>
                    <a:lnTo>
                      <a:pt x="240" y="21"/>
                    </a:lnTo>
                    <a:lnTo>
                      <a:pt x="236" y="21"/>
                    </a:lnTo>
                    <a:lnTo>
                      <a:pt x="236" y="18"/>
                    </a:lnTo>
                    <a:lnTo>
                      <a:pt x="231" y="18"/>
                    </a:lnTo>
                    <a:lnTo>
                      <a:pt x="228" y="15"/>
                    </a:lnTo>
                    <a:lnTo>
                      <a:pt x="225" y="15"/>
                    </a:lnTo>
                    <a:lnTo>
                      <a:pt x="222" y="11"/>
                    </a:lnTo>
                    <a:lnTo>
                      <a:pt x="217" y="11"/>
                    </a:lnTo>
                    <a:lnTo>
                      <a:pt x="214" y="9"/>
                    </a:lnTo>
                    <a:lnTo>
                      <a:pt x="211" y="9"/>
                    </a:lnTo>
                    <a:lnTo>
                      <a:pt x="208" y="6"/>
                    </a:lnTo>
                    <a:lnTo>
                      <a:pt x="205" y="6"/>
                    </a:lnTo>
                    <a:lnTo>
                      <a:pt x="203" y="3"/>
                    </a:lnTo>
                    <a:lnTo>
                      <a:pt x="203" y="0"/>
                    </a:lnTo>
                    <a:lnTo>
                      <a:pt x="201" y="3"/>
                    </a:lnTo>
                    <a:lnTo>
                      <a:pt x="197" y="3"/>
                    </a:lnTo>
                    <a:lnTo>
                      <a:pt x="194" y="3"/>
                    </a:lnTo>
                    <a:lnTo>
                      <a:pt x="191" y="3"/>
                    </a:lnTo>
                    <a:lnTo>
                      <a:pt x="188" y="3"/>
                    </a:lnTo>
                    <a:lnTo>
                      <a:pt x="186" y="3"/>
                    </a:lnTo>
                    <a:lnTo>
                      <a:pt x="183" y="3"/>
                    </a:lnTo>
                    <a:lnTo>
                      <a:pt x="180" y="3"/>
                    </a:lnTo>
                    <a:lnTo>
                      <a:pt x="177" y="3"/>
                    </a:lnTo>
                    <a:lnTo>
                      <a:pt x="175" y="2"/>
                    </a:lnTo>
                    <a:lnTo>
                      <a:pt x="172" y="2"/>
                    </a:lnTo>
                    <a:lnTo>
                      <a:pt x="170" y="2"/>
                    </a:lnTo>
                    <a:lnTo>
                      <a:pt x="170" y="0"/>
                    </a:lnTo>
                  </a:path>
                </a:pathLst>
              </a:custGeom>
              <a:noFill/>
              <a:ln w="18851" cap="flat"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229" name="その他">
                <a:extLst>
                  <a:ext uri="{FF2B5EF4-FFF2-40B4-BE49-F238E27FC236}">
                    <a16:creationId xmlns:a16="http://schemas.microsoft.com/office/drawing/2014/main" id="{0E107FA6-85E4-4F79-A7CC-16D664B19C7F}"/>
                  </a:ext>
                </a:extLst>
              </p:cNvPr>
              <p:cNvSpPr>
                <a:spLocks/>
              </p:cNvSpPr>
              <p:nvPr/>
            </p:nvSpPr>
            <p:spPr bwMode="auto">
              <a:xfrm>
                <a:off x="1363" y="1896"/>
                <a:ext cx="43" cy="144"/>
              </a:xfrm>
              <a:custGeom>
                <a:avLst/>
                <a:gdLst>
                  <a:gd name="T0" fmla="*/ 0 w 43"/>
                  <a:gd name="T1" fmla="*/ 0 h 144"/>
                  <a:gd name="T2" fmla="*/ 0 w 43"/>
                  <a:gd name="T3" fmla="*/ 2 h 144"/>
                  <a:gd name="T4" fmla="*/ 0 w 43"/>
                  <a:gd name="T5" fmla="*/ 4 h 144"/>
                  <a:gd name="T6" fmla="*/ 0 w 43"/>
                  <a:gd name="T7" fmla="*/ 9 h 144"/>
                  <a:gd name="T8" fmla="*/ 3 w 43"/>
                  <a:gd name="T9" fmla="*/ 12 h 144"/>
                  <a:gd name="T10" fmla="*/ 4 w 43"/>
                  <a:gd name="T11" fmla="*/ 19 h 144"/>
                  <a:gd name="T12" fmla="*/ 7 w 43"/>
                  <a:gd name="T13" fmla="*/ 23 h 144"/>
                  <a:gd name="T14" fmla="*/ 11 w 43"/>
                  <a:gd name="T15" fmla="*/ 30 h 144"/>
                  <a:gd name="T16" fmla="*/ 13 w 43"/>
                  <a:gd name="T17" fmla="*/ 36 h 144"/>
                  <a:gd name="T18" fmla="*/ 15 w 43"/>
                  <a:gd name="T19" fmla="*/ 45 h 144"/>
                  <a:gd name="T20" fmla="*/ 18 w 43"/>
                  <a:gd name="T21" fmla="*/ 51 h 144"/>
                  <a:gd name="T22" fmla="*/ 21 w 43"/>
                  <a:gd name="T23" fmla="*/ 58 h 144"/>
                  <a:gd name="T24" fmla="*/ 24 w 43"/>
                  <a:gd name="T25" fmla="*/ 63 h 144"/>
                  <a:gd name="T26" fmla="*/ 26 w 43"/>
                  <a:gd name="T27" fmla="*/ 70 h 144"/>
                  <a:gd name="T28" fmla="*/ 29 w 43"/>
                  <a:gd name="T29" fmla="*/ 75 h 144"/>
                  <a:gd name="T30" fmla="*/ 31 w 43"/>
                  <a:gd name="T31" fmla="*/ 79 h 144"/>
                  <a:gd name="T32" fmla="*/ 34 w 43"/>
                  <a:gd name="T33" fmla="*/ 81 h 144"/>
                  <a:gd name="T34" fmla="*/ 34 w 43"/>
                  <a:gd name="T35" fmla="*/ 85 h 144"/>
                  <a:gd name="T36" fmla="*/ 34 w 43"/>
                  <a:gd name="T37" fmla="*/ 89 h 144"/>
                  <a:gd name="T38" fmla="*/ 34 w 43"/>
                  <a:gd name="T39" fmla="*/ 91 h 144"/>
                  <a:gd name="T40" fmla="*/ 37 w 43"/>
                  <a:gd name="T41" fmla="*/ 94 h 144"/>
                  <a:gd name="T42" fmla="*/ 37 w 43"/>
                  <a:gd name="T43" fmla="*/ 98 h 144"/>
                  <a:gd name="T44" fmla="*/ 37 w 43"/>
                  <a:gd name="T45" fmla="*/ 100 h 144"/>
                  <a:gd name="T46" fmla="*/ 37 w 43"/>
                  <a:gd name="T47" fmla="*/ 104 h 144"/>
                  <a:gd name="T48" fmla="*/ 40 w 43"/>
                  <a:gd name="T49" fmla="*/ 107 h 144"/>
                  <a:gd name="T50" fmla="*/ 40 w 43"/>
                  <a:gd name="T51" fmla="*/ 110 h 144"/>
                  <a:gd name="T52" fmla="*/ 40 w 43"/>
                  <a:gd name="T53" fmla="*/ 113 h 144"/>
                  <a:gd name="T54" fmla="*/ 40 w 43"/>
                  <a:gd name="T55" fmla="*/ 116 h 144"/>
                  <a:gd name="T56" fmla="*/ 42 w 43"/>
                  <a:gd name="T57" fmla="*/ 119 h 144"/>
                  <a:gd name="T58" fmla="*/ 42 w 43"/>
                  <a:gd name="T59" fmla="*/ 122 h 144"/>
                  <a:gd name="T60" fmla="*/ 42 w 43"/>
                  <a:gd name="T61" fmla="*/ 125 h 144"/>
                  <a:gd name="T62" fmla="*/ 42 w 43"/>
                  <a:gd name="T63" fmla="*/ 128 h 144"/>
                  <a:gd name="T64" fmla="*/ 42 w 43"/>
                  <a:gd name="T65" fmla="*/ 131 h 144"/>
                  <a:gd name="T66" fmla="*/ 38 w 43"/>
                  <a:gd name="T67" fmla="*/ 133 h 144"/>
                  <a:gd name="T68" fmla="*/ 38 w 43"/>
                  <a:gd name="T69" fmla="*/ 135 h 144"/>
                  <a:gd name="T70" fmla="*/ 36 w 43"/>
                  <a:gd name="T71" fmla="*/ 137 h 144"/>
                  <a:gd name="T72" fmla="*/ 36 w 43"/>
                  <a:gd name="T73" fmla="*/ 137 h 144"/>
                  <a:gd name="T74" fmla="*/ 33 w 43"/>
                  <a:gd name="T75" fmla="*/ 141 h 144"/>
                  <a:gd name="T76" fmla="*/ 33 w 43"/>
                  <a:gd name="T77" fmla="*/ 141 h 144"/>
                  <a:gd name="T78" fmla="*/ 30 w 43"/>
                  <a:gd name="T79" fmla="*/ 141 h 144"/>
                  <a:gd name="T80" fmla="*/ 30 w 43"/>
                  <a:gd name="T81" fmla="*/ 141 h 144"/>
                  <a:gd name="T82" fmla="*/ 27 w 43"/>
                  <a:gd name="T83" fmla="*/ 143 h 144"/>
                  <a:gd name="T84" fmla="*/ 27 w 43"/>
                  <a:gd name="T85" fmla="*/ 143 h 144"/>
                  <a:gd name="T86" fmla="*/ 24 w 43"/>
                  <a:gd name="T87" fmla="*/ 143 h 144"/>
                  <a:gd name="T88" fmla="*/ 24 w 43"/>
                  <a:gd name="T89" fmla="*/ 143 h 144"/>
                  <a:gd name="T90" fmla="*/ 22 w 43"/>
                  <a:gd name="T91" fmla="*/ 143 h 144"/>
                  <a:gd name="T92" fmla="*/ 22 w 43"/>
                  <a:gd name="T93" fmla="*/ 143 h 144"/>
                  <a:gd name="T94" fmla="*/ 22 w 43"/>
                  <a:gd name="T95" fmla="*/ 143 h 144"/>
                  <a:gd name="T96" fmla="*/ 22 w 43"/>
                  <a:gd name="T97" fmla="*/ 143 h 14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43" h="144">
                    <a:moveTo>
                      <a:pt x="0" y="0"/>
                    </a:moveTo>
                    <a:lnTo>
                      <a:pt x="0" y="2"/>
                    </a:lnTo>
                    <a:lnTo>
                      <a:pt x="0" y="4"/>
                    </a:lnTo>
                    <a:lnTo>
                      <a:pt x="0" y="9"/>
                    </a:lnTo>
                    <a:lnTo>
                      <a:pt x="3" y="12"/>
                    </a:lnTo>
                    <a:lnTo>
                      <a:pt x="4" y="19"/>
                    </a:lnTo>
                    <a:lnTo>
                      <a:pt x="7" y="23"/>
                    </a:lnTo>
                    <a:lnTo>
                      <a:pt x="11" y="30"/>
                    </a:lnTo>
                    <a:lnTo>
                      <a:pt x="13" y="36"/>
                    </a:lnTo>
                    <a:lnTo>
                      <a:pt x="15" y="45"/>
                    </a:lnTo>
                    <a:lnTo>
                      <a:pt x="18" y="51"/>
                    </a:lnTo>
                    <a:lnTo>
                      <a:pt x="21" y="58"/>
                    </a:lnTo>
                    <a:lnTo>
                      <a:pt x="24" y="63"/>
                    </a:lnTo>
                    <a:lnTo>
                      <a:pt x="26" y="70"/>
                    </a:lnTo>
                    <a:lnTo>
                      <a:pt x="29" y="75"/>
                    </a:lnTo>
                    <a:lnTo>
                      <a:pt x="31" y="79"/>
                    </a:lnTo>
                    <a:lnTo>
                      <a:pt x="34" y="81"/>
                    </a:lnTo>
                    <a:lnTo>
                      <a:pt x="34" y="85"/>
                    </a:lnTo>
                    <a:lnTo>
                      <a:pt x="34" y="89"/>
                    </a:lnTo>
                    <a:lnTo>
                      <a:pt x="34" y="91"/>
                    </a:lnTo>
                    <a:lnTo>
                      <a:pt x="37" y="94"/>
                    </a:lnTo>
                    <a:lnTo>
                      <a:pt x="37" y="98"/>
                    </a:lnTo>
                    <a:lnTo>
                      <a:pt x="37" y="100"/>
                    </a:lnTo>
                    <a:lnTo>
                      <a:pt x="37" y="104"/>
                    </a:lnTo>
                    <a:lnTo>
                      <a:pt x="40" y="107"/>
                    </a:lnTo>
                    <a:lnTo>
                      <a:pt x="40" y="110"/>
                    </a:lnTo>
                    <a:lnTo>
                      <a:pt x="40" y="113"/>
                    </a:lnTo>
                    <a:lnTo>
                      <a:pt x="40" y="116"/>
                    </a:lnTo>
                    <a:lnTo>
                      <a:pt x="42" y="119"/>
                    </a:lnTo>
                    <a:lnTo>
                      <a:pt x="42" y="122"/>
                    </a:lnTo>
                    <a:lnTo>
                      <a:pt x="42" y="125"/>
                    </a:lnTo>
                    <a:lnTo>
                      <a:pt x="42" y="128"/>
                    </a:lnTo>
                    <a:lnTo>
                      <a:pt x="42" y="131"/>
                    </a:lnTo>
                    <a:lnTo>
                      <a:pt x="38" y="133"/>
                    </a:lnTo>
                    <a:lnTo>
                      <a:pt x="38" y="135"/>
                    </a:lnTo>
                    <a:lnTo>
                      <a:pt x="36" y="137"/>
                    </a:lnTo>
                    <a:lnTo>
                      <a:pt x="33" y="141"/>
                    </a:lnTo>
                    <a:lnTo>
                      <a:pt x="30" y="141"/>
                    </a:lnTo>
                    <a:lnTo>
                      <a:pt x="27" y="143"/>
                    </a:lnTo>
                    <a:lnTo>
                      <a:pt x="24" y="143"/>
                    </a:lnTo>
                    <a:lnTo>
                      <a:pt x="22" y="143"/>
                    </a:lnTo>
                  </a:path>
                </a:pathLst>
              </a:custGeom>
              <a:noFill/>
              <a:ln w="18851" cap="flat"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230" name="Oval 36">
                <a:extLst>
                  <a:ext uri="{FF2B5EF4-FFF2-40B4-BE49-F238E27FC236}">
                    <a16:creationId xmlns:a16="http://schemas.microsoft.com/office/drawing/2014/main" id="{E3A51213-89CF-4A9E-9586-A260B8C1864A}"/>
                  </a:ext>
                </a:extLst>
              </p:cNvPr>
              <p:cNvSpPr>
                <a:spLocks noChangeArrowheads="1"/>
              </p:cNvSpPr>
              <p:nvPr/>
            </p:nvSpPr>
            <p:spPr bwMode="auto">
              <a:xfrm>
                <a:off x="1161" y="1467"/>
                <a:ext cx="31" cy="28"/>
              </a:xfrm>
              <a:prstGeom prst="ellipse">
                <a:avLst/>
              </a:prstGeom>
              <a:solidFill>
                <a:srgbClr val="0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endParaRPr lang="ja-JP" altLang="en-US" dirty="0"/>
              </a:p>
            </p:txBody>
          </p:sp>
          <p:sp>
            <p:nvSpPr>
              <p:cNvPr id="3231" name="その他">
                <a:extLst>
                  <a:ext uri="{FF2B5EF4-FFF2-40B4-BE49-F238E27FC236}">
                    <a16:creationId xmlns:a16="http://schemas.microsoft.com/office/drawing/2014/main" id="{8EA5BD7A-5A57-4533-81C6-86EF453DC102}"/>
                  </a:ext>
                </a:extLst>
              </p:cNvPr>
              <p:cNvSpPr>
                <a:spLocks/>
              </p:cNvSpPr>
              <p:nvPr/>
            </p:nvSpPr>
            <p:spPr bwMode="auto">
              <a:xfrm>
                <a:off x="1385" y="2036"/>
                <a:ext cx="249" cy="33"/>
              </a:xfrm>
              <a:custGeom>
                <a:avLst/>
                <a:gdLst>
                  <a:gd name="T0" fmla="*/ 0 w 249"/>
                  <a:gd name="T1" fmla="*/ 2 h 33"/>
                  <a:gd name="T2" fmla="*/ 5 w 249"/>
                  <a:gd name="T3" fmla="*/ 2 h 33"/>
                  <a:gd name="T4" fmla="*/ 15 w 249"/>
                  <a:gd name="T5" fmla="*/ 4 h 33"/>
                  <a:gd name="T6" fmla="*/ 29 w 249"/>
                  <a:gd name="T7" fmla="*/ 4 h 33"/>
                  <a:gd name="T8" fmla="*/ 44 w 249"/>
                  <a:gd name="T9" fmla="*/ 5 h 33"/>
                  <a:gd name="T10" fmla="*/ 59 w 249"/>
                  <a:gd name="T11" fmla="*/ 5 h 33"/>
                  <a:gd name="T12" fmla="*/ 75 w 249"/>
                  <a:gd name="T13" fmla="*/ 5 h 33"/>
                  <a:gd name="T14" fmla="*/ 88 w 249"/>
                  <a:gd name="T15" fmla="*/ 5 h 33"/>
                  <a:gd name="T16" fmla="*/ 97 w 249"/>
                  <a:gd name="T17" fmla="*/ 3 h 33"/>
                  <a:gd name="T18" fmla="*/ 109 w 249"/>
                  <a:gd name="T19" fmla="*/ 3 h 33"/>
                  <a:gd name="T20" fmla="*/ 121 w 249"/>
                  <a:gd name="T21" fmla="*/ 3 h 33"/>
                  <a:gd name="T22" fmla="*/ 134 w 249"/>
                  <a:gd name="T23" fmla="*/ 3 h 33"/>
                  <a:gd name="T24" fmla="*/ 147 w 249"/>
                  <a:gd name="T25" fmla="*/ 1 h 33"/>
                  <a:gd name="T26" fmla="*/ 159 w 249"/>
                  <a:gd name="T27" fmla="*/ 1 h 33"/>
                  <a:gd name="T28" fmla="*/ 169 w 249"/>
                  <a:gd name="T29" fmla="*/ 1 h 33"/>
                  <a:gd name="T30" fmla="*/ 180 w 249"/>
                  <a:gd name="T31" fmla="*/ 1 h 33"/>
                  <a:gd name="T32" fmla="*/ 187 w 249"/>
                  <a:gd name="T33" fmla="*/ 2 h 33"/>
                  <a:gd name="T34" fmla="*/ 190 w 249"/>
                  <a:gd name="T35" fmla="*/ 2 h 33"/>
                  <a:gd name="T36" fmla="*/ 195 w 249"/>
                  <a:gd name="T37" fmla="*/ 2 h 33"/>
                  <a:gd name="T38" fmla="*/ 202 w 249"/>
                  <a:gd name="T39" fmla="*/ 2 h 33"/>
                  <a:gd name="T40" fmla="*/ 204 w 249"/>
                  <a:gd name="T41" fmla="*/ 3 h 33"/>
                  <a:gd name="T42" fmla="*/ 211 w 249"/>
                  <a:gd name="T43" fmla="*/ 3 h 33"/>
                  <a:gd name="T44" fmla="*/ 213 w 249"/>
                  <a:gd name="T45" fmla="*/ 3 h 33"/>
                  <a:gd name="T46" fmla="*/ 218 w 249"/>
                  <a:gd name="T47" fmla="*/ 3 h 33"/>
                  <a:gd name="T48" fmla="*/ 221 w 249"/>
                  <a:gd name="T49" fmla="*/ 6 h 33"/>
                  <a:gd name="T50" fmla="*/ 224 w 249"/>
                  <a:gd name="T51" fmla="*/ 10 h 33"/>
                  <a:gd name="T52" fmla="*/ 227 w 249"/>
                  <a:gd name="T53" fmla="*/ 13 h 33"/>
                  <a:gd name="T54" fmla="*/ 232 w 249"/>
                  <a:gd name="T55" fmla="*/ 16 h 33"/>
                  <a:gd name="T56" fmla="*/ 235 w 249"/>
                  <a:gd name="T57" fmla="*/ 19 h 33"/>
                  <a:gd name="T58" fmla="*/ 238 w 249"/>
                  <a:gd name="T59" fmla="*/ 24 h 33"/>
                  <a:gd name="T60" fmla="*/ 242 w 249"/>
                  <a:gd name="T61" fmla="*/ 28 h 33"/>
                  <a:gd name="T62" fmla="*/ 246 w 249"/>
                  <a:gd name="T63" fmla="*/ 32 h 3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49" h="33">
                    <a:moveTo>
                      <a:pt x="0" y="0"/>
                    </a:moveTo>
                    <a:lnTo>
                      <a:pt x="0" y="2"/>
                    </a:lnTo>
                    <a:lnTo>
                      <a:pt x="2" y="2"/>
                    </a:lnTo>
                    <a:lnTo>
                      <a:pt x="5" y="2"/>
                    </a:lnTo>
                    <a:lnTo>
                      <a:pt x="10" y="2"/>
                    </a:lnTo>
                    <a:lnTo>
                      <a:pt x="15" y="4"/>
                    </a:lnTo>
                    <a:lnTo>
                      <a:pt x="22" y="4"/>
                    </a:lnTo>
                    <a:lnTo>
                      <a:pt x="29" y="4"/>
                    </a:lnTo>
                    <a:lnTo>
                      <a:pt x="38" y="4"/>
                    </a:lnTo>
                    <a:lnTo>
                      <a:pt x="44" y="5"/>
                    </a:lnTo>
                    <a:lnTo>
                      <a:pt x="53" y="5"/>
                    </a:lnTo>
                    <a:lnTo>
                      <a:pt x="59" y="5"/>
                    </a:lnTo>
                    <a:lnTo>
                      <a:pt x="68" y="5"/>
                    </a:lnTo>
                    <a:lnTo>
                      <a:pt x="75" y="5"/>
                    </a:lnTo>
                    <a:lnTo>
                      <a:pt x="82" y="5"/>
                    </a:lnTo>
                    <a:lnTo>
                      <a:pt x="88" y="5"/>
                    </a:lnTo>
                    <a:lnTo>
                      <a:pt x="94" y="3"/>
                    </a:lnTo>
                    <a:lnTo>
                      <a:pt x="97" y="3"/>
                    </a:lnTo>
                    <a:lnTo>
                      <a:pt x="103" y="3"/>
                    </a:lnTo>
                    <a:lnTo>
                      <a:pt x="109" y="3"/>
                    </a:lnTo>
                    <a:lnTo>
                      <a:pt x="115" y="3"/>
                    </a:lnTo>
                    <a:lnTo>
                      <a:pt x="121" y="3"/>
                    </a:lnTo>
                    <a:lnTo>
                      <a:pt x="127" y="3"/>
                    </a:lnTo>
                    <a:lnTo>
                      <a:pt x="134" y="3"/>
                    </a:lnTo>
                    <a:lnTo>
                      <a:pt x="141" y="1"/>
                    </a:lnTo>
                    <a:lnTo>
                      <a:pt x="147" y="1"/>
                    </a:lnTo>
                    <a:lnTo>
                      <a:pt x="153" y="1"/>
                    </a:lnTo>
                    <a:lnTo>
                      <a:pt x="159" y="1"/>
                    </a:lnTo>
                    <a:lnTo>
                      <a:pt x="165" y="1"/>
                    </a:lnTo>
                    <a:lnTo>
                      <a:pt x="169" y="1"/>
                    </a:lnTo>
                    <a:lnTo>
                      <a:pt x="176" y="1"/>
                    </a:lnTo>
                    <a:lnTo>
                      <a:pt x="180" y="1"/>
                    </a:lnTo>
                    <a:lnTo>
                      <a:pt x="187" y="0"/>
                    </a:lnTo>
                    <a:lnTo>
                      <a:pt x="187" y="2"/>
                    </a:lnTo>
                    <a:lnTo>
                      <a:pt x="189" y="2"/>
                    </a:lnTo>
                    <a:lnTo>
                      <a:pt x="190" y="2"/>
                    </a:lnTo>
                    <a:lnTo>
                      <a:pt x="193" y="2"/>
                    </a:lnTo>
                    <a:lnTo>
                      <a:pt x="195" y="2"/>
                    </a:lnTo>
                    <a:lnTo>
                      <a:pt x="198" y="2"/>
                    </a:lnTo>
                    <a:lnTo>
                      <a:pt x="202" y="2"/>
                    </a:lnTo>
                    <a:lnTo>
                      <a:pt x="204" y="2"/>
                    </a:lnTo>
                    <a:lnTo>
                      <a:pt x="204" y="3"/>
                    </a:lnTo>
                    <a:lnTo>
                      <a:pt x="207" y="3"/>
                    </a:lnTo>
                    <a:lnTo>
                      <a:pt x="211" y="3"/>
                    </a:lnTo>
                    <a:lnTo>
                      <a:pt x="213" y="3"/>
                    </a:lnTo>
                    <a:lnTo>
                      <a:pt x="217" y="3"/>
                    </a:lnTo>
                    <a:lnTo>
                      <a:pt x="218" y="3"/>
                    </a:lnTo>
                    <a:lnTo>
                      <a:pt x="221" y="3"/>
                    </a:lnTo>
                    <a:lnTo>
                      <a:pt x="221" y="6"/>
                    </a:lnTo>
                    <a:lnTo>
                      <a:pt x="224" y="7"/>
                    </a:lnTo>
                    <a:lnTo>
                      <a:pt x="224" y="10"/>
                    </a:lnTo>
                    <a:lnTo>
                      <a:pt x="227" y="10"/>
                    </a:lnTo>
                    <a:lnTo>
                      <a:pt x="227" y="13"/>
                    </a:lnTo>
                    <a:lnTo>
                      <a:pt x="230" y="13"/>
                    </a:lnTo>
                    <a:lnTo>
                      <a:pt x="232" y="16"/>
                    </a:lnTo>
                    <a:lnTo>
                      <a:pt x="235" y="16"/>
                    </a:lnTo>
                    <a:lnTo>
                      <a:pt x="235" y="19"/>
                    </a:lnTo>
                    <a:lnTo>
                      <a:pt x="238" y="21"/>
                    </a:lnTo>
                    <a:lnTo>
                      <a:pt x="238" y="24"/>
                    </a:lnTo>
                    <a:lnTo>
                      <a:pt x="242" y="24"/>
                    </a:lnTo>
                    <a:lnTo>
                      <a:pt x="242" y="28"/>
                    </a:lnTo>
                    <a:lnTo>
                      <a:pt x="244" y="28"/>
                    </a:lnTo>
                    <a:lnTo>
                      <a:pt x="246" y="32"/>
                    </a:lnTo>
                    <a:lnTo>
                      <a:pt x="248" y="32"/>
                    </a:lnTo>
                  </a:path>
                </a:pathLst>
              </a:custGeom>
              <a:noFill/>
              <a:ln w="18851" cap="flat"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232" name="その他">
                <a:extLst>
                  <a:ext uri="{FF2B5EF4-FFF2-40B4-BE49-F238E27FC236}">
                    <a16:creationId xmlns:a16="http://schemas.microsoft.com/office/drawing/2014/main" id="{9E67A494-42D6-42FE-A37C-683EA8A506B7}"/>
                  </a:ext>
                </a:extLst>
              </p:cNvPr>
              <p:cNvSpPr>
                <a:spLocks/>
              </p:cNvSpPr>
              <p:nvPr/>
            </p:nvSpPr>
            <p:spPr bwMode="auto">
              <a:xfrm>
                <a:off x="1009" y="1673"/>
                <a:ext cx="91" cy="401"/>
              </a:xfrm>
              <a:custGeom>
                <a:avLst/>
                <a:gdLst>
                  <a:gd name="T0" fmla="*/ 46 w 91"/>
                  <a:gd name="T1" fmla="*/ 3 h 401"/>
                  <a:gd name="T2" fmla="*/ 42 w 91"/>
                  <a:gd name="T3" fmla="*/ 5 h 401"/>
                  <a:gd name="T4" fmla="*/ 38 w 91"/>
                  <a:gd name="T5" fmla="*/ 8 h 401"/>
                  <a:gd name="T6" fmla="*/ 31 w 91"/>
                  <a:gd name="T7" fmla="*/ 12 h 401"/>
                  <a:gd name="T8" fmla="*/ 24 w 91"/>
                  <a:gd name="T9" fmla="*/ 15 h 401"/>
                  <a:gd name="T10" fmla="*/ 18 w 91"/>
                  <a:gd name="T11" fmla="*/ 22 h 401"/>
                  <a:gd name="T12" fmla="*/ 12 w 91"/>
                  <a:gd name="T13" fmla="*/ 24 h 401"/>
                  <a:gd name="T14" fmla="*/ 10 w 91"/>
                  <a:gd name="T15" fmla="*/ 29 h 401"/>
                  <a:gd name="T16" fmla="*/ 7 w 91"/>
                  <a:gd name="T17" fmla="*/ 33 h 401"/>
                  <a:gd name="T18" fmla="*/ 4 w 91"/>
                  <a:gd name="T19" fmla="*/ 41 h 401"/>
                  <a:gd name="T20" fmla="*/ 1 w 91"/>
                  <a:gd name="T21" fmla="*/ 50 h 401"/>
                  <a:gd name="T22" fmla="*/ 1 w 91"/>
                  <a:gd name="T23" fmla="*/ 58 h 401"/>
                  <a:gd name="T24" fmla="*/ 0 w 91"/>
                  <a:gd name="T25" fmla="*/ 68 h 401"/>
                  <a:gd name="T26" fmla="*/ 0 w 91"/>
                  <a:gd name="T27" fmla="*/ 79 h 401"/>
                  <a:gd name="T28" fmla="*/ 0 w 91"/>
                  <a:gd name="T29" fmla="*/ 87 h 401"/>
                  <a:gd name="T30" fmla="*/ 0 w 91"/>
                  <a:gd name="T31" fmla="*/ 93 h 401"/>
                  <a:gd name="T32" fmla="*/ 1 w 91"/>
                  <a:gd name="T33" fmla="*/ 101 h 401"/>
                  <a:gd name="T34" fmla="*/ 1 w 91"/>
                  <a:gd name="T35" fmla="*/ 107 h 401"/>
                  <a:gd name="T36" fmla="*/ 1 w 91"/>
                  <a:gd name="T37" fmla="*/ 116 h 401"/>
                  <a:gd name="T38" fmla="*/ 1 w 91"/>
                  <a:gd name="T39" fmla="*/ 122 h 401"/>
                  <a:gd name="T40" fmla="*/ 2 w 91"/>
                  <a:gd name="T41" fmla="*/ 132 h 401"/>
                  <a:gd name="T42" fmla="*/ 2 w 91"/>
                  <a:gd name="T43" fmla="*/ 139 h 401"/>
                  <a:gd name="T44" fmla="*/ 2 w 91"/>
                  <a:gd name="T45" fmla="*/ 145 h 401"/>
                  <a:gd name="T46" fmla="*/ 2 w 91"/>
                  <a:gd name="T47" fmla="*/ 152 h 401"/>
                  <a:gd name="T48" fmla="*/ 5 w 91"/>
                  <a:gd name="T49" fmla="*/ 167 h 401"/>
                  <a:gd name="T50" fmla="*/ 5 w 91"/>
                  <a:gd name="T51" fmla="*/ 191 h 401"/>
                  <a:gd name="T52" fmla="*/ 4 w 91"/>
                  <a:gd name="T53" fmla="*/ 219 h 401"/>
                  <a:gd name="T54" fmla="*/ 4 w 91"/>
                  <a:gd name="T55" fmla="*/ 248 h 401"/>
                  <a:gd name="T56" fmla="*/ 3 w 91"/>
                  <a:gd name="T57" fmla="*/ 277 h 401"/>
                  <a:gd name="T58" fmla="*/ 3 w 91"/>
                  <a:gd name="T59" fmla="*/ 306 h 401"/>
                  <a:gd name="T60" fmla="*/ 3 w 91"/>
                  <a:gd name="T61" fmla="*/ 332 h 401"/>
                  <a:gd name="T62" fmla="*/ 7 w 91"/>
                  <a:gd name="T63" fmla="*/ 354 h 401"/>
                  <a:gd name="T64" fmla="*/ 10 w 91"/>
                  <a:gd name="T65" fmla="*/ 366 h 401"/>
                  <a:gd name="T66" fmla="*/ 10 w 91"/>
                  <a:gd name="T67" fmla="*/ 366 h 401"/>
                  <a:gd name="T68" fmla="*/ 10 w 91"/>
                  <a:gd name="T69" fmla="*/ 367 h 401"/>
                  <a:gd name="T70" fmla="*/ 10 w 91"/>
                  <a:gd name="T71" fmla="*/ 367 h 401"/>
                  <a:gd name="T72" fmla="*/ 13 w 91"/>
                  <a:gd name="T73" fmla="*/ 369 h 401"/>
                  <a:gd name="T74" fmla="*/ 13 w 91"/>
                  <a:gd name="T75" fmla="*/ 369 h 401"/>
                  <a:gd name="T76" fmla="*/ 15 w 91"/>
                  <a:gd name="T77" fmla="*/ 370 h 401"/>
                  <a:gd name="T78" fmla="*/ 15 w 91"/>
                  <a:gd name="T79" fmla="*/ 370 h 401"/>
                  <a:gd name="T80" fmla="*/ 18 w 91"/>
                  <a:gd name="T81" fmla="*/ 373 h 401"/>
                  <a:gd name="T82" fmla="*/ 23 w 91"/>
                  <a:gd name="T83" fmla="*/ 379 h 401"/>
                  <a:gd name="T84" fmla="*/ 33 w 91"/>
                  <a:gd name="T85" fmla="*/ 385 h 401"/>
                  <a:gd name="T86" fmla="*/ 45 w 91"/>
                  <a:gd name="T87" fmla="*/ 391 h 401"/>
                  <a:gd name="T88" fmla="*/ 56 w 91"/>
                  <a:gd name="T89" fmla="*/ 396 h 401"/>
                  <a:gd name="T90" fmla="*/ 67 w 91"/>
                  <a:gd name="T91" fmla="*/ 399 h 401"/>
                  <a:gd name="T92" fmla="*/ 77 w 91"/>
                  <a:gd name="T93" fmla="*/ 400 h 401"/>
                  <a:gd name="T94" fmla="*/ 86 w 91"/>
                  <a:gd name="T95" fmla="*/ 400 h 40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91" h="401">
                    <a:moveTo>
                      <a:pt x="48" y="0"/>
                    </a:moveTo>
                    <a:lnTo>
                      <a:pt x="46" y="3"/>
                    </a:lnTo>
                    <a:lnTo>
                      <a:pt x="45" y="3"/>
                    </a:lnTo>
                    <a:lnTo>
                      <a:pt x="42" y="5"/>
                    </a:lnTo>
                    <a:lnTo>
                      <a:pt x="40" y="5"/>
                    </a:lnTo>
                    <a:lnTo>
                      <a:pt x="38" y="8"/>
                    </a:lnTo>
                    <a:lnTo>
                      <a:pt x="35" y="9"/>
                    </a:lnTo>
                    <a:lnTo>
                      <a:pt x="31" y="12"/>
                    </a:lnTo>
                    <a:lnTo>
                      <a:pt x="29" y="12"/>
                    </a:lnTo>
                    <a:lnTo>
                      <a:pt x="24" y="15"/>
                    </a:lnTo>
                    <a:lnTo>
                      <a:pt x="21" y="18"/>
                    </a:lnTo>
                    <a:lnTo>
                      <a:pt x="18" y="22"/>
                    </a:lnTo>
                    <a:lnTo>
                      <a:pt x="15" y="22"/>
                    </a:lnTo>
                    <a:lnTo>
                      <a:pt x="12" y="24"/>
                    </a:lnTo>
                    <a:lnTo>
                      <a:pt x="11" y="26"/>
                    </a:lnTo>
                    <a:lnTo>
                      <a:pt x="10" y="29"/>
                    </a:lnTo>
                    <a:lnTo>
                      <a:pt x="7" y="33"/>
                    </a:lnTo>
                    <a:lnTo>
                      <a:pt x="7" y="37"/>
                    </a:lnTo>
                    <a:lnTo>
                      <a:pt x="4" y="41"/>
                    </a:lnTo>
                    <a:lnTo>
                      <a:pt x="4" y="44"/>
                    </a:lnTo>
                    <a:lnTo>
                      <a:pt x="1" y="50"/>
                    </a:lnTo>
                    <a:lnTo>
                      <a:pt x="1" y="53"/>
                    </a:lnTo>
                    <a:lnTo>
                      <a:pt x="1" y="58"/>
                    </a:lnTo>
                    <a:lnTo>
                      <a:pt x="1" y="62"/>
                    </a:lnTo>
                    <a:lnTo>
                      <a:pt x="0" y="68"/>
                    </a:lnTo>
                    <a:lnTo>
                      <a:pt x="0" y="73"/>
                    </a:lnTo>
                    <a:lnTo>
                      <a:pt x="0" y="79"/>
                    </a:lnTo>
                    <a:lnTo>
                      <a:pt x="0" y="82"/>
                    </a:lnTo>
                    <a:lnTo>
                      <a:pt x="0" y="87"/>
                    </a:lnTo>
                    <a:lnTo>
                      <a:pt x="0" y="90"/>
                    </a:lnTo>
                    <a:lnTo>
                      <a:pt x="0" y="93"/>
                    </a:lnTo>
                    <a:lnTo>
                      <a:pt x="1" y="97"/>
                    </a:lnTo>
                    <a:lnTo>
                      <a:pt x="1" y="101"/>
                    </a:lnTo>
                    <a:lnTo>
                      <a:pt x="1" y="103"/>
                    </a:lnTo>
                    <a:lnTo>
                      <a:pt x="1" y="107"/>
                    </a:lnTo>
                    <a:lnTo>
                      <a:pt x="1" y="110"/>
                    </a:lnTo>
                    <a:lnTo>
                      <a:pt x="1" y="116"/>
                    </a:lnTo>
                    <a:lnTo>
                      <a:pt x="1" y="119"/>
                    </a:lnTo>
                    <a:lnTo>
                      <a:pt x="1" y="122"/>
                    </a:lnTo>
                    <a:lnTo>
                      <a:pt x="2" y="125"/>
                    </a:lnTo>
                    <a:lnTo>
                      <a:pt x="2" y="132"/>
                    </a:lnTo>
                    <a:lnTo>
                      <a:pt x="2" y="134"/>
                    </a:lnTo>
                    <a:lnTo>
                      <a:pt x="2" y="139"/>
                    </a:lnTo>
                    <a:lnTo>
                      <a:pt x="2" y="142"/>
                    </a:lnTo>
                    <a:lnTo>
                      <a:pt x="2" y="145"/>
                    </a:lnTo>
                    <a:lnTo>
                      <a:pt x="2" y="149"/>
                    </a:lnTo>
                    <a:lnTo>
                      <a:pt x="2" y="152"/>
                    </a:lnTo>
                    <a:lnTo>
                      <a:pt x="5" y="155"/>
                    </a:lnTo>
                    <a:lnTo>
                      <a:pt x="5" y="167"/>
                    </a:lnTo>
                    <a:lnTo>
                      <a:pt x="5" y="178"/>
                    </a:lnTo>
                    <a:lnTo>
                      <a:pt x="5" y="191"/>
                    </a:lnTo>
                    <a:lnTo>
                      <a:pt x="6" y="203"/>
                    </a:lnTo>
                    <a:lnTo>
                      <a:pt x="4" y="219"/>
                    </a:lnTo>
                    <a:lnTo>
                      <a:pt x="4" y="233"/>
                    </a:lnTo>
                    <a:lnTo>
                      <a:pt x="4" y="248"/>
                    </a:lnTo>
                    <a:lnTo>
                      <a:pt x="4" y="261"/>
                    </a:lnTo>
                    <a:lnTo>
                      <a:pt x="3" y="277"/>
                    </a:lnTo>
                    <a:lnTo>
                      <a:pt x="3" y="290"/>
                    </a:lnTo>
                    <a:lnTo>
                      <a:pt x="3" y="306"/>
                    </a:lnTo>
                    <a:lnTo>
                      <a:pt x="3" y="319"/>
                    </a:lnTo>
                    <a:lnTo>
                      <a:pt x="3" y="332"/>
                    </a:lnTo>
                    <a:lnTo>
                      <a:pt x="5" y="344"/>
                    </a:lnTo>
                    <a:lnTo>
                      <a:pt x="7" y="354"/>
                    </a:lnTo>
                    <a:lnTo>
                      <a:pt x="10" y="363"/>
                    </a:lnTo>
                    <a:lnTo>
                      <a:pt x="10" y="366"/>
                    </a:lnTo>
                    <a:lnTo>
                      <a:pt x="10" y="367"/>
                    </a:lnTo>
                    <a:lnTo>
                      <a:pt x="13" y="367"/>
                    </a:lnTo>
                    <a:lnTo>
                      <a:pt x="13" y="369"/>
                    </a:lnTo>
                    <a:lnTo>
                      <a:pt x="15" y="369"/>
                    </a:lnTo>
                    <a:lnTo>
                      <a:pt x="15" y="370"/>
                    </a:lnTo>
                    <a:lnTo>
                      <a:pt x="18" y="370"/>
                    </a:lnTo>
                    <a:lnTo>
                      <a:pt x="18" y="373"/>
                    </a:lnTo>
                    <a:lnTo>
                      <a:pt x="20" y="376"/>
                    </a:lnTo>
                    <a:lnTo>
                      <a:pt x="23" y="379"/>
                    </a:lnTo>
                    <a:lnTo>
                      <a:pt x="29" y="382"/>
                    </a:lnTo>
                    <a:lnTo>
                      <a:pt x="33" y="385"/>
                    </a:lnTo>
                    <a:lnTo>
                      <a:pt x="38" y="389"/>
                    </a:lnTo>
                    <a:lnTo>
                      <a:pt x="45" y="391"/>
                    </a:lnTo>
                    <a:lnTo>
                      <a:pt x="51" y="393"/>
                    </a:lnTo>
                    <a:lnTo>
                      <a:pt x="56" y="396"/>
                    </a:lnTo>
                    <a:lnTo>
                      <a:pt x="62" y="397"/>
                    </a:lnTo>
                    <a:lnTo>
                      <a:pt x="67" y="399"/>
                    </a:lnTo>
                    <a:lnTo>
                      <a:pt x="73" y="399"/>
                    </a:lnTo>
                    <a:lnTo>
                      <a:pt x="77" y="400"/>
                    </a:lnTo>
                    <a:lnTo>
                      <a:pt x="83" y="400"/>
                    </a:lnTo>
                    <a:lnTo>
                      <a:pt x="86" y="400"/>
                    </a:lnTo>
                    <a:lnTo>
                      <a:pt x="90" y="398"/>
                    </a:lnTo>
                  </a:path>
                </a:pathLst>
              </a:custGeom>
              <a:noFill/>
              <a:ln w="18851" cap="flat"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233" name="その他">
                <a:extLst>
                  <a:ext uri="{FF2B5EF4-FFF2-40B4-BE49-F238E27FC236}">
                    <a16:creationId xmlns:a16="http://schemas.microsoft.com/office/drawing/2014/main" id="{17AF68EB-C87E-4F5C-933D-12EBD64397C4}"/>
                  </a:ext>
                </a:extLst>
              </p:cNvPr>
              <p:cNvSpPr>
                <a:spLocks/>
              </p:cNvSpPr>
              <p:nvPr/>
            </p:nvSpPr>
            <p:spPr bwMode="auto">
              <a:xfrm>
                <a:off x="1042" y="1651"/>
                <a:ext cx="186" cy="115"/>
              </a:xfrm>
              <a:custGeom>
                <a:avLst/>
                <a:gdLst>
                  <a:gd name="T0" fmla="*/ 21 w 186"/>
                  <a:gd name="T1" fmla="*/ 0 h 115"/>
                  <a:gd name="T2" fmla="*/ 9 w 186"/>
                  <a:gd name="T3" fmla="*/ 13 h 115"/>
                  <a:gd name="T4" fmla="*/ 0 w 186"/>
                  <a:gd name="T5" fmla="*/ 34 h 115"/>
                  <a:gd name="T6" fmla="*/ 29 w 186"/>
                  <a:gd name="T7" fmla="*/ 63 h 115"/>
                  <a:gd name="T8" fmla="*/ 54 w 186"/>
                  <a:gd name="T9" fmla="*/ 81 h 115"/>
                  <a:gd name="T10" fmla="*/ 91 w 186"/>
                  <a:gd name="T11" fmla="*/ 99 h 115"/>
                  <a:gd name="T12" fmla="*/ 145 w 186"/>
                  <a:gd name="T13" fmla="*/ 107 h 115"/>
                  <a:gd name="T14" fmla="*/ 169 w 186"/>
                  <a:gd name="T15" fmla="*/ 114 h 115"/>
                  <a:gd name="T16" fmla="*/ 169 w 186"/>
                  <a:gd name="T17" fmla="*/ 90 h 115"/>
                  <a:gd name="T18" fmla="*/ 185 w 186"/>
                  <a:gd name="T19" fmla="*/ 63 h 115"/>
                  <a:gd name="T20" fmla="*/ 136 w 186"/>
                  <a:gd name="T21" fmla="*/ 68 h 115"/>
                  <a:gd name="T22" fmla="*/ 103 w 186"/>
                  <a:gd name="T23" fmla="*/ 58 h 115"/>
                  <a:gd name="T24" fmla="*/ 88 w 186"/>
                  <a:gd name="T25" fmla="*/ 46 h 115"/>
                  <a:gd name="T26" fmla="*/ 60 w 186"/>
                  <a:gd name="T27" fmla="*/ 29 h 115"/>
                  <a:gd name="T28" fmla="*/ 29 w 186"/>
                  <a:gd name="T29" fmla="*/ 13 h 115"/>
                  <a:gd name="T30" fmla="*/ 29 w 186"/>
                  <a:gd name="T31" fmla="*/ 7 h 115"/>
                  <a:gd name="T32" fmla="*/ 21 w 186"/>
                  <a:gd name="T33" fmla="*/ 0 h 115"/>
                  <a:gd name="T34" fmla="*/ 21 w 186"/>
                  <a:gd name="T35" fmla="*/ 0 h 11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86" h="115">
                    <a:moveTo>
                      <a:pt x="21" y="0"/>
                    </a:moveTo>
                    <a:lnTo>
                      <a:pt x="9" y="13"/>
                    </a:lnTo>
                    <a:lnTo>
                      <a:pt x="0" y="34"/>
                    </a:lnTo>
                    <a:lnTo>
                      <a:pt x="29" y="63"/>
                    </a:lnTo>
                    <a:lnTo>
                      <a:pt x="54" y="81"/>
                    </a:lnTo>
                    <a:lnTo>
                      <a:pt x="91" y="99"/>
                    </a:lnTo>
                    <a:lnTo>
                      <a:pt x="145" y="107"/>
                    </a:lnTo>
                    <a:lnTo>
                      <a:pt x="169" y="114"/>
                    </a:lnTo>
                    <a:lnTo>
                      <a:pt x="169" y="90"/>
                    </a:lnTo>
                    <a:lnTo>
                      <a:pt x="185" y="63"/>
                    </a:lnTo>
                    <a:lnTo>
                      <a:pt x="136" y="68"/>
                    </a:lnTo>
                    <a:lnTo>
                      <a:pt x="103" y="58"/>
                    </a:lnTo>
                    <a:lnTo>
                      <a:pt x="88" y="46"/>
                    </a:lnTo>
                    <a:lnTo>
                      <a:pt x="60" y="29"/>
                    </a:lnTo>
                    <a:lnTo>
                      <a:pt x="29" y="13"/>
                    </a:lnTo>
                    <a:lnTo>
                      <a:pt x="29" y="7"/>
                    </a:lnTo>
                    <a:lnTo>
                      <a:pt x="21" y="0"/>
                    </a:lnTo>
                  </a:path>
                </a:pathLst>
              </a:custGeom>
              <a:solidFill>
                <a:srgbClr val="FFFFFF"/>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234" name="その他">
                <a:extLst>
                  <a:ext uri="{FF2B5EF4-FFF2-40B4-BE49-F238E27FC236}">
                    <a16:creationId xmlns:a16="http://schemas.microsoft.com/office/drawing/2014/main" id="{A4FF2975-8B71-48A1-ABDE-9B3F56F0A9CD}"/>
                  </a:ext>
                </a:extLst>
              </p:cNvPr>
              <p:cNvSpPr>
                <a:spLocks/>
              </p:cNvSpPr>
              <p:nvPr/>
            </p:nvSpPr>
            <p:spPr bwMode="auto">
              <a:xfrm>
                <a:off x="1262" y="1891"/>
                <a:ext cx="104" cy="149"/>
              </a:xfrm>
              <a:custGeom>
                <a:avLst/>
                <a:gdLst>
                  <a:gd name="T0" fmla="*/ 57 w 104"/>
                  <a:gd name="T1" fmla="*/ 0 h 149"/>
                  <a:gd name="T2" fmla="*/ 72 w 104"/>
                  <a:gd name="T3" fmla="*/ 32 h 149"/>
                  <a:gd name="T4" fmla="*/ 103 w 104"/>
                  <a:gd name="T5" fmla="*/ 111 h 149"/>
                  <a:gd name="T6" fmla="*/ 103 w 104"/>
                  <a:gd name="T7" fmla="*/ 148 h 149"/>
                  <a:gd name="T8" fmla="*/ 46 w 104"/>
                  <a:gd name="T9" fmla="*/ 128 h 149"/>
                  <a:gd name="T10" fmla="*/ 15 w 104"/>
                  <a:gd name="T11" fmla="*/ 57 h 149"/>
                  <a:gd name="T12" fmla="*/ 0 w 104"/>
                  <a:gd name="T13" fmla="*/ 13 h 149"/>
                  <a:gd name="T14" fmla="*/ 15 w 104"/>
                  <a:gd name="T15" fmla="*/ 0 h 149"/>
                  <a:gd name="T16" fmla="*/ 35 w 104"/>
                  <a:gd name="T17" fmla="*/ 13 h 149"/>
                  <a:gd name="T18" fmla="*/ 57 w 104"/>
                  <a:gd name="T19" fmla="*/ 0 h 149"/>
                  <a:gd name="T20" fmla="*/ 57 w 104"/>
                  <a:gd name="T21" fmla="*/ 0 h 14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04" h="149">
                    <a:moveTo>
                      <a:pt x="57" y="0"/>
                    </a:moveTo>
                    <a:lnTo>
                      <a:pt x="72" y="32"/>
                    </a:lnTo>
                    <a:lnTo>
                      <a:pt x="103" y="111"/>
                    </a:lnTo>
                    <a:lnTo>
                      <a:pt x="103" y="148"/>
                    </a:lnTo>
                    <a:lnTo>
                      <a:pt x="46" y="128"/>
                    </a:lnTo>
                    <a:lnTo>
                      <a:pt x="15" y="57"/>
                    </a:lnTo>
                    <a:lnTo>
                      <a:pt x="0" y="13"/>
                    </a:lnTo>
                    <a:lnTo>
                      <a:pt x="15" y="0"/>
                    </a:lnTo>
                    <a:lnTo>
                      <a:pt x="35" y="13"/>
                    </a:lnTo>
                    <a:lnTo>
                      <a:pt x="57" y="0"/>
                    </a:lnTo>
                  </a:path>
                </a:pathLst>
              </a:custGeom>
              <a:solidFill>
                <a:srgbClr val="C0007F"/>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235" name="その他">
                <a:extLst>
                  <a:ext uri="{FF2B5EF4-FFF2-40B4-BE49-F238E27FC236}">
                    <a16:creationId xmlns:a16="http://schemas.microsoft.com/office/drawing/2014/main" id="{C7AAB2A1-0D02-479B-A0C1-FB5866D8429F}"/>
                  </a:ext>
                </a:extLst>
              </p:cNvPr>
              <p:cNvSpPr>
                <a:spLocks/>
              </p:cNvSpPr>
              <p:nvPr/>
            </p:nvSpPr>
            <p:spPr bwMode="auto">
              <a:xfrm>
                <a:off x="1366" y="1813"/>
                <a:ext cx="339" cy="95"/>
              </a:xfrm>
              <a:custGeom>
                <a:avLst/>
                <a:gdLst>
                  <a:gd name="T0" fmla="*/ 30 w 339"/>
                  <a:gd name="T1" fmla="*/ 15 h 95"/>
                  <a:gd name="T2" fmla="*/ 65 w 339"/>
                  <a:gd name="T3" fmla="*/ 21 h 95"/>
                  <a:gd name="T4" fmla="*/ 113 w 339"/>
                  <a:gd name="T5" fmla="*/ 27 h 95"/>
                  <a:gd name="T6" fmla="*/ 158 w 339"/>
                  <a:gd name="T7" fmla="*/ 29 h 95"/>
                  <a:gd name="T8" fmla="*/ 175 w 339"/>
                  <a:gd name="T9" fmla="*/ 27 h 95"/>
                  <a:gd name="T10" fmla="*/ 197 w 339"/>
                  <a:gd name="T11" fmla="*/ 17 h 95"/>
                  <a:gd name="T12" fmla="*/ 219 w 339"/>
                  <a:gd name="T13" fmla="*/ 8 h 95"/>
                  <a:gd name="T14" fmla="*/ 237 w 339"/>
                  <a:gd name="T15" fmla="*/ 2 h 95"/>
                  <a:gd name="T16" fmla="*/ 248 w 339"/>
                  <a:gd name="T17" fmla="*/ 0 h 95"/>
                  <a:gd name="T18" fmla="*/ 261 w 339"/>
                  <a:gd name="T19" fmla="*/ 0 h 95"/>
                  <a:gd name="T20" fmla="*/ 276 w 339"/>
                  <a:gd name="T21" fmla="*/ 0 h 95"/>
                  <a:gd name="T22" fmla="*/ 291 w 339"/>
                  <a:gd name="T23" fmla="*/ 0 h 95"/>
                  <a:gd name="T24" fmla="*/ 304 w 339"/>
                  <a:gd name="T25" fmla="*/ 3 h 95"/>
                  <a:gd name="T26" fmla="*/ 316 w 339"/>
                  <a:gd name="T27" fmla="*/ 5 h 95"/>
                  <a:gd name="T28" fmla="*/ 328 w 339"/>
                  <a:gd name="T29" fmla="*/ 12 h 95"/>
                  <a:gd name="T30" fmla="*/ 335 w 339"/>
                  <a:gd name="T31" fmla="*/ 16 h 95"/>
                  <a:gd name="T32" fmla="*/ 335 w 339"/>
                  <a:gd name="T33" fmla="*/ 19 h 95"/>
                  <a:gd name="T34" fmla="*/ 331 w 339"/>
                  <a:gd name="T35" fmla="*/ 20 h 95"/>
                  <a:gd name="T36" fmla="*/ 325 w 339"/>
                  <a:gd name="T37" fmla="*/ 22 h 95"/>
                  <a:gd name="T38" fmla="*/ 324 w 339"/>
                  <a:gd name="T39" fmla="*/ 22 h 95"/>
                  <a:gd name="T40" fmla="*/ 322 w 339"/>
                  <a:gd name="T41" fmla="*/ 22 h 95"/>
                  <a:gd name="T42" fmla="*/ 320 w 339"/>
                  <a:gd name="T43" fmla="*/ 22 h 95"/>
                  <a:gd name="T44" fmla="*/ 318 w 339"/>
                  <a:gd name="T45" fmla="*/ 22 h 95"/>
                  <a:gd name="T46" fmla="*/ 318 w 339"/>
                  <a:gd name="T47" fmla="*/ 22 h 95"/>
                  <a:gd name="T48" fmla="*/ 310 w 339"/>
                  <a:gd name="T49" fmla="*/ 22 h 95"/>
                  <a:gd name="T50" fmla="*/ 300 w 339"/>
                  <a:gd name="T51" fmla="*/ 22 h 95"/>
                  <a:gd name="T52" fmla="*/ 289 w 339"/>
                  <a:gd name="T53" fmla="*/ 22 h 95"/>
                  <a:gd name="T54" fmla="*/ 277 w 339"/>
                  <a:gd name="T55" fmla="*/ 22 h 95"/>
                  <a:gd name="T56" fmla="*/ 273 w 339"/>
                  <a:gd name="T57" fmla="*/ 22 h 95"/>
                  <a:gd name="T58" fmla="*/ 273 w 339"/>
                  <a:gd name="T59" fmla="*/ 22 h 95"/>
                  <a:gd name="T60" fmla="*/ 270 w 339"/>
                  <a:gd name="T61" fmla="*/ 22 h 95"/>
                  <a:gd name="T62" fmla="*/ 270 w 339"/>
                  <a:gd name="T63" fmla="*/ 22 h 95"/>
                  <a:gd name="T64" fmla="*/ 270 w 339"/>
                  <a:gd name="T65" fmla="*/ 29 h 95"/>
                  <a:gd name="T66" fmla="*/ 270 w 339"/>
                  <a:gd name="T67" fmla="*/ 34 h 95"/>
                  <a:gd name="T68" fmla="*/ 272 w 339"/>
                  <a:gd name="T69" fmla="*/ 40 h 95"/>
                  <a:gd name="T70" fmla="*/ 272 w 339"/>
                  <a:gd name="T71" fmla="*/ 46 h 95"/>
                  <a:gd name="T72" fmla="*/ 272 w 339"/>
                  <a:gd name="T73" fmla="*/ 54 h 95"/>
                  <a:gd name="T74" fmla="*/ 272 w 339"/>
                  <a:gd name="T75" fmla="*/ 63 h 95"/>
                  <a:gd name="T76" fmla="*/ 270 w 339"/>
                  <a:gd name="T77" fmla="*/ 71 h 95"/>
                  <a:gd name="T78" fmla="*/ 270 w 339"/>
                  <a:gd name="T79" fmla="*/ 73 h 95"/>
                  <a:gd name="T80" fmla="*/ 261 w 339"/>
                  <a:gd name="T81" fmla="*/ 79 h 95"/>
                  <a:gd name="T82" fmla="*/ 241 w 339"/>
                  <a:gd name="T83" fmla="*/ 85 h 95"/>
                  <a:gd name="T84" fmla="*/ 215 w 339"/>
                  <a:gd name="T85" fmla="*/ 91 h 95"/>
                  <a:gd name="T86" fmla="*/ 195 w 339"/>
                  <a:gd name="T87" fmla="*/ 92 h 95"/>
                  <a:gd name="T88" fmla="*/ 186 w 339"/>
                  <a:gd name="T89" fmla="*/ 93 h 95"/>
                  <a:gd name="T90" fmla="*/ 182 w 339"/>
                  <a:gd name="T91" fmla="*/ 93 h 95"/>
                  <a:gd name="T92" fmla="*/ 176 w 339"/>
                  <a:gd name="T93" fmla="*/ 94 h 95"/>
                  <a:gd name="T94" fmla="*/ 171 w 339"/>
                  <a:gd name="T95" fmla="*/ 94 h 95"/>
                  <a:gd name="T96" fmla="*/ 163 w 339"/>
                  <a:gd name="T97" fmla="*/ 93 h 95"/>
                  <a:gd name="T98" fmla="*/ 153 w 339"/>
                  <a:gd name="T99" fmla="*/ 90 h 95"/>
                  <a:gd name="T100" fmla="*/ 144 w 339"/>
                  <a:gd name="T101" fmla="*/ 85 h 95"/>
                  <a:gd name="T102" fmla="*/ 138 w 339"/>
                  <a:gd name="T103" fmla="*/ 80 h 95"/>
                  <a:gd name="T104" fmla="*/ 109 w 339"/>
                  <a:gd name="T105" fmla="*/ 76 h 95"/>
                  <a:gd name="T106" fmla="*/ 65 w 339"/>
                  <a:gd name="T107" fmla="*/ 73 h 95"/>
                  <a:gd name="T108" fmla="*/ 25 w 339"/>
                  <a:gd name="T109" fmla="*/ 73 h 95"/>
                  <a:gd name="T110" fmla="*/ 2 w 339"/>
                  <a:gd name="T111" fmla="*/ 73 h 95"/>
                  <a:gd name="T112" fmla="*/ 0 w 339"/>
                  <a:gd name="T113" fmla="*/ 64 h 95"/>
                  <a:gd name="T114" fmla="*/ 0 w 339"/>
                  <a:gd name="T115" fmla="*/ 47 h 95"/>
                  <a:gd name="T116" fmla="*/ 6 w 339"/>
                  <a:gd name="T117" fmla="*/ 29 h 95"/>
                  <a:gd name="T118" fmla="*/ 17 w 339"/>
                  <a:gd name="T119" fmla="*/ 14 h 9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39" h="95">
                    <a:moveTo>
                      <a:pt x="21" y="11"/>
                    </a:moveTo>
                    <a:lnTo>
                      <a:pt x="21" y="13"/>
                    </a:lnTo>
                    <a:lnTo>
                      <a:pt x="25" y="13"/>
                    </a:lnTo>
                    <a:lnTo>
                      <a:pt x="30" y="15"/>
                    </a:lnTo>
                    <a:lnTo>
                      <a:pt x="37" y="15"/>
                    </a:lnTo>
                    <a:lnTo>
                      <a:pt x="45" y="18"/>
                    </a:lnTo>
                    <a:lnTo>
                      <a:pt x="55" y="18"/>
                    </a:lnTo>
                    <a:lnTo>
                      <a:pt x="65" y="21"/>
                    </a:lnTo>
                    <a:lnTo>
                      <a:pt x="78" y="21"/>
                    </a:lnTo>
                    <a:lnTo>
                      <a:pt x="89" y="25"/>
                    </a:lnTo>
                    <a:lnTo>
                      <a:pt x="101" y="25"/>
                    </a:lnTo>
                    <a:lnTo>
                      <a:pt x="113" y="27"/>
                    </a:lnTo>
                    <a:lnTo>
                      <a:pt x="126" y="27"/>
                    </a:lnTo>
                    <a:lnTo>
                      <a:pt x="136" y="29"/>
                    </a:lnTo>
                    <a:lnTo>
                      <a:pt x="148" y="29"/>
                    </a:lnTo>
                    <a:lnTo>
                      <a:pt x="158" y="29"/>
                    </a:lnTo>
                    <a:lnTo>
                      <a:pt x="168" y="27"/>
                    </a:lnTo>
                    <a:lnTo>
                      <a:pt x="169" y="27"/>
                    </a:lnTo>
                    <a:lnTo>
                      <a:pt x="172" y="27"/>
                    </a:lnTo>
                    <a:lnTo>
                      <a:pt x="175" y="27"/>
                    </a:lnTo>
                    <a:lnTo>
                      <a:pt x="181" y="25"/>
                    </a:lnTo>
                    <a:lnTo>
                      <a:pt x="186" y="23"/>
                    </a:lnTo>
                    <a:lnTo>
                      <a:pt x="192" y="20"/>
                    </a:lnTo>
                    <a:lnTo>
                      <a:pt x="197" y="17"/>
                    </a:lnTo>
                    <a:lnTo>
                      <a:pt x="204" y="14"/>
                    </a:lnTo>
                    <a:lnTo>
                      <a:pt x="208" y="14"/>
                    </a:lnTo>
                    <a:lnTo>
                      <a:pt x="214" y="11"/>
                    </a:lnTo>
                    <a:lnTo>
                      <a:pt x="219" y="8"/>
                    </a:lnTo>
                    <a:lnTo>
                      <a:pt x="225" y="5"/>
                    </a:lnTo>
                    <a:lnTo>
                      <a:pt x="228" y="5"/>
                    </a:lnTo>
                    <a:lnTo>
                      <a:pt x="234" y="2"/>
                    </a:lnTo>
                    <a:lnTo>
                      <a:pt x="237" y="2"/>
                    </a:lnTo>
                    <a:lnTo>
                      <a:pt x="241" y="0"/>
                    </a:lnTo>
                    <a:lnTo>
                      <a:pt x="242" y="0"/>
                    </a:lnTo>
                    <a:lnTo>
                      <a:pt x="245" y="0"/>
                    </a:lnTo>
                    <a:lnTo>
                      <a:pt x="248" y="0"/>
                    </a:lnTo>
                    <a:lnTo>
                      <a:pt x="251" y="0"/>
                    </a:lnTo>
                    <a:lnTo>
                      <a:pt x="254" y="0"/>
                    </a:lnTo>
                    <a:lnTo>
                      <a:pt x="257" y="0"/>
                    </a:lnTo>
                    <a:lnTo>
                      <a:pt x="261" y="0"/>
                    </a:lnTo>
                    <a:lnTo>
                      <a:pt x="267" y="0"/>
                    </a:lnTo>
                    <a:lnTo>
                      <a:pt x="270" y="0"/>
                    </a:lnTo>
                    <a:lnTo>
                      <a:pt x="273" y="0"/>
                    </a:lnTo>
                    <a:lnTo>
                      <a:pt x="276" y="0"/>
                    </a:lnTo>
                    <a:lnTo>
                      <a:pt x="282" y="0"/>
                    </a:lnTo>
                    <a:lnTo>
                      <a:pt x="285" y="0"/>
                    </a:lnTo>
                    <a:lnTo>
                      <a:pt x="288" y="0"/>
                    </a:lnTo>
                    <a:lnTo>
                      <a:pt x="291" y="0"/>
                    </a:lnTo>
                    <a:lnTo>
                      <a:pt x="298" y="0"/>
                    </a:lnTo>
                    <a:lnTo>
                      <a:pt x="298" y="3"/>
                    </a:lnTo>
                    <a:lnTo>
                      <a:pt x="300" y="3"/>
                    </a:lnTo>
                    <a:lnTo>
                      <a:pt x="304" y="3"/>
                    </a:lnTo>
                    <a:lnTo>
                      <a:pt x="307" y="3"/>
                    </a:lnTo>
                    <a:lnTo>
                      <a:pt x="310" y="5"/>
                    </a:lnTo>
                    <a:lnTo>
                      <a:pt x="313" y="5"/>
                    </a:lnTo>
                    <a:lnTo>
                      <a:pt x="316" y="5"/>
                    </a:lnTo>
                    <a:lnTo>
                      <a:pt x="320" y="5"/>
                    </a:lnTo>
                    <a:lnTo>
                      <a:pt x="322" y="9"/>
                    </a:lnTo>
                    <a:lnTo>
                      <a:pt x="325" y="9"/>
                    </a:lnTo>
                    <a:lnTo>
                      <a:pt x="328" y="12"/>
                    </a:lnTo>
                    <a:lnTo>
                      <a:pt x="331" y="12"/>
                    </a:lnTo>
                    <a:lnTo>
                      <a:pt x="333" y="15"/>
                    </a:lnTo>
                    <a:lnTo>
                      <a:pt x="335" y="15"/>
                    </a:lnTo>
                    <a:lnTo>
                      <a:pt x="335" y="16"/>
                    </a:lnTo>
                    <a:lnTo>
                      <a:pt x="338" y="16"/>
                    </a:lnTo>
                    <a:lnTo>
                      <a:pt x="335" y="19"/>
                    </a:lnTo>
                    <a:lnTo>
                      <a:pt x="331" y="20"/>
                    </a:lnTo>
                    <a:lnTo>
                      <a:pt x="327" y="22"/>
                    </a:lnTo>
                    <a:lnTo>
                      <a:pt x="325" y="22"/>
                    </a:lnTo>
                    <a:lnTo>
                      <a:pt x="324" y="22"/>
                    </a:lnTo>
                    <a:lnTo>
                      <a:pt x="322" y="22"/>
                    </a:lnTo>
                    <a:lnTo>
                      <a:pt x="320" y="22"/>
                    </a:lnTo>
                    <a:lnTo>
                      <a:pt x="318" y="22"/>
                    </a:lnTo>
                    <a:lnTo>
                      <a:pt x="315" y="22"/>
                    </a:lnTo>
                    <a:lnTo>
                      <a:pt x="313" y="22"/>
                    </a:lnTo>
                    <a:lnTo>
                      <a:pt x="310" y="22"/>
                    </a:lnTo>
                    <a:lnTo>
                      <a:pt x="309" y="22"/>
                    </a:lnTo>
                    <a:lnTo>
                      <a:pt x="306" y="22"/>
                    </a:lnTo>
                    <a:lnTo>
                      <a:pt x="302" y="22"/>
                    </a:lnTo>
                    <a:lnTo>
                      <a:pt x="300" y="22"/>
                    </a:lnTo>
                    <a:lnTo>
                      <a:pt x="298" y="22"/>
                    </a:lnTo>
                    <a:lnTo>
                      <a:pt x="296" y="22"/>
                    </a:lnTo>
                    <a:lnTo>
                      <a:pt x="292" y="22"/>
                    </a:lnTo>
                    <a:lnTo>
                      <a:pt x="289" y="22"/>
                    </a:lnTo>
                    <a:lnTo>
                      <a:pt x="286" y="22"/>
                    </a:lnTo>
                    <a:lnTo>
                      <a:pt x="283" y="22"/>
                    </a:lnTo>
                    <a:lnTo>
                      <a:pt x="280" y="22"/>
                    </a:lnTo>
                    <a:lnTo>
                      <a:pt x="277" y="22"/>
                    </a:lnTo>
                    <a:lnTo>
                      <a:pt x="276" y="22"/>
                    </a:lnTo>
                    <a:lnTo>
                      <a:pt x="273" y="22"/>
                    </a:lnTo>
                    <a:lnTo>
                      <a:pt x="270" y="22"/>
                    </a:lnTo>
                    <a:lnTo>
                      <a:pt x="270" y="25"/>
                    </a:lnTo>
                    <a:lnTo>
                      <a:pt x="270" y="29"/>
                    </a:lnTo>
                    <a:lnTo>
                      <a:pt x="270" y="31"/>
                    </a:lnTo>
                    <a:lnTo>
                      <a:pt x="270" y="34"/>
                    </a:lnTo>
                    <a:lnTo>
                      <a:pt x="272" y="34"/>
                    </a:lnTo>
                    <a:lnTo>
                      <a:pt x="272" y="38"/>
                    </a:lnTo>
                    <a:lnTo>
                      <a:pt x="272" y="40"/>
                    </a:lnTo>
                    <a:lnTo>
                      <a:pt x="272" y="44"/>
                    </a:lnTo>
                    <a:lnTo>
                      <a:pt x="272" y="46"/>
                    </a:lnTo>
                    <a:lnTo>
                      <a:pt x="274" y="46"/>
                    </a:lnTo>
                    <a:lnTo>
                      <a:pt x="272" y="49"/>
                    </a:lnTo>
                    <a:lnTo>
                      <a:pt x="272" y="51"/>
                    </a:lnTo>
                    <a:lnTo>
                      <a:pt x="272" y="54"/>
                    </a:lnTo>
                    <a:lnTo>
                      <a:pt x="272" y="57"/>
                    </a:lnTo>
                    <a:lnTo>
                      <a:pt x="272" y="60"/>
                    </a:lnTo>
                    <a:lnTo>
                      <a:pt x="272" y="63"/>
                    </a:lnTo>
                    <a:lnTo>
                      <a:pt x="270" y="66"/>
                    </a:lnTo>
                    <a:lnTo>
                      <a:pt x="270" y="67"/>
                    </a:lnTo>
                    <a:lnTo>
                      <a:pt x="270" y="71"/>
                    </a:lnTo>
                    <a:lnTo>
                      <a:pt x="270" y="73"/>
                    </a:lnTo>
                    <a:lnTo>
                      <a:pt x="267" y="76"/>
                    </a:lnTo>
                    <a:lnTo>
                      <a:pt x="261" y="79"/>
                    </a:lnTo>
                    <a:lnTo>
                      <a:pt x="258" y="79"/>
                    </a:lnTo>
                    <a:lnTo>
                      <a:pt x="252" y="82"/>
                    </a:lnTo>
                    <a:lnTo>
                      <a:pt x="247" y="82"/>
                    </a:lnTo>
                    <a:lnTo>
                      <a:pt x="241" y="85"/>
                    </a:lnTo>
                    <a:lnTo>
                      <a:pt x="236" y="85"/>
                    </a:lnTo>
                    <a:lnTo>
                      <a:pt x="228" y="88"/>
                    </a:lnTo>
                    <a:lnTo>
                      <a:pt x="221" y="88"/>
                    </a:lnTo>
                    <a:lnTo>
                      <a:pt x="215" y="91"/>
                    </a:lnTo>
                    <a:lnTo>
                      <a:pt x="209" y="91"/>
                    </a:lnTo>
                    <a:lnTo>
                      <a:pt x="203" y="92"/>
                    </a:lnTo>
                    <a:lnTo>
                      <a:pt x="199" y="92"/>
                    </a:lnTo>
                    <a:lnTo>
                      <a:pt x="195" y="92"/>
                    </a:lnTo>
                    <a:lnTo>
                      <a:pt x="193" y="91"/>
                    </a:lnTo>
                    <a:lnTo>
                      <a:pt x="190" y="93"/>
                    </a:lnTo>
                    <a:lnTo>
                      <a:pt x="186" y="93"/>
                    </a:lnTo>
                    <a:lnTo>
                      <a:pt x="184" y="93"/>
                    </a:lnTo>
                    <a:lnTo>
                      <a:pt x="182" y="93"/>
                    </a:lnTo>
                    <a:lnTo>
                      <a:pt x="179" y="94"/>
                    </a:lnTo>
                    <a:lnTo>
                      <a:pt x="176" y="94"/>
                    </a:lnTo>
                    <a:lnTo>
                      <a:pt x="173" y="94"/>
                    </a:lnTo>
                    <a:lnTo>
                      <a:pt x="171" y="94"/>
                    </a:lnTo>
                    <a:lnTo>
                      <a:pt x="171" y="93"/>
                    </a:lnTo>
                    <a:lnTo>
                      <a:pt x="168" y="93"/>
                    </a:lnTo>
                    <a:lnTo>
                      <a:pt x="166" y="93"/>
                    </a:lnTo>
                    <a:lnTo>
                      <a:pt x="163" y="93"/>
                    </a:lnTo>
                    <a:lnTo>
                      <a:pt x="163" y="92"/>
                    </a:lnTo>
                    <a:lnTo>
                      <a:pt x="160" y="92"/>
                    </a:lnTo>
                    <a:lnTo>
                      <a:pt x="157" y="90"/>
                    </a:lnTo>
                    <a:lnTo>
                      <a:pt x="153" y="90"/>
                    </a:lnTo>
                    <a:lnTo>
                      <a:pt x="153" y="87"/>
                    </a:lnTo>
                    <a:lnTo>
                      <a:pt x="151" y="87"/>
                    </a:lnTo>
                    <a:lnTo>
                      <a:pt x="147" y="85"/>
                    </a:lnTo>
                    <a:lnTo>
                      <a:pt x="144" y="85"/>
                    </a:lnTo>
                    <a:lnTo>
                      <a:pt x="144" y="82"/>
                    </a:lnTo>
                    <a:lnTo>
                      <a:pt x="141" y="82"/>
                    </a:lnTo>
                    <a:lnTo>
                      <a:pt x="140" y="80"/>
                    </a:lnTo>
                    <a:lnTo>
                      <a:pt x="138" y="80"/>
                    </a:lnTo>
                    <a:lnTo>
                      <a:pt x="138" y="77"/>
                    </a:lnTo>
                    <a:lnTo>
                      <a:pt x="129" y="77"/>
                    </a:lnTo>
                    <a:lnTo>
                      <a:pt x="120" y="76"/>
                    </a:lnTo>
                    <a:lnTo>
                      <a:pt x="109" y="76"/>
                    </a:lnTo>
                    <a:lnTo>
                      <a:pt x="100" y="73"/>
                    </a:lnTo>
                    <a:lnTo>
                      <a:pt x="87" y="73"/>
                    </a:lnTo>
                    <a:lnTo>
                      <a:pt x="78" y="73"/>
                    </a:lnTo>
                    <a:lnTo>
                      <a:pt x="65" y="73"/>
                    </a:lnTo>
                    <a:lnTo>
                      <a:pt x="56" y="71"/>
                    </a:lnTo>
                    <a:lnTo>
                      <a:pt x="43" y="73"/>
                    </a:lnTo>
                    <a:lnTo>
                      <a:pt x="34" y="73"/>
                    </a:lnTo>
                    <a:lnTo>
                      <a:pt x="25" y="73"/>
                    </a:lnTo>
                    <a:lnTo>
                      <a:pt x="18" y="73"/>
                    </a:lnTo>
                    <a:lnTo>
                      <a:pt x="10" y="73"/>
                    </a:lnTo>
                    <a:lnTo>
                      <a:pt x="6" y="73"/>
                    </a:lnTo>
                    <a:lnTo>
                      <a:pt x="2" y="73"/>
                    </a:lnTo>
                    <a:lnTo>
                      <a:pt x="0" y="71"/>
                    </a:lnTo>
                    <a:lnTo>
                      <a:pt x="0" y="67"/>
                    </a:lnTo>
                    <a:lnTo>
                      <a:pt x="0" y="64"/>
                    </a:lnTo>
                    <a:lnTo>
                      <a:pt x="0" y="60"/>
                    </a:lnTo>
                    <a:lnTo>
                      <a:pt x="0" y="57"/>
                    </a:lnTo>
                    <a:lnTo>
                      <a:pt x="0" y="51"/>
                    </a:lnTo>
                    <a:lnTo>
                      <a:pt x="0" y="47"/>
                    </a:lnTo>
                    <a:lnTo>
                      <a:pt x="2" y="40"/>
                    </a:lnTo>
                    <a:lnTo>
                      <a:pt x="2" y="38"/>
                    </a:lnTo>
                    <a:lnTo>
                      <a:pt x="4" y="32"/>
                    </a:lnTo>
                    <a:lnTo>
                      <a:pt x="6" y="29"/>
                    </a:lnTo>
                    <a:lnTo>
                      <a:pt x="8" y="23"/>
                    </a:lnTo>
                    <a:lnTo>
                      <a:pt x="10" y="20"/>
                    </a:lnTo>
                    <a:lnTo>
                      <a:pt x="14" y="17"/>
                    </a:lnTo>
                    <a:lnTo>
                      <a:pt x="17" y="14"/>
                    </a:lnTo>
                    <a:lnTo>
                      <a:pt x="21" y="11"/>
                    </a:lnTo>
                  </a:path>
                </a:pathLst>
              </a:custGeom>
              <a:solidFill>
                <a:srgbClr val="FFE1B0"/>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236" name="その他">
                <a:extLst>
                  <a:ext uri="{FF2B5EF4-FFF2-40B4-BE49-F238E27FC236}">
                    <a16:creationId xmlns:a16="http://schemas.microsoft.com/office/drawing/2014/main" id="{BEE89081-0F9C-4A6B-86D2-B321730D9670}"/>
                  </a:ext>
                </a:extLst>
              </p:cNvPr>
              <p:cNvSpPr>
                <a:spLocks/>
              </p:cNvSpPr>
              <p:nvPr/>
            </p:nvSpPr>
            <p:spPr bwMode="auto">
              <a:xfrm>
                <a:off x="1293" y="1537"/>
                <a:ext cx="291" cy="43"/>
              </a:xfrm>
              <a:custGeom>
                <a:avLst/>
                <a:gdLst>
                  <a:gd name="T0" fmla="*/ 0 w 291"/>
                  <a:gd name="T1" fmla="*/ 0 h 43"/>
                  <a:gd name="T2" fmla="*/ 46 w 291"/>
                  <a:gd name="T3" fmla="*/ 11 h 43"/>
                  <a:gd name="T4" fmla="*/ 74 w 291"/>
                  <a:gd name="T5" fmla="*/ 13 h 43"/>
                  <a:gd name="T6" fmla="*/ 137 w 291"/>
                  <a:gd name="T7" fmla="*/ 26 h 43"/>
                  <a:gd name="T8" fmla="*/ 211 w 291"/>
                  <a:gd name="T9" fmla="*/ 34 h 43"/>
                  <a:gd name="T10" fmla="*/ 265 w 291"/>
                  <a:gd name="T11" fmla="*/ 42 h 43"/>
                  <a:gd name="T12" fmla="*/ 290 w 291"/>
                  <a:gd name="T13" fmla="*/ 42 h 4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91" h="43">
                    <a:moveTo>
                      <a:pt x="0" y="0"/>
                    </a:moveTo>
                    <a:lnTo>
                      <a:pt x="46" y="11"/>
                    </a:lnTo>
                    <a:lnTo>
                      <a:pt x="74" y="13"/>
                    </a:lnTo>
                    <a:lnTo>
                      <a:pt x="137" y="26"/>
                    </a:lnTo>
                    <a:lnTo>
                      <a:pt x="211" y="34"/>
                    </a:lnTo>
                    <a:lnTo>
                      <a:pt x="265" y="42"/>
                    </a:lnTo>
                    <a:lnTo>
                      <a:pt x="290" y="42"/>
                    </a:lnTo>
                  </a:path>
                </a:pathLst>
              </a:custGeom>
              <a:noFill/>
              <a:ln w="18851" cap="flat"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237" name="その他">
                <a:extLst>
                  <a:ext uri="{FF2B5EF4-FFF2-40B4-BE49-F238E27FC236}">
                    <a16:creationId xmlns:a16="http://schemas.microsoft.com/office/drawing/2014/main" id="{423F0F1D-382D-41C6-B03B-37CEFE6618CA}"/>
                  </a:ext>
                </a:extLst>
              </p:cNvPr>
              <p:cNvSpPr>
                <a:spLocks/>
              </p:cNvSpPr>
              <p:nvPr/>
            </p:nvSpPr>
            <p:spPr bwMode="auto">
              <a:xfrm>
                <a:off x="1250" y="1709"/>
                <a:ext cx="84" cy="113"/>
              </a:xfrm>
              <a:custGeom>
                <a:avLst/>
                <a:gdLst>
                  <a:gd name="T0" fmla="*/ 20 w 84"/>
                  <a:gd name="T1" fmla="*/ 0 h 113"/>
                  <a:gd name="T2" fmla="*/ 56 w 84"/>
                  <a:gd name="T3" fmla="*/ 48 h 113"/>
                  <a:gd name="T4" fmla="*/ 80 w 84"/>
                  <a:gd name="T5" fmla="*/ 72 h 113"/>
                  <a:gd name="T6" fmla="*/ 83 w 84"/>
                  <a:gd name="T7" fmla="*/ 100 h 113"/>
                  <a:gd name="T8" fmla="*/ 52 w 84"/>
                  <a:gd name="T9" fmla="*/ 112 h 113"/>
                  <a:gd name="T10" fmla="*/ 0 w 84"/>
                  <a:gd name="T11" fmla="*/ 26 h 113"/>
                  <a:gd name="T12" fmla="*/ 20 w 84"/>
                  <a:gd name="T13" fmla="*/ 0 h 113"/>
                  <a:gd name="T14" fmla="*/ 20 w 84"/>
                  <a:gd name="T15" fmla="*/ 0 h 11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4" h="113">
                    <a:moveTo>
                      <a:pt x="20" y="0"/>
                    </a:moveTo>
                    <a:lnTo>
                      <a:pt x="56" y="48"/>
                    </a:lnTo>
                    <a:lnTo>
                      <a:pt x="80" y="72"/>
                    </a:lnTo>
                    <a:lnTo>
                      <a:pt x="83" y="100"/>
                    </a:lnTo>
                    <a:lnTo>
                      <a:pt x="52" y="112"/>
                    </a:lnTo>
                    <a:lnTo>
                      <a:pt x="0" y="26"/>
                    </a:lnTo>
                    <a:lnTo>
                      <a:pt x="20" y="0"/>
                    </a:lnTo>
                  </a:path>
                </a:pathLst>
              </a:custGeom>
              <a:solidFill>
                <a:srgbClr val="FFFFFF"/>
              </a:solidFill>
              <a:ln w="9525" cap="flat"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238" name="その他">
                <a:extLst>
                  <a:ext uri="{FF2B5EF4-FFF2-40B4-BE49-F238E27FC236}">
                    <a16:creationId xmlns:a16="http://schemas.microsoft.com/office/drawing/2014/main" id="{F75725B8-8401-4BDE-B8C0-CBFBC97C2AFB}"/>
                  </a:ext>
                </a:extLst>
              </p:cNvPr>
              <p:cNvSpPr>
                <a:spLocks/>
              </p:cNvSpPr>
              <p:nvPr/>
            </p:nvSpPr>
            <p:spPr bwMode="auto">
              <a:xfrm>
                <a:off x="1211" y="1704"/>
                <a:ext cx="56" cy="62"/>
              </a:xfrm>
              <a:custGeom>
                <a:avLst/>
                <a:gdLst>
                  <a:gd name="T0" fmla="*/ 14 w 56"/>
                  <a:gd name="T1" fmla="*/ 15 h 62"/>
                  <a:gd name="T2" fmla="*/ 9 w 56"/>
                  <a:gd name="T3" fmla="*/ 35 h 62"/>
                  <a:gd name="T4" fmla="*/ 0 w 56"/>
                  <a:gd name="T5" fmla="*/ 42 h 62"/>
                  <a:gd name="T6" fmla="*/ 6 w 56"/>
                  <a:gd name="T7" fmla="*/ 51 h 62"/>
                  <a:gd name="T8" fmla="*/ 18 w 56"/>
                  <a:gd name="T9" fmla="*/ 61 h 62"/>
                  <a:gd name="T10" fmla="*/ 55 w 56"/>
                  <a:gd name="T11" fmla="*/ 35 h 62"/>
                  <a:gd name="T12" fmla="*/ 55 w 56"/>
                  <a:gd name="T13" fmla="*/ 5 h 62"/>
                  <a:gd name="T14" fmla="*/ 42 w 56"/>
                  <a:gd name="T15" fmla="*/ 0 h 62"/>
                  <a:gd name="T16" fmla="*/ 18 w 56"/>
                  <a:gd name="T17" fmla="*/ 5 h 62"/>
                  <a:gd name="T18" fmla="*/ 14 w 56"/>
                  <a:gd name="T19" fmla="*/ 15 h 62"/>
                  <a:gd name="T20" fmla="*/ 14 w 56"/>
                  <a:gd name="T21" fmla="*/ 15 h 6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6" h="62">
                    <a:moveTo>
                      <a:pt x="14" y="15"/>
                    </a:moveTo>
                    <a:lnTo>
                      <a:pt x="9" y="35"/>
                    </a:lnTo>
                    <a:lnTo>
                      <a:pt x="0" y="42"/>
                    </a:lnTo>
                    <a:lnTo>
                      <a:pt x="6" y="51"/>
                    </a:lnTo>
                    <a:lnTo>
                      <a:pt x="18" y="61"/>
                    </a:lnTo>
                    <a:lnTo>
                      <a:pt x="55" y="35"/>
                    </a:lnTo>
                    <a:lnTo>
                      <a:pt x="55" y="5"/>
                    </a:lnTo>
                    <a:lnTo>
                      <a:pt x="42" y="0"/>
                    </a:lnTo>
                    <a:lnTo>
                      <a:pt x="18" y="5"/>
                    </a:lnTo>
                    <a:lnTo>
                      <a:pt x="14" y="15"/>
                    </a:lnTo>
                  </a:path>
                </a:pathLst>
              </a:custGeom>
              <a:solidFill>
                <a:srgbClr val="C0007F"/>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239" name="その他">
                <a:extLst>
                  <a:ext uri="{FF2B5EF4-FFF2-40B4-BE49-F238E27FC236}">
                    <a16:creationId xmlns:a16="http://schemas.microsoft.com/office/drawing/2014/main" id="{194C1797-B63A-4B01-B00C-990EB9AC7A40}"/>
                  </a:ext>
                </a:extLst>
              </p:cNvPr>
              <p:cNvSpPr>
                <a:spLocks/>
              </p:cNvSpPr>
              <p:nvPr/>
            </p:nvSpPr>
            <p:spPr bwMode="auto">
              <a:xfrm>
                <a:off x="1229" y="1741"/>
                <a:ext cx="80" cy="81"/>
              </a:xfrm>
              <a:custGeom>
                <a:avLst/>
                <a:gdLst>
                  <a:gd name="T0" fmla="*/ 35 w 80"/>
                  <a:gd name="T1" fmla="*/ 0 h 81"/>
                  <a:gd name="T2" fmla="*/ 56 w 80"/>
                  <a:gd name="T3" fmla="*/ 40 h 81"/>
                  <a:gd name="T4" fmla="*/ 79 w 80"/>
                  <a:gd name="T5" fmla="*/ 80 h 81"/>
                  <a:gd name="T6" fmla="*/ 37 w 80"/>
                  <a:gd name="T7" fmla="*/ 56 h 81"/>
                  <a:gd name="T8" fmla="*/ 0 w 80"/>
                  <a:gd name="T9" fmla="*/ 56 h 81"/>
                  <a:gd name="T10" fmla="*/ 0 w 80"/>
                  <a:gd name="T11" fmla="*/ 17 h 81"/>
                  <a:gd name="T12" fmla="*/ 35 w 80"/>
                  <a:gd name="T13" fmla="*/ 0 h 81"/>
                  <a:gd name="T14" fmla="*/ 35 w 80"/>
                  <a:gd name="T15" fmla="*/ 0 h 8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0" h="81">
                    <a:moveTo>
                      <a:pt x="35" y="0"/>
                    </a:moveTo>
                    <a:lnTo>
                      <a:pt x="56" y="40"/>
                    </a:lnTo>
                    <a:lnTo>
                      <a:pt x="79" y="80"/>
                    </a:lnTo>
                    <a:lnTo>
                      <a:pt x="37" y="56"/>
                    </a:lnTo>
                    <a:lnTo>
                      <a:pt x="0" y="56"/>
                    </a:lnTo>
                    <a:lnTo>
                      <a:pt x="0" y="17"/>
                    </a:lnTo>
                    <a:lnTo>
                      <a:pt x="35" y="0"/>
                    </a:lnTo>
                  </a:path>
                </a:pathLst>
              </a:custGeom>
              <a:solidFill>
                <a:srgbClr val="C0007F"/>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240" name="その他">
                <a:extLst>
                  <a:ext uri="{FF2B5EF4-FFF2-40B4-BE49-F238E27FC236}">
                    <a16:creationId xmlns:a16="http://schemas.microsoft.com/office/drawing/2014/main" id="{B55991A5-3BB3-4E77-8682-EE378072200D}"/>
                  </a:ext>
                </a:extLst>
              </p:cNvPr>
              <p:cNvSpPr>
                <a:spLocks/>
              </p:cNvSpPr>
              <p:nvPr/>
            </p:nvSpPr>
            <p:spPr bwMode="auto">
              <a:xfrm>
                <a:off x="1462" y="1606"/>
                <a:ext cx="76" cy="63"/>
              </a:xfrm>
              <a:custGeom>
                <a:avLst/>
                <a:gdLst>
                  <a:gd name="T0" fmla="*/ 40 w 76"/>
                  <a:gd name="T1" fmla="*/ 0 h 63"/>
                  <a:gd name="T2" fmla="*/ 48 w 76"/>
                  <a:gd name="T3" fmla="*/ 0 h 63"/>
                  <a:gd name="T4" fmla="*/ 70 w 76"/>
                  <a:gd name="T5" fmla="*/ 6 h 63"/>
                  <a:gd name="T6" fmla="*/ 75 w 76"/>
                  <a:gd name="T7" fmla="*/ 23 h 63"/>
                  <a:gd name="T8" fmla="*/ 72 w 76"/>
                  <a:gd name="T9" fmla="*/ 35 h 63"/>
                  <a:gd name="T10" fmla="*/ 45 w 76"/>
                  <a:gd name="T11" fmla="*/ 62 h 63"/>
                  <a:gd name="T12" fmla="*/ 2 w 76"/>
                  <a:gd name="T13" fmla="*/ 62 h 63"/>
                  <a:gd name="T14" fmla="*/ 0 w 76"/>
                  <a:gd name="T15" fmla="*/ 23 h 63"/>
                  <a:gd name="T16" fmla="*/ 40 w 76"/>
                  <a:gd name="T17" fmla="*/ 0 h 63"/>
                  <a:gd name="T18" fmla="*/ 40 w 76"/>
                  <a:gd name="T19" fmla="*/ 0 h 6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76" h="63">
                    <a:moveTo>
                      <a:pt x="40" y="0"/>
                    </a:moveTo>
                    <a:lnTo>
                      <a:pt x="48" y="0"/>
                    </a:lnTo>
                    <a:lnTo>
                      <a:pt x="70" y="6"/>
                    </a:lnTo>
                    <a:lnTo>
                      <a:pt x="75" y="23"/>
                    </a:lnTo>
                    <a:lnTo>
                      <a:pt x="72" y="35"/>
                    </a:lnTo>
                    <a:lnTo>
                      <a:pt x="45" y="62"/>
                    </a:lnTo>
                    <a:lnTo>
                      <a:pt x="2" y="62"/>
                    </a:lnTo>
                    <a:lnTo>
                      <a:pt x="0" y="23"/>
                    </a:lnTo>
                    <a:lnTo>
                      <a:pt x="40" y="0"/>
                    </a:lnTo>
                  </a:path>
                </a:pathLst>
              </a:custGeom>
              <a:solidFill>
                <a:srgbClr val="EFEFEF"/>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241" name="その他">
                <a:extLst>
                  <a:ext uri="{FF2B5EF4-FFF2-40B4-BE49-F238E27FC236}">
                    <a16:creationId xmlns:a16="http://schemas.microsoft.com/office/drawing/2014/main" id="{65D1D4AE-D293-48CA-833B-53BC8CF198D4}"/>
                  </a:ext>
                </a:extLst>
              </p:cNvPr>
              <p:cNvSpPr>
                <a:spLocks/>
              </p:cNvSpPr>
              <p:nvPr/>
            </p:nvSpPr>
            <p:spPr bwMode="auto">
              <a:xfrm>
                <a:off x="1468" y="1614"/>
                <a:ext cx="71" cy="72"/>
              </a:xfrm>
              <a:custGeom>
                <a:avLst/>
                <a:gdLst>
                  <a:gd name="T0" fmla="*/ 68 w 71"/>
                  <a:gd name="T1" fmla="*/ 0 h 72"/>
                  <a:gd name="T2" fmla="*/ 70 w 71"/>
                  <a:gd name="T3" fmla="*/ 17 h 72"/>
                  <a:gd name="T4" fmla="*/ 70 w 71"/>
                  <a:gd name="T5" fmla="*/ 38 h 72"/>
                  <a:gd name="T6" fmla="*/ 57 w 71"/>
                  <a:gd name="T7" fmla="*/ 55 h 72"/>
                  <a:gd name="T8" fmla="*/ 34 w 71"/>
                  <a:gd name="T9" fmla="*/ 71 h 72"/>
                  <a:gd name="T10" fmla="*/ 0 w 71"/>
                  <a:gd name="T11" fmla="*/ 54 h 72"/>
                  <a:gd name="T12" fmla="*/ 68 w 71"/>
                  <a:gd name="T13" fmla="*/ 0 h 72"/>
                  <a:gd name="T14" fmla="*/ 68 w 71"/>
                  <a:gd name="T15" fmla="*/ 0 h 7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1" h="72">
                    <a:moveTo>
                      <a:pt x="68" y="0"/>
                    </a:moveTo>
                    <a:lnTo>
                      <a:pt x="70" y="17"/>
                    </a:lnTo>
                    <a:lnTo>
                      <a:pt x="70" y="38"/>
                    </a:lnTo>
                    <a:lnTo>
                      <a:pt x="57" y="55"/>
                    </a:lnTo>
                    <a:lnTo>
                      <a:pt x="34" y="71"/>
                    </a:lnTo>
                    <a:lnTo>
                      <a:pt x="0" y="54"/>
                    </a:lnTo>
                    <a:lnTo>
                      <a:pt x="68" y="0"/>
                    </a:lnTo>
                  </a:path>
                </a:pathLst>
              </a:custGeom>
              <a:solidFill>
                <a:srgbClr val="E1E1E1"/>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242" name="その他">
                <a:extLst>
                  <a:ext uri="{FF2B5EF4-FFF2-40B4-BE49-F238E27FC236}">
                    <a16:creationId xmlns:a16="http://schemas.microsoft.com/office/drawing/2014/main" id="{D9903CDC-B9DD-4785-8FF6-0EC3DFDD2363}"/>
                  </a:ext>
                </a:extLst>
              </p:cNvPr>
              <p:cNvSpPr>
                <a:spLocks/>
              </p:cNvSpPr>
              <p:nvPr/>
            </p:nvSpPr>
            <p:spPr bwMode="auto">
              <a:xfrm>
                <a:off x="1334" y="1620"/>
                <a:ext cx="192" cy="102"/>
              </a:xfrm>
              <a:custGeom>
                <a:avLst/>
                <a:gdLst>
                  <a:gd name="T0" fmla="*/ 0 w 192"/>
                  <a:gd name="T1" fmla="*/ 42 h 102"/>
                  <a:gd name="T2" fmla="*/ 90 w 192"/>
                  <a:gd name="T3" fmla="*/ 34 h 102"/>
                  <a:gd name="T4" fmla="*/ 128 w 192"/>
                  <a:gd name="T5" fmla="*/ 1 h 102"/>
                  <a:gd name="T6" fmla="*/ 165 w 192"/>
                  <a:gd name="T7" fmla="*/ 0 h 102"/>
                  <a:gd name="T8" fmla="*/ 154 w 192"/>
                  <a:gd name="T9" fmla="*/ 14 h 102"/>
                  <a:gd name="T10" fmla="*/ 183 w 192"/>
                  <a:gd name="T11" fmla="*/ 9 h 102"/>
                  <a:gd name="T12" fmla="*/ 191 w 192"/>
                  <a:gd name="T13" fmla="*/ 11 h 102"/>
                  <a:gd name="T14" fmla="*/ 165 w 192"/>
                  <a:gd name="T15" fmla="*/ 29 h 102"/>
                  <a:gd name="T16" fmla="*/ 141 w 192"/>
                  <a:gd name="T17" fmla="*/ 51 h 102"/>
                  <a:gd name="T18" fmla="*/ 173 w 192"/>
                  <a:gd name="T19" fmla="*/ 42 h 102"/>
                  <a:gd name="T20" fmla="*/ 170 w 192"/>
                  <a:gd name="T21" fmla="*/ 56 h 102"/>
                  <a:gd name="T22" fmla="*/ 141 w 192"/>
                  <a:gd name="T23" fmla="*/ 77 h 102"/>
                  <a:gd name="T24" fmla="*/ 101 w 192"/>
                  <a:gd name="T25" fmla="*/ 80 h 102"/>
                  <a:gd name="T26" fmla="*/ 7 w 192"/>
                  <a:gd name="T27" fmla="*/ 101 h 102"/>
                  <a:gd name="T28" fmla="*/ 0 w 192"/>
                  <a:gd name="T29" fmla="*/ 42 h 102"/>
                  <a:gd name="T30" fmla="*/ 0 w 192"/>
                  <a:gd name="T31" fmla="*/ 42 h 10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92" h="102">
                    <a:moveTo>
                      <a:pt x="0" y="42"/>
                    </a:moveTo>
                    <a:lnTo>
                      <a:pt x="90" y="34"/>
                    </a:lnTo>
                    <a:lnTo>
                      <a:pt x="128" y="1"/>
                    </a:lnTo>
                    <a:lnTo>
                      <a:pt x="165" y="0"/>
                    </a:lnTo>
                    <a:lnTo>
                      <a:pt x="154" y="14"/>
                    </a:lnTo>
                    <a:lnTo>
                      <a:pt x="183" y="9"/>
                    </a:lnTo>
                    <a:lnTo>
                      <a:pt x="191" y="11"/>
                    </a:lnTo>
                    <a:lnTo>
                      <a:pt x="165" y="29"/>
                    </a:lnTo>
                    <a:lnTo>
                      <a:pt x="141" y="51"/>
                    </a:lnTo>
                    <a:lnTo>
                      <a:pt x="173" y="42"/>
                    </a:lnTo>
                    <a:lnTo>
                      <a:pt x="170" y="56"/>
                    </a:lnTo>
                    <a:lnTo>
                      <a:pt x="141" y="77"/>
                    </a:lnTo>
                    <a:lnTo>
                      <a:pt x="101" y="80"/>
                    </a:lnTo>
                    <a:lnTo>
                      <a:pt x="7" y="101"/>
                    </a:lnTo>
                    <a:lnTo>
                      <a:pt x="0" y="42"/>
                    </a:lnTo>
                  </a:path>
                </a:pathLst>
              </a:custGeom>
              <a:solidFill>
                <a:srgbClr val="FFE1B0"/>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243" name="その他">
                <a:extLst>
                  <a:ext uri="{FF2B5EF4-FFF2-40B4-BE49-F238E27FC236}">
                    <a16:creationId xmlns:a16="http://schemas.microsoft.com/office/drawing/2014/main" id="{60279D2A-1969-4171-A99C-A8162981CB87}"/>
                  </a:ext>
                </a:extLst>
              </p:cNvPr>
              <p:cNvSpPr>
                <a:spLocks/>
              </p:cNvSpPr>
              <p:nvPr/>
            </p:nvSpPr>
            <p:spPr bwMode="auto">
              <a:xfrm>
                <a:off x="1400" y="1741"/>
                <a:ext cx="653" cy="109"/>
              </a:xfrm>
              <a:custGeom>
                <a:avLst/>
                <a:gdLst>
                  <a:gd name="T0" fmla="*/ 0 w 653"/>
                  <a:gd name="T1" fmla="*/ 83 h 109"/>
                  <a:gd name="T2" fmla="*/ 11 w 653"/>
                  <a:gd name="T3" fmla="*/ 77 h 109"/>
                  <a:gd name="T4" fmla="*/ 27 w 653"/>
                  <a:gd name="T5" fmla="*/ 61 h 109"/>
                  <a:gd name="T6" fmla="*/ 40 w 653"/>
                  <a:gd name="T7" fmla="*/ 51 h 109"/>
                  <a:gd name="T8" fmla="*/ 46 w 653"/>
                  <a:gd name="T9" fmla="*/ 37 h 109"/>
                  <a:gd name="T10" fmla="*/ 67 w 653"/>
                  <a:gd name="T11" fmla="*/ 33 h 109"/>
                  <a:gd name="T12" fmla="*/ 67 w 653"/>
                  <a:gd name="T13" fmla="*/ 26 h 109"/>
                  <a:gd name="T14" fmla="*/ 94 w 653"/>
                  <a:gd name="T15" fmla="*/ 21 h 109"/>
                  <a:gd name="T16" fmla="*/ 96 w 653"/>
                  <a:gd name="T17" fmla="*/ 12 h 109"/>
                  <a:gd name="T18" fmla="*/ 115 w 653"/>
                  <a:gd name="T19" fmla="*/ 0 h 109"/>
                  <a:gd name="T20" fmla="*/ 136 w 653"/>
                  <a:gd name="T21" fmla="*/ 0 h 109"/>
                  <a:gd name="T22" fmla="*/ 142 w 653"/>
                  <a:gd name="T23" fmla="*/ 8 h 109"/>
                  <a:gd name="T24" fmla="*/ 165 w 653"/>
                  <a:gd name="T25" fmla="*/ 8 h 109"/>
                  <a:gd name="T26" fmla="*/ 183 w 653"/>
                  <a:gd name="T27" fmla="*/ 17 h 109"/>
                  <a:gd name="T28" fmla="*/ 208 w 653"/>
                  <a:gd name="T29" fmla="*/ 21 h 109"/>
                  <a:gd name="T30" fmla="*/ 237 w 653"/>
                  <a:gd name="T31" fmla="*/ 26 h 109"/>
                  <a:gd name="T32" fmla="*/ 241 w 653"/>
                  <a:gd name="T33" fmla="*/ 26 h 109"/>
                  <a:gd name="T34" fmla="*/ 271 w 653"/>
                  <a:gd name="T35" fmla="*/ 33 h 109"/>
                  <a:gd name="T36" fmla="*/ 277 w 653"/>
                  <a:gd name="T37" fmla="*/ 33 h 109"/>
                  <a:gd name="T38" fmla="*/ 652 w 653"/>
                  <a:gd name="T39" fmla="*/ 108 h 109"/>
                  <a:gd name="T40" fmla="*/ 334 w 653"/>
                  <a:gd name="T41" fmla="*/ 46 h 10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653" h="109">
                    <a:moveTo>
                      <a:pt x="0" y="83"/>
                    </a:moveTo>
                    <a:lnTo>
                      <a:pt x="11" y="77"/>
                    </a:lnTo>
                    <a:lnTo>
                      <a:pt x="27" y="61"/>
                    </a:lnTo>
                    <a:lnTo>
                      <a:pt x="40" y="51"/>
                    </a:lnTo>
                    <a:lnTo>
                      <a:pt x="46" y="37"/>
                    </a:lnTo>
                    <a:lnTo>
                      <a:pt x="67" y="33"/>
                    </a:lnTo>
                    <a:lnTo>
                      <a:pt x="67" y="26"/>
                    </a:lnTo>
                    <a:lnTo>
                      <a:pt x="94" y="21"/>
                    </a:lnTo>
                    <a:lnTo>
                      <a:pt x="96" y="12"/>
                    </a:lnTo>
                    <a:lnTo>
                      <a:pt x="115" y="0"/>
                    </a:lnTo>
                    <a:lnTo>
                      <a:pt x="136" y="0"/>
                    </a:lnTo>
                    <a:lnTo>
                      <a:pt x="142" y="8"/>
                    </a:lnTo>
                    <a:lnTo>
                      <a:pt x="165" y="8"/>
                    </a:lnTo>
                    <a:lnTo>
                      <a:pt x="183" y="17"/>
                    </a:lnTo>
                    <a:lnTo>
                      <a:pt x="208" y="21"/>
                    </a:lnTo>
                    <a:lnTo>
                      <a:pt x="237" y="26"/>
                    </a:lnTo>
                    <a:lnTo>
                      <a:pt x="241" y="26"/>
                    </a:lnTo>
                    <a:lnTo>
                      <a:pt x="271" y="33"/>
                    </a:lnTo>
                    <a:lnTo>
                      <a:pt x="277" y="33"/>
                    </a:lnTo>
                    <a:lnTo>
                      <a:pt x="652" y="108"/>
                    </a:lnTo>
                    <a:lnTo>
                      <a:pt x="334" y="46"/>
                    </a:lnTo>
                  </a:path>
                </a:pathLst>
              </a:custGeom>
              <a:noFill/>
              <a:ln w="18851" cap="flat"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244" name="その他">
                <a:extLst>
                  <a:ext uri="{FF2B5EF4-FFF2-40B4-BE49-F238E27FC236}">
                    <a16:creationId xmlns:a16="http://schemas.microsoft.com/office/drawing/2014/main" id="{2A54DFC7-15AB-40EE-B1DD-9DD5B2429E09}"/>
                  </a:ext>
                </a:extLst>
              </p:cNvPr>
              <p:cNvSpPr>
                <a:spLocks/>
              </p:cNvSpPr>
              <p:nvPr/>
            </p:nvSpPr>
            <p:spPr bwMode="auto">
              <a:xfrm>
                <a:off x="1542" y="1906"/>
                <a:ext cx="374" cy="116"/>
              </a:xfrm>
              <a:custGeom>
                <a:avLst/>
                <a:gdLst>
                  <a:gd name="T0" fmla="*/ 0 w 374"/>
                  <a:gd name="T1" fmla="*/ 0 h 116"/>
                  <a:gd name="T2" fmla="*/ 17 w 374"/>
                  <a:gd name="T3" fmla="*/ 11 h 116"/>
                  <a:gd name="T4" fmla="*/ 23 w 374"/>
                  <a:gd name="T5" fmla="*/ 13 h 116"/>
                  <a:gd name="T6" fmla="*/ 54 w 374"/>
                  <a:gd name="T7" fmla="*/ 24 h 116"/>
                  <a:gd name="T8" fmla="*/ 65 w 374"/>
                  <a:gd name="T9" fmla="*/ 24 h 116"/>
                  <a:gd name="T10" fmla="*/ 83 w 374"/>
                  <a:gd name="T11" fmla="*/ 31 h 116"/>
                  <a:gd name="T12" fmla="*/ 91 w 374"/>
                  <a:gd name="T13" fmla="*/ 31 h 116"/>
                  <a:gd name="T14" fmla="*/ 105 w 374"/>
                  <a:gd name="T15" fmla="*/ 37 h 116"/>
                  <a:gd name="T16" fmla="*/ 126 w 374"/>
                  <a:gd name="T17" fmla="*/ 37 h 116"/>
                  <a:gd name="T18" fmla="*/ 144 w 374"/>
                  <a:gd name="T19" fmla="*/ 46 h 116"/>
                  <a:gd name="T20" fmla="*/ 159 w 374"/>
                  <a:gd name="T21" fmla="*/ 50 h 116"/>
                  <a:gd name="T22" fmla="*/ 170 w 374"/>
                  <a:gd name="T23" fmla="*/ 55 h 116"/>
                  <a:gd name="T24" fmla="*/ 373 w 374"/>
                  <a:gd name="T25" fmla="*/ 115 h 1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74" h="116">
                    <a:moveTo>
                      <a:pt x="0" y="0"/>
                    </a:moveTo>
                    <a:lnTo>
                      <a:pt x="17" y="11"/>
                    </a:lnTo>
                    <a:lnTo>
                      <a:pt x="23" y="13"/>
                    </a:lnTo>
                    <a:lnTo>
                      <a:pt x="54" y="24"/>
                    </a:lnTo>
                    <a:lnTo>
                      <a:pt x="65" y="24"/>
                    </a:lnTo>
                    <a:lnTo>
                      <a:pt x="83" y="31"/>
                    </a:lnTo>
                    <a:lnTo>
                      <a:pt x="91" y="31"/>
                    </a:lnTo>
                    <a:lnTo>
                      <a:pt x="105" y="37"/>
                    </a:lnTo>
                    <a:lnTo>
                      <a:pt x="126" y="37"/>
                    </a:lnTo>
                    <a:lnTo>
                      <a:pt x="144" y="46"/>
                    </a:lnTo>
                    <a:lnTo>
                      <a:pt x="159" y="50"/>
                    </a:lnTo>
                    <a:lnTo>
                      <a:pt x="170" y="55"/>
                    </a:lnTo>
                    <a:lnTo>
                      <a:pt x="373" y="115"/>
                    </a:lnTo>
                  </a:path>
                </a:pathLst>
              </a:custGeom>
              <a:noFill/>
              <a:ln w="18851" cap="flat"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245" name="その他">
                <a:extLst>
                  <a:ext uri="{FF2B5EF4-FFF2-40B4-BE49-F238E27FC236}">
                    <a16:creationId xmlns:a16="http://schemas.microsoft.com/office/drawing/2014/main" id="{1DD8E3B4-E4B8-4D71-8262-62E53527FFFA}"/>
                  </a:ext>
                </a:extLst>
              </p:cNvPr>
              <p:cNvSpPr>
                <a:spLocks/>
              </p:cNvSpPr>
              <p:nvPr/>
            </p:nvSpPr>
            <p:spPr bwMode="auto">
              <a:xfrm>
                <a:off x="1521" y="1666"/>
                <a:ext cx="74" cy="15"/>
              </a:xfrm>
              <a:custGeom>
                <a:avLst/>
                <a:gdLst>
                  <a:gd name="T0" fmla="*/ 73 w 74"/>
                  <a:gd name="T1" fmla="*/ 0 h 15"/>
                  <a:gd name="T2" fmla="*/ 51 w 74"/>
                  <a:gd name="T3" fmla="*/ 0 h 15"/>
                  <a:gd name="T4" fmla="*/ 29 w 74"/>
                  <a:gd name="T5" fmla="*/ 7 h 15"/>
                  <a:gd name="T6" fmla="*/ 0 w 74"/>
                  <a:gd name="T7" fmla="*/ 14 h 1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4" h="15">
                    <a:moveTo>
                      <a:pt x="73" y="0"/>
                    </a:moveTo>
                    <a:lnTo>
                      <a:pt x="51" y="0"/>
                    </a:lnTo>
                    <a:lnTo>
                      <a:pt x="29" y="7"/>
                    </a:lnTo>
                    <a:lnTo>
                      <a:pt x="0" y="14"/>
                    </a:lnTo>
                  </a:path>
                </a:pathLst>
              </a:custGeom>
              <a:noFill/>
              <a:ln w="18851" cap="flat"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246" name="その他">
                <a:extLst>
                  <a:ext uri="{FF2B5EF4-FFF2-40B4-BE49-F238E27FC236}">
                    <a16:creationId xmlns:a16="http://schemas.microsoft.com/office/drawing/2014/main" id="{A482BE1E-E012-463D-ADDE-CE64452E52DF}"/>
                  </a:ext>
                </a:extLst>
              </p:cNvPr>
              <p:cNvSpPr>
                <a:spLocks/>
              </p:cNvSpPr>
              <p:nvPr/>
            </p:nvSpPr>
            <p:spPr bwMode="auto">
              <a:xfrm>
                <a:off x="1092" y="898"/>
                <a:ext cx="419" cy="699"/>
              </a:xfrm>
              <a:custGeom>
                <a:avLst/>
                <a:gdLst>
                  <a:gd name="T0" fmla="*/ 7 w 419"/>
                  <a:gd name="T1" fmla="*/ 0 h 699"/>
                  <a:gd name="T2" fmla="*/ 58 w 419"/>
                  <a:gd name="T3" fmla="*/ 13 h 699"/>
                  <a:gd name="T4" fmla="*/ 127 w 419"/>
                  <a:gd name="T5" fmla="*/ 29 h 699"/>
                  <a:gd name="T6" fmla="*/ 209 w 419"/>
                  <a:gd name="T7" fmla="*/ 29 h 699"/>
                  <a:gd name="T8" fmla="*/ 290 w 419"/>
                  <a:gd name="T9" fmla="*/ 51 h 699"/>
                  <a:gd name="T10" fmla="*/ 319 w 419"/>
                  <a:gd name="T11" fmla="*/ 78 h 699"/>
                  <a:gd name="T12" fmla="*/ 392 w 419"/>
                  <a:gd name="T13" fmla="*/ 158 h 699"/>
                  <a:gd name="T14" fmla="*/ 410 w 419"/>
                  <a:gd name="T15" fmla="*/ 213 h 699"/>
                  <a:gd name="T16" fmla="*/ 410 w 419"/>
                  <a:gd name="T17" fmla="*/ 248 h 699"/>
                  <a:gd name="T18" fmla="*/ 392 w 419"/>
                  <a:gd name="T19" fmla="*/ 290 h 699"/>
                  <a:gd name="T20" fmla="*/ 376 w 419"/>
                  <a:gd name="T21" fmla="*/ 312 h 699"/>
                  <a:gd name="T22" fmla="*/ 376 w 419"/>
                  <a:gd name="T23" fmla="*/ 327 h 699"/>
                  <a:gd name="T24" fmla="*/ 392 w 419"/>
                  <a:gd name="T25" fmla="*/ 360 h 699"/>
                  <a:gd name="T26" fmla="*/ 392 w 419"/>
                  <a:gd name="T27" fmla="*/ 393 h 699"/>
                  <a:gd name="T28" fmla="*/ 402 w 419"/>
                  <a:gd name="T29" fmla="*/ 424 h 699"/>
                  <a:gd name="T30" fmla="*/ 410 w 419"/>
                  <a:gd name="T31" fmla="*/ 464 h 699"/>
                  <a:gd name="T32" fmla="*/ 407 w 419"/>
                  <a:gd name="T33" fmla="*/ 503 h 699"/>
                  <a:gd name="T34" fmla="*/ 384 w 419"/>
                  <a:gd name="T35" fmla="*/ 549 h 699"/>
                  <a:gd name="T36" fmla="*/ 381 w 419"/>
                  <a:gd name="T37" fmla="*/ 572 h 699"/>
                  <a:gd name="T38" fmla="*/ 392 w 419"/>
                  <a:gd name="T39" fmla="*/ 599 h 699"/>
                  <a:gd name="T40" fmla="*/ 410 w 419"/>
                  <a:gd name="T41" fmla="*/ 619 h 699"/>
                  <a:gd name="T42" fmla="*/ 418 w 419"/>
                  <a:gd name="T43" fmla="*/ 670 h 699"/>
                  <a:gd name="T44" fmla="*/ 418 w 419"/>
                  <a:gd name="T45" fmla="*/ 696 h 699"/>
                  <a:gd name="T46" fmla="*/ 410 w 419"/>
                  <a:gd name="T47" fmla="*/ 698 h 699"/>
                  <a:gd name="T48" fmla="*/ 410 w 419"/>
                  <a:gd name="T49" fmla="*/ 678 h 699"/>
                  <a:gd name="T50" fmla="*/ 402 w 419"/>
                  <a:gd name="T51" fmla="*/ 629 h 699"/>
                  <a:gd name="T52" fmla="*/ 379 w 419"/>
                  <a:gd name="T53" fmla="*/ 608 h 699"/>
                  <a:gd name="T54" fmla="*/ 374 w 419"/>
                  <a:gd name="T55" fmla="*/ 584 h 699"/>
                  <a:gd name="T56" fmla="*/ 376 w 419"/>
                  <a:gd name="T57" fmla="*/ 544 h 699"/>
                  <a:gd name="T58" fmla="*/ 396 w 419"/>
                  <a:gd name="T59" fmla="*/ 497 h 699"/>
                  <a:gd name="T60" fmla="*/ 400 w 419"/>
                  <a:gd name="T61" fmla="*/ 472 h 699"/>
                  <a:gd name="T62" fmla="*/ 390 w 419"/>
                  <a:gd name="T63" fmla="*/ 435 h 699"/>
                  <a:gd name="T64" fmla="*/ 378 w 419"/>
                  <a:gd name="T65" fmla="*/ 402 h 699"/>
                  <a:gd name="T66" fmla="*/ 378 w 419"/>
                  <a:gd name="T67" fmla="*/ 366 h 699"/>
                  <a:gd name="T68" fmla="*/ 370 w 419"/>
                  <a:gd name="T69" fmla="*/ 338 h 699"/>
                  <a:gd name="T70" fmla="*/ 370 w 419"/>
                  <a:gd name="T71" fmla="*/ 309 h 699"/>
                  <a:gd name="T72" fmla="*/ 379 w 419"/>
                  <a:gd name="T73" fmla="*/ 283 h 699"/>
                  <a:gd name="T74" fmla="*/ 402 w 419"/>
                  <a:gd name="T75" fmla="*/ 250 h 699"/>
                  <a:gd name="T76" fmla="*/ 402 w 419"/>
                  <a:gd name="T77" fmla="*/ 224 h 699"/>
                  <a:gd name="T78" fmla="*/ 379 w 419"/>
                  <a:gd name="T79" fmla="*/ 171 h 699"/>
                  <a:gd name="T80" fmla="*/ 309 w 419"/>
                  <a:gd name="T81" fmla="*/ 88 h 699"/>
                  <a:gd name="T82" fmla="*/ 276 w 419"/>
                  <a:gd name="T83" fmla="*/ 68 h 699"/>
                  <a:gd name="T84" fmla="*/ 203 w 419"/>
                  <a:gd name="T85" fmla="*/ 41 h 699"/>
                  <a:gd name="T86" fmla="*/ 120 w 419"/>
                  <a:gd name="T87" fmla="*/ 47 h 699"/>
                  <a:gd name="T88" fmla="*/ 46 w 419"/>
                  <a:gd name="T89" fmla="*/ 33 h 699"/>
                  <a:gd name="T90" fmla="*/ 0 w 419"/>
                  <a:gd name="T91" fmla="*/ 16 h 699"/>
                  <a:gd name="T92" fmla="*/ 7 w 419"/>
                  <a:gd name="T93" fmla="*/ 0 h 699"/>
                  <a:gd name="T94" fmla="*/ 7 w 419"/>
                  <a:gd name="T95" fmla="*/ 0 h 69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419" h="699">
                    <a:moveTo>
                      <a:pt x="7" y="0"/>
                    </a:moveTo>
                    <a:lnTo>
                      <a:pt x="58" y="13"/>
                    </a:lnTo>
                    <a:lnTo>
                      <a:pt x="127" y="29"/>
                    </a:lnTo>
                    <a:lnTo>
                      <a:pt x="209" y="29"/>
                    </a:lnTo>
                    <a:lnTo>
                      <a:pt x="290" y="51"/>
                    </a:lnTo>
                    <a:lnTo>
                      <a:pt x="319" y="78"/>
                    </a:lnTo>
                    <a:lnTo>
                      <a:pt x="392" y="158"/>
                    </a:lnTo>
                    <a:lnTo>
                      <a:pt x="410" y="213"/>
                    </a:lnTo>
                    <a:lnTo>
                      <a:pt x="410" y="248"/>
                    </a:lnTo>
                    <a:lnTo>
                      <a:pt x="392" y="290"/>
                    </a:lnTo>
                    <a:lnTo>
                      <a:pt x="376" y="312"/>
                    </a:lnTo>
                    <a:lnTo>
                      <a:pt x="376" y="327"/>
                    </a:lnTo>
                    <a:lnTo>
                      <a:pt x="392" y="360"/>
                    </a:lnTo>
                    <a:lnTo>
                      <a:pt x="392" y="393"/>
                    </a:lnTo>
                    <a:lnTo>
                      <a:pt x="402" y="424"/>
                    </a:lnTo>
                    <a:lnTo>
                      <a:pt x="410" y="464"/>
                    </a:lnTo>
                    <a:lnTo>
                      <a:pt x="407" y="503"/>
                    </a:lnTo>
                    <a:lnTo>
                      <a:pt x="384" y="549"/>
                    </a:lnTo>
                    <a:lnTo>
                      <a:pt x="381" y="572"/>
                    </a:lnTo>
                    <a:lnTo>
                      <a:pt x="392" y="599"/>
                    </a:lnTo>
                    <a:lnTo>
                      <a:pt x="410" y="619"/>
                    </a:lnTo>
                    <a:lnTo>
                      <a:pt x="418" y="670"/>
                    </a:lnTo>
                    <a:lnTo>
                      <a:pt x="418" y="696"/>
                    </a:lnTo>
                    <a:lnTo>
                      <a:pt x="410" y="698"/>
                    </a:lnTo>
                    <a:lnTo>
                      <a:pt x="410" y="678"/>
                    </a:lnTo>
                    <a:lnTo>
                      <a:pt x="402" y="629"/>
                    </a:lnTo>
                    <a:lnTo>
                      <a:pt x="379" y="608"/>
                    </a:lnTo>
                    <a:lnTo>
                      <a:pt x="374" y="584"/>
                    </a:lnTo>
                    <a:lnTo>
                      <a:pt x="376" y="544"/>
                    </a:lnTo>
                    <a:lnTo>
                      <a:pt x="396" y="497"/>
                    </a:lnTo>
                    <a:lnTo>
                      <a:pt x="400" y="472"/>
                    </a:lnTo>
                    <a:lnTo>
                      <a:pt x="390" y="435"/>
                    </a:lnTo>
                    <a:lnTo>
                      <a:pt x="378" y="402"/>
                    </a:lnTo>
                    <a:lnTo>
                      <a:pt x="378" y="366"/>
                    </a:lnTo>
                    <a:lnTo>
                      <a:pt x="370" y="338"/>
                    </a:lnTo>
                    <a:lnTo>
                      <a:pt x="370" y="309"/>
                    </a:lnTo>
                    <a:lnTo>
                      <a:pt x="379" y="283"/>
                    </a:lnTo>
                    <a:lnTo>
                      <a:pt x="402" y="250"/>
                    </a:lnTo>
                    <a:lnTo>
                      <a:pt x="402" y="224"/>
                    </a:lnTo>
                    <a:lnTo>
                      <a:pt x="379" y="171"/>
                    </a:lnTo>
                    <a:lnTo>
                      <a:pt x="309" y="88"/>
                    </a:lnTo>
                    <a:lnTo>
                      <a:pt x="276" y="68"/>
                    </a:lnTo>
                    <a:lnTo>
                      <a:pt x="203" y="41"/>
                    </a:lnTo>
                    <a:lnTo>
                      <a:pt x="120" y="47"/>
                    </a:lnTo>
                    <a:lnTo>
                      <a:pt x="46" y="33"/>
                    </a:lnTo>
                    <a:lnTo>
                      <a:pt x="0" y="16"/>
                    </a:lnTo>
                    <a:lnTo>
                      <a:pt x="7" y="0"/>
                    </a:lnTo>
                  </a:path>
                </a:pathLst>
              </a:custGeom>
              <a:solidFill>
                <a:srgbClr val="E1E1E1"/>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247" name="その他">
                <a:extLst>
                  <a:ext uri="{FF2B5EF4-FFF2-40B4-BE49-F238E27FC236}">
                    <a16:creationId xmlns:a16="http://schemas.microsoft.com/office/drawing/2014/main" id="{D601AC0B-9EAB-4138-9DD6-DA7AD87882F6}"/>
                  </a:ext>
                </a:extLst>
              </p:cNvPr>
              <p:cNvSpPr>
                <a:spLocks/>
              </p:cNvSpPr>
              <p:nvPr/>
            </p:nvSpPr>
            <p:spPr bwMode="auto">
              <a:xfrm>
                <a:off x="9" y="547"/>
                <a:ext cx="1179" cy="216"/>
              </a:xfrm>
              <a:custGeom>
                <a:avLst/>
                <a:gdLst>
                  <a:gd name="T0" fmla="*/ 0 w 1179"/>
                  <a:gd name="T1" fmla="*/ 45 h 216"/>
                  <a:gd name="T2" fmla="*/ 0 w 1179"/>
                  <a:gd name="T3" fmla="*/ 35 h 216"/>
                  <a:gd name="T4" fmla="*/ 20 w 1179"/>
                  <a:gd name="T5" fmla="*/ 35 h 216"/>
                  <a:gd name="T6" fmla="*/ 45 w 1179"/>
                  <a:gd name="T7" fmla="*/ 35 h 216"/>
                  <a:gd name="T8" fmla="*/ 87 w 1179"/>
                  <a:gd name="T9" fmla="*/ 45 h 216"/>
                  <a:gd name="T10" fmla="*/ 225 w 1179"/>
                  <a:gd name="T11" fmla="*/ 87 h 216"/>
                  <a:gd name="T12" fmla="*/ 281 w 1179"/>
                  <a:gd name="T13" fmla="*/ 87 h 216"/>
                  <a:gd name="T14" fmla="*/ 379 w 1179"/>
                  <a:gd name="T15" fmla="*/ 120 h 216"/>
                  <a:gd name="T16" fmla="*/ 530 w 1179"/>
                  <a:gd name="T17" fmla="*/ 120 h 216"/>
                  <a:gd name="T18" fmla="*/ 627 w 1179"/>
                  <a:gd name="T19" fmla="*/ 166 h 216"/>
                  <a:gd name="T20" fmla="*/ 808 w 1179"/>
                  <a:gd name="T21" fmla="*/ 166 h 216"/>
                  <a:gd name="T22" fmla="*/ 831 w 1179"/>
                  <a:gd name="T23" fmla="*/ 154 h 216"/>
                  <a:gd name="T24" fmla="*/ 939 w 1179"/>
                  <a:gd name="T25" fmla="*/ 154 h 216"/>
                  <a:gd name="T26" fmla="*/ 1048 w 1179"/>
                  <a:gd name="T27" fmla="*/ 188 h 216"/>
                  <a:gd name="T28" fmla="*/ 1135 w 1179"/>
                  <a:gd name="T29" fmla="*/ 188 h 216"/>
                  <a:gd name="T30" fmla="*/ 1178 w 1179"/>
                  <a:gd name="T31" fmla="*/ 215 h 216"/>
                  <a:gd name="T32" fmla="*/ 1178 w 1179"/>
                  <a:gd name="T33" fmla="*/ 179 h 216"/>
                  <a:gd name="T34" fmla="*/ 1135 w 1179"/>
                  <a:gd name="T35" fmla="*/ 153 h 216"/>
                  <a:gd name="T36" fmla="*/ 1048 w 1179"/>
                  <a:gd name="T37" fmla="*/ 153 h 216"/>
                  <a:gd name="T38" fmla="*/ 939 w 1179"/>
                  <a:gd name="T39" fmla="*/ 118 h 216"/>
                  <a:gd name="T40" fmla="*/ 831 w 1179"/>
                  <a:gd name="T41" fmla="*/ 118 h 216"/>
                  <a:gd name="T42" fmla="*/ 808 w 1179"/>
                  <a:gd name="T43" fmla="*/ 131 h 216"/>
                  <a:gd name="T44" fmla="*/ 627 w 1179"/>
                  <a:gd name="T45" fmla="*/ 131 h 216"/>
                  <a:gd name="T46" fmla="*/ 530 w 1179"/>
                  <a:gd name="T47" fmla="*/ 85 h 216"/>
                  <a:gd name="T48" fmla="*/ 379 w 1179"/>
                  <a:gd name="T49" fmla="*/ 85 h 216"/>
                  <a:gd name="T50" fmla="*/ 281 w 1179"/>
                  <a:gd name="T51" fmla="*/ 54 h 216"/>
                  <a:gd name="T52" fmla="*/ 225 w 1179"/>
                  <a:gd name="T53" fmla="*/ 54 h 216"/>
                  <a:gd name="T54" fmla="*/ 87 w 1179"/>
                  <a:gd name="T55" fmla="*/ 10 h 216"/>
                  <a:gd name="T56" fmla="*/ 45 w 1179"/>
                  <a:gd name="T57" fmla="*/ 0 h 216"/>
                  <a:gd name="T58" fmla="*/ 20 w 1179"/>
                  <a:gd name="T59" fmla="*/ 0 h 216"/>
                  <a:gd name="T60" fmla="*/ 0 w 1179"/>
                  <a:gd name="T61" fmla="*/ 0 h 216"/>
                  <a:gd name="T62" fmla="*/ 0 w 1179"/>
                  <a:gd name="T63" fmla="*/ 10 h 216"/>
                  <a:gd name="T64" fmla="*/ 0 w 1179"/>
                  <a:gd name="T65" fmla="*/ 45 h 216"/>
                  <a:gd name="T66" fmla="*/ 0 w 1179"/>
                  <a:gd name="T67" fmla="*/ 45 h 21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179" h="216">
                    <a:moveTo>
                      <a:pt x="0" y="45"/>
                    </a:moveTo>
                    <a:lnTo>
                      <a:pt x="0" y="35"/>
                    </a:lnTo>
                    <a:lnTo>
                      <a:pt x="20" y="35"/>
                    </a:lnTo>
                    <a:lnTo>
                      <a:pt x="45" y="35"/>
                    </a:lnTo>
                    <a:lnTo>
                      <a:pt x="87" y="45"/>
                    </a:lnTo>
                    <a:lnTo>
                      <a:pt x="225" y="87"/>
                    </a:lnTo>
                    <a:lnTo>
                      <a:pt x="281" y="87"/>
                    </a:lnTo>
                    <a:lnTo>
                      <a:pt x="379" y="120"/>
                    </a:lnTo>
                    <a:lnTo>
                      <a:pt x="530" y="120"/>
                    </a:lnTo>
                    <a:lnTo>
                      <a:pt x="627" y="166"/>
                    </a:lnTo>
                    <a:lnTo>
                      <a:pt x="808" y="166"/>
                    </a:lnTo>
                    <a:lnTo>
                      <a:pt x="831" y="154"/>
                    </a:lnTo>
                    <a:lnTo>
                      <a:pt x="939" y="154"/>
                    </a:lnTo>
                    <a:lnTo>
                      <a:pt x="1048" y="188"/>
                    </a:lnTo>
                    <a:lnTo>
                      <a:pt x="1135" y="188"/>
                    </a:lnTo>
                    <a:lnTo>
                      <a:pt x="1178" y="215"/>
                    </a:lnTo>
                    <a:lnTo>
                      <a:pt x="1178" y="179"/>
                    </a:lnTo>
                    <a:lnTo>
                      <a:pt x="1135" y="153"/>
                    </a:lnTo>
                    <a:lnTo>
                      <a:pt x="1048" y="153"/>
                    </a:lnTo>
                    <a:lnTo>
                      <a:pt x="939" y="118"/>
                    </a:lnTo>
                    <a:lnTo>
                      <a:pt x="831" y="118"/>
                    </a:lnTo>
                    <a:lnTo>
                      <a:pt x="808" y="131"/>
                    </a:lnTo>
                    <a:lnTo>
                      <a:pt x="627" y="131"/>
                    </a:lnTo>
                    <a:lnTo>
                      <a:pt x="530" y="85"/>
                    </a:lnTo>
                    <a:lnTo>
                      <a:pt x="379" y="85"/>
                    </a:lnTo>
                    <a:lnTo>
                      <a:pt x="281" y="54"/>
                    </a:lnTo>
                    <a:lnTo>
                      <a:pt x="225" y="54"/>
                    </a:lnTo>
                    <a:lnTo>
                      <a:pt x="87" y="10"/>
                    </a:lnTo>
                    <a:lnTo>
                      <a:pt x="45" y="0"/>
                    </a:lnTo>
                    <a:lnTo>
                      <a:pt x="20" y="0"/>
                    </a:lnTo>
                    <a:lnTo>
                      <a:pt x="0" y="0"/>
                    </a:lnTo>
                    <a:lnTo>
                      <a:pt x="0" y="10"/>
                    </a:lnTo>
                    <a:lnTo>
                      <a:pt x="0" y="45"/>
                    </a:lnTo>
                  </a:path>
                </a:pathLst>
              </a:custGeom>
              <a:solidFill>
                <a:srgbClr val="E1E1E1"/>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248" name="その他">
                <a:extLst>
                  <a:ext uri="{FF2B5EF4-FFF2-40B4-BE49-F238E27FC236}">
                    <a16:creationId xmlns:a16="http://schemas.microsoft.com/office/drawing/2014/main" id="{242B5A83-261A-42E1-BEC7-210567E376B0}"/>
                  </a:ext>
                </a:extLst>
              </p:cNvPr>
              <p:cNvSpPr>
                <a:spLocks/>
              </p:cNvSpPr>
              <p:nvPr/>
            </p:nvSpPr>
            <p:spPr bwMode="auto">
              <a:xfrm>
                <a:off x="34" y="373"/>
                <a:ext cx="1171" cy="188"/>
              </a:xfrm>
              <a:custGeom>
                <a:avLst/>
                <a:gdLst>
                  <a:gd name="T0" fmla="*/ 1170 w 1171"/>
                  <a:gd name="T1" fmla="*/ 144 h 188"/>
                  <a:gd name="T2" fmla="*/ 1170 w 1171"/>
                  <a:gd name="T3" fmla="*/ 152 h 188"/>
                  <a:gd name="T4" fmla="*/ 1149 w 1171"/>
                  <a:gd name="T5" fmla="*/ 152 h 188"/>
                  <a:gd name="T6" fmla="*/ 1127 w 1171"/>
                  <a:gd name="T7" fmla="*/ 152 h 188"/>
                  <a:gd name="T8" fmla="*/ 1085 w 1171"/>
                  <a:gd name="T9" fmla="*/ 144 h 188"/>
                  <a:gd name="T10" fmla="*/ 938 w 1171"/>
                  <a:gd name="T11" fmla="*/ 97 h 188"/>
                  <a:gd name="T12" fmla="*/ 881 w 1171"/>
                  <a:gd name="T13" fmla="*/ 97 h 188"/>
                  <a:gd name="T14" fmla="*/ 781 w 1171"/>
                  <a:gd name="T15" fmla="*/ 64 h 188"/>
                  <a:gd name="T16" fmla="*/ 625 w 1171"/>
                  <a:gd name="T17" fmla="*/ 64 h 188"/>
                  <a:gd name="T18" fmla="*/ 524 w 1171"/>
                  <a:gd name="T19" fmla="*/ 19 h 188"/>
                  <a:gd name="T20" fmla="*/ 335 w 1171"/>
                  <a:gd name="T21" fmla="*/ 19 h 188"/>
                  <a:gd name="T22" fmla="*/ 314 w 1171"/>
                  <a:gd name="T23" fmla="*/ 32 h 188"/>
                  <a:gd name="T24" fmla="*/ 200 w 1171"/>
                  <a:gd name="T25" fmla="*/ 32 h 188"/>
                  <a:gd name="T26" fmla="*/ 88 w 1171"/>
                  <a:gd name="T27" fmla="*/ 0 h 188"/>
                  <a:gd name="T28" fmla="*/ 0 w 1171"/>
                  <a:gd name="T29" fmla="*/ 0 h 188"/>
                  <a:gd name="T30" fmla="*/ 0 w 1171"/>
                  <a:gd name="T31" fmla="*/ 34 h 188"/>
                  <a:gd name="T32" fmla="*/ 88 w 1171"/>
                  <a:gd name="T33" fmla="*/ 34 h 188"/>
                  <a:gd name="T34" fmla="*/ 200 w 1171"/>
                  <a:gd name="T35" fmla="*/ 67 h 188"/>
                  <a:gd name="T36" fmla="*/ 314 w 1171"/>
                  <a:gd name="T37" fmla="*/ 67 h 188"/>
                  <a:gd name="T38" fmla="*/ 335 w 1171"/>
                  <a:gd name="T39" fmla="*/ 53 h 188"/>
                  <a:gd name="T40" fmla="*/ 524 w 1171"/>
                  <a:gd name="T41" fmla="*/ 53 h 188"/>
                  <a:gd name="T42" fmla="*/ 625 w 1171"/>
                  <a:gd name="T43" fmla="*/ 99 h 188"/>
                  <a:gd name="T44" fmla="*/ 781 w 1171"/>
                  <a:gd name="T45" fmla="*/ 99 h 188"/>
                  <a:gd name="T46" fmla="*/ 881 w 1171"/>
                  <a:gd name="T47" fmla="*/ 131 h 188"/>
                  <a:gd name="T48" fmla="*/ 938 w 1171"/>
                  <a:gd name="T49" fmla="*/ 131 h 188"/>
                  <a:gd name="T50" fmla="*/ 1085 w 1171"/>
                  <a:gd name="T51" fmla="*/ 179 h 188"/>
                  <a:gd name="T52" fmla="*/ 1127 w 1171"/>
                  <a:gd name="T53" fmla="*/ 187 h 188"/>
                  <a:gd name="T54" fmla="*/ 1149 w 1171"/>
                  <a:gd name="T55" fmla="*/ 187 h 188"/>
                  <a:gd name="T56" fmla="*/ 1170 w 1171"/>
                  <a:gd name="T57" fmla="*/ 187 h 188"/>
                  <a:gd name="T58" fmla="*/ 1170 w 1171"/>
                  <a:gd name="T59" fmla="*/ 179 h 188"/>
                  <a:gd name="T60" fmla="*/ 1170 w 1171"/>
                  <a:gd name="T61" fmla="*/ 144 h 188"/>
                  <a:gd name="T62" fmla="*/ 1170 w 1171"/>
                  <a:gd name="T63" fmla="*/ 144 h 18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171" h="188">
                    <a:moveTo>
                      <a:pt x="1170" y="144"/>
                    </a:moveTo>
                    <a:lnTo>
                      <a:pt x="1170" y="152"/>
                    </a:lnTo>
                    <a:lnTo>
                      <a:pt x="1149" y="152"/>
                    </a:lnTo>
                    <a:lnTo>
                      <a:pt x="1127" y="152"/>
                    </a:lnTo>
                    <a:lnTo>
                      <a:pt x="1085" y="144"/>
                    </a:lnTo>
                    <a:lnTo>
                      <a:pt x="938" y="97"/>
                    </a:lnTo>
                    <a:lnTo>
                      <a:pt x="881" y="97"/>
                    </a:lnTo>
                    <a:lnTo>
                      <a:pt x="781" y="64"/>
                    </a:lnTo>
                    <a:lnTo>
                      <a:pt x="625" y="64"/>
                    </a:lnTo>
                    <a:lnTo>
                      <a:pt x="524" y="19"/>
                    </a:lnTo>
                    <a:lnTo>
                      <a:pt x="335" y="19"/>
                    </a:lnTo>
                    <a:lnTo>
                      <a:pt x="314" y="32"/>
                    </a:lnTo>
                    <a:lnTo>
                      <a:pt x="200" y="32"/>
                    </a:lnTo>
                    <a:lnTo>
                      <a:pt x="88" y="0"/>
                    </a:lnTo>
                    <a:lnTo>
                      <a:pt x="0" y="0"/>
                    </a:lnTo>
                    <a:lnTo>
                      <a:pt x="0" y="34"/>
                    </a:lnTo>
                    <a:lnTo>
                      <a:pt x="88" y="34"/>
                    </a:lnTo>
                    <a:lnTo>
                      <a:pt x="200" y="67"/>
                    </a:lnTo>
                    <a:lnTo>
                      <a:pt x="314" y="67"/>
                    </a:lnTo>
                    <a:lnTo>
                      <a:pt x="335" y="53"/>
                    </a:lnTo>
                    <a:lnTo>
                      <a:pt x="524" y="53"/>
                    </a:lnTo>
                    <a:lnTo>
                      <a:pt x="625" y="99"/>
                    </a:lnTo>
                    <a:lnTo>
                      <a:pt x="781" y="99"/>
                    </a:lnTo>
                    <a:lnTo>
                      <a:pt x="881" y="131"/>
                    </a:lnTo>
                    <a:lnTo>
                      <a:pt x="938" y="131"/>
                    </a:lnTo>
                    <a:lnTo>
                      <a:pt x="1085" y="179"/>
                    </a:lnTo>
                    <a:lnTo>
                      <a:pt x="1127" y="187"/>
                    </a:lnTo>
                    <a:lnTo>
                      <a:pt x="1149" y="187"/>
                    </a:lnTo>
                    <a:lnTo>
                      <a:pt x="1170" y="187"/>
                    </a:lnTo>
                    <a:lnTo>
                      <a:pt x="1170" y="179"/>
                    </a:lnTo>
                    <a:lnTo>
                      <a:pt x="1170" y="144"/>
                    </a:lnTo>
                  </a:path>
                </a:pathLst>
              </a:custGeom>
              <a:solidFill>
                <a:srgbClr val="E1E1E1"/>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249" name="その他">
                <a:extLst>
                  <a:ext uri="{FF2B5EF4-FFF2-40B4-BE49-F238E27FC236}">
                    <a16:creationId xmlns:a16="http://schemas.microsoft.com/office/drawing/2014/main" id="{0F60C711-6422-4070-A1CF-073825A6A471}"/>
                  </a:ext>
                </a:extLst>
              </p:cNvPr>
              <p:cNvSpPr>
                <a:spLocks/>
              </p:cNvSpPr>
              <p:nvPr/>
            </p:nvSpPr>
            <p:spPr bwMode="auto">
              <a:xfrm>
                <a:off x="1532" y="1753"/>
                <a:ext cx="390" cy="107"/>
              </a:xfrm>
              <a:custGeom>
                <a:avLst/>
                <a:gdLst>
                  <a:gd name="T0" fmla="*/ 0 w 390"/>
                  <a:gd name="T1" fmla="*/ 0 h 107"/>
                  <a:gd name="T2" fmla="*/ 31 w 390"/>
                  <a:gd name="T3" fmla="*/ 6 h 107"/>
                  <a:gd name="T4" fmla="*/ 71 w 390"/>
                  <a:gd name="T5" fmla="*/ 14 h 107"/>
                  <a:gd name="T6" fmla="*/ 115 w 390"/>
                  <a:gd name="T7" fmla="*/ 28 h 107"/>
                  <a:gd name="T8" fmla="*/ 153 w 390"/>
                  <a:gd name="T9" fmla="*/ 36 h 107"/>
                  <a:gd name="T10" fmla="*/ 207 w 390"/>
                  <a:gd name="T11" fmla="*/ 47 h 107"/>
                  <a:gd name="T12" fmla="*/ 284 w 390"/>
                  <a:gd name="T13" fmla="*/ 60 h 107"/>
                  <a:gd name="T14" fmla="*/ 350 w 390"/>
                  <a:gd name="T15" fmla="*/ 83 h 107"/>
                  <a:gd name="T16" fmla="*/ 389 w 390"/>
                  <a:gd name="T17" fmla="*/ 85 h 107"/>
                  <a:gd name="T18" fmla="*/ 381 w 390"/>
                  <a:gd name="T19" fmla="*/ 98 h 107"/>
                  <a:gd name="T20" fmla="*/ 376 w 390"/>
                  <a:gd name="T21" fmla="*/ 106 h 107"/>
                  <a:gd name="T22" fmla="*/ 306 w 390"/>
                  <a:gd name="T23" fmla="*/ 85 h 107"/>
                  <a:gd name="T24" fmla="*/ 230 w 390"/>
                  <a:gd name="T25" fmla="*/ 70 h 107"/>
                  <a:gd name="T26" fmla="*/ 178 w 390"/>
                  <a:gd name="T27" fmla="*/ 58 h 107"/>
                  <a:gd name="T28" fmla="*/ 104 w 390"/>
                  <a:gd name="T29" fmla="*/ 44 h 107"/>
                  <a:gd name="T30" fmla="*/ 79 w 390"/>
                  <a:gd name="T31" fmla="*/ 39 h 107"/>
                  <a:gd name="T32" fmla="*/ 6 w 390"/>
                  <a:gd name="T33" fmla="*/ 13 h 107"/>
                  <a:gd name="T34" fmla="*/ 0 w 390"/>
                  <a:gd name="T35" fmla="*/ 0 h 107"/>
                  <a:gd name="T36" fmla="*/ 0 w 390"/>
                  <a:gd name="T37" fmla="*/ 0 h 10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90" h="107">
                    <a:moveTo>
                      <a:pt x="0" y="0"/>
                    </a:moveTo>
                    <a:lnTo>
                      <a:pt x="31" y="6"/>
                    </a:lnTo>
                    <a:lnTo>
                      <a:pt x="71" y="14"/>
                    </a:lnTo>
                    <a:lnTo>
                      <a:pt x="115" y="28"/>
                    </a:lnTo>
                    <a:lnTo>
                      <a:pt x="153" y="36"/>
                    </a:lnTo>
                    <a:lnTo>
                      <a:pt x="207" y="47"/>
                    </a:lnTo>
                    <a:lnTo>
                      <a:pt x="284" y="60"/>
                    </a:lnTo>
                    <a:lnTo>
                      <a:pt x="350" y="83"/>
                    </a:lnTo>
                    <a:lnTo>
                      <a:pt x="389" y="85"/>
                    </a:lnTo>
                    <a:lnTo>
                      <a:pt x="381" y="98"/>
                    </a:lnTo>
                    <a:lnTo>
                      <a:pt x="376" y="106"/>
                    </a:lnTo>
                    <a:lnTo>
                      <a:pt x="306" y="85"/>
                    </a:lnTo>
                    <a:lnTo>
                      <a:pt x="230" y="70"/>
                    </a:lnTo>
                    <a:lnTo>
                      <a:pt x="178" y="58"/>
                    </a:lnTo>
                    <a:lnTo>
                      <a:pt x="104" y="44"/>
                    </a:lnTo>
                    <a:lnTo>
                      <a:pt x="79" y="39"/>
                    </a:lnTo>
                    <a:lnTo>
                      <a:pt x="6" y="13"/>
                    </a:lnTo>
                    <a:lnTo>
                      <a:pt x="0" y="0"/>
                    </a:lnTo>
                  </a:path>
                </a:pathLst>
              </a:custGeom>
              <a:solidFill>
                <a:srgbClr val="EFEFEF"/>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250" name="その他">
                <a:extLst>
                  <a:ext uri="{FF2B5EF4-FFF2-40B4-BE49-F238E27FC236}">
                    <a16:creationId xmlns:a16="http://schemas.microsoft.com/office/drawing/2014/main" id="{BCA2D773-9BC7-4ADB-808E-EED5ECA43D26}"/>
                  </a:ext>
                </a:extLst>
              </p:cNvPr>
              <p:cNvSpPr>
                <a:spLocks/>
              </p:cNvSpPr>
              <p:nvPr/>
            </p:nvSpPr>
            <p:spPr bwMode="auto">
              <a:xfrm>
                <a:off x="1909" y="1856"/>
                <a:ext cx="142" cy="170"/>
              </a:xfrm>
              <a:custGeom>
                <a:avLst/>
                <a:gdLst>
                  <a:gd name="T0" fmla="*/ 141 w 142"/>
                  <a:gd name="T1" fmla="*/ 0 h 170"/>
                  <a:gd name="T2" fmla="*/ 141 w 142"/>
                  <a:gd name="T3" fmla="*/ 33 h 170"/>
                  <a:gd name="T4" fmla="*/ 136 w 142"/>
                  <a:gd name="T5" fmla="*/ 56 h 170"/>
                  <a:gd name="T6" fmla="*/ 136 w 142"/>
                  <a:gd name="T7" fmla="*/ 63 h 170"/>
                  <a:gd name="T8" fmla="*/ 107 w 142"/>
                  <a:gd name="T9" fmla="*/ 89 h 170"/>
                  <a:gd name="T10" fmla="*/ 66 w 142"/>
                  <a:gd name="T11" fmla="*/ 107 h 170"/>
                  <a:gd name="T12" fmla="*/ 54 w 142"/>
                  <a:gd name="T13" fmla="*/ 131 h 170"/>
                  <a:gd name="T14" fmla="*/ 33 w 142"/>
                  <a:gd name="T15" fmla="*/ 142 h 170"/>
                  <a:gd name="T16" fmla="*/ 16 w 142"/>
                  <a:gd name="T17" fmla="*/ 165 h 170"/>
                  <a:gd name="T18" fmla="*/ 4 w 142"/>
                  <a:gd name="T19" fmla="*/ 169 h 170"/>
                  <a:gd name="T20" fmla="*/ 4 w 142"/>
                  <a:gd name="T21" fmla="*/ 161 h 170"/>
                  <a:gd name="T22" fmla="*/ 0 w 142"/>
                  <a:gd name="T23" fmla="*/ 116 h 170"/>
                  <a:gd name="T24" fmla="*/ 99 w 142"/>
                  <a:gd name="T25" fmla="*/ 6 h 170"/>
                  <a:gd name="T26" fmla="*/ 141 w 142"/>
                  <a:gd name="T27" fmla="*/ 0 h 170"/>
                  <a:gd name="T28" fmla="*/ 141 w 142"/>
                  <a:gd name="T29" fmla="*/ 0 h 17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42" h="170">
                    <a:moveTo>
                      <a:pt x="141" y="0"/>
                    </a:moveTo>
                    <a:lnTo>
                      <a:pt x="141" y="33"/>
                    </a:lnTo>
                    <a:lnTo>
                      <a:pt x="136" y="56"/>
                    </a:lnTo>
                    <a:lnTo>
                      <a:pt x="136" y="63"/>
                    </a:lnTo>
                    <a:lnTo>
                      <a:pt x="107" y="89"/>
                    </a:lnTo>
                    <a:lnTo>
                      <a:pt x="66" y="107"/>
                    </a:lnTo>
                    <a:lnTo>
                      <a:pt x="54" y="131"/>
                    </a:lnTo>
                    <a:lnTo>
                      <a:pt x="33" y="142"/>
                    </a:lnTo>
                    <a:lnTo>
                      <a:pt x="16" y="165"/>
                    </a:lnTo>
                    <a:lnTo>
                      <a:pt x="4" y="169"/>
                    </a:lnTo>
                    <a:lnTo>
                      <a:pt x="4" y="161"/>
                    </a:lnTo>
                    <a:lnTo>
                      <a:pt x="0" y="116"/>
                    </a:lnTo>
                    <a:lnTo>
                      <a:pt x="99" y="6"/>
                    </a:lnTo>
                    <a:lnTo>
                      <a:pt x="141" y="0"/>
                    </a:lnTo>
                  </a:path>
                </a:pathLst>
              </a:custGeom>
              <a:solidFill>
                <a:srgbClr val="D2D2D2"/>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251" name="Line 57">
                <a:extLst>
                  <a:ext uri="{FF2B5EF4-FFF2-40B4-BE49-F238E27FC236}">
                    <a16:creationId xmlns:a16="http://schemas.microsoft.com/office/drawing/2014/main" id="{D23046CF-13E1-44C7-B517-FF9068FDC315}"/>
                  </a:ext>
                </a:extLst>
              </p:cNvPr>
              <p:cNvSpPr>
                <a:spLocks noChangeShapeType="1"/>
              </p:cNvSpPr>
              <p:nvPr/>
            </p:nvSpPr>
            <p:spPr bwMode="auto">
              <a:xfrm>
                <a:off x="1367" y="1895"/>
                <a:ext cx="650" cy="174"/>
              </a:xfrm>
              <a:prstGeom prst="line">
                <a:avLst/>
              </a:prstGeom>
              <a:noFill/>
              <a:ln w="18851">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252" name="Line 58">
                <a:extLst>
                  <a:ext uri="{FF2B5EF4-FFF2-40B4-BE49-F238E27FC236}">
                    <a16:creationId xmlns:a16="http://schemas.microsoft.com/office/drawing/2014/main" id="{1017DFD3-3B50-413E-BB18-4E9B0D508BB1}"/>
                  </a:ext>
                </a:extLst>
              </p:cNvPr>
              <p:cNvSpPr>
                <a:spLocks noChangeShapeType="1"/>
              </p:cNvSpPr>
              <p:nvPr/>
            </p:nvSpPr>
            <p:spPr bwMode="auto">
              <a:xfrm>
                <a:off x="1381" y="1939"/>
                <a:ext cx="511" cy="136"/>
              </a:xfrm>
              <a:prstGeom prst="line">
                <a:avLst/>
              </a:prstGeom>
              <a:noFill/>
              <a:ln w="18851">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253" name="その他">
                <a:extLst>
                  <a:ext uri="{FF2B5EF4-FFF2-40B4-BE49-F238E27FC236}">
                    <a16:creationId xmlns:a16="http://schemas.microsoft.com/office/drawing/2014/main" id="{42B66958-83C8-4DD1-B799-600DD15A4AEE}"/>
                  </a:ext>
                </a:extLst>
              </p:cNvPr>
              <p:cNvSpPr>
                <a:spLocks/>
              </p:cNvSpPr>
              <p:nvPr/>
            </p:nvSpPr>
            <p:spPr bwMode="auto">
              <a:xfrm>
                <a:off x="1684" y="1384"/>
                <a:ext cx="267" cy="28"/>
              </a:xfrm>
              <a:custGeom>
                <a:avLst/>
                <a:gdLst>
                  <a:gd name="T0" fmla="*/ 0 w 267"/>
                  <a:gd name="T1" fmla="*/ 0 h 28"/>
                  <a:gd name="T2" fmla="*/ 48 w 267"/>
                  <a:gd name="T3" fmla="*/ 0 h 28"/>
                  <a:gd name="T4" fmla="*/ 129 w 267"/>
                  <a:gd name="T5" fmla="*/ 11 h 28"/>
                  <a:gd name="T6" fmla="*/ 208 w 267"/>
                  <a:gd name="T7" fmla="*/ 3 h 28"/>
                  <a:gd name="T8" fmla="*/ 266 w 267"/>
                  <a:gd name="T9" fmla="*/ 11 h 28"/>
                  <a:gd name="T10" fmla="*/ 262 w 267"/>
                  <a:gd name="T11" fmla="*/ 27 h 28"/>
                  <a:gd name="T12" fmla="*/ 171 w 267"/>
                  <a:gd name="T13" fmla="*/ 19 h 28"/>
                  <a:gd name="T14" fmla="*/ 92 w 267"/>
                  <a:gd name="T15" fmla="*/ 19 h 28"/>
                  <a:gd name="T16" fmla="*/ 0 w 267"/>
                  <a:gd name="T17" fmla="*/ 19 h 28"/>
                  <a:gd name="T18" fmla="*/ 0 w 267"/>
                  <a:gd name="T19" fmla="*/ 0 h 28"/>
                  <a:gd name="T20" fmla="*/ 0 w 267"/>
                  <a:gd name="T21" fmla="*/ 0 h 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67" h="28">
                    <a:moveTo>
                      <a:pt x="0" y="0"/>
                    </a:moveTo>
                    <a:lnTo>
                      <a:pt x="48" y="0"/>
                    </a:lnTo>
                    <a:lnTo>
                      <a:pt x="129" y="11"/>
                    </a:lnTo>
                    <a:lnTo>
                      <a:pt x="208" y="3"/>
                    </a:lnTo>
                    <a:lnTo>
                      <a:pt x="266" y="11"/>
                    </a:lnTo>
                    <a:lnTo>
                      <a:pt x="262" y="27"/>
                    </a:lnTo>
                    <a:lnTo>
                      <a:pt x="171" y="19"/>
                    </a:lnTo>
                    <a:lnTo>
                      <a:pt x="92" y="19"/>
                    </a:lnTo>
                    <a:lnTo>
                      <a:pt x="0" y="19"/>
                    </a:lnTo>
                    <a:lnTo>
                      <a:pt x="0" y="0"/>
                    </a:lnTo>
                  </a:path>
                </a:pathLst>
              </a:custGeom>
              <a:solidFill>
                <a:srgbClr val="FFFFFF"/>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254" name="その他">
                <a:extLst>
                  <a:ext uri="{FF2B5EF4-FFF2-40B4-BE49-F238E27FC236}">
                    <a16:creationId xmlns:a16="http://schemas.microsoft.com/office/drawing/2014/main" id="{7021617F-A023-4A64-BBF4-A76D2A94A9D9}"/>
                  </a:ext>
                </a:extLst>
              </p:cNvPr>
              <p:cNvSpPr>
                <a:spLocks/>
              </p:cNvSpPr>
              <p:nvPr/>
            </p:nvSpPr>
            <p:spPr bwMode="auto">
              <a:xfrm>
                <a:off x="1684" y="1434"/>
                <a:ext cx="211" cy="29"/>
              </a:xfrm>
              <a:custGeom>
                <a:avLst/>
                <a:gdLst>
                  <a:gd name="T0" fmla="*/ 0 w 211"/>
                  <a:gd name="T1" fmla="*/ 0 h 29"/>
                  <a:gd name="T2" fmla="*/ 33 w 211"/>
                  <a:gd name="T3" fmla="*/ 0 h 29"/>
                  <a:gd name="T4" fmla="*/ 98 w 211"/>
                  <a:gd name="T5" fmla="*/ 15 h 29"/>
                  <a:gd name="T6" fmla="*/ 164 w 211"/>
                  <a:gd name="T7" fmla="*/ 6 h 29"/>
                  <a:gd name="T8" fmla="*/ 210 w 211"/>
                  <a:gd name="T9" fmla="*/ 15 h 29"/>
                  <a:gd name="T10" fmla="*/ 204 w 211"/>
                  <a:gd name="T11" fmla="*/ 28 h 29"/>
                  <a:gd name="T12" fmla="*/ 133 w 211"/>
                  <a:gd name="T13" fmla="*/ 22 h 29"/>
                  <a:gd name="T14" fmla="*/ 70 w 211"/>
                  <a:gd name="T15" fmla="*/ 22 h 29"/>
                  <a:gd name="T16" fmla="*/ 0 w 211"/>
                  <a:gd name="T17" fmla="*/ 22 h 29"/>
                  <a:gd name="T18" fmla="*/ 0 w 211"/>
                  <a:gd name="T19" fmla="*/ 0 h 29"/>
                  <a:gd name="T20" fmla="*/ 0 w 211"/>
                  <a:gd name="T21" fmla="*/ 0 h 2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11" h="29">
                    <a:moveTo>
                      <a:pt x="0" y="0"/>
                    </a:moveTo>
                    <a:lnTo>
                      <a:pt x="33" y="0"/>
                    </a:lnTo>
                    <a:lnTo>
                      <a:pt x="98" y="15"/>
                    </a:lnTo>
                    <a:lnTo>
                      <a:pt x="164" y="6"/>
                    </a:lnTo>
                    <a:lnTo>
                      <a:pt x="210" y="15"/>
                    </a:lnTo>
                    <a:lnTo>
                      <a:pt x="204" y="28"/>
                    </a:lnTo>
                    <a:lnTo>
                      <a:pt x="133" y="22"/>
                    </a:lnTo>
                    <a:lnTo>
                      <a:pt x="70" y="22"/>
                    </a:lnTo>
                    <a:lnTo>
                      <a:pt x="0" y="22"/>
                    </a:lnTo>
                    <a:lnTo>
                      <a:pt x="0" y="0"/>
                    </a:lnTo>
                  </a:path>
                </a:pathLst>
              </a:custGeom>
              <a:solidFill>
                <a:srgbClr val="FFE118"/>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2" name="その他">
                <a:extLst>
                  <a:ext uri="{FF2B5EF4-FFF2-40B4-BE49-F238E27FC236}">
                    <a16:creationId xmlns:a16="http://schemas.microsoft.com/office/drawing/2014/main" id="{AAF46080-5F40-4B04-A4AC-100A998D8B2F}"/>
                  </a:ext>
                </a:extLst>
              </p:cNvPr>
              <p:cNvSpPr>
                <a:spLocks/>
              </p:cNvSpPr>
              <p:nvPr/>
            </p:nvSpPr>
            <p:spPr bwMode="auto">
              <a:xfrm>
                <a:off x="1684" y="1489"/>
                <a:ext cx="211" cy="27"/>
              </a:xfrm>
              <a:custGeom>
                <a:avLst/>
                <a:gdLst>
                  <a:gd name="T0" fmla="*/ 0 w 211"/>
                  <a:gd name="T1" fmla="*/ 0 h 27"/>
                  <a:gd name="T2" fmla="*/ 33 w 211"/>
                  <a:gd name="T3" fmla="*/ 0 h 27"/>
                  <a:gd name="T4" fmla="*/ 98 w 211"/>
                  <a:gd name="T5" fmla="*/ 12 h 27"/>
                  <a:gd name="T6" fmla="*/ 164 w 211"/>
                  <a:gd name="T7" fmla="*/ 5 h 27"/>
                  <a:gd name="T8" fmla="*/ 210 w 211"/>
                  <a:gd name="T9" fmla="*/ 12 h 27"/>
                  <a:gd name="T10" fmla="*/ 204 w 211"/>
                  <a:gd name="T11" fmla="*/ 26 h 27"/>
                  <a:gd name="T12" fmla="*/ 133 w 211"/>
                  <a:gd name="T13" fmla="*/ 18 h 27"/>
                  <a:gd name="T14" fmla="*/ 70 w 211"/>
                  <a:gd name="T15" fmla="*/ 18 h 27"/>
                  <a:gd name="T16" fmla="*/ 0 w 211"/>
                  <a:gd name="T17" fmla="*/ 18 h 27"/>
                  <a:gd name="T18" fmla="*/ 0 w 211"/>
                  <a:gd name="T19" fmla="*/ 0 h 27"/>
                  <a:gd name="T20" fmla="*/ 0 w 211"/>
                  <a:gd name="T21" fmla="*/ 0 h 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11" h="27">
                    <a:moveTo>
                      <a:pt x="0" y="0"/>
                    </a:moveTo>
                    <a:lnTo>
                      <a:pt x="33" y="0"/>
                    </a:lnTo>
                    <a:lnTo>
                      <a:pt x="98" y="12"/>
                    </a:lnTo>
                    <a:lnTo>
                      <a:pt x="164" y="5"/>
                    </a:lnTo>
                    <a:lnTo>
                      <a:pt x="210" y="12"/>
                    </a:lnTo>
                    <a:lnTo>
                      <a:pt x="204" y="26"/>
                    </a:lnTo>
                    <a:lnTo>
                      <a:pt x="133" y="18"/>
                    </a:lnTo>
                    <a:lnTo>
                      <a:pt x="70" y="18"/>
                    </a:lnTo>
                    <a:lnTo>
                      <a:pt x="0" y="18"/>
                    </a:lnTo>
                    <a:lnTo>
                      <a:pt x="0" y="0"/>
                    </a:lnTo>
                  </a:path>
                </a:pathLst>
              </a:custGeom>
              <a:solidFill>
                <a:srgbClr val="FFE118"/>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 name="その他">
                <a:extLst>
                  <a:ext uri="{FF2B5EF4-FFF2-40B4-BE49-F238E27FC236}">
                    <a16:creationId xmlns:a16="http://schemas.microsoft.com/office/drawing/2014/main" id="{9599B3EA-288F-49C4-B613-B8DC5D10077E}"/>
                  </a:ext>
                </a:extLst>
              </p:cNvPr>
              <p:cNvSpPr>
                <a:spLocks/>
              </p:cNvSpPr>
              <p:nvPr/>
            </p:nvSpPr>
            <p:spPr bwMode="auto">
              <a:xfrm>
                <a:off x="1684" y="1552"/>
                <a:ext cx="211" cy="30"/>
              </a:xfrm>
              <a:custGeom>
                <a:avLst/>
                <a:gdLst>
                  <a:gd name="T0" fmla="*/ 0 w 211"/>
                  <a:gd name="T1" fmla="*/ 0 h 30"/>
                  <a:gd name="T2" fmla="*/ 33 w 211"/>
                  <a:gd name="T3" fmla="*/ 0 h 30"/>
                  <a:gd name="T4" fmla="*/ 98 w 211"/>
                  <a:gd name="T5" fmla="*/ 15 h 30"/>
                  <a:gd name="T6" fmla="*/ 164 w 211"/>
                  <a:gd name="T7" fmla="*/ 7 h 30"/>
                  <a:gd name="T8" fmla="*/ 210 w 211"/>
                  <a:gd name="T9" fmla="*/ 15 h 30"/>
                  <a:gd name="T10" fmla="*/ 204 w 211"/>
                  <a:gd name="T11" fmla="*/ 29 h 30"/>
                  <a:gd name="T12" fmla="*/ 133 w 211"/>
                  <a:gd name="T13" fmla="*/ 22 h 30"/>
                  <a:gd name="T14" fmla="*/ 70 w 211"/>
                  <a:gd name="T15" fmla="*/ 22 h 30"/>
                  <a:gd name="T16" fmla="*/ 0 w 211"/>
                  <a:gd name="T17" fmla="*/ 22 h 30"/>
                  <a:gd name="T18" fmla="*/ 0 w 211"/>
                  <a:gd name="T19" fmla="*/ 0 h 30"/>
                  <a:gd name="T20" fmla="*/ 0 w 211"/>
                  <a:gd name="T21" fmla="*/ 0 h 3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11" h="30">
                    <a:moveTo>
                      <a:pt x="0" y="0"/>
                    </a:moveTo>
                    <a:lnTo>
                      <a:pt x="33" y="0"/>
                    </a:lnTo>
                    <a:lnTo>
                      <a:pt x="98" y="15"/>
                    </a:lnTo>
                    <a:lnTo>
                      <a:pt x="164" y="7"/>
                    </a:lnTo>
                    <a:lnTo>
                      <a:pt x="210" y="15"/>
                    </a:lnTo>
                    <a:lnTo>
                      <a:pt x="204" y="29"/>
                    </a:lnTo>
                    <a:lnTo>
                      <a:pt x="133" y="22"/>
                    </a:lnTo>
                    <a:lnTo>
                      <a:pt x="70" y="22"/>
                    </a:lnTo>
                    <a:lnTo>
                      <a:pt x="0" y="22"/>
                    </a:lnTo>
                    <a:lnTo>
                      <a:pt x="0" y="0"/>
                    </a:lnTo>
                  </a:path>
                </a:pathLst>
              </a:custGeom>
              <a:solidFill>
                <a:srgbClr val="FFE118"/>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grpSp>
        <p:grpSp>
          <p:nvGrpSpPr>
            <p:cNvPr id="3078" name="Group 63">
              <a:extLst>
                <a:ext uri="{FF2B5EF4-FFF2-40B4-BE49-F238E27FC236}">
                  <a16:creationId xmlns:a16="http://schemas.microsoft.com/office/drawing/2014/main" id="{704CD8F0-E666-4B8B-9A4B-36F3F5DB0DC2}"/>
                </a:ext>
              </a:extLst>
            </p:cNvPr>
            <p:cNvGrpSpPr>
              <a:grpSpLocks/>
            </p:cNvGrpSpPr>
            <p:nvPr/>
          </p:nvGrpSpPr>
          <p:grpSpPr bwMode="auto">
            <a:xfrm>
              <a:off x="0" y="0"/>
              <a:ext cx="594" cy="529"/>
              <a:chOff x="0" y="0"/>
              <a:chExt cx="594" cy="529"/>
            </a:xfrm>
          </p:grpSpPr>
          <p:sp>
            <p:nvSpPr>
              <p:cNvPr id="3159" name="その他">
                <a:extLst>
                  <a:ext uri="{FF2B5EF4-FFF2-40B4-BE49-F238E27FC236}">
                    <a16:creationId xmlns:a16="http://schemas.microsoft.com/office/drawing/2014/main" id="{49FB132D-8ACB-4E40-B6AB-8232B90C3064}"/>
                  </a:ext>
                </a:extLst>
              </p:cNvPr>
              <p:cNvSpPr>
                <a:spLocks/>
              </p:cNvSpPr>
              <p:nvPr/>
            </p:nvSpPr>
            <p:spPr bwMode="auto">
              <a:xfrm>
                <a:off x="360" y="424"/>
                <a:ext cx="44" cy="86"/>
              </a:xfrm>
              <a:custGeom>
                <a:avLst/>
                <a:gdLst>
                  <a:gd name="T0" fmla="*/ 0 w 44"/>
                  <a:gd name="T1" fmla="*/ 28 h 86"/>
                  <a:gd name="T2" fmla="*/ 0 w 44"/>
                  <a:gd name="T3" fmla="*/ 45 h 86"/>
                  <a:gd name="T4" fmla="*/ 22 w 44"/>
                  <a:gd name="T5" fmla="*/ 72 h 86"/>
                  <a:gd name="T6" fmla="*/ 33 w 44"/>
                  <a:gd name="T7" fmla="*/ 85 h 86"/>
                  <a:gd name="T8" fmla="*/ 43 w 44"/>
                  <a:gd name="T9" fmla="*/ 61 h 86"/>
                  <a:gd name="T10" fmla="*/ 33 w 44"/>
                  <a:gd name="T11" fmla="*/ 28 h 86"/>
                  <a:gd name="T12" fmla="*/ 33 w 44"/>
                  <a:gd name="T13" fmla="*/ 13 h 86"/>
                  <a:gd name="T14" fmla="*/ 43 w 44"/>
                  <a:gd name="T15" fmla="*/ 3 h 86"/>
                  <a:gd name="T16" fmla="*/ 43 w 44"/>
                  <a:gd name="T17" fmla="*/ 0 h 86"/>
                  <a:gd name="T18" fmla="*/ 33 w 44"/>
                  <a:gd name="T19" fmla="*/ 0 h 86"/>
                  <a:gd name="T20" fmla="*/ 22 w 44"/>
                  <a:gd name="T21" fmla="*/ 8 h 86"/>
                  <a:gd name="T22" fmla="*/ 10 w 44"/>
                  <a:gd name="T23" fmla="*/ 35 h 86"/>
                  <a:gd name="T24" fmla="*/ 0 w 44"/>
                  <a:gd name="T25" fmla="*/ 28 h 86"/>
                  <a:gd name="T26" fmla="*/ 0 w 44"/>
                  <a:gd name="T27" fmla="*/ 28 h 8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4" h="86">
                    <a:moveTo>
                      <a:pt x="0" y="28"/>
                    </a:moveTo>
                    <a:lnTo>
                      <a:pt x="0" y="45"/>
                    </a:lnTo>
                    <a:lnTo>
                      <a:pt x="22" y="72"/>
                    </a:lnTo>
                    <a:lnTo>
                      <a:pt x="33" y="85"/>
                    </a:lnTo>
                    <a:lnTo>
                      <a:pt x="43" y="61"/>
                    </a:lnTo>
                    <a:lnTo>
                      <a:pt x="33" y="28"/>
                    </a:lnTo>
                    <a:lnTo>
                      <a:pt x="33" y="13"/>
                    </a:lnTo>
                    <a:lnTo>
                      <a:pt x="43" y="3"/>
                    </a:lnTo>
                    <a:lnTo>
                      <a:pt x="43" y="0"/>
                    </a:lnTo>
                    <a:lnTo>
                      <a:pt x="33" y="0"/>
                    </a:lnTo>
                    <a:lnTo>
                      <a:pt x="22" y="8"/>
                    </a:lnTo>
                    <a:lnTo>
                      <a:pt x="10" y="35"/>
                    </a:lnTo>
                    <a:lnTo>
                      <a:pt x="0" y="28"/>
                    </a:lnTo>
                  </a:path>
                </a:pathLst>
              </a:custGeom>
              <a:solidFill>
                <a:srgbClr val="818100"/>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60" name="その他">
                <a:extLst>
                  <a:ext uri="{FF2B5EF4-FFF2-40B4-BE49-F238E27FC236}">
                    <a16:creationId xmlns:a16="http://schemas.microsoft.com/office/drawing/2014/main" id="{DB6F5160-54D8-4718-B704-5E149D40B2E2}"/>
                  </a:ext>
                </a:extLst>
              </p:cNvPr>
              <p:cNvSpPr>
                <a:spLocks/>
              </p:cNvSpPr>
              <p:nvPr/>
            </p:nvSpPr>
            <p:spPr bwMode="auto">
              <a:xfrm>
                <a:off x="376" y="415"/>
                <a:ext cx="204" cy="109"/>
              </a:xfrm>
              <a:custGeom>
                <a:avLst/>
                <a:gdLst>
                  <a:gd name="T0" fmla="*/ 178 w 204"/>
                  <a:gd name="T1" fmla="*/ 13 h 109"/>
                  <a:gd name="T2" fmla="*/ 178 w 204"/>
                  <a:gd name="T3" fmla="*/ 17 h 109"/>
                  <a:gd name="T4" fmla="*/ 182 w 204"/>
                  <a:gd name="T5" fmla="*/ 70 h 109"/>
                  <a:gd name="T6" fmla="*/ 190 w 204"/>
                  <a:gd name="T7" fmla="*/ 103 h 109"/>
                  <a:gd name="T8" fmla="*/ 144 w 204"/>
                  <a:gd name="T9" fmla="*/ 103 h 109"/>
                  <a:gd name="T10" fmla="*/ 22 w 204"/>
                  <a:gd name="T11" fmla="*/ 103 h 109"/>
                  <a:gd name="T12" fmla="*/ 6 w 204"/>
                  <a:gd name="T13" fmla="*/ 108 h 109"/>
                  <a:gd name="T14" fmla="*/ 0 w 204"/>
                  <a:gd name="T15" fmla="*/ 6 h 109"/>
                  <a:gd name="T16" fmla="*/ 203 w 204"/>
                  <a:gd name="T17" fmla="*/ 0 h 109"/>
                  <a:gd name="T18" fmla="*/ 178 w 204"/>
                  <a:gd name="T19" fmla="*/ 13 h 109"/>
                  <a:gd name="T20" fmla="*/ 178 w 204"/>
                  <a:gd name="T21" fmla="*/ 13 h 10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04" h="109">
                    <a:moveTo>
                      <a:pt x="178" y="13"/>
                    </a:moveTo>
                    <a:lnTo>
                      <a:pt x="178" y="17"/>
                    </a:lnTo>
                    <a:lnTo>
                      <a:pt x="182" y="70"/>
                    </a:lnTo>
                    <a:lnTo>
                      <a:pt x="190" y="103"/>
                    </a:lnTo>
                    <a:lnTo>
                      <a:pt x="144" y="103"/>
                    </a:lnTo>
                    <a:lnTo>
                      <a:pt x="22" y="103"/>
                    </a:lnTo>
                    <a:lnTo>
                      <a:pt x="6" y="108"/>
                    </a:lnTo>
                    <a:lnTo>
                      <a:pt x="0" y="6"/>
                    </a:lnTo>
                    <a:lnTo>
                      <a:pt x="203" y="0"/>
                    </a:lnTo>
                    <a:lnTo>
                      <a:pt x="178" y="13"/>
                    </a:lnTo>
                  </a:path>
                </a:pathLst>
              </a:custGeom>
              <a:solidFill>
                <a:srgbClr val="FFFFFF"/>
              </a:solidFill>
              <a:ln w="9525" cap="flat"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61" name="その他">
                <a:extLst>
                  <a:ext uri="{FF2B5EF4-FFF2-40B4-BE49-F238E27FC236}">
                    <a16:creationId xmlns:a16="http://schemas.microsoft.com/office/drawing/2014/main" id="{FD6F41C9-2EA5-4ABA-9B2F-ABED2D12FFEB}"/>
                  </a:ext>
                </a:extLst>
              </p:cNvPr>
              <p:cNvSpPr>
                <a:spLocks/>
              </p:cNvSpPr>
              <p:nvPr/>
            </p:nvSpPr>
            <p:spPr bwMode="auto">
              <a:xfrm>
                <a:off x="521" y="405"/>
                <a:ext cx="60" cy="90"/>
              </a:xfrm>
              <a:custGeom>
                <a:avLst/>
                <a:gdLst>
                  <a:gd name="T0" fmla="*/ 59 w 60"/>
                  <a:gd name="T1" fmla="*/ 27 h 90"/>
                  <a:gd name="T2" fmla="*/ 49 w 60"/>
                  <a:gd name="T3" fmla="*/ 54 h 90"/>
                  <a:gd name="T4" fmla="*/ 26 w 60"/>
                  <a:gd name="T5" fmla="*/ 71 h 90"/>
                  <a:gd name="T6" fmla="*/ 16 w 60"/>
                  <a:gd name="T7" fmla="*/ 89 h 90"/>
                  <a:gd name="T8" fmla="*/ 0 w 60"/>
                  <a:gd name="T9" fmla="*/ 60 h 90"/>
                  <a:gd name="T10" fmla="*/ 16 w 60"/>
                  <a:gd name="T11" fmla="*/ 27 h 90"/>
                  <a:gd name="T12" fmla="*/ 16 w 60"/>
                  <a:gd name="T13" fmla="*/ 19 h 90"/>
                  <a:gd name="T14" fmla="*/ 0 w 60"/>
                  <a:gd name="T15" fmla="*/ 7 h 90"/>
                  <a:gd name="T16" fmla="*/ 0 w 60"/>
                  <a:gd name="T17" fmla="*/ 0 h 90"/>
                  <a:gd name="T18" fmla="*/ 16 w 60"/>
                  <a:gd name="T19" fmla="*/ 0 h 90"/>
                  <a:gd name="T20" fmla="*/ 26 w 60"/>
                  <a:gd name="T21" fmla="*/ 14 h 90"/>
                  <a:gd name="T22" fmla="*/ 34 w 60"/>
                  <a:gd name="T23" fmla="*/ 32 h 90"/>
                  <a:gd name="T24" fmla="*/ 59 w 60"/>
                  <a:gd name="T25" fmla="*/ 27 h 90"/>
                  <a:gd name="T26" fmla="*/ 59 w 60"/>
                  <a:gd name="T27" fmla="*/ 27 h 9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60" h="90">
                    <a:moveTo>
                      <a:pt x="59" y="27"/>
                    </a:moveTo>
                    <a:lnTo>
                      <a:pt x="49" y="54"/>
                    </a:lnTo>
                    <a:lnTo>
                      <a:pt x="26" y="71"/>
                    </a:lnTo>
                    <a:lnTo>
                      <a:pt x="16" y="89"/>
                    </a:lnTo>
                    <a:lnTo>
                      <a:pt x="0" y="60"/>
                    </a:lnTo>
                    <a:lnTo>
                      <a:pt x="16" y="27"/>
                    </a:lnTo>
                    <a:lnTo>
                      <a:pt x="16" y="19"/>
                    </a:lnTo>
                    <a:lnTo>
                      <a:pt x="0" y="7"/>
                    </a:lnTo>
                    <a:lnTo>
                      <a:pt x="0" y="0"/>
                    </a:lnTo>
                    <a:lnTo>
                      <a:pt x="16" y="0"/>
                    </a:lnTo>
                    <a:lnTo>
                      <a:pt x="26" y="14"/>
                    </a:lnTo>
                    <a:lnTo>
                      <a:pt x="34" y="32"/>
                    </a:lnTo>
                    <a:lnTo>
                      <a:pt x="59" y="27"/>
                    </a:lnTo>
                  </a:path>
                </a:pathLst>
              </a:custGeom>
              <a:solidFill>
                <a:srgbClr val="818100"/>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62" name="その他">
                <a:extLst>
                  <a:ext uri="{FF2B5EF4-FFF2-40B4-BE49-F238E27FC236}">
                    <a16:creationId xmlns:a16="http://schemas.microsoft.com/office/drawing/2014/main" id="{794F0A3A-FC77-45C6-89E5-2A99C26E3216}"/>
                  </a:ext>
                </a:extLst>
              </p:cNvPr>
              <p:cNvSpPr>
                <a:spLocks/>
              </p:cNvSpPr>
              <p:nvPr/>
            </p:nvSpPr>
            <p:spPr bwMode="auto">
              <a:xfrm>
                <a:off x="81" y="114"/>
                <a:ext cx="94" cy="37"/>
              </a:xfrm>
              <a:custGeom>
                <a:avLst/>
                <a:gdLst>
                  <a:gd name="T0" fmla="*/ 0 w 94"/>
                  <a:gd name="T1" fmla="*/ 0 h 37"/>
                  <a:gd name="T2" fmla="*/ 21 w 94"/>
                  <a:gd name="T3" fmla="*/ 0 h 37"/>
                  <a:gd name="T4" fmla="*/ 34 w 94"/>
                  <a:gd name="T5" fmla="*/ 0 h 37"/>
                  <a:gd name="T6" fmla="*/ 46 w 94"/>
                  <a:gd name="T7" fmla="*/ 0 h 37"/>
                  <a:gd name="T8" fmla="*/ 57 w 94"/>
                  <a:gd name="T9" fmla="*/ 0 h 37"/>
                  <a:gd name="T10" fmla="*/ 93 w 94"/>
                  <a:gd name="T11" fmla="*/ 24 h 37"/>
                  <a:gd name="T12" fmla="*/ 32 w 94"/>
                  <a:gd name="T13" fmla="*/ 36 h 37"/>
                  <a:gd name="T14" fmla="*/ 0 w 94"/>
                  <a:gd name="T15" fmla="*/ 0 h 37"/>
                  <a:gd name="T16" fmla="*/ 0 w 94"/>
                  <a:gd name="T17" fmla="*/ 0 h 3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4" h="37">
                    <a:moveTo>
                      <a:pt x="0" y="0"/>
                    </a:moveTo>
                    <a:lnTo>
                      <a:pt x="21" y="0"/>
                    </a:lnTo>
                    <a:lnTo>
                      <a:pt x="34" y="0"/>
                    </a:lnTo>
                    <a:lnTo>
                      <a:pt x="46" y="0"/>
                    </a:lnTo>
                    <a:lnTo>
                      <a:pt x="57" y="0"/>
                    </a:lnTo>
                    <a:lnTo>
                      <a:pt x="93" y="24"/>
                    </a:lnTo>
                    <a:lnTo>
                      <a:pt x="32" y="36"/>
                    </a:lnTo>
                    <a:lnTo>
                      <a:pt x="0" y="0"/>
                    </a:lnTo>
                  </a:path>
                </a:pathLst>
              </a:custGeom>
              <a:solidFill>
                <a:srgbClr val="EFEFEF"/>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63" name="その他">
                <a:extLst>
                  <a:ext uri="{FF2B5EF4-FFF2-40B4-BE49-F238E27FC236}">
                    <a16:creationId xmlns:a16="http://schemas.microsoft.com/office/drawing/2014/main" id="{438F0C18-4BE0-44D1-9B48-F85C9A5D89FB}"/>
                  </a:ext>
                </a:extLst>
              </p:cNvPr>
              <p:cNvSpPr>
                <a:spLocks/>
              </p:cNvSpPr>
              <p:nvPr/>
            </p:nvSpPr>
            <p:spPr bwMode="auto">
              <a:xfrm>
                <a:off x="33" y="257"/>
                <a:ext cx="143" cy="134"/>
              </a:xfrm>
              <a:custGeom>
                <a:avLst/>
                <a:gdLst>
                  <a:gd name="T0" fmla="*/ 110 w 143"/>
                  <a:gd name="T1" fmla="*/ 133 h 134"/>
                  <a:gd name="T2" fmla="*/ 99 w 143"/>
                  <a:gd name="T3" fmla="*/ 121 h 134"/>
                  <a:gd name="T4" fmla="*/ 87 w 143"/>
                  <a:gd name="T5" fmla="*/ 113 h 134"/>
                  <a:gd name="T6" fmla="*/ 74 w 143"/>
                  <a:gd name="T7" fmla="*/ 102 h 134"/>
                  <a:gd name="T8" fmla="*/ 71 w 143"/>
                  <a:gd name="T9" fmla="*/ 100 h 134"/>
                  <a:gd name="T10" fmla="*/ 57 w 143"/>
                  <a:gd name="T11" fmla="*/ 97 h 134"/>
                  <a:gd name="T12" fmla="*/ 53 w 143"/>
                  <a:gd name="T13" fmla="*/ 90 h 134"/>
                  <a:gd name="T14" fmla="*/ 42 w 143"/>
                  <a:gd name="T15" fmla="*/ 86 h 134"/>
                  <a:gd name="T16" fmla="*/ 35 w 143"/>
                  <a:gd name="T17" fmla="*/ 76 h 134"/>
                  <a:gd name="T18" fmla="*/ 31 w 143"/>
                  <a:gd name="T19" fmla="*/ 70 h 134"/>
                  <a:gd name="T20" fmla="*/ 26 w 143"/>
                  <a:gd name="T21" fmla="*/ 68 h 134"/>
                  <a:gd name="T22" fmla="*/ 24 w 143"/>
                  <a:gd name="T23" fmla="*/ 64 h 134"/>
                  <a:gd name="T24" fmla="*/ 10 w 143"/>
                  <a:gd name="T25" fmla="*/ 57 h 134"/>
                  <a:gd name="T26" fmla="*/ 6 w 143"/>
                  <a:gd name="T27" fmla="*/ 50 h 134"/>
                  <a:gd name="T28" fmla="*/ 1 w 143"/>
                  <a:gd name="T29" fmla="*/ 46 h 134"/>
                  <a:gd name="T30" fmla="*/ 1 w 143"/>
                  <a:gd name="T31" fmla="*/ 33 h 134"/>
                  <a:gd name="T32" fmla="*/ 1 w 143"/>
                  <a:gd name="T33" fmla="*/ 30 h 134"/>
                  <a:gd name="T34" fmla="*/ 0 w 143"/>
                  <a:gd name="T35" fmla="*/ 22 h 134"/>
                  <a:gd name="T36" fmla="*/ 2 w 143"/>
                  <a:gd name="T37" fmla="*/ 8 h 134"/>
                  <a:gd name="T38" fmla="*/ 2 w 143"/>
                  <a:gd name="T39" fmla="*/ 0 h 134"/>
                  <a:gd name="T40" fmla="*/ 37 w 143"/>
                  <a:gd name="T41" fmla="*/ 0 h 134"/>
                  <a:gd name="T42" fmla="*/ 142 w 143"/>
                  <a:gd name="T43" fmla="*/ 88 h 134"/>
                  <a:gd name="T44" fmla="*/ 110 w 143"/>
                  <a:gd name="T45" fmla="*/ 133 h 134"/>
                  <a:gd name="T46" fmla="*/ 110 w 143"/>
                  <a:gd name="T47" fmla="*/ 133 h 134"/>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43" h="134">
                    <a:moveTo>
                      <a:pt x="110" y="133"/>
                    </a:moveTo>
                    <a:lnTo>
                      <a:pt x="99" y="121"/>
                    </a:lnTo>
                    <a:lnTo>
                      <a:pt x="87" y="113"/>
                    </a:lnTo>
                    <a:lnTo>
                      <a:pt x="74" y="102"/>
                    </a:lnTo>
                    <a:lnTo>
                      <a:pt x="71" y="100"/>
                    </a:lnTo>
                    <a:lnTo>
                      <a:pt x="57" y="97"/>
                    </a:lnTo>
                    <a:lnTo>
                      <a:pt x="53" y="90"/>
                    </a:lnTo>
                    <a:lnTo>
                      <a:pt x="42" y="86"/>
                    </a:lnTo>
                    <a:lnTo>
                      <a:pt x="35" y="76"/>
                    </a:lnTo>
                    <a:lnTo>
                      <a:pt x="31" y="70"/>
                    </a:lnTo>
                    <a:lnTo>
                      <a:pt x="26" y="68"/>
                    </a:lnTo>
                    <a:lnTo>
                      <a:pt x="24" y="64"/>
                    </a:lnTo>
                    <a:lnTo>
                      <a:pt x="10" y="57"/>
                    </a:lnTo>
                    <a:lnTo>
                      <a:pt x="6" y="50"/>
                    </a:lnTo>
                    <a:lnTo>
                      <a:pt x="1" y="46"/>
                    </a:lnTo>
                    <a:lnTo>
                      <a:pt x="1" y="33"/>
                    </a:lnTo>
                    <a:lnTo>
                      <a:pt x="1" y="30"/>
                    </a:lnTo>
                    <a:lnTo>
                      <a:pt x="0" y="22"/>
                    </a:lnTo>
                    <a:lnTo>
                      <a:pt x="2" y="8"/>
                    </a:lnTo>
                    <a:lnTo>
                      <a:pt x="2" y="0"/>
                    </a:lnTo>
                    <a:lnTo>
                      <a:pt x="37" y="0"/>
                    </a:lnTo>
                    <a:lnTo>
                      <a:pt x="142" y="88"/>
                    </a:lnTo>
                    <a:lnTo>
                      <a:pt x="110" y="133"/>
                    </a:lnTo>
                  </a:path>
                </a:pathLst>
              </a:custGeom>
              <a:solidFill>
                <a:srgbClr val="D2D2D2"/>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64" name="その他">
                <a:extLst>
                  <a:ext uri="{FF2B5EF4-FFF2-40B4-BE49-F238E27FC236}">
                    <a16:creationId xmlns:a16="http://schemas.microsoft.com/office/drawing/2014/main" id="{6926AB4E-2B19-4841-A48F-FB7CEC17781E}"/>
                  </a:ext>
                </a:extLst>
              </p:cNvPr>
              <p:cNvSpPr>
                <a:spLocks/>
              </p:cNvSpPr>
              <p:nvPr/>
            </p:nvSpPr>
            <p:spPr bwMode="auto">
              <a:xfrm>
                <a:off x="35" y="252"/>
                <a:ext cx="344" cy="92"/>
              </a:xfrm>
              <a:custGeom>
                <a:avLst/>
                <a:gdLst>
                  <a:gd name="T0" fmla="*/ 343 w 344"/>
                  <a:gd name="T1" fmla="*/ 31 h 92"/>
                  <a:gd name="T2" fmla="*/ 343 w 344"/>
                  <a:gd name="T3" fmla="*/ 34 h 92"/>
                  <a:gd name="T4" fmla="*/ 323 w 344"/>
                  <a:gd name="T5" fmla="*/ 30 h 92"/>
                  <a:gd name="T6" fmla="*/ 312 w 344"/>
                  <a:gd name="T7" fmla="*/ 30 h 92"/>
                  <a:gd name="T8" fmla="*/ 297 w 344"/>
                  <a:gd name="T9" fmla="*/ 24 h 92"/>
                  <a:gd name="T10" fmla="*/ 48 w 344"/>
                  <a:gd name="T11" fmla="*/ 0 h 92"/>
                  <a:gd name="T12" fmla="*/ 30 w 344"/>
                  <a:gd name="T13" fmla="*/ 0 h 92"/>
                  <a:gd name="T14" fmla="*/ 22 w 344"/>
                  <a:gd name="T15" fmla="*/ 2 h 92"/>
                  <a:gd name="T16" fmla="*/ 0 w 344"/>
                  <a:gd name="T17" fmla="*/ 5 h 92"/>
                  <a:gd name="T18" fmla="*/ 26 w 344"/>
                  <a:gd name="T19" fmla="*/ 22 h 92"/>
                  <a:gd name="T20" fmla="*/ 33 w 344"/>
                  <a:gd name="T21" fmla="*/ 31 h 92"/>
                  <a:gd name="T22" fmla="*/ 52 w 344"/>
                  <a:gd name="T23" fmla="*/ 37 h 92"/>
                  <a:gd name="T24" fmla="*/ 61 w 344"/>
                  <a:gd name="T25" fmla="*/ 40 h 92"/>
                  <a:gd name="T26" fmla="*/ 73 w 344"/>
                  <a:gd name="T27" fmla="*/ 51 h 92"/>
                  <a:gd name="T28" fmla="*/ 85 w 344"/>
                  <a:gd name="T29" fmla="*/ 60 h 92"/>
                  <a:gd name="T30" fmla="*/ 97 w 344"/>
                  <a:gd name="T31" fmla="*/ 64 h 92"/>
                  <a:gd name="T32" fmla="*/ 102 w 344"/>
                  <a:gd name="T33" fmla="*/ 69 h 92"/>
                  <a:gd name="T34" fmla="*/ 107 w 344"/>
                  <a:gd name="T35" fmla="*/ 76 h 92"/>
                  <a:gd name="T36" fmla="*/ 108 w 344"/>
                  <a:gd name="T37" fmla="*/ 77 h 92"/>
                  <a:gd name="T38" fmla="*/ 150 w 344"/>
                  <a:gd name="T39" fmla="*/ 91 h 92"/>
                  <a:gd name="T40" fmla="*/ 329 w 344"/>
                  <a:gd name="T41" fmla="*/ 62 h 92"/>
                  <a:gd name="T42" fmla="*/ 343 w 344"/>
                  <a:gd name="T43" fmla="*/ 31 h 92"/>
                  <a:gd name="T44" fmla="*/ 343 w 344"/>
                  <a:gd name="T45" fmla="*/ 31 h 9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344" h="92">
                    <a:moveTo>
                      <a:pt x="343" y="31"/>
                    </a:moveTo>
                    <a:lnTo>
                      <a:pt x="343" y="34"/>
                    </a:lnTo>
                    <a:lnTo>
                      <a:pt x="323" y="30"/>
                    </a:lnTo>
                    <a:lnTo>
                      <a:pt x="312" y="30"/>
                    </a:lnTo>
                    <a:lnTo>
                      <a:pt x="297" y="24"/>
                    </a:lnTo>
                    <a:lnTo>
                      <a:pt x="48" y="0"/>
                    </a:lnTo>
                    <a:lnTo>
                      <a:pt x="30" y="0"/>
                    </a:lnTo>
                    <a:lnTo>
                      <a:pt x="22" y="2"/>
                    </a:lnTo>
                    <a:lnTo>
                      <a:pt x="0" y="5"/>
                    </a:lnTo>
                    <a:lnTo>
                      <a:pt x="26" y="22"/>
                    </a:lnTo>
                    <a:lnTo>
                      <a:pt x="33" y="31"/>
                    </a:lnTo>
                    <a:lnTo>
                      <a:pt x="52" y="37"/>
                    </a:lnTo>
                    <a:lnTo>
                      <a:pt x="61" y="40"/>
                    </a:lnTo>
                    <a:lnTo>
                      <a:pt x="73" y="51"/>
                    </a:lnTo>
                    <a:lnTo>
                      <a:pt x="85" y="60"/>
                    </a:lnTo>
                    <a:lnTo>
                      <a:pt x="97" y="64"/>
                    </a:lnTo>
                    <a:lnTo>
                      <a:pt x="102" y="69"/>
                    </a:lnTo>
                    <a:lnTo>
                      <a:pt x="107" y="76"/>
                    </a:lnTo>
                    <a:lnTo>
                      <a:pt x="108" y="77"/>
                    </a:lnTo>
                    <a:lnTo>
                      <a:pt x="150" y="91"/>
                    </a:lnTo>
                    <a:lnTo>
                      <a:pt x="329" y="62"/>
                    </a:lnTo>
                    <a:lnTo>
                      <a:pt x="343" y="31"/>
                    </a:lnTo>
                  </a:path>
                </a:pathLst>
              </a:custGeom>
              <a:solidFill>
                <a:srgbClr val="EFEFEF"/>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65" name="その他">
                <a:extLst>
                  <a:ext uri="{FF2B5EF4-FFF2-40B4-BE49-F238E27FC236}">
                    <a16:creationId xmlns:a16="http://schemas.microsoft.com/office/drawing/2014/main" id="{878FEE53-CED1-4FE5-821C-30587F470BD1}"/>
                  </a:ext>
                </a:extLst>
              </p:cNvPr>
              <p:cNvSpPr>
                <a:spLocks/>
              </p:cNvSpPr>
              <p:nvPr/>
            </p:nvSpPr>
            <p:spPr bwMode="auto">
              <a:xfrm>
                <a:off x="142" y="286"/>
                <a:ext cx="239" cy="105"/>
              </a:xfrm>
              <a:custGeom>
                <a:avLst/>
                <a:gdLst>
                  <a:gd name="T0" fmla="*/ 227 w 239"/>
                  <a:gd name="T1" fmla="*/ 3 h 105"/>
                  <a:gd name="T2" fmla="*/ 216 w 239"/>
                  <a:gd name="T3" fmla="*/ 4 h 105"/>
                  <a:gd name="T4" fmla="*/ 205 w 239"/>
                  <a:gd name="T5" fmla="*/ 6 h 105"/>
                  <a:gd name="T6" fmla="*/ 188 w 239"/>
                  <a:gd name="T7" fmla="*/ 6 h 105"/>
                  <a:gd name="T8" fmla="*/ 176 w 239"/>
                  <a:gd name="T9" fmla="*/ 11 h 105"/>
                  <a:gd name="T10" fmla="*/ 156 w 239"/>
                  <a:gd name="T11" fmla="*/ 17 h 105"/>
                  <a:gd name="T12" fmla="*/ 136 w 239"/>
                  <a:gd name="T13" fmla="*/ 21 h 105"/>
                  <a:gd name="T14" fmla="*/ 126 w 239"/>
                  <a:gd name="T15" fmla="*/ 21 h 105"/>
                  <a:gd name="T16" fmla="*/ 106 w 239"/>
                  <a:gd name="T17" fmla="*/ 28 h 105"/>
                  <a:gd name="T18" fmla="*/ 93 w 239"/>
                  <a:gd name="T19" fmla="*/ 30 h 105"/>
                  <a:gd name="T20" fmla="*/ 68 w 239"/>
                  <a:gd name="T21" fmla="*/ 35 h 105"/>
                  <a:gd name="T22" fmla="*/ 51 w 239"/>
                  <a:gd name="T23" fmla="*/ 35 h 105"/>
                  <a:gd name="T24" fmla="*/ 35 w 239"/>
                  <a:gd name="T25" fmla="*/ 38 h 105"/>
                  <a:gd name="T26" fmla="*/ 16 w 239"/>
                  <a:gd name="T27" fmla="*/ 39 h 105"/>
                  <a:gd name="T28" fmla="*/ 9 w 239"/>
                  <a:gd name="T29" fmla="*/ 42 h 105"/>
                  <a:gd name="T30" fmla="*/ 1 w 239"/>
                  <a:gd name="T31" fmla="*/ 43 h 105"/>
                  <a:gd name="T32" fmla="*/ 1 w 239"/>
                  <a:gd name="T33" fmla="*/ 63 h 105"/>
                  <a:gd name="T34" fmla="*/ 4 w 239"/>
                  <a:gd name="T35" fmla="*/ 70 h 105"/>
                  <a:gd name="T36" fmla="*/ 0 w 239"/>
                  <a:gd name="T37" fmla="*/ 75 h 105"/>
                  <a:gd name="T38" fmla="*/ 1 w 239"/>
                  <a:gd name="T39" fmla="*/ 89 h 105"/>
                  <a:gd name="T40" fmla="*/ 4 w 239"/>
                  <a:gd name="T41" fmla="*/ 98 h 105"/>
                  <a:gd name="T42" fmla="*/ 1 w 239"/>
                  <a:gd name="T43" fmla="*/ 104 h 105"/>
                  <a:gd name="T44" fmla="*/ 44 w 239"/>
                  <a:gd name="T45" fmla="*/ 94 h 105"/>
                  <a:gd name="T46" fmla="*/ 49 w 239"/>
                  <a:gd name="T47" fmla="*/ 94 h 105"/>
                  <a:gd name="T48" fmla="*/ 60 w 239"/>
                  <a:gd name="T49" fmla="*/ 84 h 105"/>
                  <a:gd name="T50" fmla="*/ 81 w 239"/>
                  <a:gd name="T51" fmla="*/ 81 h 105"/>
                  <a:gd name="T52" fmla="*/ 99 w 239"/>
                  <a:gd name="T53" fmla="*/ 81 h 105"/>
                  <a:gd name="T54" fmla="*/ 105 w 239"/>
                  <a:gd name="T55" fmla="*/ 76 h 105"/>
                  <a:gd name="T56" fmla="*/ 124 w 239"/>
                  <a:gd name="T57" fmla="*/ 75 h 105"/>
                  <a:gd name="T58" fmla="*/ 136 w 239"/>
                  <a:gd name="T59" fmla="*/ 70 h 105"/>
                  <a:gd name="T60" fmla="*/ 145 w 239"/>
                  <a:gd name="T61" fmla="*/ 71 h 105"/>
                  <a:gd name="T62" fmla="*/ 153 w 239"/>
                  <a:gd name="T63" fmla="*/ 68 h 105"/>
                  <a:gd name="T64" fmla="*/ 159 w 239"/>
                  <a:gd name="T65" fmla="*/ 68 h 105"/>
                  <a:gd name="T66" fmla="*/ 198 w 239"/>
                  <a:gd name="T67" fmla="*/ 57 h 105"/>
                  <a:gd name="T68" fmla="*/ 205 w 239"/>
                  <a:gd name="T69" fmla="*/ 54 h 105"/>
                  <a:gd name="T70" fmla="*/ 214 w 239"/>
                  <a:gd name="T71" fmla="*/ 54 h 105"/>
                  <a:gd name="T72" fmla="*/ 223 w 239"/>
                  <a:gd name="T73" fmla="*/ 47 h 105"/>
                  <a:gd name="T74" fmla="*/ 230 w 239"/>
                  <a:gd name="T75" fmla="*/ 47 h 105"/>
                  <a:gd name="T76" fmla="*/ 234 w 239"/>
                  <a:gd name="T77" fmla="*/ 43 h 105"/>
                  <a:gd name="T78" fmla="*/ 236 w 239"/>
                  <a:gd name="T79" fmla="*/ 43 h 105"/>
                  <a:gd name="T80" fmla="*/ 238 w 239"/>
                  <a:gd name="T81" fmla="*/ 30 h 105"/>
                  <a:gd name="T82" fmla="*/ 236 w 239"/>
                  <a:gd name="T83" fmla="*/ 17 h 105"/>
                  <a:gd name="T84" fmla="*/ 236 w 239"/>
                  <a:gd name="T85" fmla="*/ 9 h 105"/>
                  <a:gd name="T86" fmla="*/ 236 w 239"/>
                  <a:gd name="T87" fmla="*/ 1 h 105"/>
                  <a:gd name="T88" fmla="*/ 236 w 239"/>
                  <a:gd name="T89" fmla="*/ 0 h 105"/>
                  <a:gd name="T90" fmla="*/ 227 w 239"/>
                  <a:gd name="T91" fmla="*/ 3 h 105"/>
                  <a:gd name="T92" fmla="*/ 227 w 239"/>
                  <a:gd name="T93" fmla="*/ 3 h 10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39" h="105">
                    <a:moveTo>
                      <a:pt x="227" y="3"/>
                    </a:moveTo>
                    <a:lnTo>
                      <a:pt x="216" y="4"/>
                    </a:lnTo>
                    <a:lnTo>
                      <a:pt x="205" y="6"/>
                    </a:lnTo>
                    <a:lnTo>
                      <a:pt x="188" y="6"/>
                    </a:lnTo>
                    <a:lnTo>
                      <a:pt x="176" y="11"/>
                    </a:lnTo>
                    <a:lnTo>
                      <a:pt x="156" y="17"/>
                    </a:lnTo>
                    <a:lnTo>
                      <a:pt x="136" y="21"/>
                    </a:lnTo>
                    <a:lnTo>
                      <a:pt x="126" y="21"/>
                    </a:lnTo>
                    <a:lnTo>
                      <a:pt x="106" y="28"/>
                    </a:lnTo>
                    <a:lnTo>
                      <a:pt x="93" y="30"/>
                    </a:lnTo>
                    <a:lnTo>
                      <a:pt x="68" y="35"/>
                    </a:lnTo>
                    <a:lnTo>
                      <a:pt x="51" y="35"/>
                    </a:lnTo>
                    <a:lnTo>
                      <a:pt x="35" y="38"/>
                    </a:lnTo>
                    <a:lnTo>
                      <a:pt x="16" y="39"/>
                    </a:lnTo>
                    <a:lnTo>
                      <a:pt x="9" y="42"/>
                    </a:lnTo>
                    <a:lnTo>
                      <a:pt x="1" y="43"/>
                    </a:lnTo>
                    <a:lnTo>
                      <a:pt x="1" y="63"/>
                    </a:lnTo>
                    <a:lnTo>
                      <a:pt x="4" y="70"/>
                    </a:lnTo>
                    <a:lnTo>
                      <a:pt x="0" y="75"/>
                    </a:lnTo>
                    <a:lnTo>
                      <a:pt x="1" y="89"/>
                    </a:lnTo>
                    <a:lnTo>
                      <a:pt x="4" y="98"/>
                    </a:lnTo>
                    <a:lnTo>
                      <a:pt x="1" y="104"/>
                    </a:lnTo>
                    <a:lnTo>
                      <a:pt x="44" y="94"/>
                    </a:lnTo>
                    <a:lnTo>
                      <a:pt x="49" y="94"/>
                    </a:lnTo>
                    <a:lnTo>
                      <a:pt x="60" y="84"/>
                    </a:lnTo>
                    <a:lnTo>
                      <a:pt x="81" y="81"/>
                    </a:lnTo>
                    <a:lnTo>
                      <a:pt x="99" y="81"/>
                    </a:lnTo>
                    <a:lnTo>
                      <a:pt x="105" y="76"/>
                    </a:lnTo>
                    <a:lnTo>
                      <a:pt x="124" y="75"/>
                    </a:lnTo>
                    <a:lnTo>
                      <a:pt x="136" y="70"/>
                    </a:lnTo>
                    <a:lnTo>
                      <a:pt x="145" y="71"/>
                    </a:lnTo>
                    <a:lnTo>
                      <a:pt x="153" y="68"/>
                    </a:lnTo>
                    <a:lnTo>
                      <a:pt x="159" y="68"/>
                    </a:lnTo>
                    <a:lnTo>
                      <a:pt x="198" y="57"/>
                    </a:lnTo>
                    <a:lnTo>
                      <a:pt x="205" y="54"/>
                    </a:lnTo>
                    <a:lnTo>
                      <a:pt x="214" y="54"/>
                    </a:lnTo>
                    <a:lnTo>
                      <a:pt x="223" y="47"/>
                    </a:lnTo>
                    <a:lnTo>
                      <a:pt x="230" y="47"/>
                    </a:lnTo>
                    <a:lnTo>
                      <a:pt x="234" y="43"/>
                    </a:lnTo>
                    <a:lnTo>
                      <a:pt x="236" y="43"/>
                    </a:lnTo>
                    <a:lnTo>
                      <a:pt x="238" y="30"/>
                    </a:lnTo>
                    <a:lnTo>
                      <a:pt x="236" y="17"/>
                    </a:lnTo>
                    <a:lnTo>
                      <a:pt x="236" y="9"/>
                    </a:lnTo>
                    <a:lnTo>
                      <a:pt x="236" y="1"/>
                    </a:lnTo>
                    <a:lnTo>
                      <a:pt x="236" y="0"/>
                    </a:lnTo>
                    <a:lnTo>
                      <a:pt x="227" y="3"/>
                    </a:lnTo>
                  </a:path>
                </a:pathLst>
              </a:custGeom>
              <a:solidFill>
                <a:srgbClr val="E1E1E1"/>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66" name="その他">
                <a:extLst>
                  <a:ext uri="{FF2B5EF4-FFF2-40B4-BE49-F238E27FC236}">
                    <a16:creationId xmlns:a16="http://schemas.microsoft.com/office/drawing/2014/main" id="{81903FF2-356B-4227-A61F-0690D198F476}"/>
                  </a:ext>
                </a:extLst>
              </p:cNvPr>
              <p:cNvSpPr>
                <a:spLocks/>
              </p:cNvSpPr>
              <p:nvPr/>
            </p:nvSpPr>
            <p:spPr bwMode="auto">
              <a:xfrm>
                <a:off x="75" y="115"/>
                <a:ext cx="64" cy="173"/>
              </a:xfrm>
              <a:custGeom>
                <a:avLst/>
                <a:gdLst>
                  <a:gd name="T0" fmla="*/ 63 w 64"/>
                  <a:gd name="T1" fmla="*/ 10 h 173"/>
                  <a:gd name="T2" fmla="*/ 50 w 64"/>
                  <a:gd name="T3" fmla="*/ 8 h 173"/>
                  <a:gd name="T4" fmla="*/ 32 w 64"/>
                  <a:gd name="T5" fmla="*/ 3 h 173"/>
                  <a:gd name="T6" fmla="*/ 26 w 64"/>
                  <a:gd name="T7" fmla="*/ 2 h 173"/>
                  <a:gd name="T8" fmla="*/ 15 w 64"/>
                  <a:gd name="T9" fmla="*/ 3 h 173"/>
                  <a:gd name="T10" fmla="*/ 6 w 64"/>
                  <a:gd name="T11" fmla="*/ 0 h 173"/>
                  <a:gd name="T12" fmla="*/ 4 w 64"/>
                  <a:gd name="T13" fmla="*/ 24 h 173"/>
                  <a:gd name="T14" fmla="*/ 6 w 64"/>
                  <a:gd name="T15" fmla="*/ 34 h 173"/>
                  <a:gd name="T16" fmla="*/ 3 w 64"/>
                  <a:gd name="T17" fmla="*/ 43 h 173"/>
                  <a:gd name="T18" fmla="*/ 6 w 64"/>
                  <a:gd name="T19" fmla="*/ 60 h 173"/>
                  <a:gd name="T20" fmla="*/ 4 w 64"/>
                  <a:gd name="T21" fmla="*/ 73 h 173"/>
                  <a:gd name="T22" fmla="*/ 4 w 64"/>
                  <a:gd name="T23" fmla="*/ 87 h 173"/>
                  <a:gd name="T24" fmla="*/ 0 w 64"/>
                  <a:gd name="T25" fmla="*/ 102 h 173"/>
                  <a:gd name="T26" fmla="*/ 4 w 64"/>
                  <a:gd name="T27" fmla="*/ 112 h 173"/>
                  <a:gd name="T28" fmla="*/ 0 w 64"/>
                  <a:gd name="T29" fmla="*/ 126 h 173"/>
                  <a:gd name="T30" fmla="*/ 4 w 64"/>
                  <a:gd name="T31" fmla="*/ 137 h 173"/>
                  <a:gd name="T32" fmla="*/ 0 w 64"/>
                  <a:gd name="T33" fmla="*/ 140 h 173"/>
                  <a:gd name="T34" fmla="*/ 17 w 64"/>
                  <a:gd name="T35" fmla="*/ 147 h 173"/>
                  <a:gd name="T36" fmla="*/ 22 w 64"/>
                  <a:gd name="T37" fmla="*/ 148 h 173"/>
                  <a:gd name="T38" fmla="*/ 30 w 64"/>
                  <a:gd name="T39" fmla="*/ 159 h 173"/>
                  <a:gd name="T40" fmla="*/ 45 w 64"/>
                  <a:gd name="T41" fmla="*/ 164 h 173"/>
                  <a:gd name="T42" fmla="*/ 50 w 64"/>
                  <a:gd name="T43" fmla="*/ 168 h 173"/>
                  <a:gd name="T44" fmla="*/ 57 w 64"/>
                  <a:gd name="T45" fmla="*/ 168 h 173"/>
                  <a:gd name="T46" fmla="*/ 60 w 64"/>
                  <a:gd name="T47" fmla="*/ 172 h 173"/>
                  <a:gd name="T48" fmla="*/ 63 w 64"/>
                  <a:gd name="T49" fmla="*/ 10 h 173"/>
                  <a:gd name="T50" fmla="*/ 63 w 64"/>
                  <a:gd name="T51" fmla="*/ 10 h 17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64" h="173">
                    <a:moveTo>
                      <a:pt x="63" y="10"/>
                    </a:moveTo>
                    <a:lnTo>
                      <a:pt x="50" y="8"/>
                    </a:lnTo>
                    <a:lnTo>
                      <a:pt x="32" y="3"/>
                    </a:lnTo>
                    <a:lnTo>
                      <a:pt x="26" y="2"/>
                    </a:lnTo>
                    <a:lnTo>
                      <a:pt x="15" y="3"/>
                    </a:lnTo>
                    <a:lnTo>
                      <a:pt x="6" y="0"/>
                    </a:lnTo>
                    <a:lnTo>
                      <a:pt x="4" y="24"/>
                    </a:lnTo>
                    <a:lnTo>
                      <a:pt x="6" y="34"/>
                    </a:lnTo>
                    <a:lnTo>
                      <a:pt x="3" y="43"/>
                    </a:lnTo>
                    <a:lnTo>
                      <a:pt x="6" y="60"/>
                    </a:lnTo>
                    <a:lnTo>
                      <a:pt x="4" y="73"/>
                    </a:lnTo>
                    <a:lnTo>
                      <a:pt x="4" y="87"/>
                    </a:lnTo>
                    <a:lnTo>
                      <a:pt x="0" y="102"/>
                    </a:lnTo>
                    <a:lnTo>
                      <a:pt x="4" y="112"/>
                    </a:lnTo>
                    <a:lnTo>
                      <a:pt x="0" y="126"/>
                    </a:lnTo>
                    <a:lnTo>
                      <a:pt x="4" y="137"/>
                    </a:lnTo>
                    <a:lnTo>
                      <a:pt x="0" y="140"/>
                    </a:lnTo>
                    <a:lnTo>
                      <a:pt x="17" y="147"/>
                    </a:lnTo>
                    <a:lnTo>
                      <a:pt x="22" y="148"/>
                    </a:lnTo>
                    <a:lnTo>
                      <a:pt x="30" y="159"/>
                    </a:lnTo>
                    <a:lnTo>
                      <a:pt x="45" y="164"/>
                    </a:lnTo>
                    <a:lnTo>
                      <a:pt x="50" y="168"/>
                    </a:lnTo>
                    <a:lnTo>
                      <a:pt x="57" y="168"/>
                    </a:lnTo>
                    <a:lnTo>
                      <a:pt x="60" y="172"/>
                    </a:lnTo>
                    <a:lnTo>
                      <a:pt x="63" y="10"/>
                    </a:lnTo>
                  </a:path>
                </a:pathLst>
              </a:custGeom>
              <a:solidFill>
                <a:srgbClr val="C0C0C0"/>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67" name="その他">
                <a:extLst>
                  <a:ext uri="{FF2B5EF4-FFF2-40B4-BE49-F238E27FC236}">
                    <a16:creationId xmlns:a16="http://schemas.microsoft.com/office/drawing/2014/main" id="{EACC1BCA-9C06-4C26-967C-0EFF55C7E5DE}"/>
                  </a:ext>
                </a:extLst>
              </p:cNvPr>
              <p:cNvSpPr>
                <a:spLocks/>
              </p:cNvSpPr>
              <p:nvPr/>
            </p:nvSpPr>
            <p:spPr bwMode="auto">
              <a:xfrm>
                <a:off x="137" y="107"/>
                <a:ext cx="211" cy="52"/>
              </a:xfrm>
              <a:custGeom>
                <a:avLst/>
                <a:gdLst>
                  <a:gd name="T0" fmla="*/ 210 w 211"/>
                  <a:gd name="T1" fmla="*/ 7 h 52"/>
                  <a:gd name="T2" fmla="*/ 168 w 211"/>
                  <a:gd name="T3" fmla="*/ 2 h 52"/>
                  <a:gd name="T4" fmla="*/ 162 w 211"/>
                  <a:gd name="T5" fmla="*/ 2 h 52"/>
                  <a:gd name="T6" fmla="*/ 145 w 211"/>
                  <a:gd name="T7" fmla="*/ 0 h 52"/>
                  <a:gd name="T8" fmla="*/ 135 w 211"/>
                  <a:gd name="T9" fmla="*/ 0 h 52"/>
                  <a:gd name="T10" fmla="*/ 110 w 211"/>
                  <a:gd name="T11" fmla="*/ 5 h 52"/>
                  <a:gd name="T12" fmla="*/ 91 w 211"/>
                  <a:gd name="T13" fmla="*/ 5 h 52"/>
                  <a:gd name="T14" fmla="*/ 82 w 211"/>
                  <a:gd name="T15" fmla="*/ 5 h 52"/>
                  <a:gd name="T16" fmla="*/ 59 w 211"/>
                  <a:gd name="T17" fmla="*/ 5 h 52"/>
                  <a:gd name="T18" fmla="*/ 50 w 211"/>
                  <a:gd name="T19" fmla="*/ 5 h 52"/>
                  <a:gd name="T20" fmla="*/ 25 w 211"/>
                  <a:gd name="T21" fmla="*/ 7 h 52"/>
                  <a:gd name="T22" fmla="*/ 12 w 211"/>
                  <a:gd name="T23" fmla="*/ 7 h 52"/>
                  <a:gd name="T24" fmla="*/ 0 w 211"/>
                  <a:gd name="T25" fmla="*/ 7 h 52"/>
                  <a:gd name="T26" fmla="*/ 12 w 211"/>
                  <a:gd name="T27" fmla="*/ 51 h 52"/>
                  <a:gd name="T28" fmla="*/ 203 w 211"/>
                  <a:gd name="T29" fmla="*/ 22 h 52"/>
                  <a:gd name="T30" fmla="*/ 210 w 211"/>
                  <a:gd name="T31" fmla="*/ 7 h 52"/>
                  <a:gd name="T32" fmla="*/ 210 w 211"/>
                  <a:gd name="T33" fmla="*/ 7 h 5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11" h="52">
                    <a:moveTo>
                      <a:pt x="210" y="7"/>
                    </a:moveTo>
                    <a:lnTo>
                      <a:pt x="168" y="2"/>
                    </a:lnTo>
                    <a:lnTo>
                      <a:pt x="162" y="2"/>
                    </a:lnTo>
                    <a:lnTo>
                      <a:pt x="145" y="0"/>
                    </a:lnTo>
                    <a:lnTo>
                      <a:pt x="135" y="0"/>
                    </a:lnTo>
                    <a:lnTo>
                      <a:pt x="110" y="5"/>
                    </a:lnTo>
                    <a:lnTo>
                      <a:pt x="91" y="5"/>
                    </a:lnTo>
                    <a:lnTo>
                      <a:pt x="82" y="5"/>
                    </a:lnTo>
                    <a:lnTo>
                      <a:pt x="59" y="5"/>
                    </a:lnTo>
                    <a:lnTo>
                      <a:pt x="50" y="5"/>
                    </a:lnTo>
                    <a:lnTo>
                      <a:pt x="25" y="7"/>
                    </a:lnTo>
                    <a:lnTo>
                      <a:pt x="12" y="7"/>
                    </a:lnTo>
                    <a:lnTo>
                      <a:pt x="0" y="7"/>
                    </a:lnTo>
                    <a:lnTo>
                      <a:pt x="12" y="51"/>
                    </a:lnTo>
                    <a:lnTo>
                      <a:pt x="203" y="22"/>
                    </a:lnTo>
                    <a:lnTo>
                      <a:pt x="210" y="7"/>
                    </a:lnTo>
                  </a:path>
                </a:pathLst>
              </a:custGeom>
              <a:solidFill>
                <a:srgbClr val="EFEFEF"/>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68" name="その他">
                <a:extLst>
                  <a:ext uri="{FF2B5EF4-FFF2-40B4-BE49-F238E27FC236}">
                    <a16:creationId xmlns:a16="http://schemas.microsoft.com/office/drawing/2014/main" id="{92DF88F4-B563-478E-9A5F-0B4F2CA20425}"/>
                  </a:ext>
                </a:extLst>
              </p:cNvPr>
              <p:cNvSpPr>
                <a:spLocks/>
              </p:cNvSpPr>
              <p:nvPr/>
            </p:nvSpPr>
            <p:spPr bwMode="auto">
              <a:xfrm>
                <a:off x="133" y="115"/>
                <a:ext cx="42" cy="198"/>
              </a:xfrm>
              <a:custGeom>
                <a:avLst/>
                <a:gdLst>
                  <a:gd name="T0" fmla="*/ 25 w 42"/>
                  <a:gd name="T1" fmla="*/ 8 h 198"/>
                  <a:gd name="T2" fmla="*/ 7 w 42"/>
                  <a:gd name="T3" fmla="*/ 2 h 198"/>
                  <a:gd name="T4" fmla="*/ 4 w 42"/>
                  <a:gd name="T5" fmla="*/ 0 h 198"/>
                  <a:gd name="T6" fmla="*/ 2 w 42"/>
                  <a:gd name="T7" fmla="*/ 26 h 198"/>
                  <a:gd name="T8" fmla="*/ 4 w 42"/>
                  <a:gd name="T9" fmla="*/ 34 h 198"/>
                  <a:gd name="T10" fmla="*/ 1 w 42"/>
                  <a:gd name="T11" fmla="*/ 56 h 198"/>
                  <a:gd name="T12" fmla="*/ 2 w 42"/>
                  <a:gd name="T13" fmla="*/ 62 h 198"/>
                  <a:gd name="T14" fmla="*/ 0 w 42"/>
                  <a:gd name="T15" fmla="*/ 76 h 198"/>
                  <a:gd name="T16" fmla="*/ 0 w 42"/>
                  <a:gd name="T17" fmla="*/ 82 h 198"/>
                  <a:gd name="T18" fmla="*/ 0 w 42"/>
                  <a:gd name="T19" fmla="*/ 105 h 198"/>
                  <a:gd name="T20" fmla="*/ 2 w 42"/>
                  <a:gd name="T21" fmla="*/ 115 h 198"/>
                  <a:gd name="T22" fmla="*/ 0 w 42"/>
                  <a:gd name="T23" fmla="*/ 137 h 198"/>
                  <a:gd name="T24" fmla="*/ 0 w 42"/>
                  <a:gd name="T25" fmla="*/ 150 h 198"/>
                  <a:gd name="T26" fmla="*/ 0 w 42"/>
                  <a:gd name="T27" fmla="*/ 172 h 198"/>
                  <a:gd name="T28" fmla="*/ 0 w 42"/>
                  <a:gd name="T29" fmla="*/ 175 h 198"/>
                  <a:gd name="T30" fmla="*/ 0 w 42"/>
                  <a:gd name="T31" fmla="*/ 177 h 198"/>
                  <a:gd name="T32" fmla="*/ 17 w 42"/>
                  <a:gd name="T33" fmla="*/ 190 h 198"/>
                  <a:gd name="T34" fmla="*/ 23 w 42"/>
                  <a:gd name="T35" fmla="*/ 192 h 198"/>
                  <a:gd name="T36" fmla="*/ 27 w 42"/>
                  <a:gd name="T37" fmla="*/ 197 h 198"/>
                  <a:gd name="T38" fmla="*/ 41 w 42"/>
                  <a:gd name="T39" fmla="*/ 109 h 198"/>
                  <a:gd name="T40" fmla="*/ 33 w 42"/>
                  <a:gd name="T41" fmla="*/ 23 h 198"/>
                  <a:gd name="T42" fmla="*/ 25 w 42"/>
                  <a:gd name="T43" fmla="*/ 8 h 198"/>
                  <a:gd name="T44" fmla="*/ 25 w 42"/>
                  <a:gd name="T45" fmla="*/ 8 h 19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2" h="198">
                    <a:moveTo>
                      <a:pt x="25" y="8"/>
                    </a:moveTo>
                    <a:lnTo>
                      <a:pt x="7" y="2"/>
                    </a:lnTo>
                    <a:lnTo>
                      <a:pt x="4" y="0"/>
                    </a:lnTo>
                    <a:lnTo>
                      <a:pt x="2" y="26"/>
                    </a:lnTo>
                    <a:lnTo>
                      <a:pt x="4" y="34"/>
                    </a:lnTo>
                    <a:lnTo>
                      <a:pt x="1" y="56"/>
                    </a:lnTo>
                    <a:lnTo>
                      <a:pt x="2" y="62"/>
                    </a:lnTo>
                    <a:lnTo>
                      <a:pt x="0" y="76"/>
                    </a:lnTo>
                    <a:lnTo>
                      <a:pt x="0" y="82"/>
                    </a:lnTo>
                    <a:lnTo>
                      <a:pt x="0" y="105"/>
                    </a:lnTo>
                    <a:lnTo>
                      <a:pt x="2" y="115"/>
                    </a:lnTo>
                    <a:lnTo>
                      <a:pt x="0" y="137"/>
                    </a:lnTo>
                    <a:lnTo>
                      <a:pt x="0" y="150"/>
                    </a:lnTo>
                    <a:lnTo>
                      <a:pt x="0" y="172"/>
                    </a:lnTo>
                    <a:lnTo>
                      <a:pt x="0" y="175"/>
                    </a:lnTo>
                    <a:lnTo>
                      <a:pt x="0" y="177"/>
                    </a:lnTo>
                    <a:lnTo>
                      <a:pt x="17" y="190"/>
                    </a:lnTo>
                    <a:lnTo>
                      <a:pt x="23" y="192"/>
                    </a:lnTo>
                    <a:lnTo>
                      <a:pt x="27" y="197"/>
                    </a:lnTo>
                    <a:lnTo>
                      <a:pt x="41" y="109"/>
                    </a:lnTo>
                    <a:lnTo>
                      <a:pt x="33" y="23"/>
                    </a:lnTo>
                    <a:lnTo>
                      <a:pt x="25" y="8"/>
                    </a:lnTo>
                  </a:path>
                </a:pathLst>
              </a:custGeom>
              <a:solidFill>
                <a:srgbClr val="C0C0C0"/>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69" name="その他">
                <a:extLst>
                  <a:ext uri="{FF2B5EF4-FFF2-40B4-BE49-F238E27FC236}">
                    <a16:creationId xmlns:a16="http://schemas.microsoft.com/office/drawing/2014/main" id="{DC71A6FC-CD51-4BFF-9F78-2AAF422AE036}"/>
                  </a:ext>
                </a:extLst>
              </p:cNvPr>
              <p:cNvSpPr>
                <a:spLocks/>
              </p:cNvSpPr>
              <p:nvPr/>
            </p:nvSpPr>
            <p:spPr bwMode="auto">
              <a:xfrm>
                <a:off x="158" y="114"/>
                <a:ext cx="190" cy="199"/>
              </a:xfrm>
              <a:custGeom>
                <a:avLst/>
                <a:gdLst>
                  <a:gd name="T0" fmla="*/ 189 w 190"/>
                  <a:gd name="T1" fmla="*/ 0 h 199"/>
                  <a:gd name="T2" fmla="*/ 177 w 190"/>
                  <a:gd name="T3" fmla="*/ 1 h 199"/>
                  <a:gd name="T4" fmla="*/ 164 w 190"/>
                  <a:gd name="T5" fmla="*/ 0 h 199"/>
                  <a:gd name="T6" fmla="*/ 156 w 190"/>
                  <a:gd name="T7" fmla="*/ 1 h 199"/>
                  <a:gd name="T8" fmla="*/ 151 w 190"/>
                  <a:gd name="T9" fmla="*/ 1 h 199"/>
                  <a:gd name="T10" fmla="*/ 141 w 190"/>
                  <a:gd name="T11" fmla="*/ 1 h 199"/>
                  <a:gd name="T12" fmla="*/ 139 w 190"/>
                  <a:gd name="T13" fmla="*/ 1 h 199"/>
                  <a:gd name="T14" fmla="*/ 119 w 190"/>
                  <a:gd name="T15" fmla="*/ 1 h 199"/>
                  <a:gd name="T16" fmla="*/ 99 w 190"/>
                  <a:gd name="T17" fmla="*/ 3 h 199"/>
                  <a:gd name="T18" fmla="*/ 83 w 190"/>
                  <a:gd name="T19" fmla="*/ 3 h 199"/>
                  <a:gd name="T20" fmla="*/ 71 w 190"/>
                  <a:gd name="T21" fmla="*/ 3 h 199"/>
                  <a:gd name="T22" fmla="*/ 50 w 190"/>
                  <a:gd name="T23" fmla="*/ 3 h 199"/>
                  <a:gd name="T24" fmla="*/ 37 w 190"/>
                  <a:gd name="T25" fmla="*/ 7 h 199"/>
                  <a:gd name="T26" fmla="*/ 19 w 190"/>
                  <a:gd name="T27" fmla="*/ 4 h 199"/>
                  <a:gd name="T28" fmla="*/ 9 w 190"/>
                  <a:gd name="T29" fmla="*/ 7 h 199"/>
                  <a:gd name="T30" fmla="*/ 0 w 190"/>
                  <a:gd name="T31" fmla="*/ 9 h 199"/>
                  <a:gd name="T32" fmla="*/ 2 w 190"/>
                  <a:gd name="T33" fmla="*/ 32 h 199"/>
                  <a:gd name="T34" fmla="*/ 0 w 190"/>
                  <a:gd name="T35" fmla="*/ 36 h 199"/>
                  <a:gd name="T36" fmla="*/ 4 w 190"/>
                  <a:gd name="T37" fmla="*/ 46 h 199"/>
                  <a:gd name="T38" fmla="*/ 4 w 190"/>
                  <a:gd name="T39" fmla="*/ 55 h 199"/>
                  <a:gd name="T40" fmla="*/ 0 w 190"/>
                  <a:gd name="T41" fmla="*/ 70 h 199"/>
                  <a:gd name="T42" fmla="*/ 4 w 190"/>
                  <a:gd name="T43" fmla="*/ 83 h 199"/>
                  <a:gd name="T44" fmla="*/ 4 w 190"/>
                  <a:gd name="T45" fmla="*/ 99 h 199"/>
                  <a:gd name="T46" fmla="*/ 2 w 190"/>
                  <a:gd name="T47" fmla="*/ 110 h 199"/>
                  <a:gd name="T48" fmla="*/ 2 w 190"/>
                  <a:gd name="T49" fmla="*/ 130 h 199"/>
                  <a:gd name="T50" fmla="*/ 4 w 190"/>
                  <a:gd name="T51" fmla="*/ 151 h 199"/>
                  <a:gd name="T52" fmla="*/ 2 w 190"/>
                  <a:gd name="T53" fmla="*/ 173 h 199"/>
                  <a:gd name="T54" fmla="*/ 2 w 190"/>
                  <a:gd name="T55" fmla="*/ 185 h 199"/>
                  <a:gd name="T56" fmla="*/ 2 w 190"/>
                  <a:gd name="T57" fmla="*/ 198 h 199"/>
                  <a:gd name="T58" fmla="*/ 17 w 190"/>
                  <a:gd name="T59" fmla="*/ 197 h 199"/>
                  <a:gd name="T60" fmla="*/ 28 w 190"/>
                  <a:gd name="T61" fmla="*/ 197 h 199"/>
                  <a:gd name="T62" fmla="*/ 46 w 190"/>
                  <a:gd name="T63" fmla="*/ 189 h 199"/>
                  <a:gd name="T64" fmla="*/ 52 w 190"/>
                  <a:gd name="T65" fmla="*/ 189 h 199"/>
                  <a:gd name="T66" fmla="*/ 65 w 190"/>
                  <a:gd name="T67" fmla="*/ 183 h 199"/>
                  <a:gd name="T68" fmla="*/ 73 w 190"/>
                  <a:gd name="T69" fmla="*/ 183 h 199"/>
                  <a:gd name="T70" fmla="*/ 83 w 190"/>
                  <a:gd name="T71" fmla="*/ 183 h 199"/>
                  <a:gd name="T72" fmla="*/ 97 w 190"/>
                  <a:gd name="T73" fmla="*/ 177 h 199"/>
                  <a:gd name="T74" fmla="*/ 112 w 190"/>
                  <a:gd name="T75" fmla="*/ 177 h 199"/>
                  <a:gd name="T76" fmla="*/ 116 w 190"/>
                  <a:gd name="T77" fmla="*/ 176 h 199"/>
                  <a:gd name="T78" fmla="*/ 129 w 190"/>
                  <a:gd name="T79" fmla="*/ 175 h 199"/>
                  <a:gd name="T80" fmla="*/ 140 w 190"/>
                  <a:gd name="T81" fmla="*/ 173 h 199"/>
                  <a:gd name="T82" fmla="*/ 151 w 190"/>
                  <a:gd name="T83" fmla="*/ 173 h 199"/>
                  <a:gd name="T84" fmla="*/ 167 w 190"/>
                  <a:gd name="T85" fmla="*/ 172 h 199"/>
                  <a:gd name="T86" fmla="*/ 177 w 190"/>
                  <a:gd name="T87" fmla="*/ 168 h 199"/>
                  <a:gd name="T88" fmla="*/ 189 w 190"/>
                  <a:gd name="T89" fmla="*/ 168 h 199"/>
                  <a:gd name="T90" fmla="*/ 186 w 190"/>
                  <a:gd name="T91" fmla="*/ 148 h 199"/>
                  <a:gd name="T92" fmla="*/ 189 w 190"/>
                  <a:gd name="T93" fmla="*/ 136 h 199"/>
                  <a:gd name="T94" fmla="*/ 189 w 190"/>
                  <a:gd name="T95" fmla="*/ 119 h 199"/>
                  <a:gd name="T96" fmla="*/ 186 w 190"/>
                  <a:gd name="T97" fmla="*/ 105 h 199"/>
                  <a:gd name="T98" fmla="*/ 186 w 190"/>
                  <a:gd name="T99" fmla="*/ 100 h 199"/>
                  <a:gd name="T100" fmla="*/ 186 w 190"/>
                  <a:gd name="T101" fmla="*/ 90 h 199"/>
                  <a:gd name="T102" fmla="*/ 186 w 190"/>
                  <a:gd name="T103" fmla="*/ 76 h 199"/>
                  <a:gd name="T104" fmla="*/ 189 w 190"/>
                  <a:gd name="T105" fmla="*/ 68 h 199"/>
                  <a:gd name="T106" fmla="*/ 189 w 190"/>
                  <a:gd name="T107" fmla="*/ 52 h 199"/>
                  <a:gd name="T108" fmla="*/ 189 w 190"/>
                  <a:gd name="T109" fmla="*/ 35 h 199"/>
                  <a:gd name="T110" fmla="*/ 189 w 190"/>
                  <a:gd name="T111" fmla="*/ 28 h 199"/>
                  <a:gd name="T112" fmla="*/ 189 w 190"/>
                  <a:gd name="T113" fmla="*/ 9 h 199"/>
                  <a:gd name="T114" fmla="*/ 189 w 190"/>
                  <a:gd name="T115" fmla="*/ 1 h 199"/>
                  <a:gd name="T116" fmla="*/ 189 w 190"/>
                  <a:gd name="T117" fmla="*/ 0 h 199"/>
                  <a:gd name="T118" fmla="*/ 189 w 190"/>
                  <a:gd name="T119" fmla="*/ 0 h 19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190" h="199">
                    <a:moveTo>
                      <a:pt x="189" y="0"/>
                    </a:moveTo>
                    <a:lnTo>
                      <a:pt x="177" y="1"/>
                    </a:lnTo>
                    <a:lnTo>
                      <a:pt x="164" y="0"/>
                    </a:lnTo>
                    <a:lnTo>
                      <a:pt x="156" y="1"/>
                    </a:lnTo>
                    <a:lnTo>
                      <a:pt x="151" y="1"/>
                    </a:lnTo>
                    <a:lnTo>
                      <a:pt x="141" y="1"/>
                    </a:lnTo>
                    <a:lnTo>
                      <a:pt x="139" y="1"/>
                    </a:lnTo>
                    <a:lnTo>
                      <a:pt x="119" y="1"/>
                    </a:lnTo>
                    <a:lnTo>
                      <a:pt x="99" y="3"/>
                    </a:lnTo>
                    <a:lnTo>
                      <a:pt x="83" y="3"/>
                    </a:lnTo>
                    <a:lnTo>
                      <a:pt x="71" y="3"/>
                    </a:lnTo>
                    <a:lnTo>
                      <a:pt x="50" y="3"/>
                    </a:lnTo>
                    <a:lnTo>
                      <a:pt x="37" y="7"/>
                    </a:lnTo>
                    <a:lnTo>
                      <a:pt x="19" y="4"/>
                    </a:lnTo>
                    <a:lnTo>
                      <a:pt x="9" y="7"/>
                    </a:lnTo>
                    <a:lnTo>
                      <a:pt x="0" y="9"/>
                    </a:lnTo>
                    <a:lnTo>
                      <a:pt x="2" y="32"/>
                    </a:lnTo>
                    <a:lnTo>
                      <a:pt x="0" y="36"/>
                    </a:lnTo>
                    <a:lnTo>
                      <a:pt x="4" y="46"/>
                    </a:lnTo>
                    <a:lnTo>
                      <a:pt x="4" y="55"/>
                    </a:lnTo>
                    <a:lnTo>
                      <a:pt x="0" y="70"/>
                    </a:lnTo>
                    <a:lnTo>
                      <a:pt x="4" y="83"/>
                    </a:lnTo>
                    <a:lnTo>
                      <a:pt x="4" y="99"/>
                    </a:lnTo>
                    <a:lnTo>
                      <a:pt x="2" y="110"/>
                    </a:lnTo>
                    <a:lnTo>
                      <a:pt x="2" y="130"/>
                    </a:lnTo>
                    <a:lnTo>
                      <a:pt x="4" y="151"/>
                    </a:lnTo>
                    <a:lnTo>
                      <a:pt x="2" y="173"/>
                    </a:lnTo>
                    <a:lnTo>
                      <a:pt x="2" y="185"/>
                    </a:lnTo>
                    <a:lnTo>
                      <a:pt x="2" y="198"/>
                    </a:lnTo>
                    <a:lnTo>
                      <a:pt x="17" y="197"/>
                    </a:lnTo>
                    <a:lnTo>
                      <a:pt x="28" y="197"/>
                    </a:lnTo>
                    <a:lnTo>
                      <a:pt x="46" y="189"/>
                    </a:lnTo>
                    <a:lnTo>
                      <a:pt x="52" y="189"/>
                    </a:lnTo>
                    <a:lnTo>
                      <a:pt x="65" y="183"/>
                    </a:lnTo>
                    <a:lnTo>
                      <a:pt x="73" y="183"/>
                    </a:lnTo>
                    <a:lnTo>
                      <a:pt x="83" y="183"/>
                    </a:lnTo>
                    <a:lnTo>
                      <a:pt x="97" y="177"/>
                    </a:lnTo>
                    <a:lnTo>
                      <a:pt x="112" y="177"/>
                    </a:lnTo>
                    <a:lnTo>
                      <a:pt x="116" y="176"/>
                    </a:lnTo>
                    <a:lnTo>
                      <a:pt x="129" y="175"/>
                    </a:lnTo>
                    <a:lnTo>
                      <a:pt x="140" y="173"/>
                    </a:lnTo>
                    <a:lnTo>
                      <a:pt x="151" y="173"/>
                    </a:lnTo>
                    <a:lnTo>
                      <a:pt x="167" y="172"/>
                    </a:lnTo>
                    <a:lnTo>
                      <a:pt x="177" y="168"/>
                    </a:lnTo>
                    <a:lnTo>
                      <a:pt x="189" y="168"/>
                    </a:lnTo>
                    <a:lnTo>
                      <a:pt x="186" y="148"/>
                    </a:lnTo>
                    <a:lnTo>
                      <a:pt x="189" y="136"/>
                    </a:lnTo>
                    <a:lnTo>
                      <a:pt x="189" y="119"/>
                    </a:lnTo>
                    <a:lnTo>
                      <a:pt x="186" y="105"/>
                    </a:lnTo>
                    <a:lnTo>
                      <a:pt x="186" y="100"/>
                    </a:lnTo>
                    <a:lnTo>
                      <a:pt x="186" y="90"/>
                    </a:lnTo>
                    <a:lnTo>
                      <a:pt x="186" y="76"/>
                    </a:lnTo>
                    <a:lnTo>
                      <a:pt x="189" y="68"/>
                    </a:lnTo>
                    <a:lnTo>
                      <a:pt x="189" y="52"/>
                    </a:lnTo>
                    <a:lnTo>
                      <a:pt x="189" y="35"/>
                    </a:lnTo>
                    <a:lnTo>
                      <a:pt x="189" y="28"/>
                    </a:lnTo>
                    <a:lnTo>
                      <a:pt x="189" y="9"/>
                    </a:lnTo>
                    <a:lnTo>
                      <a:pt x="189" y="1"/>
                    </a:lnTo>
                    <a:lnTo>
                      <a:pt x="189" y="0"/>
                    </a:lnTo>
                  </a:path>
                </a:pathLst>
              </a:custGeom>
              <a:solidFill>
                <a:srgbClr val="E1E1E1"/>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70" name="その他">
                <a:extLst>
                  <a:ext uri="{FF2B5EF4-FFF2-40B4-BE49-F238E27FC236}">
                    <a16:creationId xmlns:a16="http://schemas.microsoft.com/office/drawing/2014/main" id="{60ACE896-8599-4E5C-801B-FB78872EE7AE}"/>
                  </a:ext>
                </a:extLst>
              </p:cNvPr>
              <p:cNvSpPr>
                <a:spLocks/>
              </p:cNvSpPr>
              <p:nvPr/>
            </p:nvSpPr>
            <p:spPr bwMode="auto">
              <a:xfrm>
                <a:off x="180" y="135"/>
                <a:ext cx="148" cy="142"/>
              </a:xfrm>
              <a:custGeom>
                <a:avLst/>
                <a:gdLst>
                  <a:gd name="T0" fmla="*/ 145 w 148"/>
                  <a:gd name="T1" fmla="*/ 0 h 142"/>
                  <a:gd name="T2" fmla="*/ 125 w 148"/>
                  <a:gd name="T3" fmla="*/ 2 h 142"/>
                  <a:gd name="T4" fmla="*/ 118 w 148"/>
                  <a:gd name="T5" fmla="*/ 3 h 142"/>
                  <a:gd name="T6" fmla="*/ 97 w 148"/>
                  <a:gd name="T7" fmla="*/ 3 h 142"/>
                  <a:gd name="T8" fmla="*/ 83 w 148"/>
                  <a:gd name="T9" fmla="*/ 3 h 142"/>
                  <a:gd name="T10" fmla="*/ 61 w 148"/>
                  <a:gd name="T11" fmla="*/ 7 h 142"/>
                  <a:gd name="T12" fmla="*/ 40 w 148"/>
                  <a:gd name="T13" fmla="*/ 7 h 142"/>
                  <a:gd name="T14" fmla="*/ 22 w 148"/>
                  <a:gd name="T15" fmla="*/ 11 h 142"/>
                  <a:gd name="T16" fmla="*/ 8 w 148"/>
                  <a:gd name="T17" fmla="*/ 9 h 142"/>
                  <a:gd name="T18" fmla="*/ 3 w 148"/>
                  <a:gd name="T19" fmla="*/ 11 h 142"/>
                  <a:gd name="T20" fmla="*/ 3 w 148"/>
                  <a:gd name="T21" fmla="*/ 23 h 142"/>
                  <a:gd name="T22" fmla="*/ 3 w 148"/>
                  <a:gd name="T23" fmla="*/ 45 h 142"/>
                  <a:gd name="T24" fmla="*/ 5 w 148"/>
                  <a:gd name="T25" fmla="*/ 50 h 142"/>
                  <a:gd name="T26" fmla="*/ 5 w 148"/>
                  <a:gd name="T27" fmla="*/ 62 h 142"/>
                  <a:gd name="T28" fmla="*/ 0 w 148"/>
                  <a:gd name="T29" fmla="*/ 73 h 142"/>
                  <a:gd name="T30" fmla="*/ 6 w 148"/>
                  <a:gd name="T31" fmla="*/ 93 h 142"/>
                  <a:gd name="T32" fmla="*/ 6 w 148"/>
                  <a:gd name="T33" fmla="*/ 117 h 142"/>
                  <a:gd name="T34" fmla="*/ 5 w 148"/>
                  <a:gd name="T35" fmla="*/ 130 h 142"/>
                  <a:gd name="T36" fmla="*/ 5 w 148"/>
                  <a:gd name="T37" fmla="*/ 141 h 142"/>
                  <a:gd name="T38" fmla="*/ 22 w 148"/>
                  <a:gd name="T39" fmla="*/ 139 h 142"/>
                  <a:gd name="T40" fmla="*/ 30 w 148"/>
                  <a:gd name="T41" fmla="*/ 139 h 142"/>
                  <a:gd name="T42" fmla="*/ 57 w 148"/>
                  <a:gd name="T43" fmla="*/ 130 h 142"/>
                  <a:gd name="T44" fmla="*/ 61 w 148"/>
                  <a:gd name="T45" fmla="*/ 130 h 142"/>
                  <a:gd name="T46" fmla="*/ 78 w 148"/>
                  <a:gd name="T47" fmla="*/ 127 h 142"/>
                  <a:gd name="T48" fmla="*/ 90 w 148"/>
                  <a:gd name="T49" fmla="*/ 127 h 142"/>
                  <a:gd name="T50" fmla="*/ 97 w 148"/>
                  <a:gd name="T51" fmla="*/ 124 h 142"/>
                  <a:gd name="T52" fmla="*/ 115 w 148"/>
                  <a:gd name="T53" fmla="*/ 124 h 142"/>
                  <a:gd name="T54" fmla="*/ 119 w 148"/>
                  <a:gd name="T55" fmla="*/ 124 h 142"/>
                  <a:gd name="T56" fmla="*/ 134 w 148"/>
                  <a:gd name="T57" fmla="*/ 120 h 142"/>
                  <a:gd name="T58" fmla="*/ 145 w 148"/>
                  <a:gd name="T59" fmla="*/ 120 h 142"/>
                  <a:gd name="T60" fmla="*/ 145 w 148"/>
                  <a:gd name="T61" fmla="*/ 111 h 142"/>
                  <a:gd name="T62" fmla="*/ 145 w 148"/>
                  <a:gd name="T63" fmla="*/ 92 h 142"/>
                  <a:gd name="T64" fmla="*/ 145 w 148"/>
                  <a:gd name="T65" fmla="*/ 79 h 142"/>
                  <a:gd name="T66" fmla="*/ 145 w 148"/>
                  <a:gd name="T67" fmla="*/ 50 h 142"/>
                  <a:gd name="T68" fmla="*/ 145 w 148"/>
                  <a:gd name="T69" fmla="*/ 42 h 142"/>
                  <a:gd name="T70" fmla="*/ 145 w 148"/>
                  <a:gd name="T71" fmla="*/ 17 h 142"/>
                  <a:gd name="T72" fmla="*/ 147 w 148"/>
                  <a:gd name="T73" fmla="*/ 0 h 142"/>
                  <a:gd name="T74" fmla="*/ 145 w 148"/>
                  <a:gd name="T75" fmla="*/ 0 h 142"/>
                  <a:gd name="T76" fmla="*/ 145 w 148"/>
                  <a:gd name="T77" fmla="*/ 0 h 14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48" h="142">
                    <a:moveTo>
                      <a:pt x="145" y="0"/>
                    </a:moveTo>
                    <a:lnTo>
                      <a:pt x="125" y="2"/>
                    </a:lnTo>
                    <a:lnTo>
                      <a:pt x="118" y="3"/>
                    </a:lnTo>
                    <a:lnTo>
                      <a:pt x="97" y="3"/>
                    </a:lnTo>
                    <a:lnTo>
                      <a:pt x="83" y="3"/>
                    </a:lnTo>
                    <a:lnTo>
                      <a:pt x="61" y="7"/>
                    </a:lnTo>
                    <a:lnTo>
                      <a:pt x="40" y="7"/>
                    </a:lnTo>
                    <a:lnTo>
                      <a:pt x="22" y="11"/>
                    </a:lnTo>
                    <a:lnTo>
                      <a:pt x="8" y="9"/>
                    </a:lnTo>
                    <a:lnTo>
                      <a:pt x="3" y="11"/>
                    </a:lnTo>
                    <a:lnTo>
                      <a:pt x="3" y="23"/>
                    </a:lnTo>
                    <a:lnTo>
                      <a:pt x="3" y="45"/>
                    </a:lnTo>
                    <a:lnTo>
                      <a:pt x="5" y="50"/>
                    </a:lnTo>
                    <a:lnTo>
                      <a:pt x="5" y="62"/>
                    </a:lnTo>
                    <a:lnTo>
                      <a:pt x="0" y="73"/>
                    </a:lnTo>
                    <a:lnTo>
                      <a:pt x="6" y="93"/>
                    </a:lnTo>
                    <a:lnTo>
                      <a:pt x="6" y="117"/>
                    </a:lnTo>
                    <a:lnTo>
                      <a:pt x="5" y="130"/>
                    </a:lnTo>
                    <a:lnTo>
                      <a:pt x="5" y="141"/>
                    </a:lnTo>
                    <a:lnTo>
                      <a:pt x="22" y="139"/>
                    </a:lnTo>
                    <a:lnTo>
                      <a:pt x="30" y="139"/>
                    </a:lnTo>
                    <a:lnTo>
                      <a:pt x="57" y="130"/>
                    </a:lnTo>
                    <a:lnTo>
                      <a:pt x="61" y="130"/>
                    </a:lnTo>
                    <a:lnTo>
                      <a:pt x="78" y="127"/>
                    </a:lnTo>
                    <a:lnTo>
                      <a:pt x="90" y="127"/>
                    </a:lnTo>
                    <a:lnTo>
                      <a:pt x="97" y="124"/>
                    </a:lnTo>
                    <a:lnTo>
                      <a:pt x="115" y="124"/>
                    </a:lnTo>
                    <a:lnTo>
                      <a:pt x="119" y="124"/>
                    </a:lnTo>
                    <a:lnTo>
                      <a:pt x="134" y="120"/>
                    </a:lnTo>
                    <a:lnTo>
                      <a:pt x="145" y="120"/>
                    </a:lnTo>
                    <a:lnTo>
                      <a:pt x="145" y="111"/>
                    </a:lnTo>
                    <a:lnTo>
                      <a:pt x="145" y="92"/>
                    </a:lnTo>
                    <a:lnTo>
                      <a:pt x="145" y="79"/>
                    </a:lnTo>
                    <a:lnTo>
                      <a:pt x="145" y="50"/>
                    </a:lnTo>
                    <a:lnTo>
                      <a:pt x="145" y="42"/>
                    </a:lnTo>
                    <a:lnTo>
                      <a:pt x="145" y="17"/>
                    </a:lnTo>
                    <a:lnTo>
                      <a:pt x="147" y="0"/>
                    </a:lnTo>
                    <a:lnTo>
                      <a:pt x="145" y="0"/>
                    </a:lnTo>
                  </a:path>
                </a:pathLst>
              </a:custGeom>
              <a:gradFill rotWithShape="0">
                <a:gsLst>
                  <a:gs pos="0">
                    <a:srgbClr val="000080"/>
                  </a:gs>
                  <a:gs pos="100000">
                    <a:srgbClr val="0000FF"/>
                  </a:gs>
                </a:gsLst>
                <a:lin ang="5400000" scaled="1"/>
              </a:gra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71" name="その他">
                <a:extLst>
                  <a:ext uri="{FF2B5EF4-FFF2-40B4-BE49-F238E27FC236}">
                    <a16:creationId xmlns:a16="http://schemas.microsoft.com/office/drawing/2014/main" id="{8D6D5DA8-8319-4DB0-97FF-9619057232D2}"/>
                  </a:ext>
                </a:extLst>
              </p:cNvPr>
              <p:cNvSpPr>
                <a:spLocks/>
              </p:cNvSpPr>
              <p:nvPr/>
            </p:nvSpPr>
            <p:spPr bwMode="auto">
              <a:xfrm>
                <a:off x="149" y="307"/>
                <a:ext cx="287" cy="126"/>
              </a:xfrm>
              <a:custGeom>
                <a:avLst/>
                <a:gdLst>
                  <a:gd name="T0" fmla="*/ 229 w 287"/>
                  <a:gd name="T1" fmla="*/ 5 h 126"/>
                  <a:gd name="T2" fmla="*/ 243 w 287"/>
                  <a:gd name="T3" fmla="*/ 13 h 126"/>
                  <a:gd name="T4" fmla="*/ 257 w 287"/>
                  <a:gd name="T5" fmla="*/ 18 h 126"/>
                  <a:gd name="T6" fmla="*/ 262 w 287"/>
                  <a:gd name="T7" fmla="*/ 25 h 126"/>
                  <a:gd name="T8" fmla="*/ 268 w 287"/>
                  <a:gd name="T9" fmla="*/ 33 h 126"/>
                  <a:gd name="T10" fmla="*/ 278 w 287"/>
                  <a:gd name="T11" fmla="*/ 40 h 126"/>
                  <a:gd name="T12" fmla="*/ 286 w 287"/>
                  <a:gd name="T13" fmla="*/ 47 h 126"/>
                  <a:gd name="T14" fmla="*/ 259 w 287"/>
                  <a:gd name="T15" fmla="*/ 54 h 126"/>
                  <a:gd name="T16" fmla="*/ 249 w 287"/>
                  <a:gd name="T17" fmla="*/ 63 h 126"/>
                  <a:gd name="T18" fmla="*/ 226 w 287"/>
                  <a:gd name="T19" fmla="*/ 79 h 126"/>
                  <a:gd name="T20" fmla="*/ 212 w 287"/>
                  <a:gd name="T21" fmla="*/ 84 h 126"/>
                  <a:gd name="T22" fmla="*/ 191 w 287"/>
                  <a:gd name="T23" fmla="*/ 87 h 126"/>
                  <a:gd name="T24" fmla="*/ 150 w 287"/>
                  <a:gd name="T25" fmla="*/ 96 h 126"/>
                  <a:gd name="T26" fmla="*/ 142 w 287"/>
                  <a:gd name="T27" fmla="*/ 108 h 126"/>
                  <a:gd name="T28" fmla="*/ 121 w 287"/>
                  <a:gd name="T29" fmla="*/ 114 h 126"/>
                  <a:gd name="T30" fmla="*/ 83 w 287"/>
                  <a:gd name="T31" fmla="*/ 117 h 126"/>
                  <a:gd name="T32" fmla="*/ 70 w 287"/>
                  <a:gd name="T33" fmla="*/ 121 h 126"/>
                  <a:gd name="T34" fmla="*/ 59 w 287"/>
                  <a:gd name="T35" fmla="*/ 125 h 126"/>
                  <a:gd name="T36" fmla="*/ 49 w 287"/>
                  <a:gd name="T37" fmla="*/ 110 h 126"/>
                  <a:gd name="T38" fmla="*/ 41 w 287"/>
                  <a:gd name="T39" fmla="*/ 96 h 126"/>
                  <a:gd name="T40" fmla="*/ 41 w 287"/>
                  <a:gd name="T41" fmla="*/ 85 h 126"/>
                  <a:gd name="T42" fmla="*/ 20 w 287"/>
                  <a:gd name="T43" fmla="*/ 75 h 126"/>
                  <a:gd name="T44" fmla="*/ 11 w 287"/>
                  <a:gd name="T45" fmla="*/ 60 h 126"/>
                  <a:gd name="T46" fmla="*/ 2 w 287"/>
                  <a:gd name="T47" fmla="*/ 55 h 126"/>
                  <a:gd name="T48" fmla="*/ 0 w 287"/>
                  <a:gd name="T49" fmla="*/ 52 h 126"/>
                  <a:gd name="T50" fmla="*/ 37 w 287"/>
                  <a:gd name="T51" fmla="*/ 47 h 126"/>
                  <a:gd name="T52" fmla="*/ 55 w 287"/>
                  <a:gd name="T53" fmla="*/ 42 h 126"/>
                  <a:gd name="T54" fmla="*/ 67 w 287"/>
                  <a:gd name="T55" fmla="*/ 42 h 126"/>
                  <a:gd name="T56" fmla="*/ 90 w 287"/>
                  <a:gd name="T57" fmla="*/ 33 h 126"/>
                  <a:gd name="T58" fmla="*/ 96 w 287"/>
                  <a:gd name="T59" fmla="*/ 33 h 126"/>
                  <a:gd name="T60" fmla="*/ 117 w 287"/>
                  <a:gd name="T61" fmla="*/ 25 h 126"/>
                  <a:gd name="T62" fmla="*/ 130 w 287"/>
                  <a:gd name="T63" fmla="*/ 25 h 126"/>
                  <a:gd name="T64" fmla="*/ 146 w 287"/>
                  <a:gd name="T65" fmla="*/ 20 h 126"/>
                  <a:gd name="T66" fmla="*/ 165 w 287"/>
                  <a:gd name="T67" fmla="*/ 17 h 126"/>
                  <a:gd name="T68" fmla="*/ 174 w 287"/>
                  <a:gd name="T69" fmla="*/ 17 h 126"/>
                  <a:gd name="T70" fmla="*/ 186 w 287"/>
                  <a:gd name="T71" fmla="*/ 13 h 126"/>
                  <a:gd name="T72" fmla="*/ 195 w 287"/>
                  <a:gd name="T73" fmla="*/ 13 h 126"/>
                  <a:gd name="T74" fmla="*/ 202 w 287"/>
                  <a:gd name="T75" fmla="*/ 9 h 126"/>
                  <a:gd name="T76" fmla="*/ 219 w 287"/>
                  <a:gd name="T77" fmla="*/ 9 h 126"/>
                  <a:gd name="T78" fmla="*/ 233 w 287"/>
                  <a:gd name="T79" fmla="*/ 0 h 126"/>
                  <a:gd name="T80" fmla="*/ 229 w 287"/>
                  <a:gd name="T81" fmla="*/ 5 h 126"/>
                  <a:gd name="T82" fmla="*/ 229 w 287"/>
                  <a:gd name="T83" fmla="*/ 5 h 12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287" h="126">
                    <a:moveTo>
                      <a:pt x="229" y="5"/>
                    </a:moveTo>
                    <a:lnTo>
                      <a:pt x="243" y="13"/>
                    </a:lnTo>
                    <a:lnTo>
                      <a:pt x="257" y="18"/>
                    </a:lnTo>
                    <a:lnTo>
                      <a:pt x="262" y="25"/>
                    </a:lnTo>
                    <a:lnTo>
                      <a:pt x="268" y="33"/>
                    </a:lnTo>
                    <a:lnTo>
                      <a:pt x="278" y="40"/>
                    </a:lnTo>
                    <a:lnTo>
                      <a:pt x="286" y="47"/>
                    </a:lnTo>
                    <a:lnTo>
                      <a:pt x="259" y="54"/>
                    </a:lnTo>
                    <a:lnTo>
                      <a:pt x="249" y="63"/>
                    </a:lnTo>
                    <a:lnTo>
                      <a:pt x="226" y="79"/>
                    </a:lnTo>
                    <a:lnTo>
                      <a:pt x="212" y="84"/>
                    </a:lnTo>
                    <a:lnTo>
                      <a:pt x="191" y="87"/>
                    </a:lnTo>
                    <a:lnTo>
                      <a:pt x="150" y="96"/>
                    </a:lnTo>
                    <a:lnTo>
                      <a:pt x="142" y="108"/>
                    </a:lnTo>
                    <a:lnTo>
                      <a:pt x="121" y="114"/>
                    </a:lnTo>
                    <a:lnTo>
                      <a:pt x="83" y="117"/>
                    </a:lnTo>
                    <a:lnTo>
                      <a:pt x="70" y="121"/>
                    </a:lnTo>
                    <a:lnTo>
                      <a:pt x="59" y="125"/>
                    </a:lnTo>
                    <a:lnTo>
                      <a:pt x="49" y="110"/>
                    </a:lnTo>
                    <a:lnTo>
                      <a:pt x="41" y="96"/>
                    </a:lnTo>
                    <a:lnTo>
                      <a:pt x="41" y="85"/>
                    </a:lnTo>
                    <a:lnTo>
                      <a:pt x="20" y="75"/>
                    </a:lnTo>
                    <a:lnTo>
                      <a:pt x="11" y="60"/>
                    </a:lnTo>
                    <a:lnTo>
                      <a:pt x="2" y="55"/>
                    </a:lnTo>
                    <a:lnTo>
                      <a:pt x="0" y="52"/>
                    </a:lnTo>
                    <a:lnTo>
                      <a:pt x="37" y="47"/>
                    </a:lnTo>
                    <a:lnTo>
                      <a:pt x="55" y="42"/>
                    </a:lnTo>
                    <a:lnTo>
                      <a:pt x="67" y="42"/>
                    </a:lnTo>
                    <a:lnTo>
                      <a:pt x="90" y="33"/>
                    </a:lnTo>
                    <a:lnTo>
                      <a:pt x="96" y="33"/>
                    </a:lnTo>
                    <a:lnTo>
                      <a:pt x="117" y="25"/>
                    </a:lnTo>
                    <a:lnTo>
                      <a:pt x="130" y="25"/>
                    </a:lnTo>
                    <a:lnTo>
                      <a:pt x="146" y="20"/>
                    </a:lnTo>
                    <a:lnTo>
                      <a:pt x="165" y="17"/>
                    </a:lnTo>
                    <a:lnTo>
                      <a:pt x="174" y="17"/>
                    </a:lnTo>
                    <a:lnTo>
                      <a:pt x="186" y="13"/>
                    </a:lnTo>
                    <a:lnTo>
                      <a:pt x="195" y="13"/>
                    </a:lnTo>
                    <a:lnTo>
                      <a:pt x="202" y="9"/>
                    </a:lnTo>
                    <a:lnTo>
                      <a:pt x="219" y="9"/>
                    </a:lnTo>
                    <a:lnTo>
                      <a:pt x="233" y="0"/>
                    </a:lnTo>
                    <a:lnTo>
                      <a:pt x="229" y="5"/>
                    </a:lnTo>
                  </a:path>
                </a:pathLst>
              </a:custGeom>
              <a:solidFill>
                <a:srgbClr val="EFEFEF"/>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72" name="その他">
                <a:extLst>
                  <a:ext uri="{FF2B5EF4-FFF2-40B4-BE49-F238E27FC236}">
                    <a16:creationId xmlns:a16="http://schemas.microsoft.com/office/drawing/2014/main" id="{8CCCC106-6788-465C-A551-1E1E79258B08}"/>
                  </a:ext>
                </a:extLst>
              </p:cNvPr>
              <p:cNvSpPr>
                <a:spLocks/>
              </p:cNvSpPr>
              <p:nvPr/>
            </p:nvSpPr>
            <p:spPr bwMode="auto">
              <a:xfrm>
                <a:off x="204" y="316"/>
                <a:ext cx="175" cy="46"/>
              </a:xfrm>
              <a:custGeom>
                <a:avLst/>
                <a:gdLst>
                  <a:gd name="T0" fmla="*/ 174 w 175"/>
                  <a:gd name="T1" fmla="*/ 0 h 46"/>
                  <a:gd name="T2" fmla="*/ 159 w 175"/>
                  <a:gd name="T3" fmla="*/ 4 h 46"/>
                  <a:gd name="T4" fmla="*/ 143 w 175"/>
                  <a:gd name="T5" fmla="*/ 6 h 46"/>
                  <a:gd name="T6" fmla="*/ 121 w 175"/>
                  <a:gd name="T7" fmla="*/ 11 h 46"/>
                  <a:gd name="T8" fmla="*/ 105 w 175"/>
                  <a:gd name="T9" fmla="*/ 13 h 46"/>
                  <a:gd name="T10" fmla="*/ 82 w 175"/>
                  <a:gd name="T11" fmla="*/ 19 h 46"/>
                  <a:gd name="T12" fmla="*/ 46 w 175"/>
                  <a:gd name="T13" fmla="*/ 28 h 46"/>
                  <a:gd name="T14" fmla="*/ 19 w 175"/>
                  <a:gd name="T15" fmla="*/ 38 h 46"/>
                  <a:gd name="T16" fmla="*/ 0 w 175"/>
                  <a:gd name="T17" fmla="*/ 40 h 46"/>
                  <a:gd name="T18" fmla="*/ 6 w 175"/>
                  <a:gd name="T19" fmla="*/ 43 h 46"/>
                  <a:gd name="T20" fmla="*/ 6 w 175"/>
                  <a:gd name="T21" fmla="*/ 45 h 46"/>
                  <a:gd name="T22" fmla="*/ 37 w 175"/>
                  <a:gd name="T23" fmla="*/ 40 h 46"/>
                  <a:gd name="T24" fmla="*/ 70 w 175"/>
                  <a:gd name="T25" fmla="*/ 33 h 46"/>
                  <a:gd name="T26" fmla="*/ 93 w 175"/>
                  <a:gd name="T27" fmla="*/ 27 h 46"/>
                  <a:gd name="T28" fmla="*/ 127 w 175"/>
                  <a:gd name="T29" fmla="*/ 17 h 46"/>
                  <a:gd name="T30" fmla="*/ 136 w 175"/>
                  <a:gd name="T31" fmla="*/ 16 h 46"/>
                  <a:gd name="T32" fmla="*/ 169 w 175"/>
                  <a:gd name="T33" fmla="*/ 5 h 46"/>
                  <a:gd name="T34" fmla="*/ 174 w 175"/>
                  <a:gd name="T35" fmla="*/ 0 h 46"/>
                  <a:gd name="T36" fmla="*/ 174 w 175"/>
                  <a:gd name="T37" fmla="*/ 0 h 4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75" h="46">
                    <a:moveTo>
                      <a:pt x="174" y="0"/>
                    </a:moveTo>
                    <a:lnTo>
                      <a:pt x="159" y="4"/>
                    </a:lnTo>
                    <a:lnTo>
                      <a:pt x="143" y="6"/>
                    </a:lnTo>
                    <a:lnTo>
                      <a:pt x="121" y="11"/>
                    </a:lnTo>
                    <a:lnTo>
                      <a:pt x="105" y="13"/>
                    </a:lnTo>
                    <a:lnTo>
                      <a:pt x="82" y="19"/>
                    </a:lnTo>
                    <a:lnTo>
                      <a:pt x="46" y="28"/>
                    </a:lnTo>
                    <a:lnTo>
                      <a:pt x="19" y="38"/>
                    </a:lnTo>
                    <a:lnTo>
                      <a:pt x="0" y="40"/>
                    </a:lnTo>
                    <a:lnTo>
                      <a:pt x="6" y="43"/>
                    </a:lnTo>
                    <a:lnTo>
                      <a:pt x="6" y="45"/>
                    </a:lnTo>
                    <a:lnTo>
                      <a:pt x="37" y="40"/>
                    </a:lnTo>
                    <a:lnTo>
                      <a:pt x="70" y="33"/>
                    </a:lnTo>
                    <a:lnTo>
                      <a:pt x="93" y="27"/>
                    </a:lnTo>
                    <a:lnTo>
                      <a:pt x="127" y="17"/>
                    </a:lnTo>
                    <a:lnTo>
                      <a:pt x="136" y="16"/>
                    </a:lnTo>
                    <a:lnTo>
                      <a:pt x="169" y="5"/>
                    </a:lnTo>
                    <a:lnTo>
                      <a:pt x="174" y="0"/>
                    </a:lnTo>
                  </a:path>
                </a:pathLst>
              </a:custGeom>
              <a:solidFill>
                <a:srgbClr val="EFEFEF"/>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73" name="その他">
                <a:extLst>
                  <a:ext uri="{FF2B5EF4-FFF2-40B4-BE49-F238E27FC236}">
                    <a16:creationId xmlns:a16="http://schemas.microsoft.com/office/drawing/2014/main" id="{101043F5-2F5F-4694-BA1A-4F80CBF56C06}"/>
                  </a:ext>
                </a:extLst>
              </p:cNvPr>
              <p:cNvSpPr>
                <a:spLocks/>
              </p:cNvSpPr>
              <p:nvPr/>
            </p:nvSpPr>
            <p:spPr bwMode="auto">
              <a:xfrm>
                <a:off x="204" y="336"/>
                <a:ext cx="179" cy="86"/>
              </a:xfrm>
              <a:custGeom>
                <a:avLst/>
                <a:gdLst>
                  <a:gd name="T0" fmla="*/ 145 w 179"/>
                  <a:gd name="T1" fmla="*/ 0 h 86"/>
                  <a:gd name="T2" fmla="*/ 159 w 179"/>
                  <a:gd name="T3" fmla="*/ 11 h 86"/>
                  <a:gd name="T4" fmla="*/ 165 w 179"/>
                  <a:gd name="T5" fmla="*/ 18 h 86"/>
                  <a:gd name="T6" fmla="*/ 178 w 179"/>
                  <a:gd name="T7" fmla="*/ 23 h 86"/>
                  <a:gd name="T8" fmla="*/ 105 w 179"/>
                  <a:gd name="T9" fmla="*/ 58 h 86"/>
                  <a:gd name="T10" fmla="*/ 74 w 179"/>
                  <a:gd name="T11" fmla="*/ 66 h 86"/>
                  <a:gd name="T12" fmla="*/ 48 w 179"/>
                  <a:gd name="T13" fmla="*/ 76 h 86"/>
                  <a:gd name="T14" fmla="*/ 29 w 179"/>
                  <a:gd name="T15" fmla="*/ 85 h 86"/>
                  <a:gd name="T16" fmla="*/ 27 w 179"/>
                  <a:gd name="T17" fmla="*/ 85 h 86"/>
                  <a:gd name="T18" fmla="*/ 19 w 179"/>
                  <a:gd name="T19" fmla="*/ 67 h 86"/>
                  <a:gd name="T20" fmla="*/ 6 w 179"/>
                  <a:gd name="T21" fmla="*/ 56 h 86"/>
                  <a:gd name="T22" fmla="*/ 0 w 179"/>
                  <a:gd name="T23" fmla="*/ 50 h 86"/>
                  <a:gd name="T24" fmla="*/ 0 w 179"/>
                  <a:gd name="T25" fmla="*/ 42 h 86"/>
                  <a:gd name="T26" fmla="*/ 37 w 179"/>
                  <a:gd name="T27" fmla="*/ 34 h 86"/>
                  <a:gd name="T28" fmla="*/ 70 w 179"/>
                  <a:gd name="T29" fmla="*/ 25 h 86"/>
                  <a:gd name="T30" fmla="*/ 107 w 179"/>
                  <a:gd name="T31" fmla="*/ 21 h 86"/>
                  <a:gd name="T32" fmla="*/ 121 w 179"/>
                  <a:gd name="T33" fmla="*/ 17 h 86"/>
                  <a:gd name="T34" fmla="*/ 128 w 179"/>
                  <a:gd name="T35" fmla="*/ 15 h 86"/>
                  <a:gd name="T36" fmla="*/ 143 w 179"/>
                  <a:gd name="T37" fmla="*/ 7 h 86"/>
                  <a:gd name="T38" fmla="*/ 151 w 179"/>
                  <a:gd name="T39" fmla="*/ 4 h 86"/>
                  <a:gd name="T40" fmla="*/ 145 w 179"/>
                  <a:gd name="T41" fmla="*/ 0 h 86"/>
                  <a:gd name="T42" fmla="*/ 145 w 179"/>
                  <a:gd name="T43" fmla="*/ 0 h 8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79" h="86">
                    <a:moveTo>
                      <a:pt x="145" y="0"/>
                    </a:moveTo>
                    <a:lnTo>
                      <a:pt x="159" y="11"/>
                    </a:lnTo>
                    <a:lnTo>
                      <a:pt x="165" y="18"/>
                    </a:lnTo>
                    <a:lnTo>
                      <a:pt x="178" y="23"/>
                    </a:lnTo>
                    <a:lnTo>
                      <a:pt x="105" y="58"/>
                    </a:lnTo>
                    <a:lnTo>
                      <a:pt x="74" y="66"/>
                    </a:lnTo>
                    <a:lnTo>
                      <a:pt x="48" y="76"/>
                    </a:lnTo>
                    <a:lnTo>
                      <a:pt x="29" y="85"/>
                    </a:lnTo>
                    <a:lnTo>
                      <a:pt x="27" y="85"/>
                    </a:lnTo>
                    <a:lnTo>
                      <a:pt x="19" y="67"/>
                    </a:lnTo>
                    <a:lnTo>
                      <a:pt x="6" y="56"/>
                    </a:lnTo>
                    <a:lnTo>
                      <a:pt x="0" y="50"/>
                    </a:lnTo>
                    <a:lnTo>
                      <a:pt x="0" y="42"/>
                    </a:lnTo>
                    <a:lnTo>
                      <a:pt x="37" y="34"/>
                    </a:lnTo>
                    <a:lnTo>
                      <a:pt x="70" y="25"/>
                    </a:lnTo>
                    <a:lnTo>
                      <a:pt x="107" y="21"/>
                    </a:lnTo>
                    <a:lnTo>
                      <a:pt x="121" y="17"/>
                    </a:lnTo>
                    <a:lnTo>
                      <a:pt x="128" y="15"/>
                    </a:lnTo>
                    <a:lnTo>
                      <a:pt x="143" y="7"/>
                    </a:lnTo>
                    <a:lnTo>
                      <a:pt x="151" y="4"/>
                    </a:lnTo>
                    <a:lnTo>
                      <a:pt x="145" y="0"/>
                    </a:lnTo>
                  </a:path>
                </a:pathLst>
              </a:custGeom>
              <a:solidFill>
                <a:srgbClr val="EFEFEF"/>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74" name="その他">
                <a:extLst>
                  <a:ext uri="{FF2B5EF4-FFF2-40B4-BE49-F238E27FC236}">
                    <a16:creationId xmlns:a16="http://schemas.microsoft.com/office/drawing/2014/main" id="{D1907F7A-96F3-44A0-8ECF-01077F65E11D}"/>
                  </a:ext>
                </a:extLst>
              </p:cNvPr>
              <p:cNvSpPr>
                <a:spLocks/>
              </p:cNvSpPr>
              <p:nvPr/>
            </p:nvSpPr>
            <p:spPr bwMode="auto">
              <a:xfrm>
                <a:off x="0" y="286"/>
                <a:ext cx="32" cy="4"/>
              </a:xfrm>
              <a:custGeom>
                <a:avLst/>
                <a:gdLst>
                  <a:gd name="T0" fmla="*/ 31 w 32"/>
                  <a:gd name="T1" fmla="*/ 0 h 4"/>
                  <a:gd name="T2" fmla="*/ 22 w 32"/>
                  <a:gd name="T3" fmla="*/ 0 h 4"/>
                  <a:gd name="T4" fmla="*/ 8 w 32"/>
                  <a:gd name="T5" fmla="*/ 3 h 4"/>
                  <a:gd name="T6" fmla="*/ 0 w 32"/>
                  <a:gd name="T7" fmla="*/ 1 h 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2" h="4">
                    <a:moveTo>
                      <a:pt x="31" y="0"/>
                    </a:moveTo>
                    <a:lnTo>
                      <a:pt x="22" y="0"/>
                    </a:lnTo>
                    <a:lnTo>
                      <a:pt x="8" y="3"/>
                    </a:lnTo>
                    <a:lnTo>
                      <a:pt x="0" y="1"/>
                    </a:lnTo>
                  </a:path>
                </a:pathLst>
              </a:custGeom>
              <a:noFill/>
              <a:ln w="18851" cap="flat"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75" name="その他">
                <a:extLst>
                  <a:ext uri="{FF2B5EF4-FFF2-40B4-BE49-F238E27FC236}">
                    <a16:creationId xmlns:a16="http://schemas.microsoft.com/office/drawing/2014/main" id="{B57EC9FC-D7B6-48F1-A45C-9681C4C8E39D}"/>
                  </a:ext>
                </a:extLst>
              </p:cNvPr>
              <p:cNvSpPr>
                <a:spLocks/>
              </p:cNvSpPr>
              <p:nvPr/>
            </p:nvSpPr>
            <p:spPr bwMode="auto">
              <a:xfrm>
                <a:off x="369" y="252"/>
                <a:ext cx="57" cy="39"/>
              </a:xfrm>
              <a:custGeom>
                <a:avLst/>
                <a:gdLst>
                  <a:gd name="T0" fmla="*/ 15 w 57"/>
                  <a:gd name="T1" fmla="*/ 0 h 39"/>
                  <a:gd name="T2" fmla="*/ 11 w 57"/>
                  <a:gd name="T3" fmla="*/ 0 h 39"/>
                  <a:gd name="T4" fmla="*/ 3 w 57"/>
                  <a:gd name="T5" fmla="*/ 0 h 39"/>
                  <a:gd name="T6" fmla="*/ 0 w 57"/>
                  <a:gd name="T7" fmla="*/ 5 h 39"/>
                  <a:gd name="T8" fmla="*/ 1 w 57"/>
                  <a:gd name="T9" fmla="*/ 13 h 39"/>
                  <a:gd name="T10" fmla="*/ 13 w 57"/>
                  <a:gd name="T11" fmla="*/ 27 h 39"/>
                  <a:gd name="T12" fmla="*/ 50 w 57"/>
                  <a:gd name="T13" fmla="*/ 38 h 39"/>
                  <a:gd name="T14" fmla="*/ 56 w 57"/>
                  <a:gd name="T15" fmla="*/ 29 h 39"/>
                  <a:gd name="T16" fmla="*/ 15 w 57"/>
                  <a:gd name="T17" fmla="*/ 0 h 39"/>
                  <a:gd name="T18" fmla="*/ 15 w 57"/>
                  <a:gd name="T19" fmla="*/ 0 h 3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7" h="39">
                    <a:moveTo>
                      <a:pt x="15" y="0"/>
                    </a:moveTo>
                    <a:lnTo>
                      <a:pt x="11" y="0"/>
                    </a:lnTo>
                    <a:lnTo>
                      <a:pt x="3" y="0"/>
                    </a:lnTo>
                    <a:lnTo>
                      <a:pt x="0" y="5"/>
                    </a:lnTo>
                    <a:lnTo>
                      <a:pt x="1" y="13"/>
                    </a:lnTo>
                    <a:lnTo>
                      <a:pt x="13" y="27"/>
                    </a:lnTo>
                    <a:lnTo>
                      <a:pt x="50" y="38"/>
                    </a:lnTo>
                    <a:lnTo>
                      <a:pt x="56" y="29"/>
                    </a:lnTo>
                    <a:lnTo>
                      <a:pt x="15" y="0"/>
                    </a:lnTo>
                  </a:path>
                </a:pathLst>
              </a:custGeom>
              <a:solidFill>
                <a:srgbClr val="EFEFEF"/>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76" name="その他">
                <a:extLst>
                  <a:ext uri="{FF2B5EF4-FFF2-40B4-BE49-F238E27FC236}">
                    <a16:creationId xmlns:a16="http://schemas.microsoft.com/office/drawing/2014/main" id="{F6F9E353-EB36-49E5-81A5-5917D03A2A7F}"/>
                  </a:ext>
                </a:extLst>
              </p:cNvPr>
              <p:cNvSpPr>
                <a:spLocks/>
              </p:cNvSpPr>
              <p:nvPr/>
            </p:nvSpPr>
            <p:spPr bwMode="auto">
              <a:xfrm>
                <a:off x="368" y="259"/>
                <a:ext cx="50" cy="39"/>
              </a:xfrm>
              <a:custGeom>
                <a:avLst/>
                <a:gdLst>
                  <a:gd name="T0" fmla="*/ 8 w 50"/>
                  <a:gd name="T1" fmla="*/ 6 h 39"/>
                  <a:gd name="T2" fmla="*/ 0 w 50"/>
                  <a:gd name="T3" fmla="*/ 0 h 39"/>
                  <a:gd name="T4" fmla="*/ 0 w 50"/>
                  <a:gd name="T5" fmla="*/ 15 h 39"/>
                  <a:gd name="T6" fmla="*/ 7 w 50"/>
                  <a:gd name="T7" fmla="*/ 22 h 39"/>
                  <a:gd name="T8" fmla="*/ 40 w 50"/>
                  <a:gd name="T9" fmla="*/ 38 h 39"/>
                  <a:gd name="T10" fmla="*/ 49 w 50"/>
                  <a:gd name="T11" fmla="*/ 31 h 39"/>
                  <a:gd name="T12" fmla="*/ 25 w 50"/>
                  <a:gd name="T13" fmla="*/ 23 h 39"/>
                  <a:gd name="T14" fmla="*/ 8 w 50"/>
                  <a:gd name="T15" fmla="*/ 6 h 39"/>
                  <a:gd name="T16" fmla="*/ 8 w 50"/>
                  <a:gd name="T17" fmla="*/ 6 h 3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0" h="39">
                    <a:moveTo>
                      <a:pt x="8" y="6"/>
                    </a:moveTo>
                    <a:lnTo>
                      <a:pt x="0" y="0"/>
                    </a:lnTo>
                    <a:lnTo>
                      <a:pt x="0" y="15"/>
                    </a:lnTo>
                    <a:lnTo>
                      <a:pt x="7" y="22"/>
                    </a:lnTo>
                    <a:lnTo>
                      <a:pt x="40" y="38"/>
                    </a:lnTo>
                    <a:lnTo>
                      <a:pt x="49" y="31"/>
                    </a:lnTo>
                    <a:lnTo>
                      <a:pt x="25" y="23"/>
                    </a:lnTo>
                    <a:lnTo>
                      <a:pt x="8" y="6"/>
                    </a:lnTo>
                  </a:path>
                </a:pathLst>
              </a:custGeom>
              <a:solidFill>
                <a:srgbClr val="E1E1E1"/>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77" name="その他">
                <a:extLst>
                  <a:ext uri="{FF2B5EF4-FFF2-40B4-BE49-F238E27FC236}">
                    <a16:creationId xmlns:a16="http://schemas.microsoft.com/office/drawing/2014/main" id="{D5B760A3-DC14-4341-B893-6EC91BECBB22}"/>
                  </a:ext>
                </a:extLst>
              </p:cNvPr>
              <p:cNvSpPr>
                <a:spLocks/>
              </p:cNvSpPr>
              <p:nvPr/>
            </p:nvSpPr>
            <p:spPr bwMode="auto">
              <a:xfrm>
                <a:off x="344" y="244"/>
                <a:ext cx="30" cy="9"/>
              </a:xfrm>
              <a:custGeom>
                <a:avLst/>
                <a:gdLst>
                  <a:gd name="T0" fmla="*/ 27 w 30"/>
                  <a:gd name="T1" fmla="*/ 8 h 9"/>
                  <a:gd name="T2" fmla="*/ 27 w 30"/>
                  <a:gd name="T3" fmla="*/ 8 h 9"/>
                  <a:gd name="T4" fmla="*/ 26 w 30"/>
                  <a:gd name="T5" fmla="*/ 8 h 9"/>
                  <a:gd name="T6" fmla="*/ 26 w 30"/>
                  <a:gd name="T7" fmla="*/ 8 h 9"/>
                  <a:gd name="T8" fmla="*/ 24 w 30"/>
                  <a:gd name="T9" fmla="*/ 7 h 9"/>
                  <a:gd name="T10" fmla="*/ 24 w 30"/>
                  <a:gd name="T11" fmla="*/ 7 h 9"/>
                  <a:gd name="T12" fmla="*/ 24 w 30"/>
                  <a:gd name="T13" fmla="*/ 6 h 9"/>
                  <a:gd name="T14" fmla="*/ 24 w 30"/>
                  <a:gd name="T15" fmla="*/ 6 h 9"/>
                  <a:gd name="T16" fmla="*/ 22 w 30"/>
                  <a:gd name="T17" fmla="*/ 4 h 9"/>
                  <a:gd name="T18" fmla="*/ 22 w 30"/>
                  <a:gd name="T19" fmla="*/ 4 h 9"/>
                  <a:gd name="T20" fmla="*/ 21 w 30"/>
                  <a:gd name="T21" fmla="*/ 4 h 9"/>
                  <a:gd name="T22" fmla="*/ 21 w 30"/>
                  <a:gd name="T23" fmla="*/ 4 h 9"/>
                  <a:gd name="T24" fmla="*/ 19 w 30"/>
                  <a:gd name="T25" fmla="*/ 4 h 9"/>
                  <a:gd name="T26" fmla="*/ 19 w 30"/>
                  <a:gd name="T27" fmla="*/ 4 h 9"/>
                  <a:gd name="T28" fmla="*/ 19 w 30"/>
                  <a:gd name="T29" fmla="*/ 4 h 9"/>
                  <a:gd name="T30" fmla="*/ 19 w 30"/>
                  <a:gd name="T31" fmla="*/ 4 h 9"/>
                  <a:gd name="T32" fmla="*/ 17 w 30"/>
                  <a:gd name="T33" fmla="*/ 3 h 9"/>
                  <a:gd name="T34" fmla="*/ 17 w 30"/>
                  <a:gd name="T35" fmla="*/ 3 h 9"/>
                  <a:gd name="T36" fmla="*/ 15 w 30"/>
                  <a:gd name="T37" fmla="*/ 3 h 9"/>
                  <a:gd name="T38" fmla="*/ 15 w 30"/>
                  <a:gd name="T39" fmla="*/ 3 h 9"/>
                  <a:gd name="T40" fmla="*/ 13 w 30"/>
                  <a:gd name="T41" fmla="*/ 2 h 9"/>
                  <a:gd name="T42" fmla="*/ 13 w 30"/>
                  <a:gd name="T43" fmla="*/ 2 h 9"/>
                  <a:gd name="T44" fmla="*/ 13 w 30"/>
                  <a:gd name="T45" fmla="*/ 2 h 9"/>
                  <a:gd name="T46" fmla="*/ 13 w 30"/>
                  <a:gd name="T47" fmla="*/ 2 h 9"/>
                  <a:gd name="T48" fmla="*/ 11 w 30"/>
                  <a:gd name="T49" fmla="*/ 0 h 9"/>
                  <a:gd name="T50" fmla="*/ 11 w 30"/>
                  <a:gd name="T51" fmla="*/ 0 h 9"/>
                  <a:gd name="T52" fmla="*/ 9 w 30"/>
                  <a:gd name="T53" fmla="*/ 0 h 9"/>
                  <a:gd name="T54" fmla="*/ 9 w 30"/>
                  <a:gd name="T55" fmla="*/ 0 h 9"/>
                  <a:gd name="T56" fmla="*/ 5 w 30"/>
                  <a:gd name="T57" fmla="*/ 0 h 9"/>
                  <a:gd name="T58" fmla="*/ 5 w 30"/>
                  <a:gd name="T59" fmla="*/ 0 h 9"/>
                  <a:gd name="T60" fmla="*/ 5 w 30"/>
                  <a:gd name="T61" fmla="*/ 0 h 9"/>
                  <a:gd name="T62" fmla="*/ 5 w 30"/>
                  <a:gd name="T63" fmla="*/ 0 h 9"/>
                  <a:gd name="T64" fmla="*/ 3 w 30"/>
                  <a:gd name="T65" fmla="*/ 0 h 9"/>
                  <a:gd name="T66" fmla="*/ 3 w 30"/>
                  <a:gd name="T67" fmla="*/ 0 h 9"/>
                  <a:gd name="T68" fmla="*/ 3 w 30"/>
                  <a:gd name="T69" fmla="*/ 0 h 9"/>
                  <a:gd name="T70" fmla="*/ 3 w 30"/>
                  <a:gd name="T71" fmla="*/ 0 h 9"/>
                  <a:gd name="T72" fmla="*/ 3 w 30"/>
                  <a:gd name="T73" fmla="*/ 0 h 9"/>
                  <a:gd name="T74" fmla="*/ 3 w 30"/>
                  <a:gd name="T75" fmla="*/ 0 h 9"/>
                  <a:gd name="T76" fmla="*/ 3 w 30"/>
                  <a:gd name="T77" fmla="*/ 0 h 9"/>
                  <a:gd name="T78" fmla="*/ 3 w 30"/>
                  <a:gd name="T79" fmla="*/ 0 h 9"/>
                  <a:gd name="T80" fmla="*/ 0 w 30"/>
                  <a:gd name="T81" fmla="*/ 0 h 9"/>
                  <a:gd name="T82" fmla="*/ 0 w 30"/>
                  <a:gd name="T83" fmla="*/ 0 h 9"/>
                  <a:gd name="T84" fmla="*/ 0 w 30"/>
                  <a:gd name="T85" fmla="*/ 0 h 9"/>
                  <a:gd name="T86" fmla="*/ 0 w 30"/>
                  <a:gd name="T87" fmla="*/ 0 h 9"/>
                  <a:gd name="T88" fmla="*/ 0 w 30"/>
                  <a:gd name="T89" fmla="*/ 0 h 9"/>
                  <a:gd name="T90" fmla="*/ 0 w 30"/>
                  <a:gd name="T91" fmla="*/ 0 h 9"/>
                  <a:gd name="T92" fmla="*/ 0 w 30"/>
                  <a:gd name="T93" fmla="*/ 0 h 9"/>
                  <a:gd name="T94" fmla="*/ 0 w 30"/>
                  <a:gd name="T95" fmla="*/ 0 h 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30" h="9">
                    <a:moveTo>
                      <a:pt x="29" y="8"/>
                    </a:moveTo>
                    <a:lnTo>
                      <a:pt x="27" y="8"/>
                    </a:lnTo>
                    <a:lnTo>
                      <a:pt x="26" y="8"/>
                    </a:lnTo>
                    <a:lnTo>
                      <a:pt x="26" y="7"/>
                    </a:lnTo>
                    <a:lnTo>
                      <a:pt x="24" y="7"/>
                    </a:lnTo>
                    <a:lnTo>
                      <a:pt x="24" y="6"/>
                    </a:lnTo>
                    <a:lnTo>
                      <a:pt x="24" y="3"/>
                    </a:lnTo>
                    <a:lnTo>
                      <a:pt x="22" y="4"/>
                    </a:lnTo>
                    <a:lnTo>
                      <a:pt x="21" y="4"/>
                    </a:lnTo>
                    <a:lnTo>
                      <a:pt x="19" y="4"/>
                    </a:lnTo>
                    <a:lnTo>
                      <a:pt x="19" y="3"/>
                    </a:lnTo>
                    <a:lnTo>
                      <a:pt x="17" y="3"/>
                    </a:lnTo>
                    <a:lnTo>
                      <a:pt x="15" y="3"/>
                    </a:lnTo>
                    <a:lnTo>
                      <a:pt x="15" y="2"/>
                    </a:lnTo>
                    <a:lnTo>
                      <a:pt x="13" y="2"/>
                    </a:lnTo>
                    <a:lnTo>
                      <a:pt x="13" y="0"/>
                    </a:lnTo>
                    <a:lnTo>
                      <a:pt x="11" y="0"/>
                    </a:lnTo>
                    <a:lnTo>
                      <a:pt x="9" y="0"/>
                    </a:lnTo>
                    <a:lnTo>
                      <a:pt x="5" y="0"/>
                    </a:lnTo>
                    <a:lnTo>
                      <a:pt x="3" y="0"/>
                    </a:lnTo>
                    <a:lnTo>
                      <a:pt x="0" y="0"/>
                    </a:lnTo>
                  </a:path>
                </a:pathLst>
              </a:custGeom>
              <a:noFill/>
              <a:ln w="18851" cap="flat"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78" name="その他">
                <a:extLst>
                  <a:ext uri="{FF2B5EF4-FFF2-40B4-BE49-F238E27FC236}">
                    <a16:creationId xmlns:a16="http://schemas.microsoft.com/office/drawing/2014/main" id="{E844B258-DD78-437D-9AF1-195D825EC21A}"/>
                  </a:ext>
                </a:extLst>
              </p:cNvPr>
              <p:cNvSpPr>
                <a:spLocks/>
              </p:cNvSpPr>
              <p:nvPr/>
            </p:nvSpPr>
            <p:spPr bwMode="auto">
              <a:xfrm>
                <a:off x="408" y="48"/>
                <a:ext cx="109" cy="215"/>
              </a:xfrm>
              <a:custGeom>
                <a:avLst/>
                <a:gdLst>
                  <a:gd name="T0" fmla="*/ 55 w 109"/>
                  <a:gd name="T1" fmla="*/ 2 h 215"/>
                  <a:gd name="T2" fmla="*/ 44 w 109"/>
                  <a:gd name="T3" fmla="*/ 2 h 215"/>
                  <a:gd name="T4" fmla="*/ 31 w 109"/>
                  <a:gd name="T5" fmla="*/ 13 h 215"/>
                  <a:gd name="T6" fmla="*/ 20 w 109"/>
                  <a:gd name="T7" fmla="*/ 24 h 215"/>
                  <a:gd name="T8" fmla="*/ 11 w 109"/>
                  <a:gd name="T9" fmla="*/ 33 h 215"/>
                  <a:gd name="T10" fmla="*/ 7 w 109"/>
                  <a:gd name="T11" fmla="*/ 40 h 215"/>
                  <a:gd name="T12" fmla="*/ 2 w 109"/>
                  <a:gd name="T13" fmla="*/ 51 h 215"/>
                  <a:gd name="T14" fmla="*/ 0 w 109"/>
                  <a:gd name="T15" fmla="*/ 59 h 215"/>
                  <a:gd name="T16" fmla="*/ 0 w 109"/>
                  <a:gd name="T17" fmla="*/ 69 h 215"/>
                  <a:gd name="T18" fmla="*/ 3 w 109"/>
                  <a:gd name="T19" fmla="*/ 75 h 215"/>
                  <a:gd name="T20" fmla="*/ 4 w 109"/>
                  <a:gd name="T21" fmla="*/ 88 h 215"/>
                  <a:gd name="T22" fmla="*/ 5 w 109"/>
                  <a:gd name="T23" fmla="*/ 101 h 215"/>
                  <a:gd name="T24" fmla="*/ 9 w 109"/>
                  <a:gd name="T25" fmla="*/ 101 h 215"/>
                  <a:gd name="T26" fmla="*/ 16 w 109"/>
                  <a:gd name="T27" fmla="*/ 101 h 215"/>
                  <a:gd name="T28" fmla="*/ 19 w 109"/>
                  <a:gd name="T29" fmla="*/ 106 h 215"/>
                  <a:gd name="T30" fmla="*/ 19 w 109"/>
                  <a:gd name="T31" fmla="*/ 110 h 215"/>
                  <a:gd name="T32" fmla="*/ 19 w 109"/>
                  <a:gd name="T33" fmla="*/ 119 h 215"/>
                  <a:gd name="T34" fmla="*/ 20 w 109"/>
                  <a:gd name="T35" fmla="*/ 127 h 215"/>
                  <a:gd name="T36" fmla="*/ 23 w 109"/>
                  <a:gd name="T37" fmla="*/ 130 h 215"/>
                  <a:gd name="T38" fmla="*/ 24 w 109"/>
                  <a:gd name="T39" fmla="*/ 132 h 215"/>
                  <a:gd name="T40" fmla="*/ 26 w 109"/>
                  <a:gd name="T41" fmla="*/ 136 h 215"/>
                  <a:gd name="T42" fmla="*/ 32 w 109"/>
                  <a:gd name="T43" fmla="*/ 139 h 215"/>
                  <a:gd name="T44" fmla="*/ 35 w 109"/>
                  <a:gd name="T45" fmla="*/ 141 h 215"/>
                  <a:gd name="T46" fmla="*/ 40 w 109"/>
                  <a:gd name="T47" fmla="*/ 142 h 215"/>
                  <a:gd name="T48" fmla="*/ 42 w 109"/>
                  <a:gd name="T49" fmla="*/ 147 h 215"/>
                  <a:gd name="T50" fmla="*/ 42 w 109"/>
                  <a:gd name="T51" fmla="*/ 149 h 215"/>
                  <a:gd name="T52" fmla="*/ 42 w 109"/>
                  <a:gd name="T53" fmla="*/ 154 h 215"/>
                  <a:gd name="T54" fmla="*/ 42 w 109"/>
                  <a:gd name="T55" fmla="*/ 160 h 215"/>
                  <a:gd name="T56" fmla="*/ 46 w 109"/>
                  <a:gd name="T57" fmla="*/ 167 h 215"/>
                  <a:gd name="T58" fmla="*/ 46 w 109"/>
                  <a:gd name="T59" fmla="*/ 172 h 215"/>
                  <a:gd name="T60" fmla="*/ 44 w 109"/>
                  <a:gd name="T61" fmla="*/ 191 h 215"/>
                  <a:gd name="T62" fmla="*/ 44 w 109"/>
                  <a:gd name="T63" fmla="*/ 213 h 215"/>
                  <a:gd name="T64" fmla="*/ 55 w 109"/>
                  <a:gd name="T65" fmla="*/ 204 h 215"/>
                  <a:gd name="T66" fmla="*/ 65 w 109"/>
                  <a:gd name="T67" fmla="*/ 185 h 215"/>
                  <a:gd name="T68" fmla="*/ 70 w 109"/>
                  <a:gd name="T69" fmla="*/ 180 h 215"/>
                  <a:gd name="T70" fmla="*/ 75 w 109"/>
                  <a:gd name="T71" fmla="*/ 174 h 215"/>
                  <a:gd name="T72" fmla="*/ 75 w 109"/>
                  <a:gd name="T73" fmla="*/ 158 h 215"/>
                  <a:gd name="T74" fmla="*/ 75 w 109"/>
                  <a:gd name="T75" fmla="*/ 143 h 215"/>
                  <a:gd name="T76" fmla="*/ 79 w 109"/>
                  <a:gd name="T77" fmla="*/ 140 h 215"/>
                  <a:gd name="T78" fmla="*/ 90 w 109"/>
                  <a:gd name="T79" fmla="*/ 138 h 215"/>
                  <a:gd name="T80" fmla="*/ 93 w 109"/>
                  <a:gd name="T81" fmla="*/ 135 h 215"/>
                  <a:gd name="T82" fmla="*/ 97 w 109"/>
                  <a:gd name="T83" fmla="*/ 130 h 215"/>
                  <a:gd name="T84" fmla="*/ 101 w 109"/>
                  <a:gd name="T85" fmla="*/ 114 h 215"/>
                  <a:gd name="T86" fmla="*/ 106 w 109"/>
                  <a:gd name="T87" fmla="*/ 94 h 215"/>
                  <a:gd name="T88" fmla="*/ 105 w 109"/>
                  <a:gd name="T89" fmla="*/ 89 h 215"/>
                  <a:gd name="T90" fmla="*/ 102 w 109"/>
                  <a:gd name="T91" fmla="*/ 81 h 215"/>
                  <a:gd name="T92" fmla="*/ 97 w 109"/>
                  <a:gd name="T93" fmla="*/ 75 h 215"/>
                  <a:gd name="T94" fmla="*/ 94 w 109"/>
                  <a:gd name="T95" fmla="*/ 70 h 215"/>
                  <a:gd name="T96" fmla="*/ 93 w 109"/>
                  <a:gd name="T97" fmla="*/ 62 h 215"/>
                  <a:gd name="T98" fmla="*/ 95 w 109"/>
                  <a:gd name="T99" fmla="*/ 48 h 215"/>
                  <a:gd name="T100" fmla="*/ 95 w 109"/>
                  <a:gd name="T101" fmla="*/ 40 h 215"/>
                  <a:gd name="T102" fmla="*/ 94 w 109"/>
                  <a:gd name="T103" fmla="*/ 33 h 215"/>
                  <a:gd name="T104" fmla="*/ 92 w 109"/>
                  <a:gd name="T105" fmla="*/ 29 h 215"/>
                  <a:gd name="T106" fmla="*/ 90 w 109"/>
                  <a:gd name="T107" fmla="*/ 24 h 215"/>
                  <a:gd name="T108" fmla="*/ 82 w 109"/>
                  <a:gd name="T109" fmla="*/ 18 h 215"/>
                  <a:gd name="T110" fmla="*/ 76 w 109"/>
                  <a:gd name="T111" fmla="*/ 11 h 215"/>
                  <a:gd name="T112" fmla="*/ 71 w 109"/>
                  <a:gd name="T113" fmla="*/ 7 h 215"/>
                  <a:gd name="T114" fmla="*/ 68 w 109"/>
                  <a:gd name="T115" fmla="*/ 2 h 215"/>
                  <a:gd name="T116" fmla="*/ 65 w 109"/>
                  <a:gd name="T117" fmla="*/ 0 h 215"/>
                  <a:gd name="T118" fmla="*/ 65 w 109"/>
                  <a:gd name="T119" fmla="*/ 0 h 21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109" h="215">
                    <a:moveTo>
                      <a:pt x="65" y="0"/>
                    </a:moveTo>
                    <a:lnTo>
                      <a:pt x="63" y="2"/>
                    </a:lnTo>
                    <a:lnTo>
                      <a:pt x="62" y="2"/>
                    </a:lnTo>
                    <a:lnTo>
                      <a:pt x="59" y="2"/>
                    </a:lnTo>
                    <a:lnTo>
                      <a:pt x="55" y="2"/>
                    </a:lnTo>
                    <a:lnTo>
                      <a:pt x="53" y="2"/>
                    </a:lnTo>
                    <a:lnTo>
                      <a:pt x="51" y="2"/>
                    </a:lnTo>
                    <a:lnTo>
                      <a:pt x="49" y="2"/>
                    </a:lnTo>
                    <a:lnTo>
                      <a:pt x="46" y="2"/>
                    </a:lnTo>
                    <a:lnTo>
                      <a:pt x="44" y="2"/>
                    </a:lnTo>
                    <a:lnTo>
                      <a:pt x="40" y="5"/>
                    </a:lnTo>
                    <a:lnTo>
                      <a:pt x="37" y="7"/>
                    </a:lnTo>
                    <a:lnTo>
                      <a:pt x="34" y="9"/>
                    </a:lnTo>
                    <a:lnTo>
                      <a:pt x="31" y="13"/>
                    </a:lnTo>
                    <a:lnTo>
                      <a:pt x="28" y="16"/>
                    </a:lnTo>
                    <a:lnTo>
                      <a:pt x="28" y="17"/>
                    </a:lnTo>
                    <a:lnTo>
                      <a:pt x="25" y="20"/>
                    </a:lnTo>
                    <a:lnTo>
                      <a:pt x="22" y="23"/>
                    </a:lnTo>
                    <a:lnTo>
                      <a:pt x="20" y="24"/>
                    </a:lnTo>
                    <a:lnTo>
                      <a:pt x="17" y="27"/>
                    </a:lnTo>
                    <a:lnTo>
                      <a:pt x="15" y="29"/>
                    </a:lnTo>
                    <a:lnTo>
                      <a:pt x="11" y="33"/>
                    </a:lnTo>
                    <a:lnTo>
                      <a:pt x="9" y="35"/>
                    </a:lnTo>
                    <a:lnTo>
                      <a:pt x="9" y="37"/>
                    </a:lnTo>
                    <a:lnTo>
                      <a:pt x="7" y="40"/>
                    </a:lnTo>
                    <a:lnTo>
                      <a:pt x="3" y="44"/>
                    </a:lnTo>
                    <a:lnTo>
                      <a:pt x="3" y="46"/>
                    </a:lnTo>
                    <a:lnTo>
                      <a:pt x="2" y="49"/>
                    </a:lnTo>
                    <a:lnTo>
                      <a:pt x="2" y="51"/>
                    </a:lnTo>
                    <a:lnTo>
                      <a:pt x="0" y="54"/>
                    </a:lnTo>
                    <a:lnTo>
                      <a:pt x="0" y="57"/>
                    </a:lnTo>
                    <a:lnTo>
                      <a:pt x="0" y="59"/>
                    </a:lnTo>
                    <a:lnTo>
                      <a:pt x="0" y="62"/>
                    </a:lnTo>
                    <a:lnTo>
                      <a:pt x="0" y="65"/>
                    </a:lnTo>
                    <a:lnTo>
                      <a:pt x="0" y="68"/>
                    </a:lnTo>
                    <a:lnTo>
                      <a:pt x="0" y="69"/>
                    </a:lnTo>
                    <a:lnTo>
                      <a:pt x="1" y="69"/>
                    </a:lnTo>
                    <a:lnTo>
                      <a:pt x="1" y="72"/>
                    </a:lnTo>
                    <a:lnTo>
                      <a:pt x="1" y="73"/>
                    </a:lnTo>
                    <a:lnTo>
                      <a:pt x="3" y="73"/>
                    </a:lnTo>
                    <a:lnTo>
                      <a:pt x="3" y="75"/>
                    </a:lnTo>
                    <a:lnTo>
                      <a:pt x="7" y="75"/>
                    </a:lnTo>
                    <a:lnTo>
                      <a:pt x="4" y="77"/>
                    </a:lnTo>
                    <a:lnTo>
                      <a:pt x="4" y="79"/>
                    </a:lnTo>
                    <a:lnTo>
                      <a:pt x="4" y="81"/>
                    </a:lnTo>
                    <a:lnTo>
                      <a:pt x="4" y="85"/>
                    </a:lnTo>
                    <a:lnTo>
                      <a:pt x="4" y="88"/>
                    </a:lnTo>
                    <a:lnTo>
                      <a:pt x="5" y="88"/>
                    </a:lnTo>
                    <a:lnTo>
                      <a:pt x="5" y="91"/>
                    </a:lnTo>
                    <a:lnTo>
                      <a:pt x="5" y="93"/>
                    </a:lnTo>
                    <a:lnTo>
                      <a:pt x="5" y="96"/>
                    </a:lnTo>
                    <a:lnTo>
                      <a:pt x="5" y="99"/>
                    </a:lnTo>
                    <a:lnTo>
                      <a:pt x="5" y="101"/>
                    </a:lnTo>
                    <a:lnTo>
                      <a:pt x="7" y="101"/>
                    </a:lnTo>
                    <a:lnTo>
                      <a:pt x="9" y="101"/>
                    </a:lnTo>
                    <a:lnTo>
                      <a:pt x="13" y="101"/>
                    </a:lnTo>
                    <a:lnTo>
                      <a:pt x="16" y="101"/>
                    </a:lnTo>
                    <a:lnTo>
                      <a:pt x="19" y="101"/>
                    </a:lnTo>
                    <a:lnTo>
                      <a:pt x="19" y="104"/>
                    </a:lnTo>
                    <a:lnTo>
                      <a:pt x="19" y="106"/>
                    </a:lnTo>
                    <a:lnTo>
                      <a:pt x="19" y="110"/>
                    </a:lnTo>
                    <a:lnTo>
                      <a:pt x="19" y="114"/>
                    </a:lnTo>
                    <a:lnTo>
                      <a:pt x="19" y="116"/>
                    </a:lnTo>
                    <a:lnTo>
                      <a:pt x="19" y="119"/>
                    </a:lnTo>
                    <a:lnTo>
                      <a:pt x="20" y="119"/>
                    </a:lnTo>
                    <a:lnTo>
                      <a:pt x="20" y="121"/>
                    </a:lnTo>
                    <a:lnTo>
                      <a:pt x="20" y="123"/>
                    </a:lnTo>
                    <a:lnTo>
                      <a:pt x="20" y="127"/>
                    </a:lnTo>
                    <a:lnTo>
                      <a:pt x="23" y="127"/>
                    </a:lnTo>
                    <a:lnTo>
                      <a:pt x="23" y="129"/>
                    </a:lnTo>
                    <a:lnTo>
                      <a:pt x="23" y="130"/>
                    </a:lnTo>
                    <a:lnTo>
                      <a:pt x="24" y="130"/>
                    </a:lnTo>
                    <a:lnTo>
                      <a:pt x="24" y="132"/>
                    </a:lnTo>
                    <a:lnTo>
                      <a:pt x="26" y="132"/>
                    </a:lnTo>
                    <a:lnTo>
                      <a:pt x="26" y="135"/>
                    </a:lnTo>
                    <a:lnTo>
                      <a:pt x="26" y="136"/>
                    </a:lnTo>
                    <a:lnTo>
                      <a:pt x="29" y="136"/>
                    </a:lnTo>
                    <a:lnTo>
                      <a:pt x="29" y="139"/>
                    </a:lnTo>
                    <a:lnTo>
                      <a:pt x="32" y="139"/>
                    </a:lnTo>
                    <a:lnTo>
                      <a:pt x="35" y="139"/>
                    </a:lnTo>
                    <a:lnTo>
                      <a:pt x="35" y="141"/>
                    </a:lnTo>
                    <a:lnTo>
                      <a:pt x="38" y="141"/>
                    </a:lnTo>
                    <a:lnTo>
                      <a:pt x="38" y="142"/>
                    </a:lnTo>
                    <a:lnTo>
                      <a:pt x="40" y="142"/>
                    </a:lnTo>
                    <a:lnTo>
                      <a:pt x="42" y="142"/>
                    </a:lnTo>
                    <a:lnTo>
                      <a:pt x="42" y="145"/>
                    </a:lnTo>
                    <a:lnTo>
                      <a:pt x="42" y="147"/>
                    </a:lnTo>
                    <a:lnTo>
                      <a:pt x="42" y="149"/>
                    </a:lnTo>
                    <a:lnTo>
                      <a:pt x="42" y="152"/>
                    </a:lnTo>
                    <a:lnTo>
                      <a:pt x="42" y="154"/>
                    </a:lnTo>
                    <a:lnTo>
                      <a:pt x="42" y="158"/>
                    </a:lnTo>
                    <a:lnTo>
                      <a:pt x="42" y="160"/>
                    </a:lnTo>
                    <a:lnTo>
                      <a:pt x="44" y="160"/>
                    </a:lnTo>
                    <a:lnTo>
                      <a:pt x="44" y="163"/>
                    </a:lnTo>
                    <a:lnTo>
                      <a:pt x="44" y="164"/>
                    </a:lnTo>
                    <a:lnTo>
                      <a:pt x="46" y="164"/>
                    </a:lnTo>
                    <a:lnTo>
                      <a:pt x="46" y="167"/>
                    </a:lnTo>
                    <a:lnTo>
                      <a:pt x="46" y="170"/>
                    </a:lnTo>
                    <a:lnTo>
                      <a:pt x="46" y="172"/>
                    </a:lnTo>
                    <a:lnTo>
                      <a:pt x="44" y="175"/>
                    </a:lnTo>
                    <a:lnTo>
                      <a:pt x="44" y="178"/>
                    </a:lnTo>
                    <a:lnTo>
                      <a:pt x="44" y="180"/>
                    </a:lnTo>
                    <a:lnTo>
                      <a:pt x="44" y="181"/>
                    </a:lnTo>
                    <a:lnTo>
                      <a:pt x="44" y="184"/>
                    </a:lnTo>
                    <a:lnTo>
                      <a:pt x="44" y="187"/>
                    </a:lnTo>
                    <a:lnTo>
                      <a:pt x="44" y="191"/>
                    </a:lnTo>
                    <a:lnTo>
                      <a:pt x="44" y="193"/>
                    </a:lnTo>
                    <a:lnTo>
                      <a:pt x="44" y="199"/>
                    </a:lnTo>
                    <a:lnTo>
                      <a:pt x="44" y="202"/>
                    </a:lnTo>
                    <a:lnTo>
                      <a:pt x="44" y="205"/>
                    </a:lnTo>
                    <a:lnTo>
                      <a:pt x="44" y="208"/>
                    </a:lnTo>
                    <a:lnTo>
                      <a:pt x="44" y="211"/>
                    </a:lnTo>
                    <a:lnTo>
                      <a:pt x="44" y="212"/>
                    </a:lnTo>
                    <a:lnTo>
                      <a:pt x="44" y="213"/>
                    </a:lnTo>
                    <a:lnTo>
                      <a:pt x="46" y="213"/>
                    </a:lnTo>
                    <a:lnTo>
                      <a:pt x="46" y="214"/>
                    </a:lnTo>
                    <a:lnTo>
                      <a:pt x="49" y="214"/>
                    </a:lnTo>
                    <a:lnTo>
                      <a:pt x="51" y="211"/>
                    </a:lnTo>
                    <a:lnTo>
                      <a:pt x="51" y="210"/>
                    </a:lnTo>
                    <a:lnTo>
                      <a:pt x="55" y="207"/>
                    </a:lnTo>
                    <a:lnTo>
                      <a:pt x="55" y="204"/>
                    </a:lnTo>
                    <a:lnTo>
                      <a:pt x="58" y="201"/>
                    </a:lnTo>
                    <a:lnTo>
                      <a:pt x="58" y="200"/>
                    </a:lnTo>
                    <a:lnTo>
                      <a:pt x="60" y="197"/>
                    </a:lnTo>
                    <a:lnTo>
                      <a:pt x="60" y="193"/>
                    </a:lnTo>
                    <a:lnTo>
                      <a:pt x="63" y="191"/>
                    </a:lnTo>
                    <a:lnTo>
                      <a:pt x="65" y="187"/>
                    </a:lnTo>
                    <a:lnTo>
                      <a:pt x="65" y="185"/>
                    </a:lnTo>
                    <a:lnTo>
                      <a:pt x="68" y="182"/>
                    </a:lnTo>
                    <a:lnTo>
                      <a:pt x="70" y="180"/>
                    </a:lnTo>
                    <a:lnTo>
                      <a:pt x="73" y="178"/>
                    </a:lnTo>
                    <a:lnTo>
                      <a:pt x="75" y="174"/>
                    </a:lnTo>
                    <a:lnTo>
                      <a:pt x="76" y="171"/>
                    </a:lnTo>
                    <a:lnTo>
                      <a:pt x="75" y="171"/>
                    </a:lnTo>
                    <a:lnTo>
                      <a:pt x="75" y="169"/>
                    </a:lnTo>
                    <a:lnTo>
                      <a:pt x="75" y="168"/>
                    </a:lnTo>
                    <a:lnTo>
                      <a:pt x="75" y="165"/>
                    </a:lnTo>
                    <a:lnTo>
                      <a:pt x="75" y="162"/>
                    </a:lnTo>
                    <a:lnTo>
                      <a:pt x="75" y="158"/>
                    </a:lnTo>
                    <a:lnTo>
                      <a:pt x="75" y="156"/>
                    </a:lnTo>
                    <a:lnTo>
                      <a:pt x="75" y="152"/>
                    </a:lnTo>
                    <a:lnTo>
                      <a:pt x="75" y="150"/>
                    </a:lnTo>
                    <a:lnTo>
                      <a:pt x="75" y="147"/>
                    </a:lnTo>
                    <a:lnTo>
                      <a:pt x="75" y="145"/>
                    </a:lnTo>
                    <a:lnTo>
                      <a:pt x="75" y="143"/>
                    </a:lnTo>
                    <a:lnTo>
                      <a:pt x="76" y="140"/>
                    </a:lnTo>
                    <a:lnTo>
                      <a:pt x="77" y="140"/>
                    </a:lnTo>
                    <a:lnTo>
                      <a:pt x="79" y="140"/>
                    </a:lnTo>
                    <a:lnTo>
                      <a:pt x="82" y="138"/>
                    </a:lnTo>
                    <a:lnTo>
                      <a:pt x="84" y="138"/>
                    </a:lnTo>
                    <a:lnTo>
                      <a:pt x="88" y="138"/>
                    </a:lnTo>
                    <a:lnTo>
                      <a:pt x="90" y="138"/>
                    </a:lnTo>
                    <a:lnTo>
                      <a:pt x="93" y="135"/>
                    </a:lnTo>
                    <a:lnTo>
                      <a:pt x="95" y="132"/>
                    </a:lnTo>
                    <a:lnTo>
                      <a:pt x="97" y="130"/>
                    </a:lnTo>
                    <a:lnTo>
                      <a:pt x="100" y="127"/>
                    </a:lnTo>
                    <a:lnTo>
                      <a:pt x="100" y="123"/>
                    </a:lnTo>
                    <a:lnTo>
                      <a:pt x="101" y="120"/>
                    </a:lnTo>
                    <a:lnTo>
                      <a:pt x="101" y="116"/>
                    </a:lnTo>
                    <a:lnTo>
                      <a:pt x="101" y="114"/>
                    </a:lnTo>
                    <a:lnTo>
                      <a:pt x="104" y="110"/>
                    </a:lnTo>
                    <a:lnTo>
                      <a:pt x="104" y="107"/>
                    </a:lnTo>
                    <a:lnTo>
                      <a:pt x="104" y="104"/>
                    </a:lnTo>
                    <a:lnTo>
                      <a:pt x="106" y="101"/>
                    </a:lnTo>
                    <a:lnTo>
                      <a:pt x="106" y="100"/>
                    </a:lnTo>
                    <a:lnTo>
                      <a:pt x="106" y="97"/>
                    </a:lnTo>
                    <a:lnTo>
                      <a:pt x="106" y="94"/>
                    </a:lnTo>
                    <a:lnTo>
                      <a:pt x="108" y="91"/>
                    </a:lnTo>
                    <a:lnTo>
                      <a:pt x="106" y="91"/>
                    </a:lnTo>
                    <a:lnTo>
                      <a:pt x="106" y="89"/>
                    </a:lnTo>
                    <a:lnTo>
                      <a:pt x="105" y="89"/>
                    </a:lnTo>
                    <a:lnTo>
                      <a:pt x="105" y="86"/>
                    </a:lnTo>
                    <a:lnTo>
                      <a:pt x="102" y="86"/>
                    </a:lnTo>
                    <a:lnTo>
                      <a:pt x="102" y="83"/>
                    </a:lnTo>
                    <a:lnTo>
                      <a:pt x="102" y="81"/>
                    </a:lnTo>
                    <a:lnTo>
                      <a:pt x="102" y="77"/>
                    </a:lnTo>
                    <a:lnTo>
                      <a:pt x="99" y="77"/>
                    </a:lnTo>
                    <a:lnTo>
                      <a:pt x="99" y="75"/>
                    </a:lnTo>
                    <a:lnTo>
                      <a:pt x="97" y="75"/>
                    </a:lnTo>
                    <a:lnTo>
                      <a:pt x="97" y="72"/>
                    </a:lnTo>
                    <a:lnTo>
                      <a:pt x="94" y="72"/>
                    </a:lnTo>
                    <a:lnTo>
                      <a:pt x="94" y="70"/>
                    </a:lnTo>
                    <a:lnTo>
                      <a:pt x="94" y="67"/>
                    </a:lnTo>
                    <a:lnTo>
                      <a:pt x="93" y="67"/>
                    </a:lnTo>
                    <a:lnTo>
                      <a:pt x="93" y="65"/>
                    </a:lnTo>
                    <a:lnTo>
                      <a:pt x="93" y="62"/>
                    </a:lnTo>
                    <a:lnTo>
                      <a:pt x="95" y="59"/>
                    </a:lnTo>
                    <a:lnTo>
                      <a:pt x="95" y="56"/>
                    </a:lnTo>
                    <a:lnTo>
                      <a:pt x="95" y="53"/>
                    </a:lnTo>
                    <a:lnTo>
                      <a:pt x="95" y="50"/>
                    </a:lnTo>
                    <a:lnTo>
                      <a:pt x="95" y="48"/>
                    </a:lnTo>
                    <a:lnTo>
                      <a:pt x="97" y="44"/>
                    </a:lnTo>
                    <a:lnTo>
                      <a:pt x="95" y="44"/>
                    </a:lnTo>
                    <a:lnTo>
                      <a:pt x="95" y="42"/>
                    </a:lnTo>
                    <a:lnTo>
                      <a:pt x="95" y="40"/>
                    </a:lnTo>
                    <a:lnTo>
                      <a:pt x="95" y="37"/>
                    </a:lnTo>
                    <a:lnTo>
                      <a:pt x="94" y="37"/>
                    </a:lnTo>
                    <a:lnTo>
                      <a:pt x="94" y="34"/>
                    </a:lnTo>
                    <a:lnTo>
                      <a:pt x="94" y="33"/>
                    </a:lnTo>
                    <a:lnTo>
                      <a:pt x="94" y="29"/>
                    </a:lnTo>
                    <a:lnTo>
                      <a:pt x="92" y="29"/>
                    </a:lnTo>
                    <a:lnTo>
                      <a:pt x="92" y="26"/>
                    </a:lnTo>
                    <a:lnTo>
                      <a:pt x="90" y="26"/>
                    </a:lnTo>
                    <a:lnTo>
                      <a:pt x="90" y="24"/>
                    </a:lnTo>
                    <a:lnTo>
                      <a:pt x="90" y="21"/>
                    </a:lnTo>
                    <a:lnTo>
                      <a:pt x="86" y="21"/>
                    </a:lnTo>
                    <a:lnTo>
                      <a:pt x="86" y="18"/>
                    </a:lnTo>
                    <a:lnTo>
                      <a:pt x="82" y="18"/>
                    </a:lnTo>
                    <a:lnTo>
                      <a:pt x="82" y="15"/>
                    </a:lnTo>
                    <a:lnTo>
                      <a:pt x="79" y="15"/>
                    </a:lnTo>
                    <a:lnTo>
                      <a:pt x="77" y="15"/>
                    </a:lnTo>
                    <a:lnTo>
                      <a:pt x="77" y="11"/>
                    </a:lnTo>
                    <a:lnTo>
                      <a:pt x="76" y="11"/>
                    </a:lnTo>
                    <a:lnTo>
                      <a:pt x="76" y="7"/>
                    </a:lnTo>
                    <a:lnTo>
                      <a:pt x="73" y="7"/>
                    </a:lnTo>
                    <a:lnTo>
                      <a:pt x="71" y="7"/>
                    </a:lnTo>
                    <a:lnTo>
                      <a:pt x="71" y="4"/>
                    </a:lnTo>
                    <a:lnTo>
                      <a:pt x="68" y="4"/>
                    </a:lnTo>
                    <a:lnTo>
                      <a:pt x="68" y="2"/>
                    </a:lnTo>
                    <a:lnTo>
                      <a:pt x="68" y="0"/>
                    </a:lnTo>
                    <a:lnTo>
                      <a:pt x="65" y="0"/>
                    </a:lnTo>
                  </a:path>
                </a:pathLst>
              </a:custGeom>
              <a:solidFill>
                <a:srgbClr val="A1A100"/>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79" name="その他">
                <a:extLst>
                  <a:ext uri="{FF2B5EF4-FFF2-40B4-BE49-F238E27FC236}">
                    <a16:creationId xmlns:a16="http://schemas.microsoft.com/office/drawing/2014/main" id="{C31B7DD3-4EE0-4B98-94B1-A3BD160126B9}"/>
                  </a:ext>
                </a:extLst>
              </p:cNvPr>
              <p:cNvSpPr>
                <a:spLocks/>
              </p:cNvSpPr>
              <p:nvPr/>
            </p:nvSpPr>
            <p:spPr bwMode="auto">
              <a:xfrm>
                <a:off x="355" y="216"/>
                <a:ext cx="239" cy="244"/>
              </a:xfrm>
              <a:custGeom>
                <a:avLst/>
                <a:gdLst>
                  <a:gd name="T0" fmla="*/ 66 w 239"/>
                  <a:gd name="T1" fmla="*/ 5 h 244"/>
                  <a:gd name="T2" fmla="*/ 58 w 239"/>
                  <a:gd name="T3" fmla="*/ 5 h 244"/>
                  <a:gd name="T4" fmla="*/ 55 w 239"/>
                  <a:gd name="T5" fmla="*/ 8 h 244"/>
                  <a:gd name="T6" fmla="*/ 49 w 239"/>
                  <a:gd name="T7" fmla="*/ 12 h 244"/>
                  <a:gd name="T8" fmla="*/ 44 w 239"/>
                  <a:gd name="T9" fmla="*/ 12 h 244"/>
                  <a:gd name="T10" fmla="*/ 38 w 239"/>
                  <a:gd name="T11" fmla="*/ 12 h 244"/>
                  <a:gd name="T12" fmla="*/ 37 w 239"/>
                  <a:gd name="T13" fmla="*/ 12 h 244"/>
                  <a:gd name="T14" fmla="*/ 29 w 239"/>
                  <a:gd name="T15" fmla="*/ 14 h 244"/>
                  <a:gd name="T16" fmla="*/ 27 w 239"/>
                  <a:gd name="T17" fmla="*/ 16 h 244"/>
                  <a:gd name="T18" fmla="*/ 20 w 239"/>
                  <a:gd name="T19" fmla="*/ 23 h 244"/>
                  <a:gd name="T20" fmla="*/ 15 w 239"/>
                  <a:gd name="T21" fmla="*/ 30 h 244"/>
                  <a:gd name="T22" fmla="*/ 12 w 239"/>
                  <a:gd name="T23" fmla="*/ 39 h 244"/>
                  <a:gd name="T24" fmla="*/ 10 w 239"/>
                  <a:gd name="T25" fmla="*/ 56 h 244"/>
                  <a:gd name="T26" fmla="*/ 8 w 239"/>
                  <a:gd name="T27" fmla="*/ 69 h 244"/>
                  <a:gd name="T28" fmla="*/ 8 w 239"/>
                  <a:gd name="T29" fmla="*/ 89 h 244"/>
                  <a:gd name="T30" fmla="*/ 8 w 239"/>
                  <a:gd name="T31" fmla="*/ 109 h 244"/>
                  <a:gd name="T32" fmla="*/ 4 w 239"/>
                  <a:gd name="T33" fmla="*/ 127 h 244"/>
                  <a:gd name="T34" fmla="*/ 2 w 239"/>
                  <a:gd name="T35" fmla="*/ 155 h 244"/>
                  <a:gd name="T36" fmla="*/ 2 w 239"/>
                  <a:gd name="T37" fmla="*/ 175 h 244"/>
                  <a:gd name="T38" fmla="*/ 0 w 239"/>
                  <a:gd name="T39" fmla="*/ 216 h 244"/>
                  <a:gd name="T40" fmla="*/ 0 w 239"/>
                  <a:gd name="T41" fmla="*/ 236 h 244"/>
                  <a:gd name="T42" fmla="*/ 12 w 239"/>
                  <a:gd name="T43" fmla="*/ 236 h 244"/>
                  <a:gd name="T44" fmla="*/ 27 w 239"/>
                  <a:gd name="T45" fmla="*/ 238 h 244"/>
                  <a:gd name="T46" fmla="*/ 25 w 239"/>
                  <a:gd name="T47" fmla="*/ 232 h 244"/>
                  <a:gd name="T48" fmla="*/ 29 w 239"/>
                  <a:gd name="T49" fmla="*/ 220 h 244"/>
                  <a:gd name="T50" fmla="*/ 64 w 239"/>
                  <a:gd name="T51" fmla="*/ 232 h 244"/>
                  <a:gd name="T52" fmla="*/ 128 w 239"/>
                  <a:gd name="T53" fmla="*/ 226 h 244"/>
                  <a:gd name="T54" fmla="*/ 163 w 239"/>
                  <a:gd name="T55" fmla="*/ 230 h 244"/>
                  <a:gd name="T56" fmla="*/ 196 w 239"/>
                  <a:gd name="T57" fmla="*/ 236 h 244"/>
                  <a:gd name="T58" fmla="*/ 218 w 239"/>
                  <a:gd name="T59" fmla="*/ 243 h 244"/>
                  <a:gd name="T60" fmla="*/ 216 w 239"/>
                  <a:gd name="T61" fmla="*/ 231 h 244"/>
                  <a:gd name="T62" fmla="*/ 211 w 239"/>
                  <a:gd name="T63" fmla="*/ 225 h 244"/>
                  <a:gd name="T64" fmla="*/ 222 w 239"/>
                  <a:gd name="T65" fmla="*/ 210 h 244"/>
                  <a:gd name="T66" fmla="*/ 232 w 239"/>
                  <a:gd name="T67" fmla="*/ 170 h 244"/>
                  <a:gd name="T68" fmla="*/ 237 w 239"/>
                  <a:gd name="T69" fmla="*/ 143 h 244"/>
                  <a:gd name="T70" fmla="*/ 235 w 239"/>
                  <a:gd name="T71" fmla="*/ 127 h 244"/>
                  <a:gd name="T72" fmla="*/ 235 w 239"/>
                  <a:gd name="T73" fmla="*/ 110 h 244"/>
                  <a:gd name="T74" fmla="*/ 234 w 239"/>
                  <a:gd name="T75" fmla="*/ 89 h 244"/>
                  <a:gd name="T76" fmla="*/ 232 w 239"/>
                  <a:gd name="T77" fmla="*/ 73 h 244"/>
                  <a:gd name="T78" fmla="*/ 231 w 239"/>
                  <a:gd name="T79" fmla="*/ 58 h 244"/>
                  <a:gd name="T80" fmla="*/ 230 w 239"/>
                  <a:gd name="T81" fmla="*/ 41 h 244"/>
                  <a:gd name="T82" fmla="*/ 222 w 239"/>
                  <a:gd name="T83" fmla="*/ 30 h 244"/>
                  <a:gd name="T84" fmla="*/ 216 w 239"/>
                  <a:gd name="T85" fmla="*/ 13 h 244"/>
                  <a:gd name="T86" fmla="*/ 201 w 239"/>
                  <a:gd name="T87" fmla="*/ 5 h 244"/>
                  <a:gd name="T88" fmla="*/ 176 w 239"/>
                  <a:gd name="T89" fmla="*/ 3 h 244"/>
                  <a:gd name="T90" fmla="*/ 164 w 239"/>
                  <a:gd name="T91" fmla="*/ 1 h 244"/>
                  <a:gd name="T92" fmla="*/ 160 w 239"/>
                  <a:gd name="T93" fmla="*/ 1 h 244"/>
                  <a:gd name="T94" fmla="*/ 155 w 239"/>
                  <a:gd name="T95" fmla="*/ 1 h 244"/>
                  <a:gd name="T96" fmla="*/ 152 w 239"/>
                  <a:gd name="T97" fmla="*/ 10 h 244"/>
                  <a:gd name="T98" fmla="*/ 145 w 239"/>
                  <a:gd name="T99" fmla="*/ 25 h 244"/>
                  <a:gd name="T100" fmla="*/ 135 w 239"/>
                  <a:gd name="T101" fmla="*/ 36 h 244"/>
                  <a:gd name="T102" fmla="*/ 117 w 239"/>
                  <a:gd name="T103" fmla="*/ 54 h 244"/>
                  <a:gd name="T104" fmla="*/ 102 w 239"/>
                  <a:gd name="T105" fmla="*/ 56 h 244"/>
                  <a:gd name="T106" fmla="*/ 83 w 239"/>
                  <a:gd name="T107" fmla="*/ 45 h 244"/>
                  <a:gd name="T108" fmla="*/ 77 w 239"/>
                  <a:gd name="T109" fmla="*/ 28 h 244"/>
                  <a:gd name="T110" fmla="*/ 73 w 239"/>
                  <a:gd name="T111" fmla="*/ 16 h 244"/>
                  <a:gd name="T112" fmla="*/ 73 w 239"/>
                  <a:gd name="T113" fmla="*/ 2 h 244"/>
                  <a:gd name="T114" fmla="*/ 73 w 239"/>
                  <a:gd name="T115" fmla="*/ 3 h 244"/>
                  <a:gd name="T116" fmla="*/ 72 w 239"/>
                  <a:gd name="T117" fmla="*/ 4 h 24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39" h="244">
                    <a:moveTo>
                      <a:pt x="72" y="4"/>
                    </a:moveTo>
                    <a:lnTo>
                      <a:pt x="70" y="5"/>
                    </a:lnTo>
                    <a:lnTo>
                      <a:pt x="69" y="5"/>
                    </a:lnTo>
                    <a:lnTo>
                      <a:pt x="66" y="5"/>
                    </a:lnTo>
                    <a:lnTo>
                      <a:pt x="62" y="5"/>
                    </a:lnTo>
                    <a:lnTo>
                      <a:pt x="60" y="5"/>
                    </a:lnTo>
                    <a:lnTo>
                      <a:pt x="58" y="5"/>
                    </a:lnTo>
                    <a:lnTo>
                      <a:pt x="55" y="8"/>
                    </a:lnTo>
                    <a:lnTo>
                      <a:pt x="52" y="10"/>
                    </a:lnTo>
                    <a:lnTo>
                      <a:pt x="49" y="12"/>
                    </a:lnTo>
                    <a:lnTo>
                      <a:pt x="47" y="12"/>
                    </a:lnTo>
                    <a:lnTo>
                      <a:pt x="44" y="12"/>
                    </a:lnTo>
                    <a:lnTo>
                      <a:pt x="41" y="12"/>
                    </a:lnTo>
                    <a:lnTo>
                      <a:pt x="38" y="12"/>
                    </a:lnTo>
                    <a:lnTo>
                      <a:pt x="37" y="12"/>
                    </a:lnTo>
                    <a:lnTo>
                      <a:pt x="34" y="14"/>
                    </a:lnTo>
                    <a:lnTo>
                      <a:pt x="31" y="14"/>
                    </a:lnTo>
                    <a:lnTo>
                      <a:pt x="29" y="14"/>
                    </a:lnTo>
                    <a:lnTo>
                      <a:pt x="27" y="16"/>
                    </a:lnTo>
                    <a:lnTo>
                      <a:pt x="25" y="19"/>
                    </a:lnTo>
                    <a:lnTo>
                      <a:pt x="23" y="21"/>
                    </a:lnTo>
                    <a:lnTo>
                      <a:pt x="20" y="23"/>
                    </a:lnTo>
                    <a:lnTo>
                      <a:pt x="20" y="25"/>
                    </a:lnTo>
                    <a:lnTo>
                      <a:pt x="17" y="28"/>
                    </a:lnTo>
                    <a:lnTo>
                      <a:pt x="15" y="30"/>
                    </a:lnTo>
                    <a:lnTo>
                      <a:pt x="14" y="31"/>
                    </a:lnTo>
                    <a:lnTo>
                      <a:pt x="12" y="34"/>
                    </a:lnTo>
                    <a:lnTo>
                      <a:pt x="12" y="36"/>
                    </a:lnTo>
                    <a:lnTo>
                      <a:pt x="12" y="39"/>
                    </a:lnTo>
                    <a:lnTo>
                      <a:pt x="12" y="42"/>
                    </a:lnTo>
                    <a:lnTo>
                      <a:pt x="12" y="45"/>
                    </a:lnTo>
                    <a:lnTo>
                      <a:pt x="12" y="48"/>
                    </a:lnTo>
                    <a:lnTo>
                      <a:pt x="12" y="50"/>
                    </a:lnTo>
                    <a:lnTo>
                      <a:pt x="10" y="54"/>
                    </a:lnTo>
                    <a:lnTo>
                      <a:pt x="10" y="56"/>
                    </a:lnTo>
                    <a:lnTo>
                      <a:pt x="10" y="60"/>
                    </a:lnTo>
                    <a:lnTo>
                      <a:pt x="10" y="62"/>
                    </a:lnTo>
                    <a:lnTo>
                      <a:pt x="10" y="65"/>
                    </a:lnTo>
                    <a:lnTo>
                      <a:pt x="10" y="66"/>
                    </a:lnTo>
                    <a:lnTo>
                      <a:pt x="8" y="69"/>
                    </a:lnTo>
                    <a:lnTo>
                      <a:pt x="8" y="71"/>
                    </a:lnTo>
                    <a:lnTo>
                      <a:pt x="8" y="74"/>
                    </a:lnTo>
                    <a:lnTo>
                      <a:pt x="8" y="75"/>
                    </a:lnTo>
                    <a:lnTo>
                      <a:pt x="8" y="79"/>
                    </a:lnTo>
                    <a:lnTo>
                      <a:pt x="8" y="82"/>
                    </a:lnTo>
                    <a:lnTo>
                      <a:pt x="8" y="85"/>
                    </a:lnTo>
                    <a:lnTo>
                      <a:pt x="8" y="89"/>
                    </a:lnTo>
                    <a:lnTo>
                      <a:pt x="8" y="93"/>
                    </a:lnTo>
                    <a:lnTo>
                      <a:pt x="8" y="96"/>
                    </a:lnTo>
                    <a:lnTo>
                      <a:pt x="8" y="100"/>
                    </a:lnTo>
                    <a:lnTo>
                      <a:pt x="8" y="102"/>
                    </a:lnTo>
                    <a:lnTo>
                      <a:pt x="8" y="106"/>
                    </a:lnTo>
                    <a:lnTo>
                      <a:pt x="8" y="107"/>
                    </a:lnTo>
                    <a:lnTo>
                      <a:pt x="8" y="109"/>
                    </a:lnTo>
                    <a:lnTo>
                      <a:pt x="5" y="112"/>
                    </a:lnTo>
                    <a:lnTo>
                      <a:pt x="5" y="113"/>
                    </a:lnTo>
                    <a:lnTo>
                      <a:pt x="5" y="116"/>
                    </a:lnTo>
                    <a:lnTo>
                      <a:pt x="5" y="119"/>
                    </a:lnTo>
                    <a:lnTo>
                      <a:pt x="4" y="124"/>
                    </a:lnTo>
                    <a:lnTo>
                      <a:pt x="4" y="127"/>
                    </a:lnTo>
                    <a:lnTo>
                      <a:pt x="4" y="131"/>
                    </a:lnTo>
                    <a:lnTo>
                      <a:pt x="4" y="135"/>
                    </a:lnTo>
                    <a:lnTo>
                      <a:pt x="2" y="141"/>
                    </a:lnTo>
                    <a:lnTo>
                      <a:pt x="2" y="144"/>
                    </a:lnTo>
                    <a:lnTo>
                      <a:pt x="2" y="149"/>
                    </a:lnTo>
                    <a:lnTo>
                      <a:pt x="2" y="152"/>
                    </a:lnTo>
                    <a:lnTo>
                      <a:pt x="2" y="155"/>
                    </a:lnTo>
                    <a:lnTo>
                      <a:pt x="2" y="158"/>
                    </a:lnTo>
                    <a:lnTo>
                      <a:pt x="2" y="161"/>
                    </a:lnTo>
                    <a:lnTo>
                      <a:pt x="3" y="162"/>
                    </a:lnTo>
                    <a:lnTo>
                      <a:pt x="2" y="166"/>
                    </a:lnTo>
                    <a:lnTo>
                      <a:pt x="2" y="168"/>
                    </a:lnTo>
                    <a:lnTo>
                      <a:pt x="2" y="172"/>
                    </a:lnTo>
                    <a:lnTo>
                      <a:pt x="2" y="175"/>
                    </a:lnTo>
                    <a:lnTo>
                      <a:pt x="2" y="181"/>
                    </a:lnTo>
                    <a:lnTo>
                      <a:pt x="2" y="186"/>
                    </a:lnTo>
                    <a:lnTo>
                      <a:pt x="2" y="192"/>
                    </a:lnTo>
                    <a:lnTo>
                      <a:pt x="2" y="197"/>
                    </a:lnTo>
                    <a:lnTo>
                      <a:pt x="0" y="203"/>
                    </a:lnTo>
                    <a:lnTo>
                      <a:pt x="0" y="210"/>
                    </a:lnTo>
                    <a:lnTo>
                      <a:pt x="0" y="216"/>
                    </a:lnTo>
                    <a:lnTo>
                      <a:pt x="0" y="221"/>
                    </a:lnTo>
                    <a:lnTo>
                      <a:pt x="0" y="226"/>
                    </a:lnTo>
                    <a:lnTo>
                      <a:pt x="0" y="229"/>
                    </a:lnTo>
                    <a:lnTo>
                      <a:pt x="0" y="232"/>
                    </a:lnTo>
                    <a:lnTo>
                      <a:pt x="0" y="236"/>
                    </a:lnTo>
                    <a:lnTo>
                      <a:pt x="3" y="236"/>
                    </a:lnTo>
                    <a:lnTo>
                      <a:pt x="6" y="236"/>
                    </a:lnTo>
                    <a:lnTo>
                      <a:pt x="9" y="236"/>
                    </a:lnTo>
                    <a:lnTo>
                      <a:pt x="12" y="236"/>
                    </a:lnTo>
                    <a:lnTo>
                      <a:pt x="15" y="236"/>
                    </a:lnTo>
                    <a:lnTo>
                      <a:pt x="18" y="236"/>
                    </a:lnTo>
                    <a:lnTo>
                      <a:pt x="21" y="236"/>
                    </a:lnTo>
                    <a:lnTo>
                      <a:pt x="25" y="236"/>
                    </a:lnTo>
                    <a:lnTo>
                      <a:pt x="25" y="238"/>
                    </a:lnTo>
                    <a:lnTo>
                      <a:pt x="27" y="238"/>
                    </a:lnTo>
                    <a:lnTo>
                      <a:pt x="25" y="240"/>
                    </a:lnTo>
                    <a:lnTo>
                      <a:pt x="25" y="238"/>
                    </a:lnTo>
                    <a:lnTo>
                      <a:pt x="25" y="234"/>
                    </a:lnTo>
                    <a:lnTo>
                      <a:pt x="25" y="232"/>
                    </a:lnTo>
                    <a:lnTo>
                      <a:pt x="25" y="229"/>
                    </a:lnTo>
                    <a:lnTo>
                      <a:pt x="25" y="226"/>
                    </a:lnTo>
                    <a:lnTo>
                      <a:pt x="25" y="224"/>
                    </a:lnTo>
                    <a:lnTo>
                      <a:pt x="27" y="221"/>
                    </a:lnTo>
                    <a:lnTo>
                      <a:pt x="29" y="220"/>
                    </a:lnTo>
                    <a:lnTo>
                      <a:pt x="31" y="220"/>
                    </a:lnTo>
                    <a:lnTo>
                      <a:pt x="37" y="225"/>
                    </a:lnTo>
                    <a:lnTo>
                      <a:pt x="43" y="228"/>
                    </a:lnTo>
                    <a:lnTo>
                      <a:pt x="49" y="231"/>
                    </a:lnTo>
                    <a:lnTo>
                      <a:pt x="58" y="231"/>
                    </a:lnTo>
                    <a:lnTo>
                      <a:pt x="64" y="232"/>
                    </a:lnTo>
                    <a:lnTo>
                      <a:pt x="73" y="232"/>
                    </a:lnTo>
                    <a:lnTo>
                      <a:pt x="83" y="232"/>
                    </a:lnTo>
                    <a:lnTo>
                      <a:pt x="92" y="230"/>
                    </a:lnTo>
                    <a:lnTo>
                      <a:pt x="99" y="230"/>
                    </a:lnTo>
                    <a:lnTo>
                      <a:pt x="108" y="229"/>
                    </a:lnTo>
                    <a:lnTo>
                      <a:pt x="118" y="229"/>
                    </a:lnTo>
                    <a:lnTo>
                      <a:pt x="128" y="226"/>
                    </a:lnTo>
                    <a:lnTo>
                      <a:pt x="133" y="226"/>
                    </a:lnTo>
                    <a:lnTo>
                      <a:pt x="143" y="226"/>
                    </a:lnTo>
                    <a:lnTo>
                      <a:pt x="149" y="227"/>
                    </a:lnTo>
                    <a:lnTo>
                      <a:pt x="158" y="227"/>
                    </a:lnTo>
                    <a:lnTo>
                      <a:pt x="158" y="230"/>
                    </a:lnTo>
                    <a:lnTo>
                      <a:pt x="160" y="230"/>
                    </a:lnTo>
                    <a:lnTo>
                      <a:pt x="163" y="230"/>
                    </a:lnTo>
                    <a:lnTo>
                      <a:pt x="167" y="230"/>
                    </a:lnTo>
                    <a:lnTo>
                      <a:pt x="170" y="234"/>
                    </a:lnTo>
                    <a:lnTo>
                      <a:pt x="176" y="234"/>
                    </a:lnTo>
                    <a:lnTo>
                      <a:pt x="181" y="234"/>
                    </a:lnTo>
                    <a:lnTo>
                      <a:pt x="187" y="234"/>
                    </a:lnTo>
                    <a:lnTo>
                      <a:pt x="190" y="236"/>
                    </a:lnTo>
                    <a:lnTo>
                      <a:pt x="196" y="236"/>
                    </a:lnTo>
                    <a:lnTo>
                      <a:pt x="199" y="240"/>
                    </a:lnTo>
                    <a:lnTo>
                      <a:pt x="205" y="240"/>
                    </a:lnTo>
                    <a:lnTo>
                      <a:pt x="209" y="243"/>
                    </a:lnTo>
                    <a:lnTo>
                      <a:pt x="213" y="243"/>
                    </a:lnTo>
                    <a:lnTo>
                      <a:pt x="216" y="243"/>
                    </a:lnTo>
                    <a:lnTo>
                      <a:pt x="218" y="243"/>
                    </a:lnTo>
                    <a:lnTo>
                      <a:pt x="220" y="241"/>
                    </a:lnTo>
                    <a:lnTo>
                      <a:pt x="220" y="238"/>
                    </a:lnTo>
                    <a:lnTo>
                      <a:pt x="216" y="238"/>
                    </a:lnTo>
                    <a:lnTo>
                      <a:pt x="216" y="236"/>
                    </a:lnTo>
                    <a:lnTo>
                      <a:pt x="216" y="234"/>
                    </a:lnTo>
                    <a:lnTo>
                      <a:pt x="216" y="231"/>
                    </a:lnTo>
                    <a:lnTo>
                      <a:pt x="214" y="231"/>
                    </a:lnTo>
                    <a:lnTo>
                      <a:pt x="214" y="229"/>
                    </a:lnTo>
                    <a:lnTo>
                      <a:pt x="211" y="229"/>
                    </a:lnTo>
                    <a:lnTo>
                      <a:pt x="211" y="226"/>
                    </a:lnTo>
                    <a:lnTo>
                      <a:pt x="211" y="225"/>
                    </a:lnTo>
                    <a:lnTo>
                      <a:pt x="211" y="223"/>
                    </a:lnTo>
                    <a:lnTo>
                      <a:pt x="215" y="222"/>
                    </a:lnTo>
                    <a:lnTo>
                      <a:pt x="216" y="220"/>
                    </a:lnTo>
                    <a:lnTo>
                      <a:pt x="218" y="217"/>
                    </a:lnTo>
                    <a:lnTo>
                      <a:pt x="218" y="214"/>
                    </a:lnTo>
                    <a:lnTo>
                      <a:pt x="222" y="210"/>
                    </a:lnTo>
                    <a:lnTo>
                      <a:pt x="224" y="205"/>
                    </a:lnTo>
                    <a:lnTo>
                      <a:pt x="227" y="199"/>
                    </a:lnTo>
                    <a:lnTo>
                      <a:pt x="227" y="194"/>
                    </a:lnTo>
                    <a:lnTo>
                      <a:pt x="229" y="188"/>
                    </a:lnTo>
                    <a:lnTo>
                      <a:pt x="229" y="182"/>
                    </a:lnTo>
                    <a:lnTo>
                      <a:pt x="232" y="176"/>
                    </a:lnTo>
                    <a:lnTo>
                      <a:pt x="232" y="170"/>
                    </a:lnTo>
                    <a:lnTo>
                      <a:pt x="235" y="164"/>
                    </a:lnTo>
                    <a:lnTo>
                      <a:pt x="235" y="157"/>
                    </a:lnTo>
                    <a:lnTo>
                      <a:pt x="238" y="149"/>
                    </a:lnTo>
                    <a:lnTo>
                      <a:pt x="237" y="149"/>
                    </a:lnTo>
                    <a:lnTo>
                      <a:pt x="237" y="146"/>
                    </a:lnTo>
                    <a:lnTo>
                      <a:pt x="237" y="143"/>
                    </a:lnTo>
                    <a:lnTo>
                      <a:pt x="237" y="140"/>
                    </a:lnTo>
                    <a:lnTo>
                      <a:pt x="237" y="137"/>
                    </a:lnTo>
                    <a:lnTo>
                      <a:pt x="237" y="133"/>
                    </a:lnTo>
                    <a:lnTo>
                      <a:pt x="235" y="133"/>
                    </a:lnTo>
                    <a:lnTo>
                      <a:pt x="235" y="131"/>
                    </a:lnTo>
                    <a:lnTo>
                      <a:pt x="235" y="127"/>
                    </a:lnTo>
                    <a:lnTo>
                      <a:pt x="235" y="124"/>
                    </a:lnTo>
                    <a:lnTo>
                      <a:pt x="235" y="122"/>
                    </a:lnTo>
                    <a:lnTo>
                      <a:pt x="235" y="119"/>
                    </a:lnTo>
                    <a:lnTo>
                      <a:pt x="235" y="116"/>
                    </a:lnTo>
                    <a:lnTo>
                      <a:pt x="235" y="113"/>
                    </a:lnTo>
                    <a:lnTo>
                      <a:pt x="235" y="110"/>
                    </a:lnTo>
                    <a:lnTo>
                      <a:pt x="235" y="108"/>
                    </a:lnTo>
                    <a:lnTo>
                      <a:pt x="235" y="105"/>
                    </a:lnTo>
                    <a:lnTo>
                      <a:pt x="235" y="102"/>
                    </a:lnTo>
                    <a:lnTo>
                      <a:pt x="235" y="98"/>
                    </a:lnTo>
                    <a:lnTo>
                      <a:pt x="235" y="96"/>
                    </a:lnTo>
                    <a:lnTo>
                      <a:pt x="235" y="91"/>
                    </a:lnTo>
                    <a:lnTo>
                      <a:pt x="234" y="89"/>
                    </a:lnTo>
                    <a:lnTo>
                      <a:pt x="234" y="87"/>
                    </a:lnTo>
                    <a:lnTo>
                      <a:pt x="234" y="83"/>
                    </a:lnTo>
                    <a:lnTo>
                      <a:pt x="234" y="80"/>
                    </a:lnTo>
                    <a:lnTo>
                      <a:pt x="232" y="80"/>
                    </a:lnTo>
                    <a:lnTo>
                      <a:pt x="232" y="77"/>
                    </a:lnTo>
                    <a:lnTo>
                      <a:pt x="232" y="76"/>
                    </a:lnTo>
                    <a:lnTo>
                      <a:pt x="232" y="73"/>
                    </a:lnTo>
                    <a:lnTo>
                      <a:pt x="231" y="73"/>
                    </a:lnTo>
                    <a:lnTo>
                      <a:pt x="231" y="72"/>
                    </a:lnTo>
                    <a:lnTo>
                      <a:pt x="231" y="71"/>
                    </a:lnTo>
                    <a:lnTo>
                      <a:pt x="231" y="67"/>
                    </a:lnTo>
                    <a:lnTo>
                      <a:pt x="231" y="65"/>
                    </a:lnTo>
                    <a:lnTo>
                      <a:pt x="231" y="62"/>
                    </a:lnTo>
                    <a:lnTo>
                      <a:pt x="231" y="58"/>
                    </a:lnTo>
                    <a:lnTo>
                      <a:pt x="231" y="56"/>
                    </a:lnTo>
                    <a:lnTo>
                      <a:pt x="230" y="54"/>
                    </a:lnTo>
                    <a:lnTo>
                      <a:pt x="230" y="50"/>
                    </a:lnTo>
                    <a:lnTo>
                      <a:pt x="230" y="47"/>
                    </a:lnTo>
                    <a:lnTo>
                      <a:pt x="230" y="44"/>
                    </a:lnTo>
                    <a:lnTo>
                      <a:pt x="230" y="41"/>
                    </a:lnTo>
                    <a:lnTo>
                      <a:pt x="230" y="39"/>
                    </a:lnTo>
                    <a:lnTo>
                      <a:pt x="230" y="36"/>
                    </a:lnTo>
                    <a:lnTo>
                      <a:pt x="227" y="36"/>
                    </a:lnTo>
                    <a:lnTo>
                      <a:pt x="227" y="33"/>
                    </a:lnTo>
                    <a:lnTo>
                      <a:pt x="225" y="33"/>
                    </a:lnTo>
                    <a:lnTo>
                      <a:pt x="225" y="30"/>
                    </a:lnTo>
                    <a:lnTo>
                      <a:pt x="222" y="30"/>
                    </a:lnTo>
                    <a:lnTo>
                      <a:pt x="222" y="27"/>
                    </a:lnTo>
                    <a:lnTo>
                      <a:pt x="222" y="25"/>
                    </a:lnTo>
                    <a:lnTo>
                      <a:pt x="222" y="21"/>
                    </a:lnTo>
                    <a:lnTo>
                      <a:pt x="218" y="21"/>
                    </a:lnTo>
                    <a:lnTo>
                      <a:pt x="218" y="19"/>
                    </a:lnTo>
                    <a:lnTo>
                      <a:pt x="216" y="16"/>
                    </a:lnTo>
                    <a:lnTo>
                      <a:pt x="216" y="13"/>
                    </a:lnTo>
                    <a:lnTo>
                      <a:pt x="214" y="13"/>
                    </a:lnTo>
                    <a:lnTo>
                      <a:pt x="214" y="10"/>
                    </a:lnTo>
                    <a:lnTo>
                      <a:pt x="211" y="8"/>
                    </a:lnTo>
                    <a:lnTo>
                      <a:pt x="211" y="5"/>
                    </a:lnTo>
                    <a:lnTo>
                      <a:pt x="207" y="5"/>
                    </a:lnTo>
                    <a:lnTo>
                      <a:pt x="205" y="5"/>
                    </a:lnTo>
                    <a:lnTo>
                      <a:pt x="201" y="5"/>
                    </a:lnTo>
                    <a:lnTo>
                      <a:pt x="198" y="4"/>
                    </a:lnTo>
                    <a:lnTo>
                      <a:pt x="193" y="4"/>
                    </a:lnTo>
                    <a:lnTo>
                      <a:pt x="190" y="4"/>
                    </a:lnTo>
                    <a:lnTo>
                      <a:pt x="187" y="4"/>
                    </a:lnTo>
                    <a:lnTo>
                      <a:pt x="184" y="3"/>
                    </a:lnTo>
                    <a:lnTo>
                      <a:pt x="180" y="3"/>
                    </a:lnTo>
                    <a:lnTo>
                      <a:pt x="176" y="3"/>
                    </a:lnTo>
                    <a:lnTo>
                      <a:pt x="174" y="3"/>
                    </a:lnTo>
                    <a:lnTo>
                      <a:pt x="172" y="3"/>
                    </a:lnTo>
                    <a:lnTo>
                      <a:pt x="168" y="3"/>
                    </a:lnTo>
                    <a:lnTo>
                      <a:pt x="167" y="3"/>
                    </a:lnTo>
                    <a:lnTo>
                      <a:pt x="166" y="3"/>
                    </a:lnTo>
                    <a:lnTo>
                      <a:pt x="166" y="1"/>
                    </a:lnTo>
                    <a:lnTo>
                      <a:pt x="164" y="1"/>
                    </a:lnTo>
                    <a:lnTo>
                      <a:pt x="163" y="1"/>
                    </a:lnTo>
                    <a:lnTo>
                      <a:pt x="160" y="1"/>
                    </a:lnTo>
                    <a:lnTo>
                      <a:pt x="157" y="1"/>
                    </a:lnTo>
                    <a:lnTo>
                      <a:pt x="155" y="1"/>
                    </a:lnTo>
                    <a:lnTo>
                      <a:pt x="155" y="4"/>
                    </a:lnTo>
                    <a:lnTo>
                      <a:pt x="155" y="7"/>
                    </a:lnTo>
                    <a:lnTo>
                      <a:pt x="152" y="10"/>
                    </a:lnTo>
                    <a:lnTo>
                      <a:pt x="152" y="13"/>
                    </a:lnTo>
                    <a:lnTo>
                      <a:pt x="149" y="16"/>
                    </a:lnTo>
                    <a:lnTo>
                      <a:pt x="149" y="19"/>
                    </a:lnTo>
                    <a:lnTo>
                      <a:pt x="148" y="21"/>
                    </a:lnTo>
                    <a:lnTo>
                      <a:pt x="145" y="25"/>
                    </a:lnTo>
                    <a:lnTo>
                      <a:pt x="145" y="28"/>
                    </a:lnTo>
                    <a:lnTo>
                      <a:pt x="141" y="31"/>
                    </a:lnTo>
                    <a:lnTo>
                      <a:pt x="139" y="33"/>
                    </a:lnTo>
                    <a:lnTo>
                      <a:pt x="135" y="36"/>
                    </a:lnTo>
                    <a:lnTo>
                      <a:pt x="132" y="39"/>
                    </a:lnTo>
                    <a:lnTo>
                      <a:pt x="129" y="42"/>
                    </a:lnTo>
                    <a:lnTo>
                      <a:pt x="126" y="45"/>
                    </a:lnTo>
                    <a:lnTo>
                      <a:pt x="123" y="48"/>
                    </a:lnTo>
                    <a:lnTo>
                      <a:pt x="120" y="50"/>
                    </a:lnTo>
                    <a:lnTo>
                      <a:pt x="117" y="54"/>
                    </a:lnTo>
                    <a:lnTo>
                      <a:pt x="114" y="56"/>
                    </a:lnTo>
                    <a:lnTo>
                      <a:pt x="112" y="56"/>
                    </a:lnTo>
                    <a:lnTo>
                      <a:pt x="108" y="56"/>
                    </a:lnTo>
                    <a:lnTo>
                      <a:pt x="106" y="56"/>
                    </a:lnTo>
                    <a:lnTo>
                      <a:pt x="102" y="56"/>
                    </a:lnTo>
                    <a:lnTo>
                      <a:pt x="99" y="56"/>
                    </a:lnTo>
                    <a:lnTo>
                      <a:pt x="97" y="54"/>
                    </a:lnTo>
                    <a:lnTo>
                      <a:pt x="93" y="54"/>
                    </a:lnTo>
                    <a:lnTo>
                      <a:pt x="90" y="50"/>
                    </a:lnTo>
                    <a:lnTo>
                      <a:pt x="87" y="48"/>
                    </a:lnTo>
                    <a:lnTo>
                      <a:pt x="86" y="45"/>
                    </a:lnTo>
                    <a:lnTo>
                      <a:pt x="83" y="45"/>
                    </a:lnTo>
                    <a:lnTo>
                      <a:pt x="81" y="42"/>
                    </a:lnTo>
                    <a:lnTo>
                      <a:pt x="78" y="39"/>
                    </a:lnTo>
                    <a:lnTo>
                      <a:pt x="78" y="36"/>
                    </a:lnTo>
                    <a:lnTo>
                      <a:pt x="76" y="36"/>
                    </a:lnTo>
                    <a:lnTo>
                      <a:pt x="76" y="33"/>
                    </a:lnTo>
                    <a:lnTo>
                      <a:pt x="76" y="31"/>
                    </a:lnTo>
                    <a:lnTo>
                      <a:pt x="77" y="28"/>
                    </a:lnTo>
                    <a:lnTo>
                      <a:pt x="73" y="28"/>
                    </a:lnTo>
                    <a:lnTo>
                      <a:pt x="73" y="27"/>
                    </a:lnTo>
                    <a:lnTo>
                      <a:pt x="73" y="23"/>
                    </a:lnTo>
                    <a:lnTo>
                      <a:pt x="73" y="19"/>
                    </a:lnTo>
                    <a:lnTo>
                      <a:pt x="73" y="16"/>
                    </a:lnTo>
                    <a:lnTo>
                      <a:pt x="73" y="13"/>
                    </a:lnTo>
                    <a:lnTo>
                      <a:pt x="73" y="10"/>
                    </a:lnTo>
                    <a:lnTo>
                      <a:pt x="73" y="8"/>
                    </a:lnTo>
                    <a:lnTo>
                      <a:pt x="73" y="5"/>
                    </a:lnTo>
                    <a:lnTo>
                      <a:pt x="73" y="2"/>
                    </a:lnTo>
                    <a:lnTo>
                      <a:pt x="76" y="0"/>
                    </a:lnTo>
                    <a:lnTo>
                      <a:pt x="73" y="3"/>
                    </a:lnTo>
                    <a:lnTo>
                      <a:pt x="72" y="4"/>
                    </a:lnTo>
                  </a:path>
                </a:pathLst>
              </a:custGeom>
              <a:solidFill>
                <a:srgbClr val="A1E2FF"/>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80" name="その他">
                <a:extLst>
                  <a:ext uri="{FF2B5EF4-FFF2-40B4-BE49-F238E27FC236}">
                    <a16:creationId xmlns:a16="http://schemas.microsoft.com/office/drawing/2014/main" id="{C74A0F88-B59F-42C4-8CF8-59059015B8F0}"/>
                  </a:ext>
                </a:extLst>
              </p:cNvPr>
              <p:cNvSpPr>
                <a:spLocks/>
              </p:cNvSpPr>
              <p:nvPr/>
            </p:nvSpPr>
            <p:spPr bwMode="auto">
              <a:xfrm>
                <a:off x="367" y="0"/>
                <a:ext cx="204" cy="194"/>
              </a:xfrm>
              <a:custGeom>
                <a:avLst/>
                <a:gdLst>
                  <a:gd name="T0" fmla="*/ 54 w 204"/>
                  <a:gd name="T1" fmla="*/ 190 h 194"/>
                  <a:gd name="T2" fmla="*/ 42 w 204"/>
                  <a:gd name="T3" fmla="*/ 191 h 194"/>
                  <a:gd name="T4" fmla="*/ 30 w 204"/>
                  <a:gd name="T5" fmla="*/ 193 h 194"/>
                  <a:gd name="T6" fmla="*/ 13 w 204"/>
                  <a:gd name="T7" fmla="*/ 185 h 194"/>
                  <a:gd name="T8" fmla="*/ 5 w 204"/>
                  <a:gd name="T9" fmla="*/ 160 h 194"/>
                  <a:gd name="T10" fmla="*/ 0 w 204"/>
                  <a:gd name="T11" fmla="*/ 141 h 194"/>
                  <a:gd name="T12" fmla="*/ 1 w 204"/>
                  <a:gd name="T13" fmla="*/ 127 h 194"/>
                  <a:gd name="T14" fmla="*/ 6 w 204"/>
                  <a:gd name="T15" fmla="*/ 121 h 194"/>
                  <a:gd name="T16" fmla="*/ 13 w 204"/>
                  <a:gd name="T17" fmla="*/ 123 h 194"/>
                  <a:gd name="T18" fmla="*/ 13 w 204"/>
                  <a:gd name="T19" fmla="*/ 118 h 194"/>
                  <a:gd name="T20" fmla="*/ 13 w 204"/>
                  <a:gd name="T21" fmla="*/ 113 h 194"/>
                  <a:gd name="T22" fmla="*/ 15 w 204"/>
                  <a:gd name="T23" fmla="*/ 108 h 194"/>
                  <a:gd name="T24" fmla="*/ 17 w 204"/>
                  <a:gd name="T25" fmla="*/ 94 h 194"/>
                  <a:gd name="T26" fmla="*/ 22 w 204"/>
                  <a:gd name="T27" fmla="*/ 79 h 194"/>
                  <a:gd name="T28" fmla="*/ 28 w 204"/>
                  <a:gd name="T29" fmla="*/ 64 h 194"/>
                  <a:gd name="T30" fmla="*/ 41 w 204"/>
                  <a:gd name="T31" fmla="*/ 46 h 194"/>
                  <a:gd name="T32" fmla="*/ 50 w 204"/>
                  <a:gd name="T33" fmla="*/ 43 h 194"/>
                  <a:gd name="T34" fmla="*/ 63 w 204"/>
                  <a:gd name="T35" fmla="*/ 17 h 194"/>
                  <a:gd name="T36" fmla="*/ 71 w 204"/>
                  <a:gd name="T37" fmla="*/ 13 h 194"/>
                  <a:gd name="T38" fmla="*/ 76 w 204"/>
                  <a:gd name="T39" fmla="*/ 6 h 194"/>
                  <a:gd name="T40" fmla="*/ 90 w 204"/>
                  <a:gd name="T41" fmla="*/ 0 h 194"/>
                  <a:gd name="T42" fmla="*/ 101 w 204"/>
                  <a:gd name="T43" fmla="*/ 4 h 194"/>
                  <a:gd name="T44" fmla="*/ 105 w 204"/>
                  <a:gd name="T45" fmla="*/ 9 h 194"/>
                  <a:gd name="T46" fmla="*/ 109 w 204"/>
                  <a:gd name="T47" fmla="*/ 15 h 194"/>
                  <a:gd name="T48" fmla="*/ 118 w 204"/>
                  <a:gd name="T49" fmla="*/ 22 h 194"/>
                  <a:gd name="T50" fmla="*/ 125 w 204"/>
                  <a:gd name="T51" fmla="*/ 30 h 194"/>
                  <a:gd name="T52" fmla="*/ 131 w 204"/>
                  <a:gd name="T53" fmla="*/ 26 h 194"/>
                  <a:gd name="T54" fmla="*/ 144 w 204"/>
                  <a:gd name="T55" fmla="*/ 19 h 194"/>
                  <a:gd name="T56" fmla="*/ 152 w 204"/>
                  <a:gd name="T57" fmla="*/ 19 h 194"/>
                  <a:gd name="T58" fmla="*/ 156 w 204"/>
                  <a:gd name="T59" fmla="*/ 22 h 194"/>
                  <a:gd name="T60" fmla="*/ 167 w 204"/>
                  <a:gd name="T61" fmla="*/ 19 h 194"/>
                  <a:gd name="T62" fmla="*/ 164 w 204"/>
                  <a:gd name="T63" fmla="*/ 48 h 194"/>
                  <a:gd name="T64" fmla="*/ 160 w 204"/>
                  <a:gd name="T65" fmla="*/ 63 h 194"/>
                  <a:gd name="T66" fmla="*/ 167 w 204"/>
                  <a:gd name="T67" fmla="*/ 66 h 194"/>
                  <a:gd name="T68" fmla="*/ 175 w 204"/>
                  <a:gd name="T69" fmla="*/ 75 h 194"/>
                  <a:gd name="T70" fmla="*/ 185 w 204"/>
                  <a:gd name="T71" fmla="*/ 94 h 194"/>
                  <a:gd name="T72" fmla="*/ 203 w 204"/>
                  <a:gd name="T73" fmla="*/ 117 h 194"/>
                  <a:gd name="T74" fmla="*/ 186 w 204"/>
                  <a:gd name="T75" fmla="*/ 148 h 194"/>
                  <a:gd name="T76" fmla="*/ 166 w 204"/>
                  <a:gd name="T77" fmla="*/ 164 h 194"/>
                  <a:gd name="T78" fmla="*/ 154 w 204"/>
                  <a:gd name="T79" fmla="*/ 176 h 194"/>
                  <a:gd name="T80" fmla="*/ 150 w 204"/>
                  <a:gd name="T81" fmla="*/ 180 h 194"/>
                  <a:gd name="T82" fmla="*/ 136 w 204"/>
                  <a:gd name="T83" fmla="*/ 175 h 194"/>
                  <a:gd name="T84" fmla="*/ 139 w 204"/>
                  <a:gd name="T85" fmla="*/ 160 h 194"/>
                  <a:gd name="T86" fmla="*/ 144 w 204"/>
                  <a:gd name="T87" fmla="*/ 151 h 194"/>
                  <a:gd name="T88" fmla="*/ 144 w 204"/>
                  <a:gd name="T89" fmla="*/ 135 h 194"/>
                  <a:gd name="T90" fmla="*/ 137 w 204"/>
                  <a:gd name="T91" fmla="*/ 125 h 194"/>
                  <a:gd name="T92" fmla="*/ 131 w 204"/>
                  <a:gd name="T93" fmla="*/ 115 h 194"/>
                  <a:gd name="T94" fmla="*/ 134 w 204"/>
                  <a:gd name="T95" fmla="*/ 104 h 194"/>
                  <a:gd name="T96" fmla="*/ 121 w 204"/>
                  <a:gd name="T97" fmla="*/ 69 h 194"/>
                  <a:gd name="T98" fmla="*/ 96 w 204"/>
                  <a:gd name="T99" fmla="*/ 55 h 194"/>
                  <a:gd name="T100" fmla="*/ 73 w 204"/>
                  <a:gd name="T101" fmla="*/ 61 h 194"/>
                  <a:gd name="T102" fmla="*/ 54 w 204"/>
                  <a:gd name="T103" fmla="*/ 81 h 194"/>
                  <a:gd name="T104" fmla="*/ 46 w 204"/>
                  <a:gd name="T105" fmla="*/ 101 h 194"/>
                  <a:gd name="T106" fmla="*/ 41 w 204"/>
                  <a:gd name="T107" fmla="*/ 107 h 194"/>
                  <a:gd name="T108" fmla="*/ 45 w 204"/>
                  <a:gd name="T109" fmla="*/ 117 h 194"/>
                  <a:gd name="T110" fmla="*/ 48 w 204"/>
                  <a:gd name="T111" fmla="*/ 135 h 194"/>
                  <a:gd name="T112" fmla="*/ 50 w 204"/>
                  <a:gd name="T113" fmla="*/ 146 h 194"/>
                  <a:gd name="T114" fmla="*/ 61 w 204"/>
                  <a:gd name="T115" fmla="*/ 158 h 194"/>
                  <a:gd name="T116" fmla="*/ 61 w 204"/>
                  <a:gd name="T117" fmla="*/ 175 h 194"/>
                  <a:gd name="T118" fmla="*/ 64 w 204"/>
                  <a:gd name="T119" fmla="*/ 179 h 19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04" h="194">
                    <a:moveTo>
                      <a:pt x="64" y="180"/>
                    </a:moveTo>
                    <a:lnTo>
                      <a:pt x="61" y="183"/>
                    </a:lnTo>
                    <a:lnTo>
                      <a:pt x="61" y="184"/>
                    </a:lnTo>
                    <a:lnTo>
                      <a:pt x="59" y="187"/>
                    </a:lnTo>
                    <a:lnTo>
                      <a:pt x="56" y="190"/>
                    </a:lnTo>
                    <a:lnTo>
                      <a:pt x="54" y="190"/>
                    </a:lnTo>
                    <a:lnTo>
                      <a:pt x="52" y="191"/>
                    </a:lnTo>
                    <a:lnTo>
                      <a:pt x="48" y="191"/>
                    </a:lnTo>
                    <a:lnTo>
                      <a:pt x="45" y="191"/>
                    </a:lnTo>
                    <a:lnTo>
                      <a:pt x="42" y="191"/>
                    </a:lnTo>
                    <a:lnTo>
                      <a:pt x="41" y="191"/>
                    </a:lnTo>
                    <a:lnTo>
                      <a:pt x="38" y="193"/>
                    </a:lnTo>
                    <a:lnTo>
                      <a:pt x="35" y="193"/>
                    </a:lnTo>
                    <a:lnTo>
                      <a:pt x="32" y="193"/>
                    </a:lnTo>
                    <a:lnTo>
                      <a:pt x="30" y="193"/>
                    </a:lnTo>
                    <a:lnTo>
                      <a:pt x="27" y="193"/>
                    </a:lnTo>
                    <a:lnTo>
                      <a:pt x="27" y="190"/>
                    </a:lnTo>
                    <a:lnTo>
                      <a:pt x="24" y="190"/>
                    </a:lnTo>
                    <a:lnTo>
                      <a:pt x="22" y="190"/>
                    </a:lnTo>
                    <a:lnTo>
                      <a:pt x="19" y="190"/>
                    </a:lnTo>
                    <a:lnTo>
                      <a:pt x="19" y="188"/>
                    </a:lnTo>
                    <a:lnTo>
                      <a:pt x="17" y="188"/>
                    </a:lnTo>
                    <a:lnTo>
                      <a:pt x="17" y="185"/>
                    </a:lnTo>
                    <a:lnTo>
                      <a:pt x="13" y="185"/>
                    </a:lnTo>
                    <a:lnTo>
                      <a:pt x="13" y="182"/>
                    </a:lnTo>
                    <a:lnTo>
                      <a:pt x="9" y="182"/>
                    </a:lnTo>
                    <a:lnTo>
                      <a:pt x="9" y="179"/>
                    </a:lnTo>
                    <a:lnTo>
                      <a:pt x="9" y="177"/>
                    </a:lnTo>
                    <a:lnTo>
                      <a:pt x="9" y="174"/>
                    </a:lnTo>
                    <a:lnTo>
                      <a:pt x="6" y="174"/>
                    </a:lnTo>
                    <a:lnTo>
                      <a:pt x="6" y="171"/>
                    </a:lnTo>
                    <a:lnTo>
                      <a:pt x="6" y="169"/>
                    </a:lnTo>
                    <a:lnTo>
                      <a:pt x="6" y="166"/>
                    </a:lnTo>
                    <a:lnTo>
                      <a:pt x="5" y="166"/>
                    </a:lnTo>
                    <a:lnTo>
                      <a:pt x="5" y="162"/>
                    </a:lnTo>
                    <a:lnTo>
                      <a:pt x="5" y="160"/>
                    </a:lnTo>
                    <a:lnTo>
                      <a:pt x="2" y="160"/>
                    </a:lnTo>
                    <a:lnTo>
                      <a:pt x="2" y="156"/>
                    </a:lnTo>
                    <a:lnTo>
                      <a:pt x="1" y="156"/>
                    </a:lnTo>
                    <a:lnTo>
                      <a:pt x="1" y="153"/>
                    </a:lnTo>
                    <a:lnTo>
                      <a:pt x="1" y="151"/>
                    </a:lnTo>
                    <a:lnTo>
                      <a:pt x="1" y="148"/>
                    </a:lnTo>
                    <a:lnTo>
                      <a:pt x="0" y="148"/>
                    </a:lnTo>
                    <a:lnTo>
                      <a:pt x="0" y="145"/>
                    </a:lnTo>
                    <a:lnTo>
                      <a:pt x="0" y="144"/>
                    </a:lnTo>
                    <a:lnTo>
                      <a:pt x="0" y="141"/>
                    </a:lnTo>
                    <a:lnTo>
                      <a:pt x="0" y="138"/>
                    </a:lnTo>
                    <a:lnTo>
                      <a:pt x="0" y="135"/>
                    </a:lnTo>
                    <a:lnTo>
                      <a:pt x="0" y="132"/>
                    </a:lnTo>
                    <a:lnTo>
                      <a:pt x="0" y="131"/>
                    </a:lnTo>
                    <a:lnTo>
                      <a:pt x="1" y="127"/>
                    </a:lnTo>
                    <a:lnTo>
                      <a:pt x="2" y="125"/>
                    </a:lnTo>
                    <a:lnTo>
                      <a:pt x="2" y="123"/>
                    </a:lnTo>
                    <a:lnTo>
                      <a:pt x="5" y="120"/>
                    </a:lnTo>
                    <a:lnTo>
                      <a:pt x="5" y="121"/>
                    </a:lnTo>
                    <a:lnTo>
                      <a:pt x="6" y="121"/>
                    </a:lnTo>
                    <a:lnTo>
                      <a:pt x="9" y="121"/>
                    </a:lnTo>
                    <a:lnTo>
                      <a:pt x="9" y="123"/>
                    </a:lnTo>
                    <a:lnTo>
                      <a:pt x="13" y="123"/>
                    </a:lnTo>
                    <a:lnTo>
                      <a:pt x="15" y="123"/>
                    </a:lnTo>
                    <a:lnTo>
                      <a:pt x="13" y="123"/>
                    </a:lnTo>
                    <a:lnTo>
                      <a:pt x="13" y="121"/>
                    </a:lnTo>
                    <a:lnTo>
                      <a:pt x="13" y="120"/>
                    </a:lnTo>
                    <a:lnTo>
                      <a:pt x="13" y="118"/>
                    </a:lnTo>
                    <a:lnTo>
                      <a:pt x="13" y="115"/>
                    </a:lnTo>
                    <a:lnTo>
                      <a:pt x="13" y="113"/>
                    </a:lnTo>
                    <a:lnTo>
                      <a:pt x="13" y="110"/>
                    </a:lnTo>
                    <a:lnTo>
                      <a:pt x="15" y="108"/>
                    </a:lnTo>
                    <a:lnTo>
                      <a:pt x="17" y="105"/>
                    </a:lnTo>
                    <a:lnTo>
                      <a:pt x="17" y="102"/>
                    </a:lnTo>
                    <a:lnTo>
                      <a:pt x="17" y="99"/>
                    </a:lnTo>
                    <a:lnTo>
                      <a:pt x="17" y="97"/>
                    </a:lnTo>
                    <a:lnTo>
                      <a:pt x="17" y="94"/>
                    </a:lnTo>
                    <a:lnTo>
                      <a:pt x="17" y="90"/>
                    </a:lnTo>
                    <a:lnTo>
                      <a:pt x="17" y="86"/>
                    </a:lnTo>
                    <a:lnTo>
                      <a:pt x="17" y="84"/>
                    </a:lnTo>
                    <a:lnTo>
                      <a:pt x="19" y="82"/>
                    </a:lnTo>
                    <a:lnTo>
                      <a:pt x="22" y="79"/>
                    </a:lnTo>
                    <a:lnTo>
                      <a:pt x="22" y="76"/>
                    </a:lnTo>
                    <a:lnTo>
                      <a:pt x="25" y="73"/>
                    </a:lnTo>
                    <a:lnTo>
                      <a:pt x="25" y="71"/>
                    </a:lnTo>
                    <a:lnTo>
                      <a:pt x="27" y="68"/>
                    </a:lnTo>
                    <a:lnTo>
                      <a:pt x="27" y="67"/>
                    </a:lnTo>
                    <a:lnTo>
                      <a:pt x="28" y="64"/>
                    </a:lnTo>
                    <a:lnTo>
                      <a:pt x="30" y="61"/>
                    </a:lnTo>
                    <a:lnTo>
                      <a:pt x="32" y="59"/>
                    </a:lnTo>
                    <a:lnTo>
                      <a:pt x="32" y="57"/>
                    </a:lnTo>
                    <a:lnTo>
                      <a:pt x="35" y="55"/>
                    </a:lnTo>
                    <a:lnTo>
                      <a:pt x="37" y="52"/>
                    </a:lnTo>
                    <a:lnTo>
                      <a:pt x="40" y="48"/>
                    </a:lnTo>
                    <a:lnTo>
                      <a:pt x="41" y="46"/>
                    </a:lnTo>
                    <a:lnTo>
                      <a:pt x="43" y="43"/>
                    </a:lnTo>
                    <a:lnTo>
                      <a:pt x="44" y="43"/>
                    </a:lnTo>
                    <a:lnTo>
                      <a:pt x="48" y="43"/>
                    </a:lnTo>
                    <a:lnTo>
                      <a:pt x="50" y="43"/>
                    </a:lnTo>
                    <a:lnTo>
                      <a:pt x="52" y="43"/>
                    </a:lnTo>
                    <a:lnTo>
                      <a:pt x="52" y="40"/>
                    </a:lnTo>
                    <a:lnTo>
                      <a:pt x="54" y="35"/>
                    </a:lnTo>
                    <a:lnTo>
                      <a:pt x="54" y="32"/>
                    </a:lnTo>
                    <a:lnTo>
                      <a:pt x="57" y="26"/>
                    </a:lnTo>
                    <a:lnTo>
                      <a:pt x="60" y="23"/>
                    </a:lnTo>
                    <a:lnTo>
                      <a:pt x="60" y="21"/>
                    </a:lnTo>
                    <a:lnTo>
                      <a:pt x="63" y="17"/>
                    </a:lnTo>
                    <a:lnTo>
                      <a:pt x="64" y="17"/>
                    </a:lnTo>
                    <a:lnTo>
                      <a:pt x="67" y="15"/>
                    </a:lnTo>
                    <a:lnTo>
                      <a:pt x="68" y="15"/>
                    </a:lnTo>
                    <a:lnTo>
                      <a:pt x="71" y="13"/>
                    </a:lnTo>
                    <a:lnTo>
                      <a:pt x="73" y="11"/>
                    </a:lnTo>
                    <a:lnTo>
                      <a:pt x="73" y="9"/>
                    </a:lnTo>
                    <a:lnTo>
                      <a:pt x="76" y="6"/>
                    </a:lnTo>
                    <a:lnTo>
                      <a:pt x="78" y="6"/>
                    </a:lnTo>
                    <a:lnTo>
                      <a:pt x="81" y="3"/>
                    </a:lnTo>
                    <a:lnTo>
                      <a:pt x="85" y="2"/>
                    </a:lnTo>
                    <a:lnTo>
                      <a:pt x="87" y="2"/>
                    </a:lnTo>
                    <a:lnTo>
                      <a:pt x="90" y="0"/>
                    </a:lnTo>
                    <a:lnTo>
                      <a:pt x="90" y="2"/>
                    </a:lnTo>
                    <a:lnTo>
                      <a:pt x="92" y="2"/>
                    </a:lnTo>
                    <a:lnTo>
                      <a:pt x="94" y="2"/>
                    </a:lnTo>
                    <a:lnTo>
                      <a:pt x="98" y="2"/>
                    </a:lnTo>
                    <a:lnTo>
                      <a:pt x="98" y="4"/>
                    </a:lnTo>
                    <a:lnTo>
                      <a:pt x="101" y="4"/>
                    </a:lnTo>
                    <a:lnTo>
                      <a:pt x="102" y="4"/>
                    </a:lnTo>
                    <a:lnTo>
                      <a:pt x="105" y="4"/>
                    </a:lnTo>
                    <a:lnTo>
                      <a:pt x="105" y="6"/>
                    </a:lnTo>
                    <a:lnTo>
                      <a:pt x="105" y="9"/>
                    </a:lnTo>
                    <a:lnTo>
                      <a:pt x="108" y="9"/>
                    </a:lnTo>
                    <a:lnTo>
                      <a:pt x="108" y="13"/>
                    </a:lnTo>
                    <a:lnTo>
                      <a:pt x="109" y="13"/>
                    </a:lnTo>
                    <a:lnTo>
                      <a:pt x="109" y="15"/>
                    </a:lnTo>
                    <a:lnTo>
                      <a:pt x="112" y="15"/>
                    </a:lnTo>
                    <a:lnTo>
                      <a:pt x="112" y="17"/>
                    </a:lnTo>
                    <a:lnTo>
                      <a:pt x="116" y="17"/>
                    </a:lnTo>
                    <a:lnTo>
                      <a:pt x="116" y="19"/>
                    </a:lnTo>
                    <a:lnTo>
                      <a:pt x="118" y="19"/>
                    </a:lnTo>
                    <a:lnTo>
                      <a:pt x="118" y="22"/>
                    </a:lnTo>
                    <a:lnTo>
                      <a:pt x="118" y="24"/>
                    </a:lnTo>
                    <a:lnTo>
                      <a:pt x="120" y="24"/>
                    </a:lnTo>
                    <a:lnTo>
                      <a:pt x="120" y="28"/>
                    </a:lnTo>
                    <a:lnTo>
                      <a:pt x="121" y="28"/>
                    </a:lnTo>
                    <a:lnTo>
                      <a:pt x="121" y="29"/>
                    </a:lnTo>
                    <a:lnTo>
                      <a:pt x="125" y="29"/>
                    </a:lnTo>
                    <a:lnTo>
                      <a:pt x="125" y="30"/>
                    </a:lnTo>
                    <a:lnTo>
                      <a:pt x="127" y="30"/>
                    </a:lnTo>
                    <a:lnTo>
                      <a:pt x="129" y="29"/>
                    </a:lnTo>
                    <a:lnTo>
                      <a:pt x="131" y="26"/>
                    </a:lnTo>
                    <a:lnTo>
                      <a:pt x="134" y="23"/>
                    </a:lnTo>
                    <a:lnTo>
                      <a:pt x="136" y="22"/>
                    </a:lnTo>
                    <a:lnTo>
                      <a:pt x="139" y="22"/>
                    </a:lnTo>
                    <a:lnTo>
                      <a:pt x="142" y="19"/>
                    </a:lnTo>
                    <a:lnTo>
                      <a:pt x="144" y="19"/>
                    </a:lnTo>
                    <a:lnTo>
                      <a:pt x="147" y="17"/>
                    </a:lnTo>
                    <a:lnTo>
                      <a:pt x="148" y="17"/>
                    </a:lnTo>
                    <a:lnTo>
                      <a:pt x="151" y="15"/>
                    </a:lnTo>
                    <a:lnTo>
                      <a:pt x="151" y="17"/>
                    </a:lnTo>
                    <a:lnTo>
                      <a:pt x="151" y="19"/>
                    </a:lnTo>
                    <a:lnTo>
                      <a:pt x="152" y="19"/>
                    </a:lnTo>
                    <a:lnTo>
                      <a:pt x="152" y="21"/>
                    </a:lnTo>
                    <a:lnTo>
                      <a:pt x="154" y="21"/>
                    </a:lnTo>
                    <a:lnTo>
                      <a:pt x="154" y="22"/>
                    </a:lnTo>
                    <a:lnTo>
                      <a:pt x="156" y="22"/>
                    </a:lnTo>
                    <a:lnTo>
                      <a:pt x="158" y="22"/>
                    </a:lnTo>
                    <a:lnTo>
                      <a:pt x="162" y="20"/>
                    </a:lnTo>
                    <a:lnTo>
                      <a:pt x="164" y="17"/>
                    </a:lnTo>
                    <a:lnTo>
                      <a:pt x="166" y="17"/>
                    </a:lnTo>
                    <a:lnTo>
                      <a:pt x="168" y="15"/>
                    </a:lnTo>
                    <a:lnTo>
                      <a:pt x="167" y="19"/>
                    </a:lnTo>
                    <a:lnTo>
                      <a:pt x="167" y="22"/>
                    </a:lnTo>
                    <a:lnTo>
                      <a:pt x="167" y="24"/>
                    </a:lnTo>
                    <a:lnTo>
                      <a:pt x="167" y="28"/>
                    </a:lnTo>
                    <a:lnTo>
                      <a:pt x="167" y="31"/>
                    </a:lnTo>
                    <a:lnTo>
                      <a:pt x="167" y="32"/>
                    </a:lnTo>
                    <a:lnTo>
                      <a:pt x="164" y="35"/>
                    </a:lnTo>
                    <a:lnTo>
                      <a:pt x="164" y="38"/>
                    </a:lnTo>
                    <a:lnTo>
                      <a:pt x="164" y="41"/>
                    </a:lnTo>
                    <a:lnTo>
                      <a:pt x="164" y="43"/>
                    </a:lnTo>
                    <a:lnTo>
                      <a:pt x="164" y="46"/>
                    </a:lnTo>
                    <a:lnTo>
                      <a:pt x="164" y="48"/>
                    </a:lnTo>
                    <a:lnTo>
                      <a:pt x="162" y="50"/>
                    </a:lnTo>
                    <a:lnTo>
                      <a:pt x="162" y="52"/>
                    </a:lnTo>
                    <a:lnTo>
                      <a:pt x="162" y="55"/>
                    </a:lnTo>
                    <a:lnTo>
                      <a:pt x="162" y="57"/>
                    </a:lnTo>
                    <a:lnTo>
                      <a:pt x="160" y="59"/>
                    </a:lnTo>
                    <a:lnTo>
                      <a:pt x="160" y="63"/>
                    </a:lnTo>
                    <a:lnTo>
                      <a:pt x="160" y="65"/>
                    </a:lnTo>
                    <a:lnTo>
                      <a:pt x="162" y="65"/>
                    </a:lnTo>
                    <a:lnTo>
                      <a:pt x="162" y="66"/>
                    </a:lnTo>
                    <a:lnTo>
                      <a:pt x="164" y="66"/>
                    </a:lnTo>
                    <a:lnTo>
                      <a:pt x="167" y="66"/>
                    </a:lnTo>
                    <a:lnTo>
                      <a:pt x="170" y="66"/>
                    </a:lnTo>
                    <a:lnTo>
                      <a:pt x="173" y="65"/>
                    </a:lnTo>
                    <a:lnTo>
                      <a:pt x="173" y="68"/>
                    </a:lnTo>
                    <a:lnTo>
                      <a:pt x="173" y="70"/>
                    </a:lnTo>
                    <a:lnTo>
                      <a:pt x="175" y="70"/>
                    </a:lnTo>
                    <a:lnTo>
                      <a:pt x="175" y="73"/>
                    </a:lnTo>
                    <a:lnTo>
                      <a:pt x="175" y="75"/>
                    </a:lnTo>
                    <a:lnTo>
                      <a:pt x="175" y="78"/>
                    </a:lnTo>
                    <a:lnTo>
                      <a:pt x="178" y="78"/>
                    </a:lnTo>
                    <a:lnTo>
                      <a:pt x="178" y="81"/>
                    </a:lnTo>
                    <a:lnTo>
                      <a:pt x="178" y="83"/>
                    </a:lnTo>
                    <a:lnTo>
                      <a:pt x="178" y="86"/>
                    </a:lnTo>
                    <a:lnTo>
                      <a:pt x="181" y="86"/>
                    </a:lnTo>
                    <a:lnTo>
                      <a:pt x="181" y="88"/>
                    </a:lnTo>
                    <a:lnTo>
                      <a:pt x="183" y="88"/>
                    </a:lnTo>
                    <a:lnTo>
                      <a:pt x="186" y="88"/>
                    </a:lnTo>
                    <a:lnTo>
                      <a:pt x="185" y="92"/>
                    </a:lnTo>
                    <a:lnTo>
                      <a:pt x="185" y="94"/>
                    </a:lnTo>
                    <a:lnTo>
                      <a:pt x="187" y="94"/>
                    </a:lnTo>
                    <a:lnTo>
                      <a:pt x="187" y="98"/>
                    </a:lnTo>
                    <a:lnTo>
                      <a:pt x="190" y="100"/>
                    </a:lnTo>
                    <a:lnTo>
                      <a:pt x="190" y="103"/>
                    </a:lnTo>
                    <a:lnTo>
                      <a:pt x="193" y="103"/>
                    </a:lnTo>
                    <a:lnTo>
                      <a:pt x="193" y="106"/>
                    </a:lnTo>
                    <a:lnTo>
                      <a:pt x="195" y="109"/>
                    </a:lnTo>
                    <a:lnTo>
                      <a:pt x="195" y="112"/>
                    </a:lnTo>
                    <a:lnTo>
                      <a:pt x="199" y="112"/>
                    </a:lnTo>
                    <a:lnTo>
                      <a:pt x="199" y="115"/>
                    </a:lnTo>
                    <a:lnTo>
                      <a:pt x="201" y="115"/>
                    </a:lnTo>
                    <a:lnTo>
                      <a:pt x="201" y="117"/>
                    </a:lnTo>
                    <a:lnTo>
                      <a:pt x="203" y="117"/>
                    </a:lnTo>
                    <a:lnTo>
                      <a:pt x="201" y="120"/>
                    </a:lnTo>
                    <a:lnTo>
                      <a:pt x="201" y="121"/>
                    </a:lnTo>
                    <a:lnTo>
                      <a:pt x="199" y="125"/>
                    </a:lnTo>
                    <a:lnTo>
                      <a:pt x="197" y="127"/>
                    </a:lnTo>
                    <a:lnTo>
                      <a:pt x="197" y="131"/>
                    </a:lnTo>
                    <a:lnTo>
                      <a:pt x="195" y="134"/>
                    </a:lnTo>
                    <a:lnTo>
                      <a:pt x="191" y="137"/>
                    </a:lnTo>
                    <a:lnTo>
                      <a:pt x="191" y="140"/>
                    </a:lnTo>
                    <a:lnTo>
                      <a:pt x="188" y="143"/>
                    </a:lnTo>
                    <a:lnTo>
                      <a:pt x="188" y="145"/>
                    </a:lnTo>
                    <a:lnTo>
                      <a:pt x="186" y="148"/>
                    </a:lnTo>
                    <a:lnTo>
                      <a:pt x="186" y="149"/>
                    </a:lnTo>
                    <a:lnTo>
                      <a:pt x="184" y="151"/>
                    </a:lnTo>
                    <a:lnTo>
                      <a:pt x="181" y="153"/>
                    </a:lnTo>
                    <a:lnTo>
                      <a:pt x="178" y="156"/>
                    </a:lnTo>
                    <a:lnTo>
                      <a:pt x="175" y="156"/>
                    </a:lnTo>
                    <a:lnTo>
                      <a:pt x="172" y="160"/>
                    </a:lnTo>
                    <a:lnTo>
                      <a:pt x="169" y="162"/>
                    </a:lnTo>
                    <a:lnTo>
                      <a:pt x="166" y="164"/>
                    </a:lnTo>
                    <a:lnTo>
                      <a:pt x="162" y="168"/>
                    </a:lnTo>
                    <a:lnTo>
                      <a:pt x="160" y="168"/>
                    </a:lnTo>
                    <a:lnTo>
                      <a:pt x="157" y="171"/>
                    </a:lnTo>
                    <a:lnTo>
                      <a:pt x="156" y="171"/>
                    </a:lnTo>
                    <a:lnTo>
                      <a:pt x="154" y="171"/>
                    </a:lnTo>
                    <a:lnTo>
                      <a:pt x="154" y="174"/>
                    </a:lnTo>
                    <a:lnTo>
                      <a:pt x="154" y="176"/>
                    </a:lnTo>
                    <a:lnTo>
                      <a:pt x="154" y="179"/>
                    </a:lnTo>
                    <a:lnTo>
                      <a:pt x="151" y="180"/>
                    </a:lnTo>
                    <a:lnTo>
                      <a:pt x="150" y="180"/>
                    </a:lnTo>
                    <a:lnTo>
                      <a:pt x="147" y="180"/>
                    </a:lnTo>
                    <a:lnTo>
                      <a:pt x="145" y="180"/>
                    </a:lnTo>
                    <a:lnTo>
                      <a:pt x="145" y="178"/>
                    </a:lnTo>
                    <a:lnTo>
                      <a:pt x="142" y="178"/>
                    </a:lnTo>
                    <a:lnTo>
                      <a:pt x="139" y="178"/>
                    </a:lnTo>
                    <a:lnTo>
                      <a:pt x="139" y="177"/>
                    </a:lnTo>
                    <a:lnTo>
                      <a:pt x="137" y="177"/>
                    </a:lnTo>
                    <a:lnTo>
                      <a:pt x="137" y="175"/>
                    </a:lnTo>
                    <a:lnTo>
                      <a:pt x="136" y="175"/>
                    </a:lnTo>
                    <a:lnTo>
                      <a:pt x="136" y="171"/>
                    </a:lnTo>
                    <a:lnTo>
                      <a:pt x="136" y="169"/>
                    </a:lnTo>
                    <a:lnTo>
                      <a:pt x="138" y="167"/>
                    </a:lnTo>
                    <a:lnTo>
                      <a:pt x="138" y="166"/>
                    </a:lnTo>
                    <a:lnTo>
                      <a:pt x="139" y="162"/>
                    </a:lnTo>
                    <a:lnTo>
                      <a:pt x="139" y="160"/>
                    </a:lnTo>
                    <a:lnTo>
                      <a:pt x="141" y="158"/>
                    </a:lnTo>
                    <a:lnTo>
                      <a:pt x="141" y="154"/>
                    </a:lnTo>
                    <a:lnTo>
                      <a:pt x="144" y="151"/>
                    </a:lnTo>
                    <a:lnTo>
                      <a:pt x="145" y="148"/>
                    </a:lnTo>
                    <a:lnTo>
                      <a:pt x="145" y="145"/>
                    </a:lnTo>
                    <a:lnTo>
                      <a:pt x="146" y="142"/>
                    </a:lnTo>
                    <a:lnTo>
                      <a:pt x="144" y="142"/>
                    </a:lnTo>
                    <a:lnTo>
                      <a:pt x="144" y="140"/>
                    </a:lnTo>
                    <a:lnTo>
                      <a:pt x="144" y="138"/>
                    </a:lnTo>
                    <a:lnTo>
                      <a:pt x="144" y="135"/>
                    </a:lnTo>
                    <a:lnTo>
                      <a:pt x="142" y="135"/>
                    </a:lnTo>
                    <a:lnTo>
                      <a:pt x="142" y="133"/>
                    </a:lnTo>
                    <a:lnTo>
                      <a:pt x="142" y="129"/>
                    </a:lnTo>
                    <a:lnTo>
                      <a:pt x="142" y="125"/>
                    </a:lnTo>
                    <a:lnTo>
                      <a:pt x="140" y="125"/>
                    </a:lnTo>
                    <a:lnTo>
                      <a:pt x="137" y="125"/>
                    </a:lnTo>
                    <a:lnTo>
                      <a:pt x="137" y="121"/>
                    </a:lnTo>
                    <a:lnTo>
                      <a:pt x="134" y="121"/>
                    </a:lnTo>
                    <a:lnTo>
                      <a:pt x="134" y="118"/>
                    </a:lnTo>
                    <a:lnTo>
                      <a:pt x="133" y="118"/>
                    </a:lnTo>
                    <a:lnTo>
                      <a:pt x="133" y="117"/>
                    </a:lnTo>
                    <a:lnTo>
                      <a:pt x="133" y="115"/>
                    </a:lnTo>
                    <a:lnTo>
                      <a:pt x="131" y="115"/>
                    </a:lnTo>
                    <a:lnTo>
                      <a:pt x="131" y="113"/>
                    </a:lnTo>
                    <a:lnTo>
                      <a:pt x="131" y="112"/>
                    </a:lnTo>
                    <a:lnTo>
                      <a:pt x="133" y="109"/>
                    </a:lnTo>
                    <a:lnTo>
                      <a:pt x="134" y="106"/>
                    </a:lnTo>
                    <a:lnTo>
                      <a:pt x="134" y="104"/>
                    </a:lnTo>
                    <a:lnTo>
                      <a:pt x="137" y="101"/>
                    </a:lnTo>
                    <a:lnTo>
                      <a:pt x="135" y="101"/>
                    </a:lnTo>
                    <a:lnTo>
                      <a:pt x="135" y="98"/>
                    </a:lnTo>
                    <a:lnTo>
                      <a:pt x="134" y="96"/>
                    </a:lnTo>
                    <a:lnTo>
                      <a:pt x="134" y="92"/>
                    </a:lnTo>
                    <a:lnTo>
                      <a:pt x="131" y="90"/>
                    </a:lnTo>
                    <a:lnTo>
                      <a:pt x="131" y="86"/>
                    </a:lnTo>
                    <a:lnTo>
                      <a:pt x="127" y="83"/>
                    </a:lnTo>
                    <a:lnTo>
                      <a:pt x="127" y="79"/>
                    </a:lnTo>
                    <a:lnTo>
                      <a:pt x="125" y="78"/>
                    </a:lnTo>
                    <a:lnTo>
                      <a:pt x="125" y="75"/>
                    </a:lnTo>
                    <a:lnTo>
                      <a:pt x="121" y="72"/>
                    </a:lnTo>
                    <a:lnTo>
                      <a:pt x="121" y="69"/>
                    </a:lnTo>
                    <a:lnTo>
                      <a:pt x="118" y="69"/>
                    </a:lnTo>
                    <a:lnTo>
                      <a:pt x="118" y="66"/>
                    </a:lnTo>
                    <a:lnTo>
                      <a:pt x="118" y="63"/>
                    </a:lnTo>
                    <a:lnTo>
                      <a:pt x="116" y="63"/>
                    </a:lnTo>
                    <a:lnTo>
                      <a:pt x="114" y="63"/>
                    </a:lnTo>
                    <a:lnTo>
                      <a:pt x="111" y="63"/>
                    </a:lnTo>
                    <a:lnTo>
                      <a:pt x="111" y="59"/>
                    </a:lnTo>
                    <a:lnTo>
                      <a:pt x="108" y="59"/>
                    </a:lnTo>
                    <a:lnTo>
                      <a:pt x="105" y="57"/>
                    </a:lnTo>
                    <a:lnTo>
                      <a:pt x="102" y="57"/>
                    </a:lnTo>
                    <a:lnTo>
                      <a:pt x="100" y="55"/>
                    </a:lnTo>
                    <a:lnTo>
                      <a:pt x="96" y="55"/>
                    </a:lnTo>
                    <a:lnTo>
                      <a:pt x="94" y="55"/>
                    </a:lnTo>
                    <a:lnTo>
                      <a:pt x="90" y="55"/>
                    </a:lnTo>
                    <a:lnTo>
                      <a:pt x="89" y="52"/>
                    </a:lnTo>
                    <a:lnTo>
                      <a:pt x="85" y="52"/>
                    </a:lnTo>
                    <a:lnTo>
                      <a:pt x="85" y="50"/>
                    </a:lnTo>
                    <a:lnTo>
                      <a:pt x="81" y="53"/>
                    </a:lnTo>
                    <a:lnTo>
                      <a:pt x="78" y="55"/>
                    </a:lnTo>
                    <a:lnTo>
                      <a:pt x="75" y="59"/>
                    </a:lnTo>
                    <a:lnTo>
                      <a:pt x="73" y="61"/>
                    </a:lnTo>
                    <a:lnTo>
                      <a:pt x="70" y="64"/>
                    </a:lnTo>
                    <a:lnTo>
                      <a:pt x="67" y="67"/>
                    </a:lnTo>
                    <a:lnTo>
                      <a:pt x="65" y="69"/>
                    </a:lnTo>
                    <a:lnTo>
                      <a:pt x="61" y="72"/>
                    </a:lnTo>
                    <a:lnTo>
                      <a:pt x="60" y="75"/>
                    </a:lnTo>
                    <a:lnTo>
                      <a:pt x="57" y="78"/>
                    </a:lnTo>
                    <a:lnTo>
                      <a:pt x="54" y="81"/>
                    </a:lnTo>
                    <a:lnTo>
                      <a:pt x="52" y="83"/>
                    </a:lnTo>
                    <a:lnTo>
                      <a:pt x="52" y="85"/>
                    </a:lnTo>
                    <a:lnTo>
                      <a:pt x="52" y="88"/>
                    </a:lnTo>
                    <a:lnTo>
                      <a:pt x="48" y="92"/>
                    </a:lnTo>
                    <a:lnTo>
                      <a:pt x="48" y="94"/>
                    </a:lnTo>
                    <a:lnTo>
                      <a:pt x="48" y="98"/>
                    </a:lnTo>
                    <a:lnTo>
                      <a:pt x="46" y="101"/>
                    </a:lnTo>
                    <a:lnTo>
                      <a:pt x="44" y="104"/>
                    </a:lnTo>
                    <a:lnTo>
                      <a:pt x="43" y="105"/>
                    </a:lnTo>
                    <a:lnTo>
                      <a:pt x="41" y="107"/>
                    </a:lnTo>
                    <a:lnTo>
                      <a:pt x="41" y="110"/>
                    </a:lnTo>
                    <a:lnTo>
                      <a:pt x="41" y="111"/>
                    </a:lnTo>
                    <a:lnTo>
                      <a:pt x="42" y="111"/>
                    </a:lnTo>
                    <a:lnTo>
                      <a:pt x="42" y="114"/>
                    </a:lnTo>
                    <a:lnTo>
                      <a:pt x="45" y="114"/>
                    </a:lnTo>
                    <a:lnTo>
                      <a:pt x="45" y="117"/>
                    </a:lnTo>
                    <a:lnTo>
                      <a:pt x="45" y="119"/>
                    </a:lnTo>
                    <a:lnTo>
                      <a:pt x="48" y="119"/>
                    </a:lnTo>
                    <a:lnTo>
                      <a:pt x="48" y="123"/>
                    </a:lnTo>
                    <a:lnTo>
                      <a:pt x="50" y="123"/>
                    </a:lnTo>
                    <a:lnTo>
                      <a:pt x="48" y="125"/>
                    </a:lnTo>
                    <a:lnTo>
                      <a:pt x="48" y="129"/>
                    </a:lnTo>
                    <a:lnTo>
                      <a:pt x="48" y="132"/>
                    </a:lnTo>
                    <a:lnTo>
                      <a:pt x="48" y="135"/>
                    </a:lnTo>
                    <a:lnTo>
                      <a:pt x="48" y="138"/>
                    </a:lnTo>
                    <a:lnTo>
                      <a:pt x="48" y="141"/>
                    </a:lnTo>
                    <a:lnTo>
                      <a:pt x="48" y="144"/>
                    </a:lnTo>
                    <a:lnTo>
                      <a:pt x="50" y="144"/>
                    </a:lnTo>
                    <a:lnTo>
                      <a:pt x="50" y="146"/>
                    </a:lnTo>
                    <a:lnTo>
                      <a:pt x="52" y="146"/>
                    </a:lnTo>
                    <a:lnTo>
                      <a:pt x="56" y="146"/>
                    </a:lnTo>
                    <a:lnTo>
                      <a:pt x="56" y="148"/>
                    </a:lnTo>
                    <a:lnTo>
                      <a:pt x="59" y="148"/>
                    </a:lnTo>
                    <a:lnTo>
                      <a:pt x="59" y="151"/>
                    </a:lnTo>
                    <a:lnTo>
                      <a:pt x="59" y="154"/>
                    </a:lnTo>
                    <a:lnTo>
                      <a:pt x="61" y="154"/>
                    </a:lnTo>
                    <a:lnTo>
                      <a:pt x="61" y="158"/>
                    </a:lnTo>
                    <a:lnTo>
                      <a:pt x="61" y="160"/>
                    </a:lnTo>
                    <a:lnTo>
                      <a:pt x="61" y="164"/>
                    </a:lnTo>
                    <a:lnTo>
                      <a:pt x="61" y="167"/>
                    </a:lnTo>
                    <a:lnTo>
                      <a:pt x="61" y="169"/>
                    </a:lnTo>
                    <a:lnTo>
                      <a:pt x="61" y="173"/>
                    </a:lnTo>
                    <a:lnTo>
                      <a:pt x="61" y="175"/>
                    </a:lnTo>
                    <a:lnTo>
                      <a:pt x="64" y="175"/>
                    </a:lnTo>
                    <a:lnTo>
                      <a:pt x="64" y="176"/>
                    </a:lnTo>
                    <a:lnTo>
                      <a:pt x="64" y="179"/>
                    </a:lnTo>
                    <a:lnTo>
                      <a:pt x="64" y="180"/>
                    </a:lnTo>
                  </a:path>
                </a:pathLst>
              </a:custGeom>
              <a:solidFill>
                <a:srgbClr val="000000"/>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81" name="その他">
                <a:extLst>
                  <a:ext uri="{FF2B5EF4-FFF2-40B4-BE49-F238E27FC236}">
                    <a16:creationId xmlns:a16="http://schemas.microsoft.com/office/drawing/2014/main" id="{0915128E-C350-4A71-95D5-B386FFC3A628}"/>
                  </a:ext>
                </a:extLst>
              </p:cNvPr>
              <p:cNvSpPr>
                <a:spLocks/>
              </p:cNvSpPr>
              <p:nvPr/>
            </p:nvSpPr>
            <p:spPr bwMode="auto">
              <a:xfrm>
                <a:off x="427" y="208"/>
                <a:ext cx="84" cy="69"/>
              </a:xfrm>
              <a:custGeom>
                <a:avLst/>
                <a:gdLst>
                  <a:gd name="T0" fmla="*/ 25 w 84"/>
                  <a:gd name="T1" fmla="*/ 8 h 69"/>
                  <a:gd name="T2" fmla="*/ 20 w 84"/>
                  <a:gd name="T3" fmla="*/ 8 h 69"/>
                  <a:gd name="T4" fmla="*/ 20 w 84"/>
                  <a:gd name="T5" fmla="*/ 8 h 69"/>
                  <a:gd name="T6" fmla="*/ 17 w 84"/>
                  <a:gd name="T7" fmla="*/ 8 h 69"/>
                  <a:gd name="T8" fmla="*/ 16 w 84"/>
                  <a:gd name="T9" fmla="*/ 7 h 69"/>
                  <a:gd name="T10" fmla="*/ 13 w 84"/>
                  <a:gd name="T11" fmla="*/ 7 h 69"/>
                  <a:gd name="T12" fmla="*/ 10 w 84"/>
                  <a:gd name="T13" fmla="*/ 7 h 69"/>
                  <a:gd name="T14" fmla="*/ 6 w 84"/>
                  <a:gd name="T15" fmla="*/ 7 h 69"/>
                  <a:gd name="T16" fmla="*/ 3 w 84"/>
                  <a:gd name="T17" fmla="*/ 9 h 69"/>
                  <a:gd name="T18" fmla="*/ 0 w 84"/>
                  <a:gd name="T19" fmla="*/ 12 h 69"/>
                  <a:gd name="T20" fmla="*/ 0 w 84"/>
                  <a:gd name="T21" fmla="*/ 14 h 69"/>
                  <a:gd name="T22" fmla="*/ 0 w 84"/>
                  <a:gd name="T23" fmla="*/ 18 h 69"/>
                  <a:gd name="T24" fmla="*/ 0 w 84"/>
                  <a:gd name="T25" fmla="*/ 19 h 69"/>
                  <a:gd name="T26" fmla="*/ 0 w 84"/>
                  <a:gd name="T27" fmla="*/ 27 h 69"/>
                  <a:gd name="T28" fmla="*/ 1 w 84"/>
                  <a:gd name="T29" fmla="*/ 31 h 69"/>
                  <a:gd name="T30" fmla="*/ 1 w 84"/>
                  <a:gd name="T31" fmla="*/ 38 h 69"/>
                  <a:gd name="T32" fmla="*/ 6 w 84"/>
                  <a:gd name="T33" fmla="*/ 42 h 69"/>
                  <a:gd name="T34" fmla="*/ 9 w 84"/>
                  <a:gd name="T35" fmla="*/ 48 h 69"/>
                  <a:gd name="T36" fmla="*/ 12 w 84"/>
                  <a:gd name="T37" fmla="*/ 50 h 69"/>
                  <a:gd name="T38" fmla="*/ 15 w 84"/>
                  <a:gd name="T39" fmla="*/ 55 h 69"/>
                  <a:gd name="T40" fmla="*/ 20 w 84"/>
                  <a:gd name="T41" fmla="*/ 60 h 69"/>
                  <a:gd name="T42" fmla="*/ 23 w 84"/>
                  <a:gd name="T43" fmla="*/ 66 h 69"/>
                  <a:gd name="T44" fmla="*/ 32 w 84"/>
                  <a:gd name="T45" fmla="*/ 68 h 69"/>
                  <a:gd name="T46" fmla="*/ 46 w 84"/>
                  <a:gd name="T47" fmla="*/ 62 h 69"/>
                  <a:gd name="T48" fmla="*/ 56 w 84"/>
                  <a:gd name="T49" fmla="*/ 50 h 69"/>
                  <a:gd name="T50" fmla="*/ 65 w 84"/>
                  <a:gd name="T51" fmla="*/ 44 h 69"/>
                  <a:gd name="T52" fmla="*/ 71 w 84"/>
                  <a:gd name="T53" fmla="*/ 36 h 69"/>
                  <a:gd name="T54" fmla="*/ 74 w 84"/>
                  <a:gd name="T55" fmla="*/ 24 h 69"/>
                  <a:gd name="T56" fmla="*/ 83 w 84"/>
                  <a:gd name="T57" fmla="*/ 14 h 69"/>
                  <a:gd name="T58" fmla="*/ 83 w 84"/>
                  <a:gd name="T59" fmla="*/ 14 h 69"/>
                  <a:gd name="T60" fmla="*/ 83 w 84"/>
                  <a:gd name="T61" fmla="*/ 11 h 69"/>
                  <a:gd name="T62" fmla="*/ 83 w 84"/>
                  <a:gd name="T63" fmla="*/ 10 h 69"/>
                  <a:gd name="T64" fmla="*/ 82 w 84"/>
                  <a:gd name="T65" fmla="*/ 8 h 69"/>
                  <a:gd name="T66" fmla="*/ 77 w 84"/>
                  <a:gd name="T67" fmla="*/ 5 h 69"/>
                  <a:gd name="T68" fmla="*/ 74 w 84"/>
                  <a:gd name="T69" fmla="*/ 3 h 69"/>
                  <a:gd name="T70" fmla="*/ 69 w 84"/>
                  <a:gd name="T71" fmla="*/ 2 h 69"/>
                  <a:gd name="T72" fmla="*/ 65 w 84"/>
                  <a:gd name="T73" fmla="*/ 2 h 69"/>
                  <a:gd name="T74" fmla="*/ 58 w 84"/>
                  <a:gd name="T75" fmla="*/ 4 h 69"/>
                  <a:gd name="T76" fmla="*/ 56 w 84"/>
                  <a:gd name="T77" fmla="*/ 7 h 69"/>
                  <a:gd name="T78" fmla="*/ 54 w 84"/>
                  <a:gd name="T79" fmla="*/ 11 h 69"/>
                  <a:gd name="T80" fmla="*/ 51 w 84"/>
                  <a:gd name="T81" fmla="*/ 16 h 69"/>
                  <a:gd name="T82" fmla="*/ 48 w 84"/>
                  <a:gd name="T83" fmla="*/ 22 h 69"/>
                  <a:gd name="T84" fmla="*/ 43 w 84"/>
                  <a:gd name="T85" fmla="*/ 36 h 69"/>
                  <a:gd name="T86" fmla="*/ 34 w 84"/>
                  <a:gd name="T87" fmla="*/ 47 h 69"/>
                  <a:gd name="T88" fmla="*/ 30 w 84"/>
                  <a:gd name="T89" fmla="*/ 49 h 69"/>
                  <a:gd name="T90" fmla="*/ 25 w 84"/>
                  <a:gd name="T91" fmla="*/ 45 h 69"/>
                  <a:gd name="T92" fmla="*/ 25 w 84"/>
                  <a:gd name="T93" fmla="*/ 31 h 69"/>
                  <a:gd name="T94" fmla="*/ 25 w 84"/>
                  <a:gd name="T95" fmla="*/ 19 h 69"/>
                  <a:gd name="T96" fmla="*/ 25 w 84"/>
                  <a:gd name="T97" fmla="*/ 15 h 69"/>
                  <a:gd name="T98" fmla="*/ 25 w 84"/>
                  <a:gd name="T99" fmla="*/ 12 h 69"/>
                  <a:gd name="T100" fmla="*/ 25 w 84"/>
                  <a:gd name="T101" fmla="*/ 10 h 69"/>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84" h="69">
                    <a:moveTo>
                      <a:pt x="27" y="8"/>
                    </a:moveTo>
                    <a:lnTo>
                      <a:pt x="25" y="8"/>
                    </a:lnTo>
                    <a:lnTo>
                      <a:pt x="23" y="8"/>
                    </a:lnTo>
                    <a:lnTo>
                      <a:pt x="20" y="8"/>
                    </a:lnTo>
                    <a:lnTo>
                      <a:pt x="17" y="8"/>
                    </a:lnTo>
                    <a:lnTo>
                      <a:pt x="16" y="8"/>
                    </a:lnTo>
                    <a:lnTo>
                      <a:pt x="16" y="7"/>
                    </a:lnTo>
                    <a:lnTo>
                      <a:pt x="13" y="7"/>
                    </a:lnTo>
                    <a:lnTo>
                      <a:pt x="13" y="5"/>
                    </a:lnTo>
                    <a:lnTo>
                      <a:pt x="10" y="7"/>
                    </a:lnTo>
                    <a:lnTo>
                      <a:pt x="9" y="7"/>
                    </a:lnTo>
                    <a:lnTo>
                      <a:pt x="6" y="7"/>
                    </a:lnTo>
                    <a:lnTo>
                      <a:pt x="3" y="9"/>
                    </a:lnTo>
                    <a:lnTo>
                      <a:pt x="1" y="9"/>
                    </a:lnTo>
                    <a:lnTo>
                      <a:pt x="0" y="12"/>
                    </a:lnTo>
                    <a:lnTo>
                      <a:pt x="0" y="14"/>
                    </a:lnTo>
                    <a:lnTo>
                      <a:pt x="0" y="18"/>
                    </a:lnTo>
                    <a:lnTo>
                      <a:pt x="0" y="19"/>
                    </a:lnTo>
                    <a:lnTo>
                      <a:pt x="0" y="22"/>
                    </a:lnTo>
                    <a:lnTo>
                      <a:pt x="0" y="23"/>
                    </a:lnTo>
                    <a:lnTo>
                      <a:pt x="0" y="27"/>
                    </a:lnTo>
                    <a:lnTo>
                      <a:pt x="0" y="29"/>
                    </a:lnTo>
                    <a:lnTo>
                      <a:pt x="1" y="29"/>
                    </a:lnTo>
                    <a:lnTo>
                      <a:pt x="1" y="31"/>
                    </a:lnTo>
                    <a:lnTo>
                      <a:pt x="1" y="35"/>
                    </a:lnTo>
                    <a:lnTo>
                      <a:pt x="1" y="38"/>
                    </a:lnTo>
                    <a:lnTo>
                      <a:pt x="4" y="38"/>
                    </a:lnTo>
                    <a:lnTo>
                      <a:pt x="4" y="41"/>
                    </a:lnTo>
                    <a:lnTo>
                      <a:pt x="4" y="42"/>
                    </a:lnTo>
                    <a:lnTo>
                      <a:pt x="6" y="42"/>
                    </a:lnTo>
                    <a:lnTo>
                      <a:pt x="6" y="45"/>
                    </a:lnTo>
                    <a:lnTo>
                      <a:pt x="9" y="45"/>
                    </a:lnTo>
                    <a:lnTo>
                      <a:pt x="9" y="48"/>
                    </a:lnTo>
                    <a:lnTo>
                      <a:pt x="12" y="48"/>
                    </a:lnTo>
                    <a:lnTo>
                      <a:pt x="12" y="50"/>
                    </a:lnTo>
                    <a:lnTo>
                      <a:pt x="15" y="50"/>
                    </a:lnTo>
                    <a:lnTo>
                      <a:pt x="15" y="53"/>
                    </a:lnTo>
                    <a:lnTo>
                      <a:pt x="15" y="55"/>
                    </a:lnTo>
                    <a:lnTo>
                      <a:pt x="17" y="55"/>
                    </a:lnTo>
                    <a:lnTo>
                      <a:pt x="17" y="58"/>
                    </a:lnTo>
                    <a:lnTo>
                      <a:pt x="17" y="60"/>
                    </a:lnTo>
                    <a:lnTo>
                      <a:pt x="20" y="60"/>
                    </a:lnTo>
                    <a:lnTo>
                      <a:pt x="20" y="64"/>
                    </a:lnTo>
                    <a:lnTo>
                      <a:pt x="20" y="66"/>
                    </a:lnTo>
                    <a:lnTo>
                      <a:pt x="23" y="66"/>
                    </a:lnTo>
                    <a:lnTo>
                      <a:pt x="27" y="66"/>
                    </a:lnTo>
                    <a:lnTo>
                      <a:pt x="30" y="66"/>
                    </a:lnTo>
                    <a:lnTo>
                      <a:pt x="30" y="68"/>
                    </a:lnTo>
                    <a:lnTo>
                      <a:pt x="32" y="68"/>
                    </a:lnTo>
                    <a:lnTo>
                      <a:pt x="36" y="68"/>
                    </a:lnTo>
                    <a:lnTo>
                      <a:pt x="39" y="66"/>
                    </a:lnTo>
                    <a:lnTo>
                      <a:pt x="40" y="66"/>
                    </a:lnTo>
                    <a:lnTo>
                      <a:pt x="43" y="64"/>
                    </a:lnTo>
                    <a:lnTo>
                      <a:pt x="46" y="62"/>
                    </a:lnTo>
                    <a:lnTo>
                      <a:pt x="49" y="58"/>
                    </a:lnTo>
                    <a:lnTo>
                      <a:pt x="52" y="55"/>
                    </a:lnTo>
                    <a:lnTo>
                      <a:pt x="53" y="53"/>
                    </a:lnTo>
                    <a:lnTo>
                      <a:pt x="56" y="50"/>
                    </a:lnTo>
                    <a:lnTo>
                      <a:pt x="59" y="47"/>
                    </a:lnTo>
                    <a:lnTo>
                      <a:pt x="61" y="47"/>
                    </a:lnTo>
                    <a:lnTo>
                      <a:pt x="65" y="44"/>
                    </a:lnTo>
                    <a:lnTo>
                      <a:pt x="65" y="42"/>
                    </a:lnTo>
                    <a:lnTo>
                      <a:pt x="69" y="39"/>
                    </a:lnTo>
                    <a:lnTo>
                      <a:pt x="71" y="36"/>
                    </a:lnTo>
                    <a:lnTo>
                      <a:pt x="71" y="33"/>
                    </a:lnTo>
                    <a:lnTo>
                      <a:pt x="74" y="29"/>
                    </a:lnTo>
                    <a:lnTo>
                      <a:pt x="74" y="27"/>
                    </a:lnTo>
                    <a:lnTo>
                      <a:pt x="74" y="24"/>
                    </a:lnTo>
                    <a:lnTo>
                      <a:pt x="77" y="21"/>
                    </a:lnTo>
                    <a:lnTo>
                      <a:pt x="80" y="18"/>
                    </a:lnTo>
                    <a:lnTo>
                      <a:pt x="83" y="14"/>
                    </a:lnTo>
                    <a:lnTo>
                      <a:pt x="83" y="11"/>
                    </a:lnTo>
                    <a:lnTo>
                      <a:pt x="83" y="10"/>
                    </a:lnTo>
                    <a:lnTo>
                      <a:pt x="83" y="8"/>
                    </a:lnTo>
                    <a:lnTo>
                      <a:pt x="82" y="8"/>
                    </a:lnTo>
                    <a:lnTo>
                      <a:pt x="80" y="8"/>
                    </a:lnTo>
                    <a:lnTo>
                      <a:pt x="80" y="5"/>
                    </a:lnTo>
                    <a:lnTo>
                      <a:pt x="77" y="5"/>
                    </a:lnTo>
                    <a:lnTo>
                      <a:pt x="76" y="5"/>
                    </a:lnTo>
                    <a:lnTo>
                      <a:pt x="76" y="3"/>
                    </a:lnTo>
                    <a:lnTo>
                      <a:pt x="74" y="3"/>
                    </a:lnTo>
                    <a:lnTo>
                      <a:pt x="74" y="0"/>
                    </a:lnTo>
                    <a:lnTo>
                      <a:pt x="71" y="2"/>
                    </a:lnTo>
                    <a:lnTo>
                      <a:pt x="69" y="2"/>
                    </a:lnTo>
                    <a:lnTo>
                      <a:pt x="65" y="2"/>
                    </a:lnTo>
                    <a:lnTo>
                      <a:pt x="62" y="4"/>
                    </a:lnTo>
                    <a:lnTo>
                      <a:pt x="60" y="4"/>
                    </a:lnTo>
                    <a:lnTo>
                      <a:pt x="58" y="4"/>
                    </a:lnTo>
                    <a:lnTo>
                      <a:pt x="56" y="7"/>
                    </a:lnTo>
                    <a:lnTo>
                      <a:pt x="56" y="8"/>
                    </a:lnTo>
                    <a:lnTo>
                      <a:pt x="54" y="11"/>
                    </a:lnTo>
                    <a:lnTo>
                      <a:pt x="51" y="14"/>
                    </a:lnTo>
                    <a:lnTo>
                      <a:pt x="51" y="16"/>
                    </a:lnTo>
                    <a:lnTo>
                      <a:pt x="51" y="19"/>
                    </a:lnTo>
                    <a:lnTo>
                      <a:pt x="48" y="22"/>
                    </a:lnTo>
                    <a:lnTo>
                      <a:pt x="48" y="25"/>
                    </a:lnTo>
                    <a:lnTo>
                      <a:pt x="46" y="29"/>
                    </a:lnTo>
                    <a:lnTo>
                      <a:pt x="43" y="33"/>
                    </a:lnTo>
                    <a:lnTo>
                      <a:pt x="43" y="36"/>
                    </a:lnTo>
                    <a:lnTo>
                      <a:pt x="41" y="39"/>
                    </a:lnTo>
                    <a:lnTo>
                      <a:pt x="38" y="42"/>
                    </a:lnTo>
                    <a:lnTo>
                      <a:pt x="38" y="44"/>
                    </a:lnTo>
                    <a:lnTo>
                      <a:pt x="34" y="47"/>
                    </a:lnTo>
                    <a:lnTo>
                      <a:pt x="32" y="50"/>
                    </a:lnTo>
                    <a:lnTo>
                      <a:pt x="30" y="50"/>
                    </a:lnTo>
                    <a:lnTo>
                      <a:pt x="30" y="49"/>
                    </a:lnTo>
                    <a:lnTo>
                      <a:pt x="27" y="49"/>
                    </a:lnTo>
                    <a:lnTo>
                      <a:pt x="27" y="48"/>
                    </a:lnTo>
                    <a:lnTo>
                      <a:pt x="25" y="48"/>
                    </a:lnTo>
                    <a:lnTo>
                      <a:pt x="25" y="45"/>
                    </a:lnTo>
                    <a:lnTo>
                      <a:pt x="25" y="42"/>
                    </a:lnTo>
                    <a:lnTo>
                      <a:pt x="25" y="39"/>
                    </a:lnTo>
                    <a:lnTo>
                      <a:pt x="25" y="36"/>
                    </a:lnTo>
                    <a:lnTo>
                      <a:pt x="25" y="35"/>
                    </a:lnTo>
                    <a:lnTo>
                      <a:pt x="25" y="31"/>
                    </a:lnTo>
                    <a:lnTo>
                      <a:pt x="25" y="29"/>
                    </a:lnTo>
                    <a:lnTo>
                      <a:pt x="25" y="25"/>
                    </a:lnTo>
                    <a:lnTo>
                      <a:pt x="25" y="24"/>
                    </a:lnTo>
                    <a:lnTo>
                      <a:pt x="25" y="21"/>
                    </a:lnTo>
                    <a:lnTo>
                      <a:pt x="25" y="19"/>
                    </a:lnTo>
                    <a:lnTo>
                      <a:pt x="25" y="16"/>
                    </a:lnTo>
                    <a:lnTo>
                      <a:pt x="25" y="15"/>
                    </a:lnTo>
                    <a:lnTo>
                      <a:pt x="25" y="12"/>
                    </a:lnTo>
                    <a:lnTo>
                      <a:pt x="25" y="10"/>
                    </a:lnTo>
                    <a:lnTo>
                      <a:pt x="27" y="8"/>
                    </a:lnTo>
                  </a:path>
                </a:pathLst>
              </a:custGeom>
              <a:solidFill>
                <a:srgbClr val="FFFFFF"/>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82" name="その他">
                <a:extLst>
                  <a:ext uri="{FF2B5EF4-FFF2-40B4-BE49-F238E27FC236}">
                    <a16:creationId xmlns:a16="http://schemas.microsoft.com/office/drawing/2014/main" id="{0B175D51-BBF6-4FBE-9CA4-05EF51B923E7}"/>
                  </a:ext>
                </a:extLst>
              </p:cNvPr>
              <p:cNvSpPr>
                <a:spLocks/>
              </p:cNvSpPr>
              <p:nvPr/>
            </p:nvSpPr>
            <p:spPr bwMode="auto">
              <a:xfrm>
                <a:off x="434" y="87"/>
                <a:ext cx="37" cy="50"/>
              </a:xfrm>
              <a:custGeom>
                <a:avLst/>
                <a:gdLst>
                  <a:gd name="T0" fmla="*/ 16 w 37"/>
                  <a:gd name="T1" fmla="*/ 3 h 50"/>
                  <a:gd name="T2" fmla="*/ 16 w 37"/>
                  <a:gd name="T3" fmla="*/ 5 h 50"/>
                  <a:gd name="T4" fmla="*/ 16 w 37"/>
                  <a:gd name="T5" fmla="*/ 5 h 50"/>
                  <a:gd name="T6" fmla="*/ 14 w 37"/>
                  <a:gd name="T7" fmla="*/ 10 h 50"/>
                  <a:gd name="T8" fmla="*/ 14 w 37"/>
                  <a:gd name="T9" fmla="*/ 12 h 50"/>
                  <a:gd name="T10" fmla="*/ 13 w 37"/>
                  <a:gd name="T11" fmla="*/ 15 h 50"/>
                  <a:gd name="T12" fmla="*/ 13 w 37"/>
                  <a:gd name="T13" fmla="*/ 15 h 50"/>
                  <a:gd name="T14" fmla="*/ 13 w 37"/>
                  <a:gd name="T15" fmla="*/ 18 h 50"/>
                  <a:gd name="T16" fmla="*/ 13 w 37"/>
                  <a:gd name="T17" fmla="*/ 21 h 50"/>
                  <a:gd name="T18" fmla="*/ 13 w 37"/>
                  <a:gd name="T19" fmla="*/ 23 h 50"/>
                  <a:gd name="T20" fmla="*/ 13 w 37"/>
                  <a:gd name="T21" fmla="*/ 23 h 50"/>
                  <a:gd name="T22" fmla="*/ 10 w 37"/>
                  <a:gd name="T23" fmla="*/ 26 h 50"/>
                  <a:gd name="T24" fmla="*/ 9 w 37"/>
                  <a:gd name="T25" fmla="*/ 27 h 50"/>
                  <a:gd name="T26" fmla="*/ 6 w 37"/>
                  <a:gd name="T27" fmla="*/ 28 h 50"/>
                  <a:gd name="T28" fmla="*/ 6 w 37"/>
                  <a:gd name="T29" fmla="*/ 28 h 50"/>
                  <a:gd name="T30" fmla="*/ 6 w 37"/>
                  <a:gd name="T31" fmla="*/ 28 h 50"/>
                  <a:gd name="T32" fmla="*/ 3 w 37"/>
                  <a:gd name="T33" fmla="*/ 31 h 50"/>
                  <a:gd name="T34" fmla="*/ 2 w 37"/>
                  <a:gd name="T35" fmla="*/ 32 h 50"/>
                  <a:gd name="T36" fmla="*/ 2 w 37"/>
                  <a:gd name="T37" fmla="*/ 32 h 50"/>
                  <a:gd name="T38" fmla="*/ 0 w 37"/>
                  <a:gd name="T39" fmla="*/ 36 h 50"/>
                  <a:gd name="T40" fmla="*/ 0 w 37"/>
                  <a:gd name="T41" fmla="*/ 36 h 50"/>
                  <a:gd name="T42" fmla="*/ 0 w 37"/>
                  <a:gd name="T43" fmla="*/ 38 h 50"/>
                  <a:gd name="T44" fmla="*/ 0 w 37"/>
                  <a:gd name="T45" fmla="*/ 38 h 50"/>
                  <a:gd name="T46" fmla="*/ 0 w 37"/>
                  <a:gd name="T47" fmla="*/ 40 h 50"/>
                  <a:gd name="T48" fmla="*/ 0 w 37"/>
                  <a:gd name="T49" fmla="*/ 44 h 50"/>
                  <a:gd name="T50" fmla="*/ 0 w 37"/>
                  <a:gd name="T51" fmla="*/ 47 h 50"/>
                  <a:gd name="T52" fmla="*/ 1 w 37"/>
                  <a:gd name="T53" fmla="*/ 47 h 50"/>
                  <a:gd name="T54" fmla="*/ 1 w 37"/>
                  <a:gd name="T55" fmla="*/ 49 h 50"/>
                  <a:gd name="T56" fmla="*/ 3 w 37"/>
                  <a:gd name="T57" fmla="*/ 49 h 50"/>
                  <a:gd name="T58" fmla="*/ 6 w 37"/>
                  <a:gd name="T59" fmla="*/ 49 h 50"/>
                  <a:gd name="T60" fmla="*/ 8 w 37"/>
                  <a:gd name="T61" fmla="*/ 49 h 50"/>
                  <a:gd name="T62" fmla="*/ 8 w 37"/>
                  <a:gd name="T63" fmla="*/ 49 h 50"/>
                  <a:gd name="T64" fmla="*/ 11 w 37"/>
                  <a:gd name="T65" fmla="*/ 48 h 50"/>
                  <a:gd name="T66" fmla="*/ 11 w 37"/>
                  <a:gd name="T67" fmla="*/ 47 h 50"/>
                  <a:gd name="T68" fmla="*/ 14 w 37"/>
                  <a:gd name="T69" fmla="*/ 42 h 50"/>
                  <a:gd name="T70" fmla="*/ 14 w 37"/>
                  <a:gd name="T71" fmla="*/ 42 h 50"/>
                  <a:gd name="T72" fmla="*/ 16 w 37"/>
                  <a:gd name="T73" fmla="*/ 38 h 50"/>
                  <a:gd name="T74" fmla="*/ 20 w 37"/>
                  <a:gd name="T75" fmla="*/ 36 h 50"/>
                  <a:gd name="T76" fmla="*/ 20 w 37"/>
                  <a:gd name="T77" fmla="*/ 36 h 50"/>
                  <a:gd name="T78" fmla="*/ 20 w 37"/>
                  <a:gd name="T79" fmla="*/ 36 h 50"/>
                  <a:gd name="T80" fmla="*/ 23 w 37"/>
                  <a:gd name="T81" fmla="*/ 36 h 50"/>
                  <a:gd name="T82" fmla="*/ 25 w 37"/>
                  <a:gd name="T83" fmla="*/ 36 h 50"/>
                  <a:gd name="T84" fmla="*/ 27 w 37"/>
                  <a:gd name="T85" fmla="*/ 36 h 50"/>
                  <a:gd name="T86" fmla="*/ 27 w 37"/>
                  <a:gd name="T87" fmla="*/ 36 h 50"/>
                  <a:gd name="T88" fmla="*/ 27 w 37"/>
                  <a:gd name="T89" fmla="*/ 36 h 50"/>
                  <a:gd name="T90" fmla="*/ 31 w 37"/>
                  <a:gd name="T91" fmla="*/ 32 h 50"/>
                  <a:gd name="T92" fmla="*/ 33 w 37"/>
                  <a:gd name="T93" fmla="*/ 30 h 50"/>
                  <a:gd name="T94" fmla="*/ 33 w 37"/>
                  <a:gd name="T95" fmla="*/ 30 h 50"/>
                  <a:gd name="T96" fmla="*/ 36 w 37"/>
                  <a:gd name="T97" fmla="*/ 28 h 50"/>
                  <a:gd name="T98" fmla="*/ 36 w 37"/>
                  <a:gd name="T99" fmla="*/ 28 h 50"/>
                  <a:gd name="T100" fmla="*/ 36 w 37"/>
                  <a:gd name="T101" fmla="*/ 28 h 50"/>
                  <a:gd name="T102" fmla="*/ 36 w 37"/>
                  <a:gd name="T103" fmla="*/ 28 h 50"/>
                  <a:gd name="T104" fmla="*/ 36 w 37"/>
                  <a:gd name="T105" fmla="*/ 28 h 5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37" h="50">
                    <a:moveTo>
                      <a:pt x="18" y="0"/>
                    </a:moveTo>
                    <a:lnTo>
                      <a:pt x="16" y="3"/>
                    </a:lnTo>
                    <a:lnTo>
                      <a:pt x="16" y="5"/>
                    </a:lnTo>
                    <a:lnTo>
                      <a:pt x="14" y="9"/>
                    </a:lnTo>
                    <a:lnTo>
                      <a:pt x="14" y="10"/>
                    </a:lnTo>
                    <a:lnTo>
                      <a:pt x="14" y="12"/>
                    </a:lnTo>
                    <a:lnTo>
                      <a:pt x="13" y="15"/>
                    </a:lnTo>
                    <a:lnTo>
                      <a:pt x="13" y="18"/>
                    </a:lnTo>
                    <a:lnTo>
                      <a:pt x="13" y="21"/>
                    </a:lnTo>
                    <a:lnTo>
                      <a:pt x="13" y="23"/>
                    </a:lnTo>
                    <a:lnTo>
                      <a:pt x="10" y="26"/>
                    </a:lnTo>
                    <a:lnTo>
                      <a:pt x="9" y="27"/>
                    </a:lnTo>
                    <a:lnTo>
                      <a:pt x="6" y="28"/>
                    </a:lnTo>
                    <a:lnTo>
                      <a:pt x="3" y="31"/>
                    </a:lnTo>
                    <a:lnTo>
                      <a:pt x="2" y="32"/>
                    </a:lnTo>
                    <a:lnTo>
                      <a:pt x="0" y="36"/>
                    </a:lnTo>
                    <a:lnTo>
                      <a:pt x="0" y="38"/>
                    </a:lnTo>
                    <a:lnTo>
                      <a:pt x="0" y="40"/>
                    </a:lnTo>
                    <a:lnTo>
                      <a:pt x="0" y="44"/>
                    </a:lnTo>
                    <a:lnTo>
                      <a:pt x="0" y="47"/>
                    </a:lnTo>
                    <a:lnTo>
                      <a:pt x="1" y="47"/>
                    </a:lnTo>
                    <a:lnTo>
                      <a:pt x="1" y="49"/>
                    </a:lnTo>
                    <a:lnTo>
                      <a:pt x="3" y="49"/>
                    </a:lnTo>
                    <a:lnTo>
                      <a:pt x="6" y="49"/>
                    </a:lnTo>
                    <a:lnTo>
                      <a:pt x="8" y="49"/>
                    </a:lnTo>
                    <a:lnTo>
                      <a:pt x="11" y="48"/>
                    </a:lnTo>
                    <a:lnTo>
                      <a:pt x="11" y="47"/>
                    </a:lnTo>
                    <a:lnTo>
                      <a:pt x="11" y="46"/>
                    </a:lnTo>
                    <a:lnTo>
                      <a:pt x="14" y="42"/>
                    </a:lnTo>
                    <a:lnTo>
                      <a:pt x="16" y="40"/>
                    </a:lnTo>
                    <a:lnTo>
                      <a:pt x="16" y="38"/>
                    </a:lnTo>
                    <a:lnTo>
                      <a:pt x="20" y="36"/>
                    </a:lnTo>
                    <a:lnTo>
                      <a:pt x="23" y="36"/>
                    </a:lnTo>
                    <a:lnTo>
                      <a:pt x="25" y="36"/>
                    </a:lnTo>
                    <a:lnTo>
                      <a:pt x="27" y="36"/>
                    </a:lnTo>
                    <a:lnTo>
                      <a:pt x="31" y="32"/>
                    </a:lnTo>
                    <a:lnTo>
                      <a:pt x="33" y="30"/>
                    </a:lnTo>
                    <a:lnTo>
                      <a:pt x="36" y="28"/>
                    </a:lnTo>
                    <a:lnTo>
                      <a:pt x="36" y="26"/>
                    </a:lnTo>
                  </a:path>
                </a:pathLst>
              </a:custGeom>
              <a:noFill/>
              <a:ln w="18851" cap="flat"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83" name="Oval 88">
                <a:extLst>
                  <a:ext uri="{FF2B5EF4-FFF2-40B4-BE49-F238E27FC236}">
                    <a16:creationId xmlns:a16="http://schemas.microsoft.com/office/drawing/2014/main" id="{3A3CC0E2-967E-4708-BDAD-4D393C93A120}"/>
                  </a:ext>
                </a:extLst>
              </p:cNvPr>
              <p:cNvSpPr>
                <a:spLocks noChangeArrowheads="1"/>
              </p:cNvSpPr>
              <p:nvPr/>
            </p:nvSpPr>
            <p:spPr bwMode="auto">
              <a:xfrm>
                <a:off x="434" y="83"/>
                <a:ext cx="9" cy="9"/>
              </a:xfrm>
              <a:prstGeom prst="ellipse">
                <a:avLst/>
              </a:prstGeom>
              <a:solidFill>
                <a:srgbClr val="000000"/>
              </a:solidFill>
              <a:ln w="940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endParaRPr lang="ja-JP" altLang="en-US" dirty="0"/>
              </a:p>
            </p:txBody>
          </p:sp>
          <p:sp>
            <p:nvSpPr>
              <p:cNvPr id="3184" name="Oval 89">
                <a:extLst>
                  <a:ext uri="{FF2B5EF4-FFF2-40B4-BE49-F238E27FC236}">
                    <a16:creationId xmlns:a16="http://schemas.microsoft.com/office/drawing/2014/main" id="{C0FDA2B8-764B-4AB5-AD4A-389B4161E254}"/>
                  </a:ext>
                </a:extLst>
              </p:cNvPr>
              <p:cNvSpPr>
                <a:spLocks noChangeArrowheads="1"/>
              </p:cNvSpPr>
              <p:nvPr/>
            </p:nvSpPr>
            <p:spPr bwMode="auto">
              <a:xfrm>
                <a:off x="463" y="81"/>
                <a:ext cx="10" cy="9"/>
              </a:xfrm>
              <a:prstGeom prst="ellipse">
                <a:avLst/>
              </a:prstGeom>
              <a:solidFill>
                <a:srgbClr val="000000"/>
              </a:solidFill>
              <a:ln w="940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endParaRPr lang="ja-JP" altLang="en-US" dirty="0"/>
              </a:p>
            </p:txBody>
          </p:sp>
          <p:sp>
            <p:nvSpPr>
              <p:cNvPr id="3185" name="その他">
                <a:extLst>
                  <a:ext uri="{FF2B5EF4-FFF2-40B4-BE49-F238E27FC236}">
                    <a16:creationId xmlns:a16="http://schemas.microsoft.com/office/drawing/2014/main" id="{D92E9BFA-5845-4DB4-B9FD-28F8A5AD1332}"/>
                  </a:ext>
                </a:extLst>
              </p:cNvPr>
              <p:cNvSpPr>
                <a:spLocks/>
              </p:cNvSpPr>
              <p:nvPr/>
            </p:nvSpPr>
            <p:spPr bwMode="auto">
              <a:xfrm>
                <a:off x="468" y="134"/>
                <a:ext cx="16" cy="14"/>
              </a:xfrm>
              <a:custGeom>
                <a:avLst/>
                <a:gdLst>
                  <a:gd name="T0" fmla="*/ 15 w 16"/>
                  <a:gd name="T1" fmla="*/ 0 h 14"/>
                  <a:gd name="T2" fmla="*/ 13 w 16"/>
                  <a:gd name="T3" fmla="*/ 2 h 14"/>
                  <a:gd name="T4" fmla="*/ 13 w 16"/>
                  <a:gd name="T5" fmla="*/ 2 h 14"/>
                  <a:gd name="T6" fmla="*/ 13 w 16"/>
                  <a:gd name="T7" fmla="*/ 3 h 14"/>
                  <a:gd name="T8" fmla="*/ 13 w 16"/>
                  <a:gd name="T9" fmla="*/ 3 h 14"/>
                  <a:gd name="T10" fmla="*/ 11 w 16"/>
                  <a:gd name="T11" fmla="*/ 6 h 14"/>
                  <a:gd name="T12" fmla="*/ 11 w 16"/>
                  <a:gd name="T13" fmla="*/ 6 h 14"/>
                  <a:gd name="T14" fmla="*/ 11 w 16"/>
                  <a:gd name="T15" fmla="*/ 6 h 14"/>
                  <a:gd name="T16" fmla="*/ 11 w 16"/>
                  <a:gd name="T17" fmla="*/ 6 h 14"/>
                  <a:gd name="T18" fmla="*/ 8 w 16"/>
                  <a:gd name="T19" fmla="*/ 9 h 14"/>
                  <a:gd name="T20" fmla="*/ 8 w 16"/>
                  <a:gd name="T21" fmla="*/ 9 h 14"/>
                  <a:gd name="T22" fmla="*/ 8 w 16"/>
                  <a:gd name="T23" fmla="*/ 10 h 14"/>
                  <a:gd name="T24" fmla="*/ 8 w 16"/>
                  <a:gd name="T25" fmla="*/ 10 h 14"/>
                  <a:gd name="T26" fmla="*/ 7 w 16"/>
                  <a:gd name="T27" fmla="*/ 12 h 14"/>
                  <a:gd name="T28" fmla="*/ 7 w 16"/>
                  <a:gd name="T29" fmla="*/ 12 h 14"/>
                  <a:gd name="T30" fmla="*/ 7 w 16"/>
                  <a:gd name="T31" fmla="*/ 12 h 14"/>
                  <a:gd name="T32" fmla="*/ 7 w 16"/>
                  <a:gd name="T33" fmla="*/ 12 h 14"/>
                  <a:gd name="T34" fmla="*/ 4 w 16"/>
                  <a:gd name="T35" fmla="*/ 13 h 14"/>
                  <a:gd name="T36" fmla="*/ 4 w 16"/>
                  <a:gd name="T37" fmla="*/ 13 h 14"/>
                  <a:gd name="T38" fmla="*/ 4 w 16"/>
                  <a:gd name="T39" fmla="*/ 13 h 14"/>
                  <a:gd name="T40" fmla="*/ 4 w 16"/>
                  <a:gd name="T41" fmla="*/ 13 h 14"/>
                  <a:gd name="T42" fmla="*/ 2 w 16"/>
                  <a:gd name="T43" fmla="*/ 13 h 14"/>
                  <a:gd name="T44" fmla="*/ 2 w 16"/>
                  <a:gd name="T45" fmla="*/ 13 h 14"/>
                  <a:gd name="T46" fmla="*/ 2 w 16"/>
                  <a:gd name="T47" fmla="*/ 13 h 14"/>
                  <a:gd name="T48" fmla="*/ 2 w 16"/>
                  <a:gd name="T49" fmla="*/ 13 h 14"/>
                  <a:gd name="T50" fmla="*/ 0 w 16"/>
                  <a:gd name="T51" fmla="*/ 13 h 14"/>
                  <a:gd name="T52" fmla="*/ 0 w 16"/>
                  <a:gd name="T53" fmla="*/ 13 h 14"/>
                  <a:gd name="T54" fmla="*/ 0 w 16"/>
                  <a:gd name="T55" fmla="*/ 13 h 14"/>
                  <a:gd name="T56" fmla="*/ 0 w 16"/>
                  <a:gd name="T57" fmla="*/ 13 h 14"/>
                  <a:gd name="T58" fmla="*/ 0 w 16"/>
                  <a:gd name="T59" fmla="*/ 13 h 14"/>
                  <a:gd name="T60" fmla="*/ 0 w 16"/>
                  <a:gd name="T61" fmla="*/ 13 h 14"/>
                  <a:gd name="T62" fmla="*/ 0 w 16"/>
                  <a:gd name="T63" fmla="*/ 13 h 14"/>
                  <a:gd name="T64" fmla="*/ 0 w 16"/>
                  <a:gd name="T65" fmla="*/ 13 h 1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6" h="14">
                    <a:moveTo>
                      <a:pt x="15" y="0"/>
                    </a:moveTo>
                    <a:lnTo>
                      <a:pt x="13" y="2"/>
                    </a:lnTo>
                    <a:lnTo>
                      <a:pt x="13" y="3"/>
                    </a:lnTo>
                    <a:lnTo>
                      <a:pt x="11" y="6"/>
                    </a:lnTo>
                    <a:lnTo>
                      <a:pt x="8" y="9"/>
                    </a:lnTo>
                    <a:lnTo>
                      <a:pt x="8" y="10"/>
                    </a:lnTo>
                    <a:lnTo>
                      <a:pt x="7" y="12"/>
                    </a:lnTo>
                    <a:lnTo>
                      <a:pt x="4" y="13"/>
                    </a:lnTo>
                    <a:lnTo>
                      <a:pt x="2" y="13"/>
                    </a:lnTo>
                    <a:lnTo>
                      <a:pt x="0" y="13"/>
                    </a:lnTo>
                  </a:path>
                </a:pathLst>
              </a:custGeom>
              <a:noFill/>
              <a:ln w="18851" cap="flat"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86" name="その他">
                <a:extLst>
                  <a:ext uri="{FF2B5EF4-FFF2-40B4-BE49-F238E27FC236}">
                    <a16:creationId xmlns:a16="http://schemas.microsoft.com/office/drawing/2014/main" id="{B8985562-8881-4B1F-994A-B1F3EF3C0159}"/>
                  </a:ext>
                </a:extLst>
              </p:cNvPr>
              <p:cNvSpPr>
                <a:spLocks/>
              </p:cNvSpPr>
              <p:nvPr/>
            </p:nvSpPr>
            <p:spPr bwMode="auto">
              <a:xfrm>
                <a:off x="480" y="123"/>
                <a:ext cx="6" cy="20"/>
              </a:xfrm>
              <a:custGeom>
                <a:avLst/>
                <a:gdLst>
                  <a:gd name="T0" fmla="*/ 0 w 6"/>
                  <a:gd name="T1" fmla="*/ 0 h 20"/>
                  <a:gd name="T2" fmla="*/ 0 w 6"/>
                  <a:gd name="T3" fmla="*/ 2 h 20"/>
                  <a:gd name="T4" fmla="*/ 0 w 6"/>
                  <a:gd name="T5" fmla="*/ 2 h 20"/>
                  <a:gd name="T6" fmla="*/ 0 w 6"/>
                  <a:gd name="T7" fmla="*/ 2 h 20"/>
                  <a:gd name="T8" fmla="*/ 0 w 6"/>
                  <a:gd name="T9" fmla="*/ 2 h 20"/>
                  <a:gd name="T10" fmla="*/ 0 w 6"/>
                  <a:gd name="T11" fmla="*/ 4 h 20"/>
                  <a:gd name="T12" fmla="*/ 0 w 6"/>
                  <a:gd name="T13" fmla="*/ 4 h 20"/>
                  <a:gd name="T14" fmla="*/ 0 w 6"/>
                  <a:gd name="T15" fmla="*/ 4 h 20"/>
                  <a:gd name="T16" fmla="*/ 1 w 6"/>
                  <a:gd name="T17" fmla="*/ 4 h 20"/>
                  <a:gd name="T18" fmla="*/ 1 w 6"/>
                  <a:gd name="T19" fmla="*/ 8 h 20"/>
                  <a:gd name="T20" fmla="*/ 1 w 6"/>
                  <a:gd name="T21" fmla="*/ 8 h 20"/>
                  <a:gd name="T22" fmla="*/ 1 w 6"/>
                  <a:gd name="T23" fmla="*/ 9 h 20"/>
                  <a:gd name="T24" fmla="*/ 1 w 6"/>
                  <a:gd name="T25" fmla="*/ 9 h 20"/>
                  <a:gd name="T26" fmla="*/ 1 w 6"/>
                  <a:gd name="T27" fmla="*/ 11 h 20"/>
                  <a:gd name="T28" fmla="*/ 1 w 6"/>
                  <a:gd name="T29" fmla="*/ 11 h 20"/>
                  <a:gd name="T30" fmla="*/ 1 w 6"/>
                  <a:gd name="T31" fmla="*/ 11 h 20"/>
                  <a:gd name="T32" fmla="*/ 3 w 6"/>
                  <a:gd name="T33" fmla="*/ 11 h 20"/>
                  <a:gd name="T34" fmla="*/ 3 w 6"/>
                  <a:gd name="T35" fmla="*/ 14 h 20"/>
                  <a:gd name="T36" fmla="*/ 3 w 6"/>
                  <a:gd name="T37" fmla="*/ 14 h 20"/>
                  <a:gd name="T38" fmla="*/ 3 w 6"/>
                  <a:gd name="T39" fmla="*/ 14 h 20"/>
                  <a:gd name="T40" fmla="*/ 3 w 6"/>
                  <a:gd name="T41" fmla="*/ 14 h 20"/>
                  <a:gd name="T42" fmla="*/ 3 w 6"/>
                  <a:gd name="T43" fmla="*/ 17 h 20"/>
                  <a:gd name="T44" fmla="*/ 3 w 6"/>
                  <a:gd name="T45" fmla="*/ 17 h 20"/>
                  <a:gd name="T46" fmla="*/ 3 w 6"/>
                  <a:gd name="T47" fmla="*/ 17 h 20"/>
                  <a:gd name="T48" fmla="*/ 3 w 6"/>
                  <a:gd name="T49" fmla="*/ 17 h 20"/>
                  <a:gd name="T50" fmla="*/ 3 w 6"/>
                  <a:gd name="T51" fmla="*/ 19 h 20"/>
                  <a:gd name="T52" fmla="*/ 3 w 6"/>
                  <a:gd name="T53" fmla="*/ 19 h 20"/>
                  <a:gd name="T54" fmla="*/ 3 w 6"/>
                  <a:gd name="T55" fmla="*/ 19 h 20"/>
                  <a:gd name="T56" fmla="*/ 3 w 6"/>
                  <a:gd name="T57" fmla="*/ 19 h 20"/>
                  <a:gd name="T58" fmla="*/ 3 w 6"/>
                  <a:gd name="T59" fmla="*/ 19 h 20"/>
                  <a:gd name="T60" fmla="*/ 3 w 6"/>
                  <a:gd name="T61" fmla="*/ 19 h 20"/>
                  <a:gd name="T62" fmla="*/ 3 w 6"/>
                  <a:gd name="T63" fmla="*/ 19 h 20"/>
                  <a:gd name="T64" fmla="*/ 5 w 6"/>
                  <a:gd name="T65" fmla="*/ 19 h 2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6" h="20">
                    <a:moveTo>
                      <a:pt x="0" y="0"/>
                    </a:moveTo>
                    <a:lnTo>
                      <a:pt x="0" y="2"/>
                    </a:lnTo>
                    <a:lnTo>
                      <a:pt x="0" y="4"/>
                    </a:lnTo>
                    <a:lnTo>
                      <a:pt x="1" y="4"/>
                    </a:lnTo>
                    <a:lnTo>
                      <a:pt x="1" y="8"/>
                    </a:lnTo>
                    <a:lnTo>
                      <a:pt x="1" y="9"/>
                    </a:lnTo>
                    <a:lnTo>
                      <a:pt x="1" y="11"/>
                    </a:lnTo>
                    <a:lnTo>
                      <a:pt x="3" y="11"/>
                    </a:lnTo>
                    <a:lnTo>
                      <a:pt x="3" y="14"/>
                    </a:lnTo>
                    <a:lnTo>
                      <a:pt x="3" y="17"/>
                    </a:lnTo>
                    <a:lnTo>
                      <a:pt x="3" y="19"/>
                    </a:lnTo>
                    <a:lnTo>
                      <a:pt x="5" y="19"/>
                    </a:lnTo>
                  </a:path>
                </a:pathLst>
              </a:custGeom>
              <a:noFill/>
              <a:ln w="18851" cap="flat"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87" name="その他">
                <a:extLst>
                  <a:ext uri="{FF2B5EF4-FFF2-40B4-BE49-F238E27FC236}">
                    <a16:creationId xmlns:a16="http://schemas.microsoft.com/office/drawing/2014/main" id="{F4954B9F-2101-4BBF-8A8B-684E0EA8FCD4}"/>
                  </a:ext>
                </a:extLst>
              </p:cNvPr>
              <p:cNvSpPr>
                <a:spLocks/>
              </p:cNvSpPr>
              <p:nvPr/>
            </p:nvSpPr>
            <p:spPr bwMode="auto">
              <a:xfrm>
                <a:off x="463" y="43"/>
                <a:ext cx="81" cy="110"/>
              </a:xfrm>
              <a:custGeom>
                <a:avLst/>
                <a:gdLst>
                  <a:gd name="T0" fmla="*/ 0 w 81"/>
                  <a:gd name="T1" fmla="*/ 3 h 110"/>
                  <a:gd name="T2" fmla="*/ 24 w 81"/>
                  <a:gd name="T3" fmla="*/ 0 h 110"/>
                  <a:gd name="T4" fmla="*/ 39 w 81"/>
                  <a:gd name="T5" fmla="*/ 5 h 110"/>
                  <a:gd name="T6" fmla="*/ 57 w 81"/>
                  <a:gd name="T7" fmla="*/ 36 h 110"/>
                  <a:gd name="T8" fmla="*/ 58 w 81"/>
                  <a:gd name="T9" fmla="*/ 39 h 110"/>
                  <a:gd name="T10" fmla="*/ 58 w 81"/>
                  <a:gd name="T11" fmla="*/ 56 h 110"/>
                  <a:gd name="T12" fmla="*/ 68 w 81"/>
                  <a:gd name="T13" fmla="*/ 63 h 110"/>
                  <a:gd name="T14" fmla="*/ 77 w 81"/>
                  <a:gd name="T15" fmla="*/ 71 h 110"/>
                  <a:gd name="T16" fmla="*/ 80 w 81"/>
                  <a:gd name="T17" fmla="*/ 80 h 110"/>
                  <a:gd name="T18" fmla="*/ 77 w 81"/>
                  <a:gd name="T19" fmla="*/ 104 h 110"/>
                  <a:gd name="T20" fmla="*/ 72 w 81"/>
                  <a:gd name="T21" fmla="*/ 109 h 110"/>
                  <a:gd name="T22" fmla="*/ 71 w 81"/>
                  <a:gd name="T23" fmla="*/ 106 h 110"/>
                  <a:gd name="T24" fmla="*/ 74 w 81"/>
                  <a:gd name="T25" fmla="*/ 75 h 110"/>
                  <a:gd name="T26" fmla="*/ 72 w 81"/>
                  <a:gd name="T27" fmla="*/ 72 h 110"/>
                  <a:gd name="T28" fmla="*/ 54 w 81"/>
                  <a:gd name="T29" fmla="*/ 58 h 110"/>
                  <a:gd name="T30" fmla="*/ 53 w 81"/>
                  <a:gd name="T31" fmla="*/ 44 h 110"/>
                  <a:gd name="T32" fmla="*/ 52 w 81"/>
                  <a:gd name="T33" fmla="*/ 36 h 110"/>
                  <a:gd name="T34" fmla="*/ 41 w 81"/>
                  <a:gd name="T35" fmla="*/ 14 h 110"/>
                  <a:gd name="T36" fmla="*/ 25 w 81"/>
                  <a:gd name="T37" fmla="*/ 5 h 110"/>
                  <a:gd name="T38" fmla="*/ 7 w 81"/>
                  <a:gd name="T39" fmla="*/ 3 h 110"/>
                  <a:gd name="T40" fmla="*/ 5 w 81"/>
                  <a:gd name="T41" fmla="*/ 3 h 110"/>
                  <a:gd name="T42" fmla="*/ 0 w 81"/>
                  <a:gd name="T43" fmla="*/ 3 h 110"/>
                  <a:gd name="T44" fmla="*/ 0 w 81"/>
                  <a:gd name="T45" fmla="*/ 3 h 11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81" h="110">
                    <a:moveTo>
                      <a:pt x="0" y="3"/>
                    </a:moveTo>
                    <a:lnTo>
                      <a:pt x="24" y="0"/>
                    </a:lnTo>
                    <a:lnTo>
                      <a:pt x="39" y="5"/>
                    </a:lnTo>
                    <a:lnTo>
                      <a:pt x="57" y="36"/>
                    </a:lnTo>
                    <a:lnTo>
                      <a:pt x="58" y="39"/>
                    </a:lnTo>
                    <a:lnTo>
                      <a:pt x="58" y="56"/>
                    </a:lnTo>
                    <a:lnTo>
                      <a:pt x="68" y="63"/>
                    </a:lnTo>
                    <a:lnTo>
                      <a:pt x="77" y="71"/>
                    </a:lnTo>
                    <a:lnTo>
                      <a:pt x="80" y="80"/>
                    </a:lnTo>
                    <a:lnTo>
                      <a:pt x="77" y="104"/>
                    </a:lnTo>
                    <a:lnTo>
                      <a:pt x="72" y="109"/>
                    </a:lnTo>
                    <a:lnTo>
                      <a:pt x="71" y="106"/>
                    </a:lnTo>
                    <a:lnTo>
                      <a:pt x="74" y="75"/>
                    </a:lnTo>
                    <a:lnTo>
                      <a:pt x="72" y="72"/>
                    </a:lnTo>
                    <a:lnTo>
                      <a:pt x="54" y="58"/>
                    </a:lnTo>
                    <a:lnTo>
                      <a:pt x="53" y="44"/>
                    </a:lnTo>
                    <a:lnTo>
                      <a:pt x="52" y="36"/>
                    </a:lnTo>
                    <a:lnTo>
                      <a:pt x="41" y="14"/>
                    </a:lnTo>
                    <a:lnTo>
                      <a:pt x="25" y="5"/>
                    </a:lnTo>
                    <a:lnTo>
                      <a:pt x="7" y="3"/>
                    </a:lnTo>
                    <a:lnTo>
                      <a:pt x="5" y="3"/>
                    </a:lnTo>
                    <a:lnTo>
                      <a:pt x="0" y="3"/>
                    </a:lnTo>
                  </a:path>
                </a:pathLst>
              </a:custGeom>
              <a:solidFill>
                <a:srgbClr val="A2A2A2"/>
              </a:solidFill>
              <a:ln w="9525" cap="flat"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88" name="その他">
                <a:extLst>
                  <a:ext uri="{FF2B5EF4-FFF2-40B4-BE49-F238E27FC236}">
                    <a16:creationId xmlns:a16="http://schemas.microsoft.com/office/drawing/2014/main" id="{566097FF-2A3E-4111-BD2B-E2EC3F0AC245}"/>
                  </a:ext>
                </a:extLst>
              </p:cNvPr>
              <p:cNvSpPr>
                <a:spLocks/>
              </p:cNvSpPr>
              <p:nvPr/>
            </p:nvSpPr>
            <p:spPr bwMode="auto">
              <a:xfrm>
                <a:off x="523" y="292"/>
                <a:ext cx="28" cy="156"/>
              </a:xfrm>
              <a:custGeom>
                <a:avLst/>
                <a:gdLst>
                  <a:gd name="T0" fmla="*/ 0 w 28"/>
                  <a:gd name="T1" fmla="*/ 155 h 156"/>
                  <a:gd name="T2" fmla="*/ 0 w 28"/>
                  <a:gd name="T3" fmla="*/ 152 h 156"/>
                  <a:gd name="T4" fmla="*/ 4 w 28"/>
                  <a:gd name="T5" fmla="*/ 144 h 156"/>
                  <a:gd name="T6" fmla="*/ 4 w 28"/>
                  <a:gd name="T7" fmla="*/ 138 h 156"/>
                  <a:gd name="T8" fmla="*/ 6 w 28"/>
                  <a:gd name="T9" fmla="*/ 132 h 156"/>
                  <a:gd name="T10" fmla="*/ 8 w 28"/>
                  <a:gd name="T11" fmla="*/ 127 h 156"/>
                  <a:gd name="T12" fmla="*/ 8 w 28"/>
                  <a:gd name="T13" fmla="*/ 125 h 156"/>
                  <a:gd name="T14" fmla="*/ 8 w 28"/>
                  <a:gd name="T15" fmla="*/ 123 h 156"/>
                  <a:gd name="T16" fmla="*/ 11 w 28"/>
                  <a:gd name="T17" fmla="*/ 120 h 156"/>
                  <a:gd name="T18" fmla="*/ 11 w 28"/>
                  <a:gd name="T19" fmla="*/ 117 h 156"/>
                  <a:gd name="T20" fmla="*/ 14 w 28"/>
                  <a:gd name="T21" fmla="*/ 113 h 156"/>
                  <a:gd name="T22" fmla="*/ 13 w 28"/>
                  <a:gd name="T23" fmla="*/ 112 h 156"/>
                  <a:gd name="T24" fmla="*/ 13 w 28"/>
                  <a:gd name="T25" fmla="*/ 106 h 156"/>
                  <a:gd name="T26" fmla="*/ 13 w 28"/>
                  <a:gd name="T27" fmla="*/ 103 h 156"/>
                  <a:gd name="T28" fmla="*/ 13 w 28"/>
                  <a:gd name="T29" fmla="*/ 98 h 156"/>
                  <a:gd name="T30" fmla="*/ 13 w 28"/>
                  <a:gd name="T31" fmla="*/ 94 h 156"/>
                  <a:gd name="T32" fmla="*/ 14 w 28"/>
                  <a:gd name="T33" fmla="*/ 92 h 156"/>
                  <a:gd name="T34" fmla="*/ 17 w 28"/>
                  <a:gd name="T35" fmla="*/ 88 h 156"/>
                  <a:gd name="T36" fmla="*/ 20 w 28"/>
                  <a:gd name="T37" fmla="*/ 81 h 156"/>
                  <a:gd name="T38" fmla="*/ 20 w 28"/>
                  <a:gd name="T39" fmla="*/ 78 h 156"/>
                  <a:gd name="T40" fmla="*/ 21 w 28"/>
                  <a:gd name="T41" fmla="*/ 72 h 156"/>
                  <a:gd name="T42" fmla="*/ 22 w 28"/>
                  <a:gd name="T43" fmla="*/ 69 h 156"/>
                  <a:gd name="T44" fmla="*/ 22 w 28"/>
                  <a:gd name="T45" fmla="*/ 69 h 156"/>
                  <a:gd name="T46" fmla="*/ 22 w 28"/>
                  <a:gd name="T47" fmla="*/ 69 h 156"/>
                  <a:gd name="T48" fmla="*/ 22 w 28"/>
                  <a:gd name="T49" fmla="*/ 66 h 156"/>
                  <a:gd name="T50" fmla="*/ 22 w 28"/>
                  <a:gd name="T51" fmla="*/ 64 h 156"/>
                  <a:gd name="T52" fmla="*/ 22 w 28"/>
                  <a:gd name="T53" fmla="*/ 61 h 156"/>
                  <a:gd name="T54" fmla="*/ 22 w 28"/>
                  <a:gd name="T55" fmla="*/ 59 h 156"/>
                  <a:gd name="T56" fmla="*/ 22 w 28"/>
                  <a:gd name="T57" fmla="*/ 53 h 156"/>
                  <a:gd name="T58" fmla="*/ 22 w 28"/>
                  <a:gd name="T59" fmla="*/ 49 h 156"/>
                  <a:gd name="T60" fmla="*/ 24 w 28"/>
                  <a:gd name="T61" fmla="*/ 43 h 156"/>
                  <a:gd name="T62" fmla="*/ 24 w 28"/>
                  <a:gd name="T63" fmla="*/ 42 h 156"/>
                  <a:gd name="T64" fmla="*/ 25 w 28"/>
                  <a:gd name="T65" fmla="*/ 39 h 156"/>
                  <a:gd name="T66" fmla="*/ 25 w 28"/>
                  <a:gd name="T67" fmla="*/ 37 h 156"/>
                  <a:gd name="T68" fmla="*/ 26 w 28"/>
                  <a:gd name="T69" fmla="*/ 33 h 156"/>
                  <a:gd name="T70" fmla="*/ 26 w 28"/>
                  <a:gd name="T71" fmla="*/ 33 h 156"/>
                  <a:gd name="T72" fmla="*/ 26 w 28"/>
                  <a:gd name="T73" fmla="*/ 30 h 156"/>
                  <a:gd name="T74" fmla="*/ 26 w 28"/>
                  <a:gd name="T75" fmla="*/ 26 h 156"/>
                  <a:gd name="T76" fmla="*/ 26 w 28"/>
                  <a:gd name="T77" fmla="*/ 22 h 156"/>
                  <a:gd name="T78" fmla="*/ 25 w 28"/>
                  <a:gd name="T79" fmla="*/ 15 h 156"/>
                  <a:gd name="T80" fmla="*/ 23 w 28"/>
                  <a:gd name="T81" fmla="*/ 9 h 156"/>
                  <a:gd name="T82" fmla="*/ 23 w 28"/>
                  <a:gd name="T83" fmla="*/ 4 h 156"/>
                  <a:gd name="T84" fmla="*/ 23 w 28"/>
                  <a:gd name="T85" fmla="*/ 0 h 15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8" h="156">
                    <a:moveTo>
                      <a:pt x="0" y="155"/>
                    </a:moveTo>
                    <a:lnTo>
                      <a:pt x="0" y="155"/>
                    </a:lnTo>
                    <a:lnTo>
                      <a:pt x="0" y="152"/>
                    </a:lnTo>
                    <a:lnTo>
                      <a:pt x="0" y="149"/>
                    </a:lnTo>
                    <a:lnTo>
                      <a:pt x="0" y="147"/>
                    </a:lnTo>
                    <a:lnTo>
                      <a:pt x="4" y="144"/>
                    </a:lnTo>
                    <a:lnTo>
                      <a:pt x="4" y="141"/>
                    </a:lnTo>
                    <a:lnTo>
                      <a:pt x="4" y="138"/>
                    </a:lnTo>
                    <a:lnTo>
                      <a:pt x="6" y="135"/>
                    </a:lnTo>
                    <a:lnTo>
                      <a:pt x="6" y="132"/>
                    </a:lnTo>
                    <a:lnTo>
                      <a:pt x="6" y="129"/>
                    </a:lnTo>
                    <a:lnTo>
                      <a:pt x="8" y="127"/>
                    </a:lnTo>
                    <a:lnTo>
                      <a:pt x="8" y="125"/>
                    </a:lnTo>
                    <a:lnTo>
                      <a:pt x="8" y="123"/>
                    </a:lnTo>
                    <a:lnTo>
                      <a:pt x="11" y="120"/>
                    </a:lnTo>
                    <a:lnTo>
                      <a:pt x="11" y="117"/>
                    </a:lnTo>
                    <a:lnTo>
                      <a:pt x="11" y="116"/>
                    </a:lnTo>
                    <a:lnTo>
                      <a:pt x="14" y="113"/>
                    </a:lnTo>
                    <a:lnTo>
                      <a:pt x="13" y="113"/>
                    </a:lnTo>
                    <a:lnTo>
                      <a:pt x="13" y="112"/>
                    </a:lnTo>
                    <a:lnTo>
                      <a:pt x="13" y="109"/>
                    </a:lnTo>
                    <a:lnTo>
                      <a:pt x="13" y="106"/>
                    </a:lnTo>
                    <a:lnTo>
                      <a:pt x="13" y="103"/>
                    </a:lnTo>
                    <a:lnTo>
                      <a:pt x="13" y="101"/>
                    </a:lnTo>
                    <a:lnTo>
                      <a:pt x="13" y="98"/>
                    </a:lnTo>
                    <a:lnTo>
                      <a:pt x="13" y="94"/>
                    </a:lnTo>
                    <a:lnTo>
                      <a:pt x="14" y="92"/>
                    </a:lnTo>
                    <a:lnTo>
                      <a:pt x="17" y="88"/>
                    </a:lnTo>
                    <a:lnTo>
                      <a:pt x="17" y="85"/>
                    </a:lnTo>
                    <a:lnTo>
                      <a:pt x="17" y="84"/>
                    </a:lnTo>
                    <a:lnTo>
                      <a:pt x="20" y="81"/>
                    </a:lnTo>
                    <a:lnTo>
                      <a:pt x="20" y="78"/>
                    </a:lnTo>
                    <a:lnTo>
                      <a:pt x="21" y="75"/>
                    </a:lnTo>
                    <a:lnTo>
                      <a:pt x="21" y="72"/>
                    </a:lnTo>
                    <a:lnTo>
                      <a:pt x="23" y="69"/>
                    </a:lnTo>
                    <a:lnTo>
                      <a:pt x="22" y="69"/>
                    </a:lnTo>
                    <a:lnTo>
                      <a:pt x="22" y="66"/>
                    </a:lnTo>
                    <a:lnTo>
                      <a:pt x="22" y="64"/>
                    </a:lnTo>
                    <a:lnTo>
                      <a:pt x="22" y="61"/>
                    </a:lnTo>
                    <a:lnTo>
                      <a:pt x="22" y="59"/>
                    </a:lnTo>
                    <a:lnTo>
                      <a:pt x="22" y="57"/>
                    </a:lnTo>
                    <a:lnTo>
                      <a:pt x="22" y="53"/>
                    </a:lnTo>
                    <a:lnTo>
                      <a:pt x="22" y="52"/>
                    </a:lnTo>
                    <a:lnTo>
                      <a:pt x="22" y="49"/>
                    </a:lnTo>
                    <a:lnTo>
                      <a:pt x="22" y="46"/>
                    </a:lnTo>
                    <a:lnTo>
                      <a:pt x="24" y="43"/>
                    </a:lnTo>
                    <a:lnTo>
                      <a:pt x="24" y="42"/>
                    </a:lnTo>
                    <a:lnTo>
                      <a:pt x="27" y="39"/>
                    </a:lnTo>
                    <a:lnTo>
                      <a:pt x="25" y="39"/>
                    </a:lnTo>
                    <a:lnTo>
                      <a:pt x="25" y="37"/>
                    </a:lnTo>
                    <a:lnTo>
                      <a:pt x="25" y="36"/>
                    </a:lnTo>
                    <a:lnTo>
                      <a:pt x="26" y="33"/>
                    </a:lnTo>
                    <a:lnTo>
                      <a:pt x="26" y="30"/>
                    </a:lnTo>
                    <a:lnTo>
                      <a:pt x="27" y="26"/>
                    </a:lnTo>
                    <a:lnTo>
                      <a:pt x="26" y="26"/>
                    </a:lnTo>
                    <a:lnTo>
                      <a:pt x="26" y="24"/>
                    </a:lnTo>
                    <a:lnTo>
                      <a:pt x="26" y="22"/>
                    </a:lnTo>
                    <a:lnTo>
                      <a:pt x="25" y="22"/>
                    </a:lnTo>
                    <a:lnTo>
                      <a:pt x="25" y="19"/>
                    </a:lnTo>
                    <a:lnTo>
                      <a:pt x="25" y="15"/>
                    </a:lnTo>
                    <a:lnTo>
                      <a:pt x="25" y="13"/>
                    </a:lnTo>
                    <a:lnTo>
                      <a:pt x="23" y="13"/>
                    </a:lnTo>
                    <a:lnTo>
                      <a:pt x="23" y="9"/>
                    </a:lnTo>
                    <a:lnTo>
                      <a:pt x="23" y="7"/>
                    </a:lnTo>
                    <a:lnTo>
                      <a:pt x="23" y="4"/>
                    </a:lnTo>
                    <a:lnTo>
                      <a:pt x="23" y="2"/>
                    </a:lnTo>
                    <a:lnTo>
                      <a:pt x="23" y="0"/>
                    </a:lnTo>
                  </a:path>
                </a:pathLst>
              </a:custGeom>
              <a:noFill/>
              <a:ln w="18851" cap="flat"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89" name="その他">
                <a:extLst>
                  <a:ext uri="{FF2B5EF4-FFF2-40B4-BE49-F238E27FC236}">
                    <a16:creationId xmlns:a16="http://schemas.microsoft.com/office/drawing/2014/main" id="{F1B48EBA-51A2-4129-A9DA-7041B02BFF45}"/>
                  </a:ext>
                </a:extLst>
              </p:cNvPr>
              <p:cNvSpPr>
                <a:spLocks/>
              </p:cNvSpPr>
              <p:nvPr/>
            </p:nvSpPr>
            <p:spPr bwMode="auto">
              <a:xfrm>
                <a:off x="384" y="279"/>
                <a:ext cx="11" cy="158"/>
              </a:xfrm>
              <a:custGeom>
                <a:avLst/>
                <a:gdLst>
                  <a:gd name="T0" fmla="*/ 0 w 11"/>
                  <a:gd name="T1" fmla="*/ 157 h 158"/>
                  <a:gd name="T2" fmla="*/ 0 w 11"/>
                  <a:gd name="T3" fmla="*/ 157 h 158"/>
                  <a:gd name="T4" fmla="*/ 0 w 11"/>
                  <a:gd name="T5" fmla="*/ 156 h 158"/>
                  <a:gd name="T6" fmla="*/ 0 w 11"/>
                  <a:gd name="T7" fmla="*/ 153 h 158"/>
                  <a:gd name="T8" fmla="*/ 2 w 11"/>
                  <a:gd name="T9" fmla="*/ 149 h 158"/>
                  <a:gd name="T10" fmla="*/ 2 w 11"/>
                  <a:gd name="T11" fmla="*/ 148 h 158"/>
                  <a:gd name="T12" fmla="*/ 0 w 11"/>
                  <a:gd name="T13" fmla="*/ 145 h 158"/>
                  <a:gd name="T14" fmla="*/ 0 w 11"/>
                  <a:gd name="T15" fmla="*/ 142 h 158"/>
                  <a:gd name="T16" fmla="*/ 0 w 11"/>
                  <a:gd name="T17" fmla="*/ 140 h 158"/>
                  <a:gd name="T18" fmla="*/ 0 w 11"/>
                  <a:gd name="T19" fmla="*/ 136 h 158"/>
                  <a:gd name="T20" fmla="*/ 2 w 11"/>
                  <a:gd name="T21" fmla="*/ 133 h 158"/>
                  <a:gd name="T22" fmla="*/ 2 w 11"/>
                  <a:gd name="T23" fmla="*/ 127 h 158"/>
                  <a:gd name="T24" fmla="*/ 2 w 11"/>
                  <a:gd name="T25" fmla="*/ 124 h 158"/>
                  <a:gd name="T26" fmla="*/ 2 w 11"/>
                  <a:gd name="T27" fmla="*/ 119 h 158"/>
                  <a:gd name="T28" fmla="*/ 2 w 11"/>
                  <a:gd name="T29" fmla="*/ 116 h 158"/>
                  <a:gd name="T30" fmla="*/ 2 w 11"/>
                  <a:gd name="T31" fmla="*/ 114 h 158"/>
                  <a:gd name="T32" fmla="*/ 0 w 11"/>
                  <a:gd name="T33" fmla="*/ 111 h 158"/>
                  <a:gd name="T34" fmla="*/ 0 w 11"/>
                  <a:gd name="T35" fmla="*/ 107 h 158"/>
                  <a:gd name="T36" fmla="*/ 0 w 11"/>
                  <a:gd name="T37" fmla="*/ 101 h 158"/>
                  <a:gd name="T38" fmla="*/ 0 w 11"/>
                  <a:gd name="T39" fmla="*/ 95 h 158"/>
                  <a:gd name="T40" fmla="*/ 0 w 11"/>
                  <a:gd name="T41" fmla="*/ 92 h 158"/>
                  <a:gd name="T42" fmla="*/ 0 w 11"/>
                  <a:gd name="T43" fmla="*/ 86 h 158"/>
                  <a:gd name="T44" fmla="*/ 0 w 11"/>
                  <a:gd name="T45" fmla="*/ 83 h 158"/>
                  <a:gd name="T46" fmla="*/ 0 w 11"/>
                  <a:gd name="T47" fmla="*/ 80 h 158"/>
                  <a:gd name="T48" fmla="*/ 0 w 11"/>
                  <a:gd name="T49" fmla="*/ 77 h 158"/>
                  <a:gd name="T50" fmla="*/ 0 w 11"/>
                  <a:gd name="T51" fmla="*/ 72 h 158"/>
                  <a:gd name="T52" fmla="*/ 0 w 11"/>
                  <a:gd name="T53" fmla="*/ 66 h 158"/>
                  <a:gd name="T54" fmla="*/ 0 w 11"/>
                  <a:gd name="T55" fmla="*/ 61 h 158"/>
                  <a:gd name="T56" fmla="*/ 4 w 11"/>
                  <a:gd name="T57" fmla="*/ 57 h 158"/>
                  <a:gd name="T58" fmla="*/ 4 w 11"/>
                  <a:gd name="T59" fmla="*/ 51 h 158"/>
                  <a:gd name="T60" fmla="*/ 7 w 11"/>
                  <a:gd name="T61" fmla="*/ 48 h 158"/>
                  <a:gd name="T62" fmla="*/ 7 w 11"/>
                  <a:gd name="T63" fmla="*/ 44 h 158"/>
                  <a:gd name="T64" fmla="*/ 8 w 11"/>
                  <a:gd name="T65" fmla="*/ 41 h 158"/>
                  <a:gd name="T66" fmla="*/ 8 w 11"/>
                  <a:gd name="T67" fmla="*/ 39 h 158"/>
                  <a:gd name="T68" fmla="*/ 8 w 11"/>
                  <a:gd name="T69" fmla="*/ 37 h 158"/>
                  <a:gd name="T70" fmla="*/ 8 w 11"/>
                  <a:gd name="T71" fmla="*/ 33 h 158"/>
                  <a:gd name="T72" fmla="*/ 8 w 11"/>
                  <a:gd name="T73" fmla="*/ 30 h 158"/>
                  <a:gd name="T74" fmla="*/ 8 w 11"/>
                  <a:gd name="T75" fmla="*/ 28 h 158"/>
                  <a:gd name="T76" fmla="*/ 8 w 11"/>
                  <a:gd name="T77" fmla="*/ 26 h 158"/>
                  <a:gd name="T78" fmla="*/ 8 w 11"/>
                  <a:gd name="T79" fmla="*/ 24 h 158"/>
                  <a:gd name="T80" fmla="*/ 8 w 11"/>
                  <a:gd name="T81" fmla="*/ 20 h 158"/>
                  <a:gd name="T82" fmla="*/ 8 w 11"/>
                  <a:gd name="T83" fmla="*/ 18 h 158"/>
                  <a:gd name="T84" fmla="*/ 8 w 11"/>
                  <a:gd name="T85" fmla="*/ 15 h 158"/>
                  <a:gd name="T86" fmla="*/ 8 w 11"/>
                  <a:gd name="T87" fmla="*/ 11 h 158"/>
                  <a:gd name="T88" fmla="*/ 8 w 11"/>
                  <a:gd name="T89" fmla="*/ 8 h 158"/>
                  <a:gd name="T90" fmla="*/ 8 w 11"/>
                  <a:gd name="T91" fmla="*/ 6 h 158"/>
                  <a:gd name="T92" fmla="*/ 8 w 11"/>
                  <a:gd name="T93" fmla="*/ 3 h 158"/>
                  <a:gd name="T94" fmla="*/ 8 w 11"/>
                  <a:gd name="T95" fmla="*/ 2 h 15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1" h="158">
                    <a:moveTo>
                      <a:pt x="0" y="157"/>
                    </a:moveTo>
                    <a:lnTo>
                      <a:pt x="0" y="157"/>
                    </a:lnTo>
                    <a:lnTo>
                      <a:pt x="0" y="156"/>
                    </a:lnTo>
                    <a:lnTo>
                      <a:pt x="0" y="153"/>
                    </a:lnTo>
                    <a:lnTo>
                      <a:pt x="2" y="149"/>
                    </a:lnTo>
                    <a:lnTo>
                      <a:pt x="2" y="148"/>
                    </a:lnTo>
                    <a:lnTo>
                      <a:pt x="2" y="145"/>
                    </a:lnTo>
                    <a:lnTo>
                      <a:pt x="0" y="145"/>
                    </a:lnTo>
                    <a:lnTo>
                      <a:pt x="0" y="142"/>
                    </a:lnTo>
                    <a:lnTo>
                      <a:pt x="0" y="140"/>
                    </a:lnTo>
                    <a:lnTo>
                      <a:pt x="0" y="138"/>
                    </a:lnTo>
                    <a:lnTo>
                      <a:pt x="0" y="136"/>
                    </a:lnTo>
                    <a:lnTo>
                      <a:pt x="2" y="133"/>
                    </a:lnTo>
                    <a:lnTo>
                      <a:pt x="2" y="130"/>
                    </a:lnTo>
                    <a:lnTo>
                      <a:pt x="2" y="127"/>
                    </a:lnTo>
                    <a:lnTo>
                      <a:pt x="4" y="124"/>
                    </a:lnTo>
                    <a:lnTo>
                      <a:pt x="2" y="124"/>
                    </a:lnTo>
                    <a:lnTo>
                      <a:pt x="2" y="121"/>
                    </a:lnTo>
                    <a:lnTo>
                      <a:pt x="2" y="119"/>
                    </a:lnTo>
                    <a:lnTo>
                      <a:pt x="2" y="116"/>
                    </a:lnTo>
                    <a:lnTo>
                      <a:pt x="2" y="114"/>
                    </a:lnTo>
                    <a:lnTo>
                      <a:pt x="2" y="111"/>
                    </a:lnTo>
                    <a:lnTo>
                      <a:pt x="0" y="111"/>
                    </a:lnTo>
                    <a:lnTo>
                      <a:pt x="0" y="107"/>
                    </a:lnTo>
                    <a:lnTo>
                      <a:pt x="0" y="103"/>
                    </a:lnTo>
                    <a:lnTo>
                      <a:pt x="0" y="101"/>
                    </a:lnTo>
                    <a:lnTo>
                      <a:pt x="0" y="98"/>
                    </a:lnTo>
                    <a:lnTo>
                      <a:pt x="0" y="95"/>
                    </a:lnTo>
                    <a:lnTo>
                      <a:pt x="0" y="92"/>
                    </a:lnTo>
                    <a:lnTo>
                      <a:pt x="0" y="89"/>
                    </a:lnTo>
                    <a:lnTo>
                      <a:pt x="0" y="86"/>
                    </a:lnTo>
                    <a:lnTo>
                      <a:pt x="0" y="83"/>
                    </a:lnTo>
                    <a:lnTo>
                      <a:pt x="0" y="80"/>
                    </a:lnTo>
                    <a:lnTo>
                      <a:pt x="0" y="77"/>
                    </a:lnTo>
                    <a:lnTo>
                      <a:pt x="0" y="74"/>
                    </a:lnTo>
                    <a:lnTo>
                      <a:pt x="0" y="72"/>
                    </a:lnTo>
                    <a:lnTo>
                      <a:pt x="0" y="68"/>
                    </a:lnTo>
                    <a:lnTo>
                      <a:pt x="0" y="66"/>
                    </a:lnTo>
                    <a:lnTo>
                      <a:pt x="0" y="63"/>
                    </a:lnTo>
                    <a:lnTo>
                      <a:pt x="0" y="61"/>
                    </a:lnTo>
                    <a:lnTo>
                      <a:pt x="4" y="57"/>
                    </a:lnTo>
                    <a:lnTo>
                      <a:pt x="4" y="54"/>
                    </a:lnTo>
                    <a:lnTo>
                      <a:pt x="4" y="51"/>
                    </a:lnTo>
                    <a:lnTo>
                      <a:pt x="7" y="48"/>
                    </a:lnTo>
                    <a:lnTo>
                      <a:pt x="7" y="45"/>
                    </a:lnTo>
                    <a:lnTo>
                      <a:pt x="7" y="44"/>
                    </a:lnTo>
                    <a:lnTo>
                      <a:pt x="10" y="41"/>
                    </a:lnTo>
                    <a:lnTo>
                      <a:pt x="8" y="41"/>
                    </a:lnTo>
                    <a:lnTo>
                      <a:pt x="8" y="39"/>
                    </a:lnTo>
                    <a:lnTo>
                      <a:pt x="8" y="37"/>
                    </a:lnTo>
                    <a:lnTo>
                      <a:pt x="8" y="33"/>
                    </a:lnTo>
                    <a:lnTo>
                      <a:pt x="8" y="30"/>
                    </a:lnTo>
                    <a:lnTo>
                      <a:pt x="8" y="28"/>
                    </a:lnTo>
                    <a:lnTo>
                      <a:pt x="8" y="26"/>
                    </a:lnTo>
                    <a:lnTo>
                      <a:pt x="8" y="24"/>
                    </a:lnTo>
                    <a:lnTo>
                      <a:pt x="8" y="20"/>
                    </a:lnTo>
                    <a:lnTo>
                      <a:pt x="8" y="18"/>
                    </a:lnTo>
                    <a:lnTo>
                      <a:pt x="8" y="15"/>
                    </a:lnTo>
                    <a:lnTo>
                      <a:pt x="8" y="12"/>
                    </a:lnTo>
                    <a:lnTo>
                      <a:pt x="8" y="11"/>
                    </a:lnTo>
                    <a:lnTo>
                      <a:pt x="8" y="8"/>
                    </a:lnTo>
                    <a:lnTo>
                      <a:pt x="8" y="6"/>
                    </a:lnTo>
                    <a:lnTo>
                      <a:pt x="8" y="3"/>
                    </a:lnTo>
                    <a:lnTo>
                      <a:pt x="8" y="2"/>
                    </a:lnTo>
                    <a:lnTo>
                      <a:pt x="10" y="0"/>
                    </a:lnTo>
                  </a:path>
                </a:pathLst>
              </a:custGeom>
              <a:noFill/>
              <a:ln w="18851" cap="flat"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90" name="その他">
                <a:extLst>
                  <a:ext uri="{FF2B5EF4-FFF2-40B4-BE49-F238E27FC236}">
                    <a16:creationId xmlns:a16="http://schemas.microsoft.com/office/drawing/2014/main" id="{4F4F4B28-BE25-48A9-AE1F-935F84882D13}"/>
                  </a:ext>
                </a:extLst>
              </p:cNvPr>
              <p:cNvSpPr>
                <a:spLocks/>
              </p:cNvSpPr>
              <p:nvPr/>
            </p:nvSpPr>
            <p:spPr bwMode="auto">
              <a:xfrm>
                <a:off x="154" y="364"/>
                <a:ext cx="68" cy="69"/>
              </a:xfrm>
              <a:custGeom>
                <a:avLst/>
                <a:gdLst>
                  <a:gd name="T0" fmla="*/ 0 w 68"/>
                  <a:gd name="T1" fmla="*/ 0 h 69"/>
                  <a:gd name="T2" fmla="*/ 0 w 68"/>
                  <a:gd name="T3" fmla="*/ 22 h 69"/>
                  <a:gd name="T4" fmla="*/ 2 w 68"/>
                  <a:gd name="T5" fmla="*/ 30 h 69"/>
                  <a:gd name="T6" fmla="*/ 2 w 68"/>
                  <a:gd name="T7" fmla="*/ 34 h 69"/>
                  <a:gd name="T8" fmla="*/ 17 w 68"/>
                  <a:gd name="T9" fmla="*/ 51 h 69"/>
                  <a:gd name="T10" fmla="*/ 41 w 68"/>
                  <a:gd name="T11" fmla="*/ 60 h 69"/>
                  <a:gd name="T12" fmla="*/ 67 w 68"/>
                  <a:gd name="T13" fmla="*/ 68 h 69"/>
                  <a:gd name="T14" fmla="*/ 21 w 68"/>
                  <a:gd name="T15" fmla="*/ 3 h 69"/>
                  <a:gd name="T16" fmla="*/ 0 w 68"/>
                  <a:gd name="T17" fmla="*/ 0 h 69"/>
                  <a:gd name="T18" fmla="*/ 0 w 68"/>
                  <a:gd name="T19" fmla="*/ 0 h 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8" h="69">
                    <a:moveTo>
                      <a:pt x="0" y="0"/>
                    </a:moveTo>
                    <a:lnTo>
                      <a:pt x="0" y="22"/>
                    </a:lnTo>
                    <a:lnTo>
                      <a:pt x="2" y="30"/>
                    </a:lnTo>
                    <a:lnTo>
                      <a:pt x="2" y="34"/>
                    </a:lnTo>
                    <a:lnTo>
                      <a:pt x="17" y="51"/>
                    </a:lnTo>
                    <a:lnTo>
                      <a:pt x="41" y="60"/>
                    </a:lnTo>
                    <a:lnTo>
                      <a:pt x="67" y="68"/>
                    </a:lnTo>
                    <a:lnTo>
                      <a:pt x="21" y="3"/>
                    </a:lnTo>
                    <a:lnTo>
                      <a:pt x="0" y="0"/>
                    </a:lnTo>
                  </a:path>
                </a:pathLst>
              </a:custGeom>
              <a:solidFill>
                <a:srgbClr val="D2D2D2"/>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91" name="Line 96">
                <a:extLst>
                  <a:ext uri="{FF2B5EF4-FFF2-40B4-BE49-F238E27FC236}">
                    <a16:creationId xmlns:a16="http://schemas.microsoft.com/office/drawing/2014/main" id="{A09FED5D-01FC-45E5-A556-D75DA82972BB}"/>
                  </a:ext>
                </a:extLst>
              </p:cNvPr>
              <p:cNvSpPr>
                <a:spLocks noChangeShapeType="1"/>
              </p:cNvSpPr>
              <p:nvPr/>
            </p:nvSpPr>
            <p:spPr bwMode="auto">
              <a:xfrm>
                <a:off x="535" y="490"/>
                <a:ext cx="11" cy="20"/>
              </a:xfrm>
              <a:prstGeom prst="line">
                <a:avLst/>
              </a:prstGeom>
              <a:noFill/>
              <a:ln w="18851">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192" name="Line 97">
                <a:extLst>
                  <a:ext uri="{FF2B5EF4-FFF2-40B4-BE49-F238E27FC236}">
                    <a16:creationId xmlns:a16="http://schemas.microsoft.com/office/drawing/2014/main" id="{F2424AAD-DE43-4BB8-9589-5E458A9F23F7}"/>
                  </a:ext>
                </a:extLst>
              </p:cNvPr>
              <p:cNvSpPr>
                <a:spLocks noChangeShapeType="1"/>
              </p:cNvSpPr>
              <p:nvPr/>
            </p:nvSpPr>
            <p:spPr bwMode="auto">
              <a:xfrm>
                <a:off x="555" y="465"/>
                <a:ext cx="0" cy="50"/>
              </a:xfrm>
              <a:prstGeom prst="line">
                <a:avLst/>
              </a:prstGeom>
              <a:noFill/>
              <a:ln w="18851">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193" name="Line 98">
                <a:extLst>
                  <a:ext uri="{FF2B5EF4-FFF2-40B4-BE49-F238E27FC236}">
                    <a16:creationId xmlns:a16="http://schemas.microsoft.com/office/drawing/2014/main" id="{E0673194-8996-43DE-8110-377A6FF60FB6}"/>
                  </a:ext>
                </a:extLst>
              </p:cNvPr>
              <p:cNvSpPr>
                <a:spLocks noChangeShapeType="1"/>
              </p:cNvSpPr>
              <p:nvPr/>
            </p:nvSpPr>
            <p:spPr bwMode="auto">
              <a:xfrm>
                <a:off x="376" y="447"/>
                <a:ext cx="0" cy="82"/>
              </a:xfrm>
              <a:prstGeom prst="line">
                <a:avLst/>
              </a:prstGeom>
              <a:noFill/>
              <a:ln w="18851">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194" name="その他">
                <a:extLst>
                  <a:ext uri="{FF2B5EF4-FFF2-40B4-BE49-F238E27FC236}">
                    <a16:creationId xmlns:a16="http://schemas.microsoft.com/office/drawing/2014/main" id="{DE4AF176-C6FC-4CF2-8AD2-7BB843B68642}"/>
                  </a:ext>
                </a:extLst>
              </p:cNvPr>
              <p:cNvSpPr>
                <a:spLocks/>
              </p:cNvSpPr>
              <p:nvPr/>
            </p:nvSpPr>
            <p:spPr bwMode="auto">
              <a:xfrm>
                <a:off x="202" y="158"/>
                <a:ext cx="104" cy="10"/>
              </a:xfrm>
              <a:custGeom>
                <a:avLst/>
                <a:gdLst>
                  <a:gd name="T0" fmla="*/ 0 w 104"/>
                  <a:gd name="T1" fmla="*/ 9 h 10"/>
                  <a:gd name="T2" fmla="*/ 43 w 104"/>
                  <a:gd name="T3" fmla="*/ 0 h 10"/>
                  <a:gd name="T4" fmla="*/ 72 w 104"/>
                  <a:gd name="T5" fmla="*/ 9 h 10"/>
                  <a:gd name="T6" fmla="*/ 103 w 104"/>
                  <a:gd name="T7" fmla="*/ 0 h 1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4" h="10">
                    <a:moveTo>
                      <a:pt x="0" y="9"/>
                    </a:moveTo>
                    <a:lnTo>
                      <a:pt x="43" y="0"/>
                    </a:lnTo>
                    <a:lnTo>
                      <a:pt x="72" y="9"/>
                    </a:lnTo>
                    <a:lnTo>
                      <a:pt x="103" y="0"/>
                    </a:lnTo>
                  </a:path>
                </a:pathLst>
              </a:custGeom>
              <a:noFill/>
              <a:ln w="18851" cap="flat" cmpd="sng">
                <a:solidFill>
                  <a:srgbClr val="FFFF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95" name="その他">
                <a:extLst>
                  <a:ext uri="{FF2B5EF4-FFF2-40B4-BE49-F238E27FC236}">
                    <a16:creationId xmlns:a16="http://schemas.microsoft.com/office/drawing/2014/main" id="{D6369B61-F56B-40C9-AFFE-B372324B5CC6}"/>
                  </a:ext>
                </a:extLst>
              </p:cNvPr>
              <p:cNvSpPr>
                <a:spLocks/>
              </p:cNvSpPr>
              <p:nvPr/>
            </p:nvSpPr>
            <p:spPr bwMode="auto">
              <a:xfrm>
                <a:off x="202" y="187"/>
                <a:ext cx="104" cy="9"/>
              </a:xfrm>
              <a:custGeom>
                <a:avLst/>
                <a:gdLst>
                  <a:gd name="T0" fmla="*/ 0 w 104"/>
                  <a:gd name="T1" fmla="*/ 8 h 9"/>
                  <a:gd name="T2" fmla="*/ 43 w 104"/>
                  <a:gd name="T3" fmla="*/ 0 h 9"/>
                  <a:gd name="T4" fmla="*/ 72 w 104"/>
                  <a:gd name="T5" fmla="*/ 8 h 9"/>
                  <a:gd name="T6" fmla="*/ 103 w 104"/>
                  <a:gd name="T7" fmla="*/ 0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4" h="9">
                    <a:moveTo>
                      <a:pt x="0" y="8"/>
                    </a:moveTo>
                    <a:lnTo>
                      <a:pt x="43" y="0"/>
                    </a:lnTo>
                    <a:lnTo>
                      <a:pt x="72" y="8"/>
                    </a:lnTo>
                    <a:lnTo>
                      <a:pt x="103" y="0"/>
                    </a:lnTo>
                  </a:path>
                </a:pathLst>
              </a:custGeom>
              <a:noFill/>
              <a:ln w="18851" cap="flat" cmpd="sng">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96" name="その他">
                <a:extLst>
                  <a:ext uri="{FF2B5EF4-FFF2-40B4-BE49-F238E27FC236}">
                    <a16:creationId xmlns:a16="http://schemas.microsoft.com/office/drawing/2014/main" id="{3FF77529-132B-47A1-8294-FB5F719E6116}"/>
                  </a:ext>
                </a:extLst>
              </p:cNvPr>
              <p:cNvSpPr>
                <a:spLocks/>
              </p:cNvSpPr>
              <p:nvPr/>
            </p:nvSpPr>
            <p:spPr bwMode="auto">
              <a:xfrm>
                <a:off x="202" y="213"/>
                <a:ext cx="104" cy="7"/>
              </a:xfrm>
              <a:custGeom>
                <a:avLst/>
                <a:gdLst>
                  <a:gd name="T0" fmla="*/ 0 w 104"/>
                  <a:gd name="T1" fmla="*/ 6 h 7"/>
                  <a:gd name="T2" fmla="*/ 43 w 104"/>
                  <a:gd name="T3" fmla="*/ 0 h 7"/>
                  <a:gd name="T4" fmla="*/ 72 w 104"/>
                  <a:gd name="T5" fmla="*/ 6 h 7"/>
                  <a:gd name="T6" fmla="*/ 103 w 104"/>
                  <a:gd name="T7" fmla="*/ 0 h 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4" h="7">
                    <a:moveTo>
                      <a:pt x="0" y="6"/>
                    </a:moveTo>
                    <a:lnTo>
                      <a:pt x="43" y="0"/>
                    </a:lnTo>
                    <a:lnTo>
                      <a:pt x="72" y="6"/>
                    </a:lnTo>
                    <a:lnTo>
                      <a:pt x="103" y="0"/>
                    </a:lnTo>
                  </a:path>
                </a:pathLst>
              </a:custGeom>
              <a:noFill/>
              <a:ln w="18851" cap="flat" cmpd="sng">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97" name="その他">
                <a:extLst>
                  <a:ext uri="{FF2B5EF4-FFF2-40B4-BE49-F238E27FC236}">
                    <a16:creationId xmlns:a16="http://schemas.microsoft.com/office/drawing/2014/main" id="{C786E510-834D-459B-9A17-2481B80AF8CB}"/>
                  </a:ext>
                </a:extLst>
              </p:cNvPr>
              <p:cNvSpPr>
                <a:spLocks/>
              </p:cNvSpPr>
              <p:nvPr/>
            </p:nvSpPr>
            <p:spPr bwMode="auto">
              <a:xfrm>
                <a:off x="202" y="233"/>
                <a:ext cx="104" cy="12"/>
              </a:xfrm>
              <a:custGeom>
                <a:avLst/>
                <a:gdLst>
                  <a:gd name="T0" fmla="*/ 0 w 104"/>
                  <a:gd name="T1" fmla="*/ 11 h 12"/>
                  <a:gd name="T2" fmla="*/ 43 w 104"/>
                  <a:gd name="T3" fmla="*/ 0 h 12"/>
                  <a:gd name="T4" fmla="*/ 72 w 104"/>
                  <a:gd name="T5" fmla="*/ 11 h 12"/>
                  <a:gd name="T6" fmla="*/ 103 w 104"/>
                  <a:gd name="T7" fmla="*/ 0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4" h="12">
                    <a:moveTo>
                      <a:pt x="0" y="11"/>
                    </a:moveTo>
                    <a:lnTo>
                      <a:pt x="43" y="0"/>
                    </a:lnTo>
                    <a:lnTo>
                      <a:pt x="72" y="11"/>
                    </a:lnTo>
                    <a:lnTo>
                      <a:pt x="103" y="0"/>
                    </a:lnTo>
                  </a:path>
                </a:pathLst>
              </a:custGeom>
              <a:noFill/>
              <a:ln w="18851" cap="flat" cmpd="sng">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grpSp>
        <p:grpSp>
          <p:nvGrpSpPr>
            <p:cNvPr id="3079" name="Group 103">
              <a:extLst>
                <a:ext uri="{FF2B5EF4-FFF2-40B4-BE49-F238E27FC236}">
                  <a16:creationId xmlns:a16="http://schemas.microsoft.com/office/drawing/2014/main" id="{22655070-8767-4BE3-A9D9-3F77161061C0}"/>
                </a:ext>
              </a:extLst>
            </p:cNvPr>
            <p:cNvGrpSpPr>
              <a:grpSpLocks/>
            </p:cNvGrpSpPr>
            <p:nvPr/>
          </p:nvGrpSpPr>
          <p:grpSpPr bwMode="auto">
            <a:xfrm>
              <a:off x="1053" y="37"/>
              <a:ext cx="596" cy="487"/>
              <a:chOff x="0" y="0"/>
              <a:chExt cx="596" cy="487"/>
            </a:xfrm>
          </p:grpSpPr>
          <p:sp>
            <p:nvSpPr>
              <p:cNvPr id="3118" name="その他">
                <a:extLst>
                  <a:ext uri="{FF2B5EF4-FFF2-40B4-BE49-F238E27FC236}">
                    <a16:creationId xmlns:a16="http://schemas.microsoft.com/office/drawing/2014/main" id="{5DD8CE9F-9444-49C5-8B0F-928CD3E49538}"/>
                  </a:ext>
                </a:extLst>
              </p:cNvPr>
              <p:cNvSpPr>
                <a:spLocks/>
              </p:cNvSpPr>
              <p:nvPr/>
            </p:nvSpPr>
            <p:spPr bwMode="auto">
              <a:xfrm>
                <a:off x="80" y="158"/>
                <a:ext cx="98" cy="41"/>
              </a:xfrm>
              <a:custGeom>
                <a:avLst/>
                <a:gdLst>
                  <a:gd name="T0" fmla="*/ 0 w 98"/>
                  <a:gd name="T1" fmla="*/ 2 h 41"/>
                  <a:gd name="T2" fmla="*/ 24 w 98"/>
                  <a:gd name="T3" fmla="*/ 2 h 41"/>
                  <a:gd name="T4" fmla="*/ 36 w 98"/>
                  <a:gd name="T5" fmla="*/ 0 h 41"/>
                  <a:gd name="T6" fmla="*/ 44 w 98"/>
                  <a:gd name="T7" fmla="*/ 2 h 41"/>
                  <a:gd name="T8" fmla="*/ 59 w 98"/>
                  <a:gd name="T9" fmla="*/ 0 h 41"/>
                  <a:gd name="T10" fmla="*/ 97 w 98"/>
                  <a:gd name="T11" fmla="*/ 25 h 41"/>
                  <a:gd name="T12" fmla="*/ 35 w 98"/>
                  <a:gd name="T13" fmla="*/ 40 h 41"/>
                  <a:gd name="T14" fmla="*/ 0 w 98"/>
                  <a:gd name="T15" fmla="*/ 2 h 41"/>
                  <a:gd name="T16" fmla="*/ 0 w 98"/>
                  <a:gd name="T17" fmla="*/ 2 h 4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8" h="41">
                    <a:moveTo>
                      <a:pt x="0" y="2"/>
                    </a:moveTo>
                    <a:lnTo>
                      <a:pt x="24" y="2"/>
                    </a:lnTo>
                    <a:lnTo>
                      <a:pt x="36" y="0"/>
                    </a:lnTo>
                    <a:lnTo>
                      <a:pt x="44" y="2"/>
                    </a:lnTo>
                    <a:lnTo>
                      <a:pt x="59" y="0"/>
                    </a:lnTo>
                    <a:lnTo>
                      <a:pt x="97" y="25"/>
                    </a:lnTo>
                    <a:lnTo>
                      <a:pt x="35" y="40"/>
                    </a:lnTo>
                    <a:lnTo>
                      <a:pt x="0" y="2"/>
                    </a:lnTo>
                  </a:path>
                </a:pathLst>
              </a:custGeom>
              <a:solidFill>
                <a:srgbClr val="EFEFEF"/>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19" name="その他">
                <a:extLst>
                  <a:ext uri="{FF2B5EF4-FFF2-40B4-BE49-F238E27FC236}">
                    <a16:creationId xmlns:a16="http://schemas.microsoft.com/office/drawing/2014/main" id="{8BCA99C5-B717-40FE-BC0F-E9367DF04D85}"/>
                  </a:ext>
                </a:extLst>
              </p:cNvPr>
              <p:cNvSpPr>
                <a:spLocks/>
              </p:cNvSpPr>
              <p:nvPr/>
            </p:nvSpPr>
            <p:spPr bwMode="auto">
              <a:xfrm>
                <a:off x="34" y="310"/>
                <a:ext cx="146" cy="127"/>
              </a:xfrm>
              <a:custGeom>
                <a:avLst/>
                <a:gdLst>
                  <a:gd name="T0" fmla="*/ 113 w 146"/>
                  <a:gd name="T1" fmla="*/ 126 h 127"/>
                  <a:gd name="T2" fmla="*/ 96 w 146"/>
                  <a:gd name="T3" fmla="*/ 114 h 127"/>
                  <a:gd name="T4" fmla="*/ 85 w 146"/>
                  <a:gd name="T5" fmla="*/ 112 h 127"/>
                  <a:gd name="T6" fmla="*/ 75 w 146"/>
                  <a:gd name="T7" fmla="*/ 101 h 127"/>
                  <a:gd name="T8" fmla="*/ 73 w 146"/>
                  <a:gd name="T9" fmla="*/ 98 h 127"/>
                  <a:gd name="T10" fmla="*/ 54 w 146"/>
                  <a:gd name="T11" fmla="*/ 90 h 127"/>
                  <a:gd name="T12" fmla="*/ 51 w 146"/>
                  <a:gd name="T13" fmla="*/ 81 h 127"/>
                  <a:gd name="T14" fmla="*/ 43 w 146"/>
                  <a:gd name="T15" fmla="*/ 80 h 127"/>
                  <a:gd name="T16" fmla="*/ 35 w 146"/>
                  <a:gd name="T17" fmla="*/ 76 h 127"/>
                  <a:gd name="T18" fmla="*/ 31 w 146"/>
                  <a:gd name="T19" fmla="*/ 70 h 127"/>
                  <a:gd name="T20" fmla="*/ 22 w 146"/>
                  <a:gd name="T21" fmla="*/ 68 h 127"/>
                  <a:gd name="T22" fmla="*/ 19 w 146"/>
                  <a:gd name="T23" fmla="*/ 60 h 127"/>
                  <a:gd name="T24" fmla="*/ 11 w 146"/>
                  <a:gd name="T25" fmla="*/ 51 h 127"/>
                  <a:gd name="T26" fmla="*/ 7 w 146"/>
                  <a:gd name="T27" fmla="*/ 45 h 127"/>
                  <a:gd name="T28" fmla="*/ 1 w 146"/>
                  <a:gd name="T29" fmla="*/ 43 h 127"/>
                  <a:gd name="T30" fmla="*/ 1 w 146"/>
                  <a:gd name="T31" fmla="*/ 31 h 127"/>
                  <a:gd name="T32" fmla="*/ 1 w 146"/>
                  <a:gd name="T33" fmla="*/ 23 h 127"/>
                  <a:gd name="T34" fmla="*/ 0 w 146"/>
                  <a:gd name="T35" fmla="*/ 14 h 127"/>
                  <a:gd name="T36" fmla="*/ 1 w 146"/>
                  <a:gd name="T37" fmla="*/ 9 h 127"/>
                  <a:gd name="T38" fmla="*/ 1 w 146"/>
                  <a:gd name="T39" fmla="*/ 0 h 127"/>
                  <a:gd name="T40" fmla="*/ 37 w 146"/>
                  <a:gd name="T41" fmla="*/ 0 h 127"/>
                  <a:gd name="T42" fmla="*/ 145 w 146"/>
                  <a:gd name="T43" fmla="*/ 81 h 127"/>
                  <a:gd name="T44" fmla="*/ 113 w 146"/>
                  <a:gd name="T45" fmla="*/ 126 h 127"/>
                  <a:gd name="T46" fmla="*/ 113 w 146"/>
                  <a:gd name="T47" fmla="*/ 126 h 12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46" h="127">
                    <a:moveTo>
                      <a:pt x="113" y="126"/>
                    </a:moveTo>
                    <a:lnTo>
                      <a:pt x="96" y="114"/>
                    </a:lnTo>
                    <a:lnTo>
                      <a:pt x="85" y="112"/>
                    </a:lnTo>
                    <a:lnTo>
                      <a:pt x="75" y="101"/>
                    </a:lnTo>
                    <a:lnTo>
                      <a:pt x="73" y="98"/>
                    </a:lnTo>
                    <a:lnTo>
                      <a:pt x="54" y="90"/>
                    </a:lnTo>
                    <a:lnTo>
                      <a:pt x="51" y="81"/>
                    </a:lnTo>
                    <a:lnTo>
                      <a:pt x="43" y="80"/>
                    </a:lnTo>
                    <a:lnTo>
                      <a:pt x="35" y="76"/>
                    </a:lnTo>
                    <a:lnTo>
                      <a:pt x="31" y="70"/>
                    </a:lnTo>
                    <a:lnTo>
                      <a:pt x="22" y="68"/>
                    </a:lnTo>
                    <a:lnTo>
                      <a:pt x="19" y="60"/>
                    </a:lnTo>
                    <a:lnTo>
                      <a:pt x="11" y="51"/>
                    </a:lnTo>
                    <a:lnTo>
                      <a:pt x="7" y="45"/>
                    </a:lnTo>
                    <a:lnTo>
                      <a:pt x="1" y="43"/>
                    </a:lnTo>
                    <a:lnTo>
                      <a:pt x="1" y="31"/>
                    </a:lnTo>
                    <a:lnTo>
                      <a:pt x="1" y="23"/>
                    </a:lnTo>
                    <a:lnTo>
                      <a:pt x="0" y="14"/>
                    </a:lnTo>
                    <a:lnTo>
                      <a:pt x="1" y="9"/>
                    </a:lnTo>
                    <a:lnTo>
                      <a:pt x="1" y="0"/>
                    </a:lnTo>
                    <a:lnTo>
                      <a:pt x="37" y="0"/>
                    </a:lnTo>
                    <a:lnTo>
                      <a:pt x="145" y="81"/>
                    </a:lnTo>
                    <a:lnTo>
                      <a:pt x="113" y="126"/>
                    </a:lnTo>
                  </a:path>
                </a:pathLst>
              </a:custGeom>
              <a:solidFill>
                <a:srgbClr val="D2D2D2"/>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20" name="その他">
                <a:extLst>
                  <a:ext uri="{FF2B5EF4-FFF2-40B4-BE49-F238E27FC236}">
                    <a16:creationId xmlns:a16="http://schemas.microsoft.com/office/drawing/2014/main" id="{288CB3C4-968A-46CD-8CCF-B1228D14C71C}"/>
                  </a:ext>
                </a:extLst>
              </p:cNvPr>
              <p:cNvSpPr>
                <a:spLocks/>
              </p:cNvSpPr>
              <p:nvPr/>
            </p:nvSpPr>
            <p:spPr bwMode="auto">
              <a:xfrm>
                <a:off x="35" y="301"/>
                <a:ext cx="349" cy="90"/>
              </a:xfrm>
              <a:custGeom>
                <a:avLst/>
                <a:gdLst>
                  <a:gd name="T0" fmla="*/ 348 w 349"/>
                  <a:gd name="T1" fmla="*/ 29 h 90"/>
                  <a:gd name="T2" fmla="*/ 348 w 349"/>
                  <a:gd name="T3" fmla="*/ 29 h 90"/>
                  <a:gd name="T4" fmla="*/ 324 w 349"/>
                  <a:gd name="T5" fmla="*/ 26 h 90"/>
                  <a:gd name="T6" fmla="*/ 317 w 349"/>
                  <a:gd name="T7" fmla="*/ 26 h 90"/>
                  <a:gd name="T8" fmla="*/ 299 w 349"/>
                  <a:gd name="T9" fmla="*/ 21 h 90"/>
                  <a:gd name="T10" fmla="*/ 48 w 349"/>
                  <a:gd name="T11" fmla="*/ 0 h 90"/>
                  <a:gd name="T12" fmla="*/ 32 w 349"/>
                  <a:gd name="T13" fmla="*/ 0 h 90"/>
                  <a:gd name="T14" fmla="*/ 19 w 349"/>
                  <a:gd name="T15" fmla="*/ 5 h 90"/>
                  <a:gd name="T16" fmla="*/ 0 w 349"/>
                  <a:gd name="T17" fmla="*/ 9 h 90"/>
                  <a:gd name="T18" fmla="*/ 27 w 349"/>
                  <a:gd name="T19" fmla="*/ 19 h 90"/>
                  <a:gd name="T20" fmla="*/ 34 w 349"/>
                  <a:gd name="T21" fmla="*/ 27 h 90"/>
                  <a:gd name="T22" fmla="*/ 50 w 349"/>
                  <a:gd name="T23" fmla="*/ 34 h 90"/>
                  <a:gd name="T24" fmla="*/ 63 w 349"/>
                  <a:gd name="T25" fmla="*/ 44 h 90"/>
                  <a:gd name="T26" fmla="*/ 76 w 349"/>
                  <a:gd name="T27" fmla="*/ 52 h 90"/>
                  <a:gd name="T28" fmla="*/ 84 w 349"/>
                  <a:gd name="T29" fmla="*/ 56 h 90"/>
                  <a:gd name="T30" fmla="*/ 95 w 349"/>
                  <a:gd name="T31" fmla="*/ 61 h 90"/>
                  <a:gd name="T32" fmla="*/ 102 w 349"/>
                  <a:gd name="T33" fmla="*/ 69 h 90"/>
                  <a:gd name="T34" fmla="*/ 111 w 349"/>
                  <a:gd name="T35" fmla="*/ 81 h 90"/>
                  <a:gd name="T36" fmla="*/ 112 w 349"/>
                  <a:gd name="T37" fmla="*/ 83 h 90"/>
                  <a:gd name="T38" fmla="*/ 151 w 349"/>
                  <a:gd name="T39" fmla="*/ 89 h 90"/>
                  <a:gd name="T40" fmla="*/ 329 w 349"/>
                  <a:gd name="T41" fmla="*/ 60 h 90"/>
                  <a:gd name="T42" fmla="*/ 348 w 349"/>
                  <a:gd name="T43" fmla="*/ 29 h 90"/>
                  <a:gd name="T44" fmla="*/ 348 w 349"/>
                  <a:gd name="T45" fmla="*/ 29 h 9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349" h="90">
                    <a:moveTo>
                      <a:pt x="348" y="29"/>
                    </a:moveTo>
                    <a:lnTo>
                      <a:pt x="348" y="29"/>
                    </a:lnTo>
                    <a:lnTo>
                      <a:pt x="324" y="26"/>
                    </a:lnTo>
                    <a:lnTo>
                      <a:pt x="317" y="26"/>
                    </a:lnTo>
                    <a:lnTo>
                      <a:pt x="299" y="21"/>
                    </a:lnTo>
                    <a:lnTo>
                      <a:pt x="48" y="0"/>
                    </a:lnTo>
                    <a:lnTo>
                      <a:pt x="32" y="0"/>
                    </a:lnTo>
                    <a:lnTo>
                      <a:pt x="19" y="5"/>
                    </a:lnTo>
                    <a:lnTo>
                      <a:pt x="0" y="9"/>
                    </a:lnTo>
                    <a:lnTo>
                      <a:pt x="27" y="19"/>
                    </a:lnTo>
                    <a:lnTo>
                      <a:pt x="34" y="27"/>
                    </a:lnTo>
                    <a:lnTo>
                      <a:pt x="50" y="34"/>
                    </a:lnTo>
                    <a:lnTo>
                      <a:pt x="63" y="44"/>
                    </a:lnTo>
                    <a:lnTo>
                      <a:pt x="76" y="52"/>
                    </a:lnTo>
                    <a:lnTo>
                      <a:pt x="84" y="56"/>
                    </a:lnTo>
                    <a:lnTo>
                      <a:pt x="95" y="61"/>
                    </a:lnTo>
                    <a:lnTo>
                      <a:pt x="102" y="69"/>
                    </a:lnTo>
                    <a:lnTo>
                      <a:pt x="111" y="81"/>
                    </a:lnTo>
                    <a:lnTo>
                      <a:pt x="112" y="83"/>
                    </a:lnTo>
                    <a:lnTo>
                      <a:pt x="151" y="89"/>
                    </a:lnTo>
                    <a:lnTo>
                      <a:pt x="329" y="60"/>
                    </a:lnTo>
                    <a:lnTo>
                      <a:pt x="348" y="29"/>
                    </a:lnTo>
                  </a:path>
                </a:pathLst>
              </a:custGeom>
              <a:solidFill>
                <a:srgbClr val="EFEFEF"/>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21" name="その他">
                <a:extLst>
                  <a:ext uri="{FF2B5EF4-FFF2-40B4-BE49-F238E27FC236}">
                    <a16:creationId xmlns:a16="http://schemas.microsoft.com/office/drawing/2014/main" id="{832B27D6-6DFD-4288-B16F-1C40FB0F809E}"/>
                  </a:ext>
                </a:extLst>
              </p:cNvPr>
              <p:cNvSpPr>
                <a:spLocks/>
              </p:cNvSpPr>
              <p:nvPr/>
            </p:nvSpPr>
            <p:spPr bwMode="auto">
              <a:xfrm>
                <a:off x="146" y="330"/>
                <a:ext cx="239" cy="107"/>
              </a:xfrm>
              <a:custGeom>
                <a:avLst/>
                <a:gdLst>
                  <a:gd name="T0" fmla="*/ 229 w 239"/>
                  <a:gd name="T1" fmla="*/ 5 h 107"/>
                  <a:gd name="T2" fmla="*/ 215 w 239"/>
                  <a:gd name="T3" fmla="*/ 11 h 107"/>
                  <a:gd name="T4" fmla="*/ 204 w 239"/>
                  <a:gd name="T5" fmla="*/ 15 h 107"/>
                  <a:gd name="T6" fmla="*/ 185 w 239"/>
                  <a:gd name="T7" fmla="*/ 15 h 107"/>
                  <a:gd name="T8" fmla="*/ 178 w 239"/>
                  <a:gd name="T9" fmla="*/ 19 h 107"/>
                  <a:gd name="T10" fmla="*/ 152 w 239"/>
                  <a:gd name="T11" fmla="*/ 24 h 107"/>
                  <a:gd name="T12" fmla="*/ 136 w 239"/>
                  <a:gd name="T13" fmla="*/ 25 h 107"/>
                  <a:gd name="T14" fmla="*/ 124 w 239"/>
                  <a:gd name="T15" fmla="*/ 25 h 107"/>
                  <a:gd name="T16" fmla="*/ 107 w 239"/>
                  <a:gd name="T17" fmla="*/ 30 h 107"/>
                  <a:gd name="T18" fmla="*/ 92 w 239"/>
                  <a:gd name="T19" fmla="*/ 31 h 107"/>
                  <a:gd name="T20" fmla="*/ 70 w 239"/>
                  <a:gd name="T21" fmla="*/ 36 h 107"/>
                  <a:gd name="T22" fmla="*/ 44 w 239"/>
                  <a:gd name="T23" fmla="*/ 38 h 107"/>
                  <a:gd name="T24" fmla="*/ 35 w 239"/>
                  <a:gd name="T25" fmla="*/ 48 h 107"/>
                  <a:gd name="T26" fmla="*/ 9 w 239"/>
                  <a:gd name="T27" fmla="*/ 48 h 107"/>
                  <a:gd name="T28" fmla="*/ 7 w 239"/>
                  <a:gd name="T29" fmla="*/ 52 h 107"/>
                  <a:gd name="T30" fmla="*/ 0 w 239"/>
                  <a:gd name="T31" fmla="*/ 54 h 107"/>
                  <a:gd name="T32" fmla="*/ 1 w 239"/>
                  <a:gd name="T33" fmla="*/ 65 h 107"/>
                  <a:gd name="T34" fmla="*/ 3 w 239"/>
                  <a:gd name="T35" fmla="*/ 70 h 107"/>
                  <a:gd name="T36" fmla="*/ 0 w 239"/>
                  <a:gd name="T37" fmla="*/ 85 h 107"/>
                  <a:gd name="T38" fmla="*/ 0 w 239"/>
                  <a:gd name="T39" fmla="*/ 94 h 107"/>
                  <a:gd name="T40" fmla="*/ 3 w 239"/>
                  <a:gd name="T41" fmla="*/ 99 h 107"/>
                  <a:gd name="T42" fmla="*/ 0 w 239"/>
                  <a:gd name="T43" fmla="*/ 106 h 107"/>
                  <a:gd name="T44" fmla="*/ 41 w 239"/>
                  <a:gd name="T45" fmla="*/ 96 h 107"/>
                  <a:gd name="T46" fmla="*/ 44 w 239"/>
                  <a:gd name="T47" fmla="*/ 96 h 107"/>
                  <a:gd name="T48" fmla="*/ 59 w 239"/>
                  <a:gd name="T49" fmla="*/ 92 h 107"/>
                  <a:gd name="T50" fmla="*/ 77 w 239"/>
                  <a:gd name="T51" fmla="*/ 92 h 107"/>
                  <a:gd name="T52" fmla="*/ 99 w 239"/>
                  <a:gd name="T53" fmla="*/ 92 h 107"/>
                  <a:gd name="T54" fmla="*/ 106 w 239"/>
                  <a:gd name="T55" fmla="*/ 85 h 107"/>
                  <a:gd name="T56" fmla="*/ 121 w 239"/>
                  <a:gd name="T57" fmla="*/ 85 h 107"/>
                  <a:gd name="T58" fmla="*/ 134 w 239"/>
                  <a:gd name="T59" fmla="*/ 73 h 107"/>
                  <a:gd name="T60" fmla="*/ 144 w 239"/>
                  <a:gd name="T61" fmla="*/ 77 h 107"/>
                  <a:gd name="T62" fmla="*/ 149 w 239"/>
                  <a:gd name="T63" fmla="*/ 70 h 107"/>
                  <a:gd name="T64" fmla="*/ 157 w 239"/>
                  <a:gd name="T65" fmla="*/ 70 h 107"/>
                  <a:gd name="T66" fmla="*/ 199 w 239"/>
                  <a:gd name="T67" fmla="*/ 60 h 107"/>
                  <a:gd name="T68" fmla="*/ 206 w 239"/>
                  <a:gd name="T69" fmla="*/ 59 h 107"/>
                  <a:gd name="T70" fmla="*/ 213 w 239"/>
                  <a:gd name="T71" fmla="*/ 59 h 107"/>
                  <a:gd name="T72" fmla="*/ 219 w 239"/>
                  <a:gd name="T73" fmla="*/ 57 h 107"/>
                  <a:gd name="T74" fmla="*/ 230 w 239"/>
                  <a:gd name="T75" fmla="*/ 57 h 107"/>
                  <a:gd name="T76" fmla="*/ 235 w 239"/>
                  <a:gd name="T77" fmla="*/ 54 h 107"/>
                  <a:gd name="T78" fmla="*/ 238 w 239"/>
                  <a:gd name="T79" fmla="*/ 54 h 107"/>
                  <a:gd name="T80" fmla="*/ 238 w 239"/>
                  <a:gd name="T81" fmla="*/ 31 h 107"/>
                  <a:gd name="T82" fmla="*/ 237 w 239"/>
                  <a:gd name="T83" fmla="*/ 24 h 107"/>
                  <a:gd name="T84" fmla="*/ 238 w 239"/>
                  <a:gd name="T85" fmla="*/ 19 h 107"/>
                  <a:gd name="T86" fmla="*/ 237 w 239"/>
                  <a:gd name="T87" fmla="*/ 3 h 107"/>
                  <a:gd name="T88" fmla="*/ 236 w 239"/>
                  <a:gd name="T89" fmla="*/ 0 h 107"/>
                  <a:gd name="T90" fmla="*/ 229 w 239"/>
                  <a:gd name="T91" fmla="*/ 5 h 107"/>
                  <a:gd name="T92" fmla="*/ 229 w 239"/>
                  <a:gd name="T93" fmla="*/ 5 h 107"/>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39" h="107">
                    <a:moveTo>
                      <a:pt x="229" y="5"/>
                    </a:moveTo>
                    <a:lnTo>
                      <a:pt x="215" y="11"/>
                    </a:lnTo>
                    <a:lnTo>
                      <a:pt x="204" y="15"/>
                    </a:lnTo>
                    <a:lnTo>
                      <a:pt x="185" y="15"/>
                    </a:lnTo>
                    <a:lnTo>
                      <a:pt x="178" y="19"/>
                    </a:lnTo>
                    <a:lnTo>
                      <a:pt x="152" y="24"/>
                    </a:lnTo>
                    <a:lnTo>
                      <a:pt x="136" y="25"/>
                    </a:lnTo>
                    <a:lnTo>
                      <a:pt x="124" y="25"/>
                    </a:lnTo>
                    <a:lnTo>
                      <a:pt x="107" y="30"/>
                    </a:lnTo>
                    <a:lnTo>
                      <a:pt x="92" y="31"/>
                    </a:lnTo>
                    <a:lnTo>
                      <a:pt x="70" y="36"/>
                    </a:lnTo>
                    <a:lnTo>
                      <a:pt x="44" y="38"/>
                    </a:lnTo>
                    <a:lnTo>
                      <a:pt x="35" y="48"/>
                    </a:lnTo>
                    <a:lnTo>
                      <a:pt x="9" y="48"/>
                    </a:lnTo>
                    <a:lnTo>
                      <a:pt x="7" y="52"/>
                    </a:lnTo>
                    <a:lnTo>
                      <a:pt x="0" y="54"/>
                    </a:lnTo>
                    <a:lnTo>
                      <a:pt x="1" y="65"/>
                    </a:lnTo>
                    <a:lnTo>
                      <a:pt x="3" y="70"/>
                    </a:lnTo>
                    <a:lnTo>
                      <a:pt x="0" y="85"/>
                    </a:lnTo>
                    <a:lnTo>
                      <a:pt x="0" y="94"/>
                    </a:lnTo>
                    <a:lnTo>
                      <a:pt x="3" y="99"/>
                    </a:lnTo>
                    <a:lnTo>
                      <a:pt x="0" y="106"/>
                    </a:lnTo>
                    <a:lnTo>
                      <a:pt x="41" y="96"/>
                    </a:lnTo>
                    <a:lnTo>
                      <a:pt x="44" y="96"/>
                    </a:lnTo>
                    <a:lnTo>
                      <a:pt x="59" y="92"/>
                    </a:lnTo>
                    <a:lnTo>
                      <a:pt x="77" y="92"/>
                    </a:lnTo>
                    <a:lnTo>
                      <a:pt x="99" y="92"/>
                    </a:lnTo>
                    <a:lnTo>
                      <a:pt x="106" y="85"/>
                    </a:lnTo>
                    <a:lnTo>
                      <a:pt x="121" y="85"/>
                    </a:lnTo>
                    <a:lnTo>
                      <a:pt x="134" y="73"/>
                    </a:lnTo>
                    <a:lnTo>
                      <a:pt x="144" y="77"/>
                    </a:lnTo>
                    <a:lnTo>
                      <a:pt x="149" y="70"/>
                    </a:lnTo>
                    <a:lnTo>
                      <a:pt x="157" y="70"/>
                    </a:lnTo>
                    <a:lnTo>
                      <a:pt x="199" y="60"/>
                    </a:lnTo>
                    <a:lnTo>
                      <a:pt x="206" y="59"/>
                    </a:lnTo>
                    <a:lnTo>
                      <a:pt x="213" y="59"/>
                    </a:lnTo>
                    <a:lnTo>
                      <a:pt x="219" y="57"/>
                    </a:lnTo>
                    <a:lnTo>
                      <a:pt x="230" y="57"/>
                    </a:lnTo>
                    <a:lnTo>
                      <a:pt x="235" y="54"/>
                    </a:lnTo>
                    <a:lnTo>
                      <a:pt x="238" y="54"/>
                    </a:lnTo>
                    <a:lnTo>
                      <a:pt x="238" y="31"/>
                    </a:lnTo>
                    <a:lnTo>
                      <a:pt x="237" y="24"/>
                    </a:lnTo>
                    <a:lnTo>
                      <a:pt x="238" y="19"/>
                    </a:lnTo>
                    <a:lnTo>
                      <a:pt x="237" y="3"/>
                    </a:lnTo>
                    <a:lnTo>
                      <a:pt x="236" y="0"/>
                    </a:lnTo>
                    <a:lnTo>
                      <a:pt x="229" y="5"/>
                    </a:lnTo>
                  </a:path>
                </a:pathLst>
              </a:custGeom>
              <a:solidFill>
                <a:srgbClr val="E1E1E1"/>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22" name="その他">
                <a:extLst>
                  <a:ext uri="{FF2B5EF4-FFF2-40B4-BE49-F238E27FC236}">
                    <a16:creationId xmlns:a16="http://schemas.microsoft.com/office/drawing/2014/main" id="{08238FE2-9BF5-4DE4-9911-C38472EF9483}"/>
                  </a:ext>
                </a:extLst>
              </p:cNvPr>
              <p:cNvSpPr>
                <a:spLocks/>
              </p:cNvSpPr>
              <p:nvPr/>
            </p:nvSpPr>
            <p:spPr bwMode="auto">
              <a:xfrm>
                <a:off x="77" y="160"/>
                <a:ext cx="63" cy="173"/>
              </a:xfrm>
              <a:custGeom>
                <a:avLst/>
                <a:gdLst>
                  <a:gd name="T0" fmla="*/ 62 w 63"/>
                  <a:gd name="T1" fmla="*/ 16 h 173"/>
                  <a:gd name="T2" fmla="*/ 45 w 63"/>
                  <a:gd name="T3" fmla="*/ 15 h 173"/>
                  <a:gd name="T4" fmla="*/ 32 w 63"/>
                  <a:gd name="T5" fmla="*/ 9 h 173"/>
                  <a:gd name="T6" fmla="*/ 25 w 63"/>
                  <a:gd name="T7" fmla="*/ 7 h 173"/>
                  <a:gd name="T8" fmla="*/ 11 w 63"/>
                  <a:gd name="T9" fmla="*/ 9 h 173"/>
                  <a:gd name="T10" fmla="*/ 5 w 63"/>
                  <a:gd name="T11" fmla="*/ 0 h 173"/>
                  <a:gd name="T12" fmla="*/ 3 w 63"/>
                  <a:gd name="T13" fmla="*/ 23 h 173"/>
                  <a:gd name="T14" fmla="*/ 5 w 63"/>
                  <a:gd name="T15" fmla="*/ 31 h 173"/>
                  <a:gd name="T16" fmla="*/ 2 w 63"/>
                  <a:gd name="T17" fmla="*/ 49 h 173"/>
                  <a:gd name="T18" fmla="*/ 3 w 63"/>
                  <a:gd name="T19" fmla="*/ 58 h 173"/>
                  <a:gd name="T20" fmla="*/ 3 w 63"/>
                  <a:gd name="T21" fmla="*/ 81 h 173"/>
                  <a:gd name="T22" fmla="*/ 3 w 63"/>
                  <a:gd name="T23" fmla="*/ 90 h 173"/>
                  <a:gd name="T24" fmla="*/ 0 w 63"/>
                  <a:gd name="T25" fmla="*/ 102 h 173"/>
                  <a:gd name="T26" fmla="*/ 3 w 63"/>
                  <a:gd name="T27" fmla="*/ 117 h 173"/>
                  <a:gd name="T28" fmla="*/ 0 w 63"/>
                  <a:gd name="T29" fmla="*/ 125 h 173"/>
                  <a:gd name="T30" fmla="*/ 3 w 63"/>
                  <a:gd name="T31" fmla="*/ 135 h 173"/>
                  <a:gd name="T32" fmla="*/ 0 w 63"/>
                  <a:gd name="T33" fmla="*/ 147 h 173"/>
                  <a:gd name="T34" fmla="*/ 16 w 63"/>
                  <a:gd name="T35" fmla="*/ 154 h 173"/>
                  <a:gd name="T36" fmla="*/ 23 w 63"/>
                  <a:gd name="T37" fmla="*/ 156 h 173"/>
                  <a:gd name="T38" fmla="*/ 31 w 63"/>
                  <a:gd name="T39" fmla="*/ 160 h 173"/>
                  <a:gd name="T40" fmla="*/ 42 w 63"/>
                  <a:gd name="T41" fmla="*/ 162 h 173"/>
                  <a:gd name="T42" fmla="*/ 45 w 63"/>
                  <a:gd name="T43" fmla="*/ 168 h 173"/>
                  <a:gd name="T44" fmla="*/ 53 w 63"/>
                  <a:gd name="T45" fmla="*/ 168 h 173"/>
                  <a:gd name="T46" fmla="*/ 60 w 63"/>
                  <a:gd name="T47" fmla="*/ 172 h 173"/>
                  <a:gd name="T48" fmla="*/ 62 w 63"/>
                  <a:gd name="T49" fmla="*/ 16 h 173"/>
                  <a:gd name="T50" fmla="*/ 62 w 63"/>
                  <a:gd name="T51" fmla="*/ 16 h 17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63" h="173">
                    <a:moveTo>
                      <a:pt x="62" y="16"/>
                    </a:moveTo>
                    <a:lnTo>
                      <a:pt x="45" y="15"/>
                    </a:lnTo>
                    <a:lnTo>
                      <a:pt x="32" y="9"/>
                    </a:lnTo>
                    <a:lnTo>
                      <a:pt x="25" y="7"/>
                    </a:lnTo>
                    <a:lnTo>
                      <a:pt x="11" y="9"/>
                    </a:lnTo>
                    <a:lnTo>
                      <a:pt x="5" y="0"/>
                    </a:lnTo>
                    <a:lnTo>
                      <a:pt x="3" y="23"/>
                    </a:lnTo>
                    <a:lnTo>
                      <a:pt x="5" y="31"/>
                    </a:lnTo>
                    <a:lnTo>
                      <a:pt x="2" y="49"/>
                    </a:lnTo>
                    <a:lnTo>
                      <a:pt x="3" y="58"/>
                    </a:lnTo>
                    <a:lnTo>
                      <a:pt x="3" y="81"/>
                    </a:lnTo>
                    <a:lnTo>
                      <a:pt x="3" y="90"/>
                    </a:lnTo>
                    <a:lnTo>
                      <a:pt x="0" y="102"/>
                    </a:lnTo>
                    <a:lnTo>
                      <a:pt x="3" y="117"/>
                    </a:lnTo>
                    <a:lnTo>
                      <a:pt x="0" y="125"/>
                    </a:lnTo>
                    <a:lnTo>
                      <a:pt x="3" y="135"/>
                    </a:lnTo>
                    <a:lnTo>
                      <a:pt x="0" y="147"/>
                    </a:lnTo>
                    <a:lnTo>
                      <a:pt x="16" y="154"/>
                    </a:lnTo>
                    <a:lnTo>
                      <a:pt x="23" y="156"/>
                    </a:lnTo>
                    <a:lnTo>
                      <a:pt x="31" y="160"/>
                    </a:lnTo>
                    <a:lnTo>
                      <a:pt x="42" y="162"/>
                    </a:lnTo>
                    <a:lnTo>
                      <a:pt x="45" y="168"/>
                    </a:lnTo>
                    <a:lnTo>
                      <a:pt x="53" y="168"/>
                    </a:lnTo>
                    <a:lnTo>
                      <a:pt x="60" y="172"/>
                    </a:lnTo>
                    <a:lnTo>
                      <a:pt x="62" y="16"/>
                    </a:lnTo>
                  </a:path>
                </a:pathLst>
              </a:custGeom>
              <a:solidFill>
                <a:srgbClr val="C0C0C0"/>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23" name="その他">
                <a:extLst>
                  <a:ext uri="{FF2B5EF4-FFF2-40B4-BE49-F238E27FC236}">
                    <a16:creationId xmlns:a16="http://schemas.microsoft.com/office/drawing/2014/main" id="{C98C1A3D-151F-40BC-AF01-5F7038483248}"/>
                  </a:ext>
                </a:extLst>
              </p:cNvPr>
              <p:cNvSpPr>
                <a:spLocks/>
              </p:cNvSpPr>
              <p:nvPr/>
            </p:nvSpPr>
            <p:spPr bwMode="auto">
              <a:xfrm>
                <a:off x="137" y="151"/>
                <a:ext cx="216" cy="59"/>
              </a:xfrm>
              <a:custGeom>
                <a:avLst/>
                <a:gdLst>
                  <a:gd name="T0" fmla="*/ 215 w 216"/>
                  <a:gd name="T1" fmla="*/ 7 h 59"/>
                  <a:gd name="T2" fmla="*/ 172 w 216"/>
                  <a:gd name="T3" fmla="*/ 0 h 59"/>
                  <a:gd name="T4" fmla="*/ 162 w 216"/>
                  <a:gd name="T5" fmla="*/ 0 h 59"/>
                  <a:gd name="T6" fmla="*/ 152 w 216"/>
                  <a:gd name="T7" fmla="*/ 0 h 59"/>
                  <a:gd name="T8" fmla="*/ 138 w 216"/>
                  <a:gd name="T9" fmla="*/ 0 h 59"/>
                  <a:gd name="T10" fmla="*/ 115 w 216"/>
                  <a:gd name="T11" fmla="*/ 3 h 59"/>
                  <a:gd name="T12" fmla="*/ 90 w 216"/>
                  <a:gd name="T13" fmla="*/ 3 h 59"/>
                  <a:gd name="T14" fmla="*/ 85 w 216"/>
                  <a:gd name="T15" fmla="*/ 3 h 59"/>
                  <a:gd name="T16" fmla="*/ 60 w 216"/>
                  <a:gd name="T17" fmla="*/ 5 h 59"/>
                  <a:gd name="T18" fmla="*/ 50 w 216"/>
                  <a:gd name="T19" fmla="*/ 5 h 59"/>
                  <a:gd name="T20" fmla="*/ 23 w 216"/>
                  <a:gd name="T21" fmla="*/ 7 h 59"/>
                  <a:gd name="T22" fmla="*/ 15 w 216"/>
                  <a:gd name="T23" fmla="*/ 7 h 59"/>
                  <a:gd name="T24" fmla="*/ 0 w 216"/>
                  <a:gd name="T25" fmla="*/ 9 h 59"/>
                  <a:gd name="T26" fmla="*/ 15 w 216"/>
                  <a:gd name="T27" fmla="*/ 58 h 59"/>
                  <a:gd name="T28" fmla="*/ 208 w 216"/>
                  <a:gd name="T29" fmla="*/ 28 h 59"/>
                  <a:gd name="T30" fmla="*/ 215 w 216"/>
                  <a:gd name="T31" fmla="*/ 7 h 59"/>
                  <a:gd name="T32" fmla="*/ 215 w 216"/>
                  <a:gd name="T33" fmla="*/ 7 h 5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16" h="59">
                    <a:moveTo>
                      <a:pt x="215" y="7"/>
                    </a:moveTo>
                    <a:lnTo>
                      <a:pt x="172" y="0"/>
                    </a:lnTo>
                    <a:lnTo>
                      <a:pt x="162" y="0"/>
                    </a:lnTo>
                    <a:lnTo>
                      <a:pt x="152" y="0"/>
                    </a:lnTo>
                    <a:lnTo>
                      <a:pt x="138" y="0"/>
                    </a:lnTo>
                    <a:lnTo>
                      <a:pt x="115" y="3"/>
                    </a:lnTo>
                    <a:lnTo>
                      <a:pt x="90" y="3"/>
                    </a:lnTo>
                    <a:lnTo>
                      <a:pt x="85" y="3"/>
                    </a:lnTo>
                    <a:lnTo>
                      <a:pt x="60" y="5"/>
                    </a:lnTo>
                    <a:lnTo>
                      <a:pt x="50" y="5"/>
                    </a:lnTo>
                    <a:lnTo>
                      <a:pt x="23" y="7"/>
                    </a:lnTo>
                    <a:lnTo>
                      <a:pt x="15" y="7"/>
                    </a:lnTo>
                    <a:lnTo>
                      <a:pt x="0" y="9"/>
                    </a:lnTo>
                    <a:lnTo>
                      <a:pt x="15" y="58"/>
                    </a:lnTo>
                    <a:lnTo>
                      <a:pt x="208" y="28"/>
                    </a:lnTo>
                    <a:lnTo>
                      <a:pt x="215" y="7"/>
                    </a:lnTo>
                  </a:path>
                </a:pathLst>
              </a:custGeom>
              <a:solidFill>
                <a:srgbClr val="EFEFEF"/>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24" name="その他">
                <a:extLst>
                  <a:ext uri="{FF2B5EF4-FFF2-40B4-BE49-F238E27FC236}">
                    <a16:creationId xmlns:a16="http://schemas.microsoft.com/office/drawing/2014/main" id="{3829861C-9CB4-46EF-B185-B525154909AA}"/>
                  </a:ext>
                </a:extLst>
              </p:cNvPr>
              <p:cNvSpPr>
                <a:spLocks/>
              </p:cNvSpPr>
              <p:nvPr/>
            </p:nvSpPr>
            <p:spPr bwMode="auto">
              <a:xfrm>
                <a:off x="133" y="160"/>
                <a:ext cx="46" cy="198"/>
              </a:xfrm>
              <a:custGeom>
                <a:avLst/>
                <a:gdLst>
                  <a:gd name="T0" fmla="*/ 22 w 46"/>
                  <a:gd name="T1" fmla="*/ 14 h 198"/>
                  <a:gd name="T2" fmla="*/ 9 w 46"/>
                  <a:gd name="T3" fmla="*/ 7 h 198"/>
                  <a:gd name="T4" fmla="*/ 4 w 46"/>
                  <a:gd name="T5" fmla="*/ 0 h 198"/>
                  <a:gd name="T6" fmla="*/ 4 w 46"/>
                  <a:gd name="T7" fmla="*/ 25 h 198"/>
                  <a:gd name="T8" fmla="*/ 4 w 46"/>
                  <a:gd name="T9" fmla="*/ 32 h 198"/>
                  <a:gd name="T10" fmla="*/ 2 w 46"/>
                  <a:gd name="T11" fmla="*/ 55 h 198"/>
                  <a:gd name="T12" fmla="*/ 4 w 46"/>
                  <a:gd name="T13" fmla="*/ 61 h 198"/>
                  <a:gd name="T14" fmla="*/ 0 w 46"/>
                  <a:gd name="T15" fmla="*/ 82 h 198"/>
                  <a:gd name="T16" fmla="*/ 0 w 46"/>
                  <a:gd name="T17" fmla="*/ 86 h 198"/>
                  <a:gd name="T18" fmla="*/ 0 w 46"/>
                  <a:gd name="T19" fmla="*/ 112 h 198"/>
                  <a:gd name="T20" fmla="*/ 4 w 46"/>
                  <a:gd name="T21" fmla="*/ 121 h 198"/>
                  <a:gd name="T22" fmla="*/ 0 w 46"/>
                  <a:gd name="T23" fmla="*/ 138 h 198"/>
                  <a:gd name="T24" fmla="*/ 0 w 46"/>
                  <a:gd name="T25" fmla="*/ 159 h 198"/>
                  <a:gd name="T26" fmla="*/ 0 w 46"/>
                  <a:gd name="T27" fmla="*/ 170 h 198"/>
                  <a:gd name="T28" fmla="*/ 0 w 46"/>
                  <a:gd name="T29" fmla="*/ 181 h 198"/>
                  <a:gd name="T30" fmla="*/ 0 w 46"/>
                  <a:gd name="T31" fmla="*/ 185 h 198"/>
                  <a:gd name="T32" fmla="*/ 19 w 46"/>
                  <a:gd name="T33" fmla="*/ 194 h 198"/>
                  <a:gd name="T34" fmla="*/ 21 w 46"/>
                  <a:gd name="T35" fmla="*/ 195 h 198"/>
                  <a:gd name="T36" fmla="*/ 25 w 46"/>
                  <a:gd name="T37" fmla="*/ 197 h 198"/>
                  <a:gd name="T38" fmla="*/ 45 w 46"/>
                  <a:gd name="T39" fmla="*/ 115 h 198"/>
                  <a:gd name="T40" fmla="*/ 33 w 46"/>
                  <a:gd name="T41" fmla="*/ 23 h 198"/>
                  <a:gd name="T42" fmla="*/ 22 w 46"/>
                  <a:gd name="T43" fmla="*/ 14 h 198"/>
                  <a:gd name="T44" fmla="*/ 22 w 46"/>
                  <a:gd name="T45" fmla="*/ 14 h 19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6" h="198">
                    <a:moveTo>
                      <a:pt x="22" y="14"/>
                    </a:moveTo>
                    <a:lnTo>
                      <a:pt x="9" y="7"/>
                    </a:lnTo>
                    <a:lnTo>
                      <a:pt x="4" y="0"/>
                    </a:lnTo>
                    <a:lnTo>
                      <a:pt x="4" y="25"/>
                    </a:lnTo>
                    <a:lnTo>
                      <a:pt x="4" y="32"/>
                    </a:lnTo>
                    <a:lnTo>
                      <a:pt x="2" y="55"/>
                    </a:lnTo>
                    <a:lnTo>
                      <a:pt x="4" y="61"/>
                    </a:lnTo>
                    <a:lnTo>
                      <a:pt x="0" y="82"/>
                    </a:lnTo>
                    <a:lnTo>
                      <a:pt x="0" y="86"/>
                    </a:lnTo>
                    <a:lnTo>
                      <a:pt x="0" y="112"/>
                    </a:lnTo>
                    <a:lnTo>
                      <a:pt x="4" y="121"/>
                    </a:lnTo>
                    <a:lnTo>
                      <a:pt x="0" y="138"/>
                    </a:lnTo>
                    <a:lnTo>
                      <a:pt x="0" y="159"/>
                    </a:lnTo>
                    <a:lnTo>
                      <a:pt x="0" y="170"/>
                    </a:lnTo>
                    <a:lnTo>
                      <a:pt x="0" y="181"/>
                    </a:lnTo>
                    <a:lnTo>
                      <a:pt x="0" y="185"/>
                    </a:lnTo>
                    <a:lnTo>
                      <a:pt x="19" y="194"/>
                    </a:lnTo>
                    <a:lnTo>
                      <a:pt x="21" y="195"/>
                    </a:lnTo>
                    <a:lnTo>
                      <a:pt x="25" y="197"/>
                    </a:lnTo>
                    <a:lnTo>
                      <a:pt x="45" y="115"/>
                    </a:lnTo>
                    <a:lnTo>
                      <a:pt x="33" y="23"/>
                    </a:lnTo>
                    <a:lnTo>
                      <a:pt x="22" y="14"/>
                    </a:lnTo>
                  </a:path>
                </a:pathLst>
              </a:custGeom>
              <a:solidFill>
                <a:srgbClr val="C0C0C0"/>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25" name="その他">
                <a:extLst>
                  <a:ext uri="{FF2B5EF4-FFF2-40B4-BE49-F238E27FC236}">
                    <a16:creationId xmlns:a16="http://schemas.microsoft.com/office/drawing/2014/main" id="{1E5ED4DC-73CF-4AB5-B2CC-C4FC86818F70}"/>
                  </a:ext>
                </a:extLst>
              </p:cNvPr>
              <p:cNvSpPr>
                <a:spLocks/>
              </p:cNvSpPr>
              <p:nvPr/>
            </p:nvSpPr>
            <p:spPr bwMode="auto">
              <a:xfrm>
                <a:off x="155" y="158"/>
                <a:ext cx="198" cy="200"/>
              </a:xfrm>
              <a:custGeom>
                <a:avLst/>
                <a:gdLst>
                  <a:gd name="T0" fmla="*/ 197 w 198"/>
                  <a:gd name="T1" fmla="*/ 0 h 200"/>
                  <a:gd name="T2" fmla="*/ 184 w 198"/>
                  <a:gd name="T3" fmla="*/ 5 h 200"/>
                  <a:gd name="T4" fmla="*/ 169 w 198"/>
                  <a:gd name="T5" fmla="*/ 0 h 200"/>
                  <a:gd name="T6" fmla="*/ 166 w 198"/>
                  <a:gd name="T7" fmla="*/ 5 h 200"/>
                  <a:gd name="T8" fmla="*/ 158 w 198"/>
                  <a:gd name="T9" fmla="*/ 5 h 200"/>
                  <a:gd name="T10" fmla="*/ 144 w 198"/>
                  <a:gd name="T11" fmla="*/ 5 h 200"/>
                  <a:gd name="T12" fmla="*/ 142 w 198"/>
                  <a:gd name="T13" fmla="*/ 7 h 200"/>
                  <a:gd name="T14" fmla="*/ 125 w 198"/>
                  <a:gd name="T15" fmla="*/ 5 h 200"/>
                  <a:gd name="T16" fmla="*/ 102 w 198"/>
                  <a:gd name="T17" fmla="*/ 9 h 200"/>
                  <a:gd name="T18" fmla="*/ 88 w 198"/>
                  <a:gd name="T19" fmla="*/ 9 h 200"/>
                  <a:gd name="T20" fmla="*/ 73 w 198"/>
                  <a:gd name="T21" fmla="*/ 9 h 200"/>
                  <a:gd name="T22" fmla="*/ 55 w 198"/>
                  <a:gd name="T23" fmla="*/ 9 h 200"/>
                  <a:gd name="T24" fmla="*/ 37 w 198"/>
                  <a:gd name="T25" fmla="*/ 14 h 200"/>
                  <a:gd name="T26" fmla="*/ 26 w 198"/>
                  <a:gd name="T27" fmla="*/ 11 h 200"/>
                  <a:gd name="T28" fmla="*/ 13 w 198"/>
                  <a:gd name="T29" fmla="*/ 14 h 200"/>
                  <a:gd name="T30" fmla="*/ 0 w 198"/>
                  <a:gd name="T31" fmla="*/ 17 h 200"/>
                  <a:gd name="T32" fmla="*/ 3 w 198"/>
                  <a:gd name="T33" fmla="*/ 32 h 200"/>
                  <a:gd name="T34" fmla="*/ 0 w 198"/>
                  <a:gd name="T35" fmla="*/ 37 h 200"/>
                  <a:gd name="T36" fmla="*/ 3 w 198"/>
                  <a:gd name="T37" fmla="*/ 54 h 200"/>
                  <a:gd name="T38" fmla="*/ 3 w 198"/>
                  <a:gd name="T39" fmla="*/ 57 h 200"/>
                  <a:gd name="T40" fmla="*/ 0 w 198"/>
                  <a:gd name="T41" fmla="*/ 72 h 200"/>
                  <a:gd name="T42" fmla="*/ 3 w 198"/>
                  <a:gd name="T43" fmla="*/ 88 h 200"/>
                  <a:gd name="T44" fmla="*/ 3 w 198"/>
                  <a:gd name="T45" fmla="*/ 99 h 200"/>
                  <a:gd name="T46" fmla="*/ 3 w 198"/>
                  <a:gd name="T47" fmla="*/ 117 h 200"/>
                  <a:gd name="T48" fmla="*/ 3 w 198"/>
                  <a:gd name="T49" fmla="*/ 130 h 200"/>
                  <a:gd name="T50" fmla="*/ 5 w 198"/>
                  <a:gd name="T51" fmla="*/ 161 h 200"/>
                  <a:gd name="T52" fmla="*/ 3 w 198"/>
                  <a:gd name="T53" fmla="*/ 172 h 200"/>
                  <a:gd name="T54" fmla="*/ 3 w 198"/>
                  <a:gd name="T55" fmla="*/ 194 h 200"/>
                  <a:gd name="T56" fmla="*/ 3 w 198"/>
                  <a:gd name="T57" fmla="*/ 199 h 200"/>
                  <a:gd name="T58" fmla="*/ 24 w 198"/>
                  <a:gd name="T59" fmla="*/ 197 h 200"/>
                  <a:gd name="T60" fmla="*/ 31 w 198"/>
                  <a:gd name="T61" fmla="*/ 197 h 200"/>
                  <a:gd name="T62" fmla="*/ 52 w 198"/>
                  <a:gd name="T63" fmla="*/ 195 h 200"/>
                  <a:gd name="T64" fmla="*/ 59 w 198"/>
                  <a:gd name="T65" fmla="*/ 195 h 200"/>
                  <a:gd name="T66" fmla="*/ 68 w 198"/>
                  <a:gd name="T67" fmla="*/ 191 h 200"/>
                  <a:gd name="T68" fmla="*/ 75 w 198"/>
                  <a:gd name="T69" fmla="*/ 191 h 200"/>
                  <a:gd name="T70" fmla="*/ 88 w 198"/>
                  <a:gd name="T71" fmla="*/ 191 h 200"/>
                  <a:gd name="T72" fmla="*/ 102 w 198"/>
                  <a:gd name="T73" fmla="*/ 187 h 200"/>
                  <a:gd name="T74" fmla="*/ 118 w 198"/>
                  <a:gd name="T75" fmla="*/ 187 h 200"/>
                  <a:gd name="T76" fmla="*/ 123 w 198"/>
                  <a:gd name="T77" fmla="*/ 183 h 200"/>
                  <a:gd name="T78" fmla="*/ 135 w 198"/>
                  <a:gd name="T79" fmla="*/ 180 h 200"/>
                  <a:gd name="T80" fmla="*/ 143 w 198"/>
                  <a:gd name="T81" fmla="*/ 175 h 200"/>
                  <a:gd name="T82" fmla="*/ 158 w 198"/>
                  <a:gd name="T83" fmla="*/ 175 h 200"/>
                  <a:gd name="T84" fmla="*/ 171 w 198"/>
                  <a:gd name="T85" fmla="*/ 172 h 200"/>
                  <a:gd name="T86" fmla="*/ 184 w 198"/>
                  <a:gd name="T87" fmla="*/ 169 h 200"/>
                  <a:gd name="T88" fmla="*/ 197 w 198"/>
                  <a:gd name="T89" fmla="*/ 169 h 200"/>
                  <a:gd name="T90" fmla="*/ 193 w 198"/>
                  <a:gd name="T91" fmla="*/ 156 h 200"/>
                  <a:gd name="T92" fmla="*/ 195 w 198"/>
                  <a:gd name="T93" fmla="*/ 136 h 200"/>
                  <a:gd name="T94" fmla="*/ 195 w 198"/>
                  <a:gd name="T95" fmla="*/ 126 h 200"/>
                  <a:gd name="T96" fmla="*/ 193 w 198"/>
                  <a:gd name="T97" fmla="*/ 108 h 200"/>
                  <a:gd name="T98" fmla="*/ 193 w 198"/>
                  <a:gd name="T99" fmla="*/ 100 h 200"/>
                  <a:gd name="T100" fmla="*/ 193 w 198"/>
                  <a:gd name="T101" fmla="*/ 94 h 200"/>
                  <a:gd name="T102" fmla="*/ 193 w 198"/>
                  <a:gd name="T103" fmla="*/ 84 h 200"/>
                  <a:gd name="T104" fmla="*/ 195 w 198"/>
                  <a:gd name="T105" fmla="*/ 67 h 200"/>
                  <a:gd name="T106" fmla="*/ 197 w 198"/>
                  <a:gd name="T107" fmla="*/ 57 h 200"/>
                  <a:gd name="T108" fmla="*/ 195 w 198"/>
                  <a:gd name="T109" fmla="*/ 35 h 200"/>
                  <a:gd name="T110" fmla="*/ 195 w 198"/>
                  <a:gd name="T111" fmla="*/ 27 h 200"/>
                  <a:gd name="T112" fmla="*/ 197 w 198"/>
                  <a:gd name="T113" fmla="*/ 18 h 200"/>
                  <a:gd name="T114" fmla="*/ 197 w 198"/>
                  <a:gd name="T115" fmla="*/ 5 h 200"/>
                  <a:gd name="T116" fmla="*/ 197 w 198"/>
                  <a:gd name="T117" fmla="*/ 0 h 200"/>
                  <a:gd name="T118" fmla="*/ 197 w 198"/>
                  <a:gd name="T119" fmla="*/ 0 h 20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198" h="200">
                    <a:moveTo>
                      <a:pt x="197" y="0"/>
                    </a:moveTo>
                    <a:lnTo>
                      <a:pt x="184" y="5"/>
                    </a:lnTo>
                    <a:lnTo>
                      <a:pt x="169" y="0"/>
                    </a:lnTo>
                    <a:lnTo>
                      <a:pt x="166" y="5"/>
                    </a:lnTo>
                    <a:lnTo>
                      <a:pt x="158" y="5"/>
                    </a:lnTo>
                    <a:lnTo>
                      <a:pt x="144" y="5"/>
                    </a:lnTo>
                    <a:lnTo>
                      <a:pt x="142" y="7"/>
                    </a:lnTo>
                    <a:lnTo>
                      <a:pt x="125" y="5"/>
                    </a:lnTo>
                    <a:lnTo>
                      <a:pt x="102" y="9"/>
                    </a:lnTo>
                    <a:lnTo>
                      <a:pt x="88" y="9"/>
                    </a:lnTo>
                    <a:lnTo>
                      <a:pt x="73" y="9"/>
                    </a:lnTo>
                    <a:lnTo>
                      <a:pt x="55" y="9"/>
                    </a:lnTo>
                    <a:lnTo>
                      <a:pt x="37" y="14"/>
                    </a:lnTo>
                    <a:lnTo>
                      <a:pt x="26" y="11"/>
                    </a:lnTo>
                    <a:lnTo>
                      <a:pt x="13" y="14"/>
                    </a:lnTo>
                    <a:lnTo>
                      <a:pt x="0" y="17"/>
                    </a:lnTo>
                    <a:lnTo>
                      <a:pt x="3" y="32"/>
                    </a:lnTo>
                    <a:lnTo>
                      <a:pt x="0" y="37"/>
                    </a:lnTo>
                    <a:lnTo>
                      <a:pt x="3" y="54"/>
                    </a:lnTo>
                    <a:lnTo>
                      <a:pt x="3" y="57"/>
                    </a:lnTo>
                    <a:lnTo>
                      <a:pt x="0" y="72"/>
                    </a:lnTo>
                    <a:lnTo>
                      <a:pt x="3" y="88"/>
                    </a:lnTo>
                    <a:lnTo>
                      <a:pt x="3" y="99"/>
                    </a:lnTo>
                    <a:lnTo>
                      <a:pt x="3" y="117"/>
                    </a:lnTo>
                    <a:lnTo>
                      <a:pt x="3" y="130"/>
                    </a:lnTo>
                    <a:lnTo>
                      <a:pt x="5" y="161"/>
                    </a:lnTo>
                    <a:lnTo>
                      <a:pt x="3" y="172"/>
                    </a:lnTo>
                    <a:lnTo>
                      <a:pt x="3" y="194"/>
                    </a:lnTo>
                    <a:lnTo>
                      <a:pt x="3" y="199"/>
                    </a:lnTo>
                    <a:lnTo>
                      <a:pt x="24" y="197"/>
                    </a:lnTo>
                    <a:lnTo>
                      <a:pt x="31" y="197"/>
                    </a:lnTo>
                    <a:lnTo>
                      <a:pt x="52" y="195"/>
                    </a:lnTo>
                    <a:lnTo>
                      <a:pt x="59" y="195"/>
                    </a:lnTo>
                    <a:lnTo>
                      <a:pt x="68" y="191"/>
                    </a:lnTo>
                    <a:lnTo>
                      <a:pt x="75" y="191"/>
                    </a:lnTo>
                    <a:lnTo>
                      <a:pt x="88" y="191"/>
                    </a:lnTo>
                    <a:lnTo>
                      <a:pt x="102" y="187"/>
                    </a:lnTo>
                    <a:lnTo>
                      <a:pt x="118" y="187"/>
                    </a:lnTo>
                    <a:lnTo>
                      <a:pt x="123" y="183"/>
                    </a:lnTo>
                    <a:lnTo>
                      <a:pt x="135" y="180"/>
                    </a:lnTo>
                    <a:lnTo>
                      <a:pt x="143" y="175"/>
                    </a:lnTo>
                    <a:lnTo>
                      <a:pt x="158" y="175"/>
                    </a:lnTo>
                    <a:lnTo>
                      <a:pt x="171" y="172"/>
                    </a:lnTo>
                    <a:lnTo>
                      <a:pt x="184" y="169"/>
                    </a:lnTo>
                    <a:lnTo>
                      <a:pt x="197" y="169"/>
                    </a:lnTo>
                    <a:lnTo>
                      <a:pt x="193" y="156"/>
                    </a:lnTo>
                    <a:lnTo>
                      <a:pt x="195" y="136"/>
                    </a:lnTo>
                    <a:lnTo>
                      <a:pt x="195" y="126"/>
                    </a:lnTo>
                    <a:lnTo>
                      <a:pt x="193" y="108"/>
                    </a:lnTo>
                    <a:lnTo>
                      <a:pt x="193" y="100"/>
                    </a:lnTo>
                    <a:lnTo>
                      <a:pt x="193" y="94"/>
                    </a:lnTo>
                    <a:lnTo>
                      <a:pt x="193" y="84"/>
                    </a:lnTo>
                    <a:lnTo>
                      <a:pt x="195" y="67"/>
                    </a:lnTo>
                    <a:lnTo>
                      <a:pt x="197" y="57"/>
                    </a:lnTo>
                    <a:lnTo>
                      <a:pt x="195" y="35"/>
                    </a:lnTo>
                    <a:lnTo>
                      <a:pt x="195" y="27"/>
                    </a:lnTo>
                    <a:lnTo>
                      <a:pt x="197" y="18"/>
                    </a:lnTo>
                    <a:lnTo>
                      <a:pt x="197" y="5"/>
                    </a:lnTo>
                    <a:lnTo>
                      <a:pt x="197" y="0"/>
                    </a:lnTo>
                  </a:path>
                </a:pathLst>
              </a:custGeom>
              <a:solidFill>
                <a:srgbClr val="E1E1E1"/>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26" name="その他">
                <a:extLst>
                  <a:ext uri="{FF2B5EF4-FFF2-40B4-BE49-F238E27FC236}">
                    <a16:creationId xmlns:a16="http://schemas.microsoft.com/office/drawing/2014/main" id="{CE29780B-B231-4F6F-B57A-B87DC4CA203C}"/>
                  </a:ext>
                </a:extLst>
              </p:cNvPr>
              <p:cNvSpPr>
                <a:spLocks/>
              </p:cNvSpPr>
              <p:nvPr/>
            </p:nvSpPr>
            <p:spPr bwMode="auto">
              <a:xfrm>
                <a:off x="184" y="182"/>
                <a:ext cx="146" cy="141"/>
              </a:xfrm>
              <a:custGeom>
                <a:avLst/>
                <a:gdLst>
                  <a:gd name="T0" fmla="*/ 142 w 146"/>
                  <a:gd name="T1" fmla="*/ 0 h 141"/>
                  <a:gd name="T2" fmla="*/ 125 w 146"/>
                  <a:gd name="T3" fmla="*/ 0 h 141"/>
                  <a:gd name="T4" fmla="*/ 114 w 146"/>
                  <a:gd name="T5" fmla="*/ 1 h 141"/>
                  <a:gd name="T6" fmla="*/ 96 w 146"/>
                  <a:gd name="T7" fmla="*/ 1 h 141"/>
                  <a:gd name="T8" fmla="*/ 78 w 146"/>
                  <a:gd name="T9" fmla="*/ 1 h 141"/>
                  <a:gd name="T10" fmla="*/ 61 w 146"/>
                  <a:gd name="T11" fmla="*/ 3 h 141"/>
                  <a:gd name="T12" fmla="*/ 38 w 146"/>
                  <a:gd name="T13" fmla="*/ 3 h 141"/>
                  <a:gd name="T14" fmla="*/ 19 w 146"/>
                  <a:gd name="T15" fmla="*/ 8 h 141"/>
                  <a:gd name="T16" fmla="*/ 3 w 146"/>
                  <a:gd name="T17" fmla="*/ 7 h 141"/>
                  <a:gd name="T18" fmla="*/ 0 w 146"/>
                  <a:gd name="T19" fmla="*/ 8 h 141"/>
                  <a:gd name="T20" fmla="*/ 0 w 146"/>
                  <a:gd name="T21" fmla="*/ 27 h 141"/>
                  <a:gd name="T22" fmla="*/ 0 w 146"/>
                  <a:gd name="T23" fmla="*/ 42 h 141"/>
                  <a:gd name="T24" fmla="*/ 2 w 146"/>
                  <a:gd name="T25" fmla="*/ 55 h 141"/>
                  <a:gd name="T26" fmla="*/ 2 w 146"/>
                  <a:gd name="T27" fmla="*/ 67 h 141"/>
                  <a:gd name="T28" fmla="*/ 0 w 146"/>
                  <a:gd name="T29" fmla="*/ 71 h 141"/>
                  <a:gd name="T30" fmla="*/ 2 w 146"/>
                  <a:gd name="T31" fmla="*/ 97 h 141"/>
                  <a:gd name="T32" fmla="*/ 2 w 146"/>
                  <a:gd name="T33" fmla="*/ 121 h 141"/>
                  <a:gd name="T34" fmla="*/ 2 w 146"/>
                  <a:gd name="T35" fmla="*/ 137 h 141"/>
                  <a:gd name="T36" fmla="*/ 2 w 146"/>
                  <a:gd name="T37" fmla="*/ 140 h 141"/>
                  <a:gd name="T38" fmla="*/ 19 w 146"/>
                  <a:gd name="T39" fmla="*/ 138 h 141"/>
                  <a:gd name="T40" fmla="*/ 30 w 146"/>
                  <a:gd name="T41" fmla="*/ 138 h 141"/>
                  <a:gd name="T42" fmla="*/ 55 w 146"/>
                  <a:gd name="T43" fmla="*/ 137 h 141"/>
                  <a:gd name="T44" fmla="*/ 61 w 146"/>
                  <a:gd name="T45" fmla="*/ 137 h 141"/>
                  <a:gd name="T46" fmla="*/ 75 w 146"/>
                  <a:gd name="T47" fmla="*/ 132 h 141"/>
                  <a:gd name="T48" fmla="*/ 89 w 146"/>
                  <a:gd name="T49" fmla="*/ 132 h 141"/>
                  <a:gd name="T50" fmla="*/ 96 w 146"/>
                  <a:gd name="T51" fmla="*/ 130 h 141"/>
                  <a:gd name="T52" fmla="*/ 111 w 146"/>
                  <a:gd name="T53" fmla="*/ 130 h 141"/>
                  <a:gd name="T54" fmla="*/ 115 w 146"/>
                  <a:gd name="T55" fmla="*/ 130 h 141"/>
                  <a:gd name="T56" fmla="*/ 138 w 146"/>
                  <a:gd name="T57" fmla="*/ 126 h 141"/>
                  <a:gd name="T58" fmla="*/ 142 w 146"/>
                  <a:gd name="T59" fmla="*/ 126 h 141"/>
                  <a:gd name="T60" fmla="*/ 142 w 146"/>
                  <a:gd name="T61" fmla="*/ 109 h 141"/>
                  <a:gd name="T62" fmla="*/ 142 w 146"/>
                  <a:gd name="T63" fmla="*/ 95 h 141"/>
                  <a:gd name="T64" fmla="*/ 142 w 146"/>
                  <a:gd name="T65" fmla="*/ 76 h 141"/>
                  <a:gd name="T66" fmla="*/ 142 w 146"/>
                  <a:gd name="T67" fmla="*/ 55 h 141"/>
                  <a:gd name="T68" fmla="*/ 142 w 146"/>
                  <a:gd name="T69" fmla="*/ 39 h 141"/>
                  <a:gd name="T70" fmla="*/ 142 w 146"/>
                  <a:gd name="T71" fmla="*/ 18 h 141"/>
                  <a:gd name="T72" fmla="*/ 145 w 146"/>
                  <a:gd name="T73" fmla="*/ 0 h 141"/>
                  <a:gd name="T74" fmla="*/ 142 w 146"/>
                  <a:gd name="T75" fmla="*/ 0 h 141"/>
                  <a:gd name="T76" fmla="*/ 142 w 146"/>
                  <a:gd name="T77" fmla="*/ 0 h 141"/>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46" h="141">
                    <a:moveTo>
                      <a:pt x="142" y="0"/>
                    </a:moveTo>
                    <a:lnTo>
                      <a:pt x="125" y="0"/>
                    </a:lnTo>
                    <a:lnTo>
                      <a:pt x="114" y="1"/>
                    </a:lnTo>
                    <a:lnTo>
                      <a:pt x="96" y="1"/>
                    </a:lnTo>
                    <a:lnTo>
                      <a:pt x="78" y="1"/>
                    </a:lnTo>
                    <a:lnTo>
                      <a:pt x="61" y="3"/>
                    </a:lnTo>
                    <a:lnTo>
                      <a:pt x="38" y="3"/>
                    </a:lnTo>
                    <a:lnTo>
                      <a:pt x="19" y="8"/>
                    </a:lnTo>
                    <a:lnTo>
                      <a:pt x="3" y="7"/>
                    </a:lnTo>
                    <a:lnTo>
                      <a:pt x="0" y="8"/>
                    </a:lnTo>
                    <a:lnTo>
                      <a:pt x="0" y="27"/>
                    </a:lnTo>
                    <a:lnTo>
                      <a:pt x="0" y="42"/>
                    </a:lnTo>
                    <a:lnTo>
                      <a:pt x="2" y="55"/>
                    </a:lnTo>
                    <a:lnTo>
                      <a:pt x="2" y="67"/>
                    </a:lnTo>
                    <a:lnTo>
                      <a:pt x="0" y="71"/>
                    </a:lnTo>
                    <a:lnTo>
                      <a:pt x="2" y="97"/>
                    </a:lnTo>
                    <a:lnTo>
                      <a:pt x="2" y="121"/>
                    </a:lnTo>
                    <a:lnTo>
                      <a:pt x="2" y="137"/>
                    </a:lnTo>
                    <a:lnTo>
                      <a:pt x="2" y="140"/>
                    </a:lnTo>
                    <a:lnTo>
                      <a:pt x="19" y="138"/>
                    </a:lnTo>
                    <a:lnTo>
                      <a:pt x="30" y="138"/>
                    </a:lnTo>
                    <a:lnTo>
                      <a:pt x="55" y="137"/>
                    </a:lnTo>
                    <a:lnTo>
                      <a:pt x="61" y="137"/>
                    </a:lnTo>
                    <a:lnTo>
                      <a:pt x="75" y="132"/>
                    </a:lnTo>
                    <a:lnTo>
                      <a:pt x="89" y="132"/>
                    </a:lnTo>
                    <a:lnTo>
                      <a:pt x="96" y="130"/>
                    </a:lnTo>
                    <a:lnTo>
                      <a:pt x="111" y="130"/>
                    </a:lnTo>
                    <a:lnTo>
                      <a:pt x="115" y="130"/>
                    </a:lnTo>
                    <a:lnTo>
                      <a:pt x="138" y="126"/>
                    </a:lnTo>
                    <a:lnTo>
                      <a:pt x="142" y="126"/>
                    </a:lnTo>
                    <a:lnTo>
                      <a:pt x="142" y="109"/>
                    </a:lnTo>
                    <a:lnTo>
                      <a:pt x="142" y="95"/>
                    </a:lnTo>
                    <a:lnTo>
                      <a:pt x="142" y="76"/>
                    </a:lnTo>
                    <a:lnTo>
                      <a:pt x="142" y="55"/>
                    </a:lnTo>
                    <a:lnTo>
                      <a:pt x="142" y="39"/>
                    </a:lnTo>
                    <a:lnTo>
                      <a:pt x="142" y="18"/>
                    </a:lnTo>
                    <a:lnTo>
                      <a:pt x="145" y="0"/>
                    </a:lnTo>
                    <a:lnTo>
                      <a:pt x="142" y="0"/>
                    </a:lnTo>
                  </a:path>
                </a:pathLst>
              </a:custGeom>
              <a:gradFill rotWithShape="0">
                <a:gsLst>
                  <a:gs pos="0">
                    <a:srgbClr val="000080"/>
                  </a:gs>
                  <a:gs pos="100000">
                    <a:srgbClr val="0000FF"/>
                  </a:gs>
                </a:gsLst>
                <a:lin ang="5400000" scaled="1"/>
              </a:gra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27" name="その他">
                <a:extLst>
                  <a:ext uri="{FF2B5EF4-FFF2-40B4-BE49-F238E27FC236}">
                    <a16:creationId xmlns:a16="http://schemas.microsoft.com/office/drawing/2014/main" id="{94D3EF73-3F76-445F-8420-AF15F575E109}"/>
                  </a:ext>
                </a:extLst>
              </p:cNvPr>
              <p:cNvSpPr>
                <a:spLocks/>
              </p:cNvSpPr>
              <p:nvPr/>
            </p:nvSpPr>
            <p:spPr bwMode="auto">
              <a:xfrm>
                <a:off x="152" y="355"/>
                <a:ext cx="287" cy="132"/>
              </a:xfrm>
              <a:custGeom>
                <a:avLst/>
                <a:gdLst>
                  <a:gd name="T0" fmla="*/ 232 w 287"/>
                  <a:gd name="T1" fmla="*/ 2 h 132"/>
                  <a:gd name="T2" fmla="*/ 242 w 287"/>
                  <a:gd name="T3" fmla="*/ 11 h 132"/>
                  <a:gd name="T4" fmla="*/ 260 w 287"/>
                  <a:gd name="T5" fmla="*/ 23 h 132"/>
                  <a:gd name="T6" fmla="*/ 265 w 287"/>
                  <a:gd name="T7" fmla="*/ 29 h 132"/>
                  <a:gd name="T8" fmla="*/ 271 w 287"/>
                  <a:gd name="T9" fmla="*/ 34 h 132"/>
                  <a:gd name="T10" fmla="*/ 277 w 287"/>
                  <a:gd name="T11" fmla="*/ 36 h 132"/>
                  <a:gd name="T12" fmla="*/ 286 w 287"/>
                  <a:gd name="T13" fmla="*/ 45 h 132"/>
                  <a:gd name="T14" fmla="*/ 261 w 287"/>
                  <a:gd name="T15" fmla="*/ 60 h 132"/>
                  <a:gd name="T16" fmla="*/ 249 w 287"/>
                  <a:gd name="T17" fmla="*/ 67 h 132"/>
                  <a:gd name="T18" fmla="*/ 229 w 287"/>
                  <a:gd name="T19" fmla="*/ 76 h 132"/>
                  <a:gd name="T20" fmla="*/ 209 w 287"/>
                  <a:gd name="T21" fmla="*/ 84 h 132"/>
                  <a:gd name="T22" fmla="*/ 191 w 287"/>
                  <a:gd name="T23" fmla="*/ 93 h 132"/>
                  <a:gd name="T24" fmla="*/ 147 w 287"/>
                  <a:gd name="T25" fmla="*/ 102 h 132"/>
                  <a:gd name="T26" fmla="*/ 141 w 287"/>
                  <a:gd name="T27" fmla="*/ 106 h 132"/>
                  <a:gd name="T28" fmla="*/ 121 w 287"/>
                  <a:gd name="T29" fmla="*/ 112 h 132"/>
                  <a:gd name="T30" fmla="*/ 80 w 287"/>
                  <a:gd name="T31" fmla="*/ 115 h 132"/>
                  <a:gd name="T32" fmla="*/ 68 w 287"/>
                  <a:gd name="T33" fmla="*/ 128 h 132"/>
                  <a:gd name="T34" fmla="*/ 58 w 287"/>
                  <a:gd name="T35" fmla="*/ 131 h 132"/>
                  <a:gd name="T36" fmla="*/ 47 w 287"/>
                  <a:gd name="T37" fmla="*/ 109 h 132"/>
                  <a:gd name="T38" fmla="*/ 37 w 287"/>
                  <a:gd name="T39" fmla="*/ 102 h 132"/>
                  <a:gd name="T40" fmla="*/ 37 w 287"/>
                  <a:gd name="T41" fmla="*/ 91 h 132"/>
                  <a:gd name="T42" fmla="*/ 20 w 287"/>
                  <a:gd name="T43" fmla="*/ 74 h 132"/>
                  <a:gd name="T44" fmla="*/ 6 w 287"/>
                  <a:gd name="T45" fmla="*/ 67 h 132"/>
                  <a:gd name="T46" fmla="*/ 0 w 287"/>
                  <a:gd name="T47" fmla="*/ 60 h 132"/>
                  <a:gd name="T48" fmla="*/ 0 w 287"/>
                  <a:gd name="T49" fmla="*/ 56 h 132"/>
                  <a:gd name="T50" fmla="*/ 34 w 287"/>
                  <a:gd name="T51" fmla="*/ 45 h 132"/>
                  <a:gd name="T52" fmla="*/ 55 w 287"/>
                  <a:gd name="T53" fmla="*/ 40 h 132"/>
                  <a:gd name="T54" fmla="*/ 67 w 287"/>
                  <a:gd name="T55" fmla="*/ 40 h 132"/>
                  <a:gd name="T56" fmla="*/ 87 w 287"/>
                  <a:gd name="T57" fmla="*/ 34 h 132"/>
                  <a:gd name="T58" fmla="*/ 97 w 287"/>
                  <a:gd name="T59" fmla="*/ 34 h 132"/>
                  <a:gd name="T60" fmla="*/ 115 w 287"/>
                  <a:gd name="T61" fmla="*/ 29 h 132"/>
                  <a:gd name="T62" fmla="*/ 132 w 287"/>
                  <a:gd name="T63" fmla="*/ 29 h 132"/>
                  <a:gd name="T64" fmla="*/ 143 w 287"/>
                  <a:gd name="T65" fmla="*/ 23 h 132"/>
                  <a:gd name="T66" fmla="*/ 165 w 287"/>
                  <a:gd name="T67" fmla="*/ 20 h 132"/>
                  <a:gd name="T68" fmla="*/ 174 w 287"/>
                  <a:gd name="T69" fmla="*/ 20 h 132"/>
                  <a:gd name="T70" fmla="*/ 187 w 287"/>
                  <a:gd name="T71" fmla="*/ 11 h 132"/>
                  <a:gd name="T72" fmla="*/ 196 w 287"/>
                  <a:gd name="T73" fmla="*/ 11 h 132"/>
                  <a:gd name="T74" fmla="*/ 207 w 287"/>
                  <a:gd name="T75" fmla="*/ 6 h 132"/>
                  <a:gd name="T76" fmla="*/ 219 w 287"/>
                  <a:gd name="T77" fmla="*/ 6 h 132"/>
                  <a:gd name="T78" fmla="*/ 233 w 287"/>
                  <a:gd name="T79" fmla="*/ 0 h 132"/>
                  <a:gd name="T80" fmla="*/ 232 w 287"/>
                  <a:gd name="T81" fmla="*/ 2 h 132"/>
                  <a:gd name="T82" fmla="*/ 232 w 287"/>
                  <a:gd name="T83" fmla="*/ 2 h 13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287" h="132">
                    <a:moveTo>
                      <a:pt x="232" y="2"/>
                    </a:moveTo>
                    <a:lnTo>
                      <a:pt x="242" y="11"/>
                    </a:lnTo>
                    <a:lnTo>
                      <a:pt x="260" y="23"/>
                    </a:lnTo>
                    <a:lnTo>
                      <a:pt x="265" y="29"/>
                    </a:lnTo>
                    <a:lnTo>
                      <a:pt x="271" y="34"/>
                    </a:lnTo>
                    <a:lnTo>
                      <a:pt x="277" y="36"/>
                    </a:lnTo>
                    <a:lnTo>
                      <a:pt x="286" y="45"/>
                    </a:lnTo>
                    <a:lnTo>
                      <a:pt x="261" y="60"/>
                    </a:lnTo>
                    <a:lnTo>
                      <a:pt x="249" y="67"/>
                    </a:lnTo>
                    <a:lnTo>
                      <a:pt x="229" y="76"/>
                    </a:lnTo>
                    <a:lnTo>
                      <a:pt x="209" y="84"/>
                    </a:lnTo>
                    <a:lnTo>
                      <a:pt x="191" y="93"/>
                    </a:lnTo>
                    <a:lnTo>
                      <a:pt x="147" y="102"/>
                    </a:lnTo>
                    <a:lnTo>
                      <a:pt x="141" y="106"/>
                    </a:lnTo>
                    <a:lnTo>
                      <a:pt x="121" y="112"/>
                    </a:lnTo>
                    <a:lnTo>
                      <a:pt x="80" y="115"/>
                    </a:lnTo>
                    <a:lnTo>
                      <a:pt x="68" y="128"/>
                    </a:lnTo>
                    <a:lnTo>
                      <a:pt x="58" y="131"/>
                    </a:lnTo>
                    <a:lnTo>
                      <a:pt x="47" y="109"/>
                    </a:lnTo>
                    <a:lnTo>
                      <a:pt x="37" y="102"/>
                    </a:lnTo>
                    <a:lnTo>
                      <a:pt x="37" y="91"/>
                    </a:lnTo>
                    <a:lnTo>
                      <a:pt x="20" y="74"/>
                    </a:lnTo>
                    <a:lnTo>
                      <a:pt x="6" y="67"/>
                    </a:lnTo>
                    <a:lnTo>
                      <a:pt x="0" y="60"/>
                    </a:lnTo>
                    <a:lnTo>
                      <a:pt x="0" y="56"/>
                    </a:lnTo>
                    <a:lnTo>
                      <a:pt x="34" y="45"/>
                    </a:lnTo>
                    <a:lnTo>
                      <a:pt x="55" y="40"/>
                    </a:lnTo>
                    <a:lnTo>
                      <a:pt x="67" y="40"/>
                    </a:lnTo>
                    <a:lnTo>
                      <a:pt x="87" y="34"/>
                    </a:lnTo>
                    <a:lnTo>
                      <a:pt x="97" y="34"/>
                    </a:lnTo>
                    <a:lnTo>
                      <a:pt x="115" y="29"/>
                    </a:lnTo>
                    <a:lnTo>
                      <a:pt x="132" y="29"/>
                    </a:lnTo>
                    <a:lnTo>
                      <a:pt x="143" y="23"/>
                    </a:lnTo>
                    <a:lnTo>
                      <a:pt x="165" y="20"/>
                    </a:lnTo>
                    <a:lnTo>
                      <a:pt x="174" y="20"/>
                    </a:lnTo>
                    <a:lnTo>
                      <a:pt x="187" y="11"/>
                    </a:lnTo>
                    <a:lnTo>
                      <a:pt x="196" y="11"/>
                    </a:lnTo>
                    <a:lnTo>
                      <a:pt x="207" y="6"/>
                    </a:lnTo>
                    <a:lnTo>
                      <a:pt x="219" y="6"/>
                    </a:lnTo>
                    <a:lnTo>
                      <a:pt x="233" y="0"/>
                    </a:lnTo>
                    <a:lnTo>
                      <a:pt x="232" y="2"/>
                    </a:lnTo>
                  </a:path>
                </a:pathLst>
              </a:custGeom>
              <a:solidFill>
                <a:srgbClr val="EFEFEF"/>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28" name="その他">
                <a:extLst>
                  <a:ext uri="{FF2B5EF4-FFF2-40B4-BE49-F238E27FC236}">
                    <a16:creationId xmlns:a16="http://schemas.microsoft.com/office/drawing/2014/main" id="{AAF21F1D-BFC7-448C-B510-D0CE18728A79}"/>
                  </a:ext>
                </a:extLst>
              </p:cNvPr>
              <p:cNvSpPr>
                <a:spLocks/>
              </p:cNvSpPr>
              <p:nvPr/>
            </p:nvSpPr>
            <p:spPr bwMode="auto">
              <a:xfrm>
                <a:off x="207" y="362"/>
                <a:ext cx="177" cy="54"/>
              </a:xfrm>
              <a:custGeom>
                <a:avLst/>
                <a:gdLst>
                  <a:gd name="T0" fmla="*/ 176 w 177"/>
                  <a:gd name="T1" fmla="*/ 0 h 54"/>
                  <a:gd name="T2" fmla="*/ 154 w 177"/>
                  <a:gd name="T3" fmla="*/ 4 h 54"/>
                  <a:gd name="T4" fmla="*/ 143 w 177"/>
                  <a:gd name="T5" fmla="*/ 10 h 54"/>
                  <a:gd name="T6" fmla="*/ 119 w 177"/>
                  <a:gd name="T7" fmla="*/ 16 h 54"/>
                  <a:gd name="T8" fmla="*/ 106 w 177"/>
                  <a:gd name="T9" fmla="*/ 22 h 54"/>
                  <a:gd name="T10" fmla="*/ 82 w 177"/>
                  <a:gd name="T11" fmla="*/ 27 h 54"/>
                  <a:gd name="T12" fmla="*/ 47 w 177"/>
                  <a:gd name="T13" fmla="*/ 29 h 54"/>
                  <a:gd name="T14" fmla="*/ 16 w 177"/>
                  <a:gd name="T15" fmla="*/ 38 h 54"/>
                  <a:gd name="T16" fmla="*/ 0 w 177"/>
                  <a:gd name="T17" fmla="*/ 40 h 54"/>
                  <a:gd name="T18" fmla="*/ 5 w 177"/>
                  <a:gd name="T19" fmla="*/ 49 h 54"/>
                  <a:gd name="T20" fmla="*/ 7 w 177"/>
                  <a:gd name="T21" fmla="*/ 53 h 54"/>
                  <a:gd name="T22" fmla="*/ 38 w 177"/>
                  <a:gd name="T23" fmla="*/ 40 h 54"/>
                  <a:gd name="T24" fmla="*/ 71 w 177"/>
                  <a:gd name="T25" fmla="*/ 33 h 54"/>
                  <a:gd name="T26" fmla="*/ 90 w 177"/>
                  <a:gd name="T27" fmla="*/ 28 h 54"/>
                  <a:gd name="T28" fmla="*/ 125 w 177"/>
                  <a:gd name="T29" fmla="*/ 24 h 54"/>
                  <a:gd name="T30" fmla="*/ 138 w 177"/>
                  <a:gd name="T31" fmla="*/ 22 h 54"/>
                  <a:gd name="T32" fmla="*/ 170 w 177"/>
                  <a:gd name="T33" fmla="*/ 7 h 54"/>
                  <a:gd name="T34" fmla="*/ 176 w 177"/>
                  <a:gd name="T35" fmla="*/ 0 h 54"/>
                  <a:gd name="T36" fmla="*/ 176 w 177"/>
                  <a:gd name="T37" fmla="*/ 0 h 5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77" h="54">
                    <a:moveTo>
                      <a:pt x="176" y="0"/>
                    </a:moveTo>
                    <a:lnTo>
                      <a:pt x="154" y="4"/>
                    </a:lnTo>
                    <a:lnTo>
                      <a:pt x="143" y="10"/>
                    </a:lnTo>
                    <a:lnTo>
                      <a:pt x="119" y="16"/>
                    </a:lnTo>
                    <a:lnTo>
                      <a:pt x="106" y="22"/>
                    </a:lnTo>
                    <a:lnTo>
                      <a:pt x="82" y="27"/>
                    </a:lnTo>
                    <a:lnTo>
                      <a:pt x="47" y="29"/>
                    </a:lnTo>
                    <a:lnTo>
                      <a:pt x="16" y="38"/>
                    </a:lnTo>
                    <a:lnTo>
                      <a:pt x="0" y="40"/>
                    </a:lnTo>
                    <a:lnTo>
                      <a:pt x="5" y="49"/>
                    </a:lnTo>
                    <a:lnTo>
                      <a:pt x="7" y="53"/>
                    </a:lnTo>
                    <a:lnTo>
                      <a:pt x="38" y="40"/>
                    </a:lnTo>
                    <a:lnTo>
                      <a:pt x="71" y="33"/>
                    </a:lnTo>
                    <a:lnTo>
                      <a:pt x="90" y="28"/>
                    </a:lnTo>
                    <a:lnTo>
                      <a:pt x="125" y="24"/>
                    </a:lnTo>
                    <a:lnTo>
                      <a:pt x="138" y="22"/>
                    </a:lnTo>
                    <a:lnTo>
                      <a:pt x="170" y="7"/>
                    </a:lnTo>
                    <a:lnTo>
                      <a:pt x="176" y="0"/>
                    </a:lnTo>
                  </a:path>
                </a:pathLst>
              </a:custGeom>
              <a:solidFill>
                <a:srgbClr val="EFEFEF"/>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29" name="その他">
                <a:extLst>
                  <a:ext uri="{FF2B5EF4-FFF2-40B4-BE49-F238E27FC236}">
                    <a16:creationId xmlns:a16="http://schemas.microsoft.com/office/drawing/2014/main" id="{FF4531C1-C3C8-4640-B14E-80C6147AA510}"/>
                  </a:ext>
                </a:extLst>
              </p:cNvPr>
              <p:cNvSpPr>
                <a:spLocks/>
              </p:cNvSpPr>
              <p:nvPr/>
            </p:nvSpPr>
            <p:spPr bwMode="auto">
              <a:xfrm>
                <a:off x="205" y="389"/>
                <a:ext cx="183" cy="79"/>
              </a:xfrm>
              <a:custGeom>
                <a:avLst/>
                <a:gdLst>
                  <a:gd name="T0" fmla="*/ 150 w 183"/>
                  <a:gd name="T1" fmla="*/ 0 h 79"/>
                  <a:gd name="T2" fmla="*/ 156 w 183"/>
                  <a:gd name="T3" fmla="*/ 2 h 79"/>
                  <a:gd name="T4" fmla="*/ 168 w 183"/>
                  <a:gd name="T5" fmla="*/ 11 h 79"/>
                  <a:gd name="T6" fmla="*/ 182 w 183"/>
                  <a:gd name="T7" fmla="*/ 24 h 79"/>
                  <a:gd name="T8" fmla="*/ 108 w 183"/>
                  <a:gd name="T9" fmla="*/ 59 h 79"/>
                  <a:gd name="T10" fmla="*/ 77 w 183"/>
                  <a:gd name="T11" fmla="*/ 66 h 79"/>
                  <a:gd name="T12" fmla="*/ 51 w 183"/>
                  <a:gd name="T13" fmla="*/ 70 h 79"/>
                  <a:gd name="T14" fmla="*/ 33 w 183"/>
                  <a:gd name="T15" fmla="*/ 78 h 79"/>
                  <a:gd name="T16" fmla="*/ 25 w 183"/>
                  <a:gd name="T17" fmla="*/ 78 h 79"/>
                  <a:gd name="T18" fmla="*/ 18 w 183"/>
                  <a:gd name="T19" fmla="*/ 68 h 79"/>
                  <a:gd name="T20" fmla="*/ 9 w 183"/>
                  <a:gd name="T21" fmla="*/ 54 h 79"/>
                  <a:gd name="T22" fmla="*/ 0 w 183"/>
                  <a:gd name="T23" fmla="*/ 43 h 79"/>
                  <a:gd name="T24" fmla="*/ 0 w 183"/>
                  <a:gd name="T25" fmla="*/ 35 h 79"/>
                  <a:gd name="T26" fmla="*/ 40 w 183"/>
                  <a:gd name="T27" fmla="*/ 33 h 79"/>
                  <a:gd name="T28" fmla="*/ 70 w 183"/>
                  <a:gd name="T29" fmla="*/ 26 h 79"/>
                  <a:gd name="T30" fmla="*/ 110 w 183"/>
                  <a:gd name="T31" fmla="*/ 19 h 79"/>
                  <a:gd name="T32" fmla="*/ 121 w 183"/>
                  <a:gd name="T33" fmla="*/ 9 h 79"/>
                  <a:gd name="T34" fmla="*/ 129 w 183"/>
                  <a:gd name="T35" fmla="*/ 6 h 79"/>
                  <a:gd name="T36" fmla="*/ 145 w 183"/>
                  <a:gd name="T37" fmla="*/ 1 h 79"/>
                  <a:gd name="T38" fmla="*/ 154 w 183"/>
                  <a:gd name="T39" fmla="*/ 0 h 79"/>
                  <a:gd name="T40" fmla="*/ 150 w 183"/>
                  <a:gd name="T41" fmla="*/ 0 h 79"/>
                  <a:gd name="T42" fmla="*/ 150 w 183"/>
                  <a:gd name="T43" fmla="*/ 0 h 7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83" h="79">
                    <a:moveTo>
                      <a:pt x="150" y="0"/>
                    </a:moveTo>
                    <a:lnTo>
                      <a:pt x="156" y="2"/>
                    </a:lnTo>
                    <a:lnTo>
                      <a:pt x="168" y="11"/>
                    </a:lnTo>
                    <a:lnTo>
                      <a:pt x="182" y="24"/>
                    </a:lnTo>
                    <a:lnTo>
                      <a:pt x="108" y="59"/>
                    </a:lnTo>
                    <a:lnTo>
                      <a:pt x="77" y="66"/>
                    </a:lnTo>
                    <a:lnTo>
                      <a:pt x="51" y="70"/>
                    </a:lnTo>
                    <a:lnTo>
                      <a:pt x="33" y="78"/>
                    </a:lnTo>
                    <a:lnTo>
                      <a:pt x="25" y="78"/>
                    </a:lnTo>
                    <a:lnTo>
                      <a:pt x="18" y="68"/>
                    </a:lnTo>
                    <a:lnTo>
                      <a:pt x="9" y="54"/>
                    </a:lnTo>
                    <a:lnTo>
                      <a:pt x="0" y="43"/>
                    </a:lnTo>
                    <a:lnTo>
                      <a:pt x="0" y="35"/>
                    </a:lnTo>
                    <a:lnTo>
                      <a:pt x="40" y="33"/>
                    </a:lnTo>
                    <a:lnTo>
                      <a:pt x="70" y="26"/>
                    </a:lnTo>
                    <a:lnTo>
                      <a:pt x="110" y="19"/>
                    </a:lnTo>
                    <a:lnTo>
                      <a:pt x="121" y="9"/>
                    </a:lnTo>
                    <a:lnTo>
                      <a:pt x="129" y="6"/>
                    </a:lnTo>
                    <a:lnTo>
                      <a:pt x="145" y="1"/>
                    </a:lnTo>
                    <a:lnTo>
                      <a:pt x="154" y="0"/>
                    </a:lnTo>
                    <a:lnTo>
                      <a:pt x="150" y="0"/>
                    </a:lnTo>
                  </a:path>
                </a:pathLst>
              </a:custGeom>
              <a:solidFill>
                <a:srgbClr val="EFEFEF"/>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30" name="その他">
                <a:extLst>
                  <a:ext uri="{FF2B5EF4-FFF2-40B4-BE49-F238E27FC236}">
                    <a16:creationId xmlns:a16="http://schemas.microsoft.com/office/drawing/2014/main" id="{933B626E-5B85-49ED-ACFC-03183CB7B94C}"/>
                  </a:ext>
                </a:extLst>
              </p:cNvPr>
              <p:cNvSpPr>
                <a:spLocks/>
              </p:cNvSpPr>
              <p:nvPr/>
            </p:nvSpPr>
            <p:spPr bwMode="auto">
              <a:xfrm>
                <a:off x="0" y="330"/>
                <a:ext cx="32" cy="8"/>
              </a:xfrm>
              <a:custGeom>
                <a:avLst/>
                <a:gdLst>
                  <a:gd name="T0" fmla="*/ 31 w 32"/>
                  <a:gd name="T1" fmla="*/ 0 h 8"/>
                  <a:gd name="T2" fmla="*/ 18 w 32"/>
                  <a:gd name="T3" fmla="*/ 0 h 8"/>
                  <a:gd name="T4" fmla="*/ 9 w 32"/>
                  <a:gd name="T5" fmla="*/ 7 h 8"/>
                  <a:gd name="T6" fmla="*/ 0 w 32"/>
                  <a:gd name="T7" fmla="*/ 3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2" h="8">
                    <a:moveTo>
                      <a:pt x="31" y="0"/>
                    </a:moveTo>
                    <a:lnTo>
                      <a:pt x="18" y="0"/>
                    </a:lnTo>
                    <a:lnTo>
                      <a:pt x="9" y="7"/>
                    </a:lnTo>
                    <a:lnTo>
                      <a:pt x="0" y="3"/>
                    </a:lnTo>
                  </a:path>
                </a:pathLst>
              </a:custGeom>
              <a:noFill/>
              <a:ln w="18851" cap="flat"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31" name="その他">
                <a:extLst>
                  <a:ext uri="{FF2B5EF4-FFF2-40B4-BE49-F238E27FC236}">
                    <a16:creationId xmlns:a16="http://schemas.microsoft.com/office/drawing/2014/main" id="{59C18F5B-A0A9-4306-9F8A-8D8E4B643DE4}"/>
                  </a:ext>
                </a:extLst>
              </p:cNvPr>
              <p:cNvSpPr>
                <a:spLocks/>
              </p:cNvSpPr>
              <p:nvPr/>
            </p:nvSpPr>
            <p:spPr bwMode="auto">
              <a:xfrm>
                <a:off x="372" y="298"/>
                <a:ext cx="58" cy="44"/>
              </a:xfrm>
              <a:custGeom>
                <a:avLst/>
                <a:gdLst>
                  <a:gd name="T0" fmla="*/ 18 w 58"/>
                  <a:gd name="T1" fmla="*/ 0 h 44"/>
                  <a:gd name="T2" fmla="*/ 12 w 58"/>
                  <a:gd name="T3" fmla="*/ 0 h 44"/>
                  <a:gd name="T4" fmla="*/ 4 w 58"/>
                  <a:gd name="T5" fmla="*/ 3 h 44"/>
                  <a:gd name="T6" fmla="*/ 0 w 58"/>
                  <a:gd name="T7" fmla="*/ 12 h 44"/>
                  <a:gd name="T8" fmla="*/ 4 w 58"/>
                  <a:gd name="T9" fmla="*/ 19 h 44"/>
                  <a:gd name="T10" fmla="*/ 15 w 58"/>
                  <a:gd name="T11" fmla="*/ 26 h 44"/>
                  <a:gd name="T12" fmla="*/ 55 w 58"/>
                  <a:gd name="T13" fmla="*/ 43 h 44"/>
                  <a:gd name="T14" fmla="*/ 57 w 58"/>
                  <a:gd name="T15" fmla="*/ 27 h 44"/>
                  <a:gd name="T16" fmla="*/ 18 w 58"/>
                  <a:gd name="T17" fmla="*/ 0 h 44"/>
                  <a:gd name="T18" fmla="*/ 18 w 58"/>
                  <a:gd name="T19" fmla="*/ 0 h 4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8" h="44">
                    <a:moveTo>
                      <a:pt x="18" y="0"/>
                    </a:moveTo>
                    <a:lnTo>
                      <a:pt x="12" y="0"/>
                    </a:lnTo>
                    <a:lnTo>
                      <a:pt x="4" y="3"/>
                    </a:lnTo>
                    <a:lnTo>
                      <a:pt x="0" y="12"/>
                    </a:lnTo>
                    <a:lnTo>
                      <a:pt x="4" y="19"/>
                    </a:lnTo>
                    <a:lnTo>
                      <a:pt x="15" y="26"/>
                    </a:lnTo>
                    <a:lnTo>
                      <a:pt x="55" y="43"/>
                    </a:lnTo>
                    <a:lnTo>
                      <a:pt x="57" y="27"/>
                    </a:lnTo>
                    <a:lnTo>
                      <a:pt x="18" y="0"/>
                    </a:lnTo>
                  </a:path>
                </a:pathLst>
              </a:custGeom>
              <a:solidFill>
                <a:srgbClr val="EFEFEF"/>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32" name="その他">
                <a:extLst>
                  <a:ext uri="{FF2B5EF4-FFF2-40B4-BE49-F238E27FC236}">
                    <a16:creationId xmlns:a16="http://schemas.microsoft.com/office/drawing/2014/main" id="{4ED3E05A-DC6E-4845-98D3-8C5B3AF54BAE}"/>
                  </a:ext>
                </a:extLst>
              </p:cNvPr>
              <p:cNvSpPr>
                <a:spLocks/>
              </p:cNvSpPr>
              <p:nvPr/>
            </p:nvSpPr>
            <p:spPr bwMode="auto">
              <a:xfrm>
                <a:off x="369" y="314"/>
                <a:ext cx="55" cy="36"/>
              </a:xfrm>
              <a:custGeom>
                <a:avLst/>
                <a:gdLst>
                  <a:gd name="T0" fmla="*/ 12 w 55"/>
                  <a:gd name="T1" fmla="*/ 3 h 36"/>
                  <a:gd name="T2" fmla="*/ 0 w 55"/>
                  <a:gd name="T3" fmla="*/ 0 h 36"/>
                  <a:gd name="T4" fmla="*/ 0 w 55"/>
                  <a:gd name="T5" fmla="*/ 6 h 36"/>
                  <a:gd name="T6" fmla="*/ 12 w 55"/>
                  <a:gd name="T7" fmla="*/ 11 h 36"/>
                  <a:gd name="T8" fmla="*/ 44 w 55"/>
                  <a:gd name="T9" fmla="*/ 35 h 36"/>
                  <a:gd name="T10" fmla="*/ 54 w 55"/>
                  <a:gd name="T11" fmla="*/ 27 h 36"/>
                  <a:gd name="T12" fmla="*/ 25 w 55"/>
                  <a:gd name="T13" fmla="*/ 13 h 36"/>
                  <a:gd name="T14" fmla="*/ 12 w 55"/>
                  <a:gd name="T15" fmla="*/ 3 h 36"/>
                  <a:gd name="T16" fmla="*/ 12 w 55"/>
                  <a:gd name="T17" fmla="*/ 3 h 3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5" h="36">
                    <a:moveTo>
                      <a:pt x="12" y="3"/>
                    </a:moveTo>
                    <a:lnTo>
                      <a:pt x="0" y="0"/>
                    </a:lnTo>
                    <a:lnTo>
                      <a:pt x="0" y="6"/>
                    </a:lnTo>
                    <a:lnTo>
                      <a:pt x="12" y="11"/>
                    </a:lnTo>
                    <a:lnTo>
                      <a:pt x="44" y="35"/>
                    </a:lnTo>
                    <a:lnTo>
                      <a:pt x="54" y="27"/>
                    </a:lnTo>
                    <a:lnTo>
                      <a:pt x="25" y="13"/>
                    </a:lnTo>
                    <a:lnTo>
                      <a:pt x="12" y="3"/>
                    </a:lnTo>
                  </a:path>
                </a:pathLst>
              </a:custGeom>
              <a:solidFill>
                <a:srgbClr val="E1E1E1"/>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33" name="その他">
                <a:extLst>
                  <a:ext uri="{FF2B5EF4-FFF2-40B4-BE49-F238E27FC236}">
                    <a16:creationId xmlns:a16="http://schemas.microsoft.com/office/drawing/2014/main" id="{DA641BFE-92FC-4806-9732-CBBE523EDD19}"/>
                  </a:ext>
                </a:extLst>
              </p:cNvPr>
              <p:cNvSpPr>
                <a:spLocks/>
              </p:cNvSpPr>
              <p:nvPr/>
            </p:nvSpPr>
            <p:spPr bwMode="auto">
              <a:xfrm>
                <a:off x="348" y="288"/>
                <a:ext cx="30" cy="11"/>
              </a:xfrm>
              <a:custGeom>
                <a:avLst/>
                <a:gdLst>
                  <a:gd name="T0" fmla="*/ 27 w 30"/>
                  <a:gd name="T1" fmla="*/ 10 h 11"/>
                  <a:gd name="T2" fmla="*/ 27 w 30"/>
                  <a:gd name="T3" fmla="*/ 10 h 11"/>
                  <a:gd name="T4" fmla="*/ 25 w 30"/>
                  <a:gd name="T5" fmla="*/ 10 h 11"/>
                  <a:gd name="T6" fmla="*/ 25 w 30"/>
                  <a:gd name="T7" fmla="*/ 10 h 11"/>
                  <a:gd name="T8" fmla="*/ 22 w 30"/>
                  <a:gd name="T9" fmla="*/ 8 h 11"/>
                  <a:gd name="T10" fmla="*/ 22 w 30"/>
                  <a:gd name="T11" fmla="*/ 8 h 11"/>
                  <a:gd name="T12" fmla="*/ 21 w 30"/>
                  <a:gd name="T13" fmla="*/ 6 h 11"/>
                  <a:gd name="T14" fmla="*/ 21 w 30"/>
                  <a:gd name="T15" fmla="*/ 6 h 11"/>
                  <a:gd name="T16" fmla="*/ 19 w 30"/>
                  <a:gd name="T17" fmla="*/ 4 h 11"/>
                  <a:gd name="T18" fmla="*/ 19 w 30"/>
                  <a:gd name="T19" fmla="*/ 4 h 11"/>
                  <a:gd name="T20" fmla="*/ 17 w 30"/>
                  <a:gd name="T21" fmla="*/ 4 h 11"/>
                  <a:gd name="T22" fmla="*/ 17 w 30"/>
                  <a:gd name="T23" fmla="*/ 4 h 11"/>
                  <a:gd name="T24" fmla="*/ 13 w 30"/>
                  <a:gd name="T25" fmla="*/ 4 h 11"/>
                  <a:gd name="T26" fmla="*/ 13 w 30"/>
                  <a:gd name="T27" fmla="*/ 4 h 11"/>
                  <a:gd name="T28" fmla="*/ 13 w 30"/>
                  <a:gd name="T29" fmla="*/ 4 h 11"/>
                  <a:gd name="T30" fmla="*/ 13 w 30"/>
                  <a:gd name="T31" fmla="*/ 4 h 11"/>
                  <a:gd name="T32" fmla="*/ 13 w 30"/>
                  <a:gd name="T33" fmla="*/ 4 h 11"/>
                  <a:gd name="T34" fmla="*/ 13 w 30"/>
                  <a:gd name="T35" fmla="*/ 4 h 11"/>
                  <a:gd name="T36" fmla="*/ 13 w 30"/>
                  <a:gd name="T37" fmla="*/ 4 h 11"/>
                  <a:gd name="T38" fmla="*/ 13 w 30"/>
                  <a:gd name="T39" fmla="*/ 4 h 11"/>
                  <a:gd name="T40" fmla="*/ 11 w 30"/>
                  <a:gd name="T41" fmla="*/ 3 h 11"/>
                  <a:gd name="T42" fmla="*/ 11 w 30"/>
                  <a:gd name="T43" fmla="*/ 3 h 11"/>
                  <a:gd name="T44" fmla="*/ 11 w 30"/>
                  <a:gd name="T45" fmla="*/ 3 h 11"/>
                  <a:gd name="T46" fmla="*/ 11 w 30"/>
                  <a:gd name="T47" fmla="*/ 3 h 11"/>
                  <a:gd name="T48" fmla="*/ 9 w 30"/>
                  <a:gd name="T49" fmla="*/ 1 h 11"/>
                  <a:gd name="T50" fmla="*/ 9 w 30"/>
                  <a:gd name="T51" fmla="*/ 1 h 11"/>
                  <a:gd name="T52" fmla="*/ 9 w 30"/>
                  <a:gd name="T53" fmla="*/ 1 h 11"/>
                  <a:gd name="T54" fmla="*/ 9 w 30"/>
                  <a:gd name="T55" fmla="*/ 1 h 11"/>
                  <a:gd name="T56" fmla="*/ 9 w 30"/>
                  <a:gd name="T57" fmla="*/ 1 h 11"/>
                  <a:gd name="T58" fmla="*/ 9 w 30"/>
                  <a:gd name="T59" fmla="*/ 1 h 11"/>
                  <a:gd name="T60" fmla="*/ 9 w 30"/>
                  <a:gd name="T61" fmla="*/ 1 h 11"/>
                  <a:gd name="T62" fmla="*/ 9 w 30"/>
                  <a:gd name="T63" fmla="*/ 1 h 11"/>
                  <a:gd name="T64" fmla="*/ 5 w 30"/>
                  <a:gd name="T65" fmla="*/ 0 h 11"/>
                  <a:gd name="T66" fmla="*/ 5 w 30"/>
                  <a:gd name="T67" fmla="*/ 0 h 11"/>
                  <a:gd name="T68" fmla="*/ 4 w 30"/>
                  <a:gd name="T69" fmla="*/ 0 h 11"/>
                  <a:gd name="T70" fmla="*/ 4 w 30"/>
                  <a:gd name="T71" fmla="*/ 0 h 11"/>
                  <a:gd name="T72" fmla="*/ 2 w 30"/>
                  <a:gd name="T73" fmla="*/ 0 h 11"/>
                  <a:gd name="T74" fmla="*/ 2 w 30"/>
                  <a:gd name="T75" fmla="*/ 0 h 11"/>
                  <a:gd name="T76" fmla="*/ 2 w 30"/>
                  <a:gd name="T77" fmla="*/ 0 h 11"/>
                  <a:gd name="T78" fmla="*/ 2 w 30"/>
                  <a:gd name="T79" fmla="*/ 0 h 11"/>
                  <a:gd name="T80" fmla="*/ 0 w 30"/>
                  <a:gd name="T81" fmla="*/ 0 h 11"/>
                  <a:gd name="T82" fmla="*/ 0 w 30"/>
                  <a:gd name="T83" fmla="*/ 0 h 11"/>
                  <a:gd name="T84" fmla="*/ 0 w 30"/>
                  <a:gd name="T85" fmla="*/ 0 h 11"/>
                  <a:gd name="T86" fmla="*/ 0 w 30"/>
                  <a:gd name="T87" fmla="*/ 0 h 11"/>
                  <a:gd name="T88" fmla="*/ 0 w 30"/>
                  <a:gd name="T89" fmla="*/ 0 h 11"/>
                  <a:gd name="T90" fmla="*/ 0 w 30"/>
                  <a:gd name="T91" fmla="*/ 0 h 11"/>
                  <a:gd name="T92" fmla="*/ 0 w 30"/>
                  <a:gd name="T93" fmla="*/ 0 h 11"/>
                  <a:gd name="T94" fmla="*/ 0 w 30"/>
                  <a:gd name="T95" fmla="*/ 0 h 1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30" h="11">
                    <a:moveTo>
                      <a:pt x="29" y="10"/>
                    </a:moveTo>
                    <a:lnTo>
                      <a:pt x="27" y="10"/>
                    </a:lnTo>
                    <a:lnTo>
                      <a:pt x="25" y="10"/>
                    </a:lnTo>
                    <a:lnTo>
                      <a:pt x="25" y="8"/>
                    </a:lnTo>
                    <a:lnTo>
                      <a:pt x="22" y="8"/>
                    </a:lnTo>
                    <a:lnTo>
                      <a:pt x="22" y="6"/>
                    </a:lnTo>
                    <a:lnTo>
                      <a:pt x="21" y="6"/>
                    </a:lnTo>
                    <a:lnTo>
                      <a:pt x="21" y="4"/>
                    </a:lnTo>
                    <a:lnTo>
                      <a:pt x="19" y="4"/>
                    </a:lnTo>
                    <a:lnTo>
                      <a:pt x="17" y="4"/>
                    </a:lnTo>
                    <a:lnTo>
                      <a:pt x="13" y="4"/>
                    </a:lnTo>
                    <a:lnTo>
                      <a:pt x="13" y="3"/>
                    </a:lnTo>
                    <a:lnTo>
                      <a:pt x="11" y="3"/>
                    </a:lnTo>
                    <a:lnTo>
                      <a:pt x="11" y="0"/>
                    </a:lnTo>
                    <a:lnTo>
                      <a:pt x="9" y="1"/>
                    </a:lnTo>
                    <a:lnTo>
                      <a:pt x="9" y="0"/>
                    </a:lnTo>
                    <a:lnTo>
                      <a:pt x="5" y="0"/>
                    </a:lnTo>
                    <a:lnTo>
                      <a:pt x="4" y="0"/>
                    </a:lnTo>
                    <a:lnTo>
                      <a:pt x="2" y="0"/>
                    </a:lnTo>
                    <a:lnTo>
                      <a:pt x="0" y="0"/>
                    </a:lnTo>
                  </a:path>
                </a:pathLst>
              </a:custGeom>
              <a:noFill/>
              <a:ln w="18851" cap="flat"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34" name="その他">
                <a:extLst>
                  <a:ext uri="{FF2B5EF4-FFF2-40B4-BE49-F238E27FC236}">
                    <a16:creationId xmlns:a16="http://schemas.microsoft.com/office/drawing/2014/main" id="{FCB55F89-A84E-476B-BE9D-B5E27C045CAE}"/>
                  </a:ext>
                </a:extLst>
              </p:cNvPr>
              <p:cNvSpPr>
                <a:spLocks/>
              </p:cNvSpPr>
              <p:nvPr/>
            </p:nvSpPr>
            <p:spPr bwMode="auto">
              <a:xfrm>
                <a:off x="372" y="384"/>
                <a:ext cx="196" cy="103"/>
              </a:xfrm>
              <a:custGeom>
                <a:avLst/>
                <a:gdLst>
                  <a:gd name="T0" fmla="*/ 175 w 196"/>
                  <a:gd name="T1" fmla="*/ 11 h 103"/>
                  <a:gd name="T2" fmla="*/ 175 w 196"/>
                  <a:gd name="T3" fmla="*/ 16 h 103"/>
                  <a:gd name="T4" fmla="*/ 182 w 196"/>
                  <a:gd name="T5" fmla="*/ 69 h 103"/>
                  <a:gd name="T6" fmla="*/ 188 w 196"/>
                  <a:gd name="T7" fmla="*/ 102 h 103"/>
                  <a:gd name="T8" fmla="*/ 140 w 196"/>
                  <a:gd name="T9" fmla="*/ 102 h 103"/>
                  <a:gd name="T10" fmla="*/ 18 w 196"/>
                  <a:gd name="T11" fmla="*/ 102 h 103"/>
                  <a:gd name="T12" fmla="*/ 0 w 196"/>
                  <a:gd name="T13" fmla="*/ 102 h 103"/>
                  <a:gd name="T14" fmla="*/ 9 w 196"/>
                  <a:gd name="T15" fmla="*/ 3 h 103"/>
                  <a:gd name="T16" fmla="*/ 195 w 196"/>
                  <a:gd name="T17" fmla="*/ 0 h 103"/>
                  <a:gd name="T18" fmla="*/ 175 w 196"/>
                  <a:gd name="T19" fmla="*/ 11 h 103"/>
                  <a:gd name="T20" fmla="*/ 175 w 196"/>
                  <a:gd name="T21" fmla="*/ 11 h 10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6" h="103">
                    <a:moveTo>
                      <a:pt x="175" y="11"/>
                    </a:moveTo>
                    <a:lnTo>
                      <a:pt x="175" y="16"/>
                    </a:lnTo>
                    <a:lnTo>
                      <a:pt x="182" y="69"/>
                    </a:lnTo>
                    <a:lnTo>
                      <a:pt x="188" y="102"/>
                    </a:lnTo>
                    <a:lnTo>
                      <a:pt x="140" y="102"/>
                    </a:lnTo>
                    <a:lnTo>
                      <a:pt x="18" y="102"/>
                    </a:lnTo>
                    <a:lnTo>
                      <a:pt x="0" y="102"/>
                    </a:lnTo>
                    <a:lnTo>
                      <a:pt x="9" y="3"/>
                    </a:lnTo>
                    <a:lnTo>
                      <a:pt x="195" y="0"/>
                    </a:lnTo>
                    <a:lnTo>
                      <a:pt x="175" y="11"/>
                    </a:lnTo>
                  </a:path>
                </a:pathLst>
              </a:custGeom>
              <a:solidFill>
                <a:srgbClr val="000000"/>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35" name="その他">
                <a:extLst>
                  <a:ext uri="{FF2B5EF4-FFF2-40B4-BE49-F238E27FC236}">
                    <a16:creationId xmlns:a16="http://schemas.microsoft.com/office/drawing/2014/main" id="{E48A6DF9-586B-42DC-BEA9-11A59B0F38AF}"/>
                  </a:ext>
                </a:extLst>
              </p:cNvPr>
              <p:cNvSpPr>
                <a:spLocks/>
              </p:cNvSpPr>
              <p:nvPr/>
            </p:nvSpPr>
            <p:spPr bwMode="auto">
              <a:xfrm>
                <a:off x="498" y="395"/>
                <a:ext cx="58" cy="92"/>
              </a:xfrm>
              <a:custGeom>
                <a:avLst/>
                <a:gdLst>
                  <a:gd name="T0" fmla="*/ 57 w 58"/>
                  <a:gd name="T1" fmla="*/ 29 h 92"/>
                  <a:gd name="T2" fmla="*/ 43 w 58"/>
                  <a:gd name="T3" fmla="*/ 53 h 92"/>
                  <a:gd name="T4" fmla="*/ 24 w 58"/>
                  <a:gd name="T5" fmla="*/ 72 h 92"/>
                  <a:gd name="T6" fmla="*/ 10 w 58"/>
                  <a:gd name="T7" fmla="*/ 91 h 92"/>
                  <a:gd name="T8" fmla="*/ 0 w 58"/>
                  <a:gd name="T9" fmla="*/ 64 h 92"/>
                  <a:gd name="T10" fmla="*/ 10 w 58"/>
                  <a:gd name="T11" fmla="*/ 29 h 92"/>
                  <a:gd name="T12" fmla="*/ 10 w 58"/>
                  <a:gd name="T13" fmla="*/ 20 h 92"/>
                  <a:gd name="T14" fmla="*/ 0 w 58"/>
                  <a:gd name="T15" fmla="*/ 5 h 92"/>
                  <a:gd name="T16" fmla="*/ 0 w 58"/>
                  <a:gd name="T17" fmla="*/ 0 h 92"/>
                  <a:gd name="T18" fmla="*/ 10 w 58"/>
                  <a:gd name="T19" fmla="*/ 0 h 92"/>
                  <a:gd name="T20" fmla="*/ 24 w 58"/>
                  <a:gd name="T21" fmla="*/ 15 h 92"/>
                  <a:gd name="T22" fmla="*/ 32 w 58"/>
                  <a:gd name="T23" fmla="*/ 33 h 92"/>
                  <a:gd name="T24" fmla="*/ 57 w 58"/>
                  <a:gd name="T25" fmla="*/ 29 h 92"/>
                  <a:gd name="T26" fmla="*/ 57 w 58"/>
                  <a:gd name="T27" fmla="*/ 29 h 9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58" h="92">
                    <a:moveTo>
                      <a:pt x="57" y="29"/>
                    </a:moveTo>
                    <a:lnTo>
                      <a:pt x="43" y="53"/>
                    </a:lnTo>
                    <a:lnTo>
                      <a:pt x="24" y="72"/>
                    </a:lnTo>
                    <a:lnTo>
                      <a:pt x="10" y="91"/>
                    </a:lnTo>
                    <a:lnTo>
                      <a:pt x="0" y="64"/>
                    </a:lnTo>
                    <a:lnTo>
                      <a:pt x="10" y="29"/>
                    </a:lnTo>
                    <a:lnTo>
                      <a:pt x="10" y="20"/>
                    </a:lnTo>
                    <a:lnTo>
                      <a:pt x="0" y="5"/>
                    </a:lnTo>
                    <a:lnTo>
                      <a:pt x="0" y="0"/>
                    </a:lnTo>
                    <a:lnTo>
                      <a:pt x="10" y="0"/>
                    </a:lnTo>
                    <a:lnTo>
                      <a:pt x="24" y="15"/>
                    </a:lnTo>
                    <a:lnTo>
                      <a:pt x="32" y="33"/>
                    </a:lnTo>
                    <a:lnTo>
                      <a:pt x="57" y="29"/>
                    </a:lnTo>
                  </a:path>
                </a:pathLst>
              </a:custGeom>
              <a:solidFill>
                <a:srgbClr val="818100"/>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36" name="その他">
                <a:extLst>
                  <a:ext uri="{FF2B5EF4-FFF2-40B4-BE49-F238E27FC236}">
                    <a16:creationId xmlns:a16="http://schemas.microsoft.com/office/drawing/2014/main" id="{C4D5A9CA-0D0A-44B5-B4AA-3F3A08E540EB}"/>
                  </a:ext>
                </a:extLst>
              </p:cNvPr>
              <p:cNvSpPr>
                <a:spLocks/>
              </p:cNvSpPr>
              <p:nvPr/>
            </p:nvSpPr>
            <p:spPr bwMode="auto">
              <a:xfrm>
                <a:off x="379" y="176"/>
                <a:ext cx="217" cy="280"/>
              </a:xfrm>
              <a:custGeom>
                <a:avLst/>
                <a:gdLst>
                  <a:gd name="T0" fmla="*/ 158 w 217"/>
                  <a:gd name="T1" fmla="*/ 17 h 280"/>
                  <a:gd name="T2" fmla="*/ 168 w 217"/>
                  <a:gd name="T3" fmla="*/ 28 h 280"/>
                  <a:gd name="T4" fmla="*/ 175 w 217"/>
                  <a:gd name="T5" fmla="*/ 33 h 280"/>
                  <a:gd name="T6" fmla="*/ 181 w 217"/>
                  <a:gd name="T7" fmla="*/ 44 h 280"/>
                  <a:gd name="T8" fmla="*/ 188 w 217"/>
                  <a:gd name="T9" fmla="*/ 54 h 280"/>
                  <a:gd name="T10" fmla="*/ 195 w 217"/>
                  <a:gd name="T11" fmla="*/ 69 h 280"/>
                  <a:gd name="T12" fmla="*/ 204 w 217"/>
                  <a:gd name="T13" fmla="*/ 77 h 280"/>
                  <a:gd name="T14" fmla="*/ 207 w 217"/>
                  <a:gd name="T15" fmla="*/ 94 h 280"/>
                  <a:gd name="T16" fmla="*/ 210 w 217"/>
                  <a:gd name="T17" fmla="*/ 107 h 280"/>
                  <a:gd name="T18" fmla="*/ 213 w 217"/>
                  <a:gd name="T19" fmla="*/ 119 h 280"/>
                  <a:gd name="T20" fmla="*/ 214 w 217"/>
                  <a:gd name="T21" fmla="*/ 129 h 280"/>
                  <a:gd name="T22" fmla="*/ 214 w 217"/>
                  <a:gd name="T23" fmla="*/ 143 h 280"/>
                  <a:gd name="T24" fmla="*/ 213 w 217"/>
                  <a:gd name="T25" fmla="*/ 158 h 280"/>
                  <a:gd name="T26" fmla="*/ 211 w 217"/>
                  <a:gd name="T27" fmla="*/ 173 h 280"/>
                  <a:gd name="T28" fmla="*/ 211 w 217"/>
                  <a:gd name="T29" fmla="*/ 191 h 280"/>
                  <a:gd name="T30" fmla="*/ 208 w 217"/>
                  <a:gd name="T31" fmla="*/ 210 h 280"/>
                  <a:gd name="T32" fmla="*/ 204 w 217"/>
                  <a:gd name="T33" fmla="*/ 215 h 280"/>
                  <a:gd name="T34" fmla="*/ 199 w 217"/>
                  <a:gd name="T35" fmla="*/ 219 h 280"/>
                  <a:gd name="T36" fmla="*/ 197 w 217"/>
                  <a:gd name="T37" fmla="*/ 232 h 280"/>
                  <a:gd name="T38" fmla="*/ 179 w 217"/>
                  <a:gd name="T39" fmla="*/ 265 h 280"/>
                  <a:gd name="T40" fmla="*/ 168 w 217"/>
                  <a:gd name="T41" fmla="*/ 274 h 280"/>
                  <a:gd name="T42" fmla="*/ 149 w 217"/>
                  <a:gd name="T43" fmla="*/ 272 h 280"/>
                  <a:gd name="T44" fmla="*/ 135 w 217"/>
                  <a:gd name="T45" fmla="*/ 267 h 280"/>
                  <a:gd name="T46" fmla="*/ 125 w 217"/>
                  <a:gd name="T47" fmla="*/ 270 h 280"/>
                  <a:gd name="T48" fmla="*/ 120 w 217"/>
                  <a:gd name="T49" fmla="*/ 270 h 280"/>
                  <a:gd name="T50" fmla="*/ 112 w 217"/>
                  <a:gd name="T51" fmla="*/ 272 h 280"/>
                  <a:gd name="T52" fmla="*/ 104 w 217"/>
                  <a:gd name="T53" fmla="*/ 274 h 280"/>
                  <a:gd name="T54" fmla="*/ 90 w 217"/>
                  <a:gd name="T55" fmla="*/ 277 h 280"/>
                  <a:gd name="T56" fmla="*/ 72 w 217"/>
                  <a:gd name="T57" fmla="*/ 275 h 280"/>
                  <a:gd name="T58" fmla="*/ 52 w 217"/>
                  <a:gd name="T59" fmla="*/ 277 h 280"/>
                  <a:gd name="T60" fmla="*/ 46 w 217"/>
                  <a:gd name="T61" fmla="*/ 277 h 280"/>
                  <a:gd name="T62" fmla="*/ 38 w 217"/>
                  <a:gd name="T63" fmla="*/ 279 h 280"/>
                  <a:gd name="T64" fmla="*/ 28 w 217"/>
                  <a:gd name="T65" fmla="*/ 273 h 280"/>
                  <a:gd name="T66" fmla="*/ 17 w 217"/>
                  <a:gd name="T67" fmla="*/ 264 h 280"/>
                  <a:gd name="T68" fmla="*/ 15 w 217"/>
                  <a:gd name="T69" fmla="*/ 256 h 280"/>
                  <a:gd name="T70" fmla="*/ 11 w 217"/>
                  <a:gd name="T71" fmla="*/ 253 h 280"/>
                  <a:gd name="T72" fmla="*/ 9 w 217"/>
                  <a:gd name="T73" fmla="*/ 248 h 280"/>
                  <a:gd name="T74" fmla="*/ 2 w 217"/>
                  <a:gd name="T75" fmla="*/ 244 h 280"/>
                  <a:gd name="T76" fmla="*/ 2 w 217"/>
                  <a:gd name="T77" fmla="*/ 235 h 280"/>
                  <a:gd name="T78" fmla="*/ 0 w 217"/>
                  <a:gd name="T79" fmla="*/ 219 h 280"/>
                  <a:gd name="T80" fmla="*/ 2 w 217"/>
                  <a:gd name="T81" fmla="*/ 202 h 280"/>
                  <a:gd name="T82" fmla="*/ 4 w 217"/>
                  <a:gd name="T83" fmla="*/ 189 h 280"/>
                  <a:gd name="T84" fmla="*/ 4 w 217"/>
                  <a:gd name="T85" fmla="*/ 173 h 280"/>
                  <a:gd name="T86" fmla="*/ 5 w 217"/>
                  <a:gd name="T87" fmla="*/ 155 h 280"/>
                  <a:gd name="T88" fmla="*/ 7 w 217"/>
                  <a:gd name="T89" fmla="*/ 128 h 280"/>
                  <a:gd name="T90" fmla="*/ 11 w 217"/>
                  <a:gd name="T91" fmla="*/ 107 h 280"/>
                  <a:gd name="T92" fmla="*/ 13 w 217"/>
                  <a:gd name="T93" fmla="*/ 80 h 280"/>
                  <a:gd name="T94" fmla="*/ 15 w 217"/>
                  <a:gd name="T95" fmla="*/ 50 h 280"/>
                  <a:gd name="T96" fmla="*/ 21 w 217"/>
                  <a:gd name="T97" fmla="*/ 34 h 280"/>
                  <a:gd name="T98" fmla="*/ 29 w 217"/>
                  <a:gd name="T99" fmla="*/ 17 h 280"/>
                  <a:gd name="T100" fmla="*/ 41 w 217"/>
                  <a:gd name="T101" fmla="*/ 7 h 280"/>
                  <a:gd name="T102" fmla="*/ 50 w 217"/>
                  <a:gd name="T103" fmla="*/ 4 h 280"/>
                  <a:gd name="T104" fmla="*/ 66 w 217"/>
                  <a:gd name="T105" fmla="*/ 2 h 280"/>
                  <a:gd name="T106" fmla="*/ 114 w 217"/>
                  <a:gd name="T107" fmla="*/ 6 h 280"/>
                  <a:gd name="T108" fmla="*/ 153 w 217"/>
                  <a:gd name="T109" fmla="*/ 11 h 280"/>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17" h="280">
                    <a:moveTo>
                      <a:pt x="153" y="11"/>
                    </a:moveTo>
                    <a:lnTo>
                      <a:pt x="153" y="13"/>
                    </a:lnTo>
                    <a:lnTo>
                      <a:pt x="153" y="14"/>
                    </a:lnTo>
                    <a:lnTo>
                      <a:pt x="156" y="14"/>
                    </a:lnTo>
                    <a:lnTo>
                      <a:pt x="156" y="17"/>
                    </a:lnTo>
                    <a:lnTo>
                      <a:pt x="158" y="17"/>
                    </a:lnTo>
                    <a:lnTo>
                      <a:pt x="158" y="18"/>
                    </a:lnTo>
                    <a:lnTo>
                      <a:pt x="162" y="18"/>
                    </a:lnTo>
                    <a:lnTo>
                      <a:pt x="162" y="22"/>
                    </a:lnTo>
                    <a:lnTo>
                      <a:pt x="165" y="22"/>
                    </a:lnTo>
                    <a:lnTo>
                      <a:pt x="165" y="24"/>
                    </a:lnTo>
                    <a:lnTo>
                      <a:pt x="168" y="24"/>
                    </a:lnTo>
                    <a:lnTo>
                      <a:pt x="168" y="28"/>
                    </a:lnTo>
                    <a:lnTo>
                      <a:pt x="170" y="28"/>
                    </a:lnTo>
                    <a:lnTo>
                      <a:pt x="173" y="28"/>
                    </a:lnTo>
                    <a:lnTo>
                      <a:pt x="173" y="32"/>
                    </a:lnTo>
                    <a:lnTo>
                      <a:pt x="173" y="33"/>
                    </a:lnTo>
                    <a:lnTo>
                      <a:pt x="175" y="33"/>
                    </a:lnTo>
                    <a:lnTo>
                      <a:pt x="175" y="36"/>
                    </a:lnTo>
                    <a:lnTo>
                      <a:pt x="177" y="36"/>
                    </a:lnTo>
                    <a:lnTo>
                      <a:pt x="177" y="38"/>
                    </a:lnTo>
                    <a:lnTo>
                      <a:pt x="180" y="38"/>
                    </a:lnTo>
                    <a:lnTo>
                      <a:pt x="180" y="41"/>
                    </a:lnTo>
                    <a:lnTo>
                      <a:pt x="181" y="41"/>
                    </a:lnTo>
                    <a:lnTo>
                      <a:pt x="181" y="44"/>
                    </a:lnTo>
                    <a:lnTo>
                      <a:pt x="184" y="44"/>
                    </a:lnTo>
                    <a:lnTo>
                      <a:pt x="184" y="47"/>
                    </a:lnTo>
                    <a:lnTo>
                      <a:pt x="185" y="47"/>
                    </a:lnTo>
                    <a:lnTo>
                      <a:pt x="185" y="48"/>
                    </a:lnTo>
                    <a:lnTo>
                      <a:pt x="188" y="48"/>
                    </a:lnTo>
                    <a:lnTo>
                      <a:pt x="188" y="51"/>
                    </a:lnTo>
                    <a:lnTo>
                      <a:pt x="188" y="54"/>
                    </a:lnTo>
                    <a:lnTo>
                      <a:pt x="188" y="57"/>
                    </a:lnTo>
                    <a:lnTo>
                      <a:pt x="191" y="57"/>
                    </a:lnTo>
                    <a:lnTo>
                      <a:pt x="191" y="61"/>
                    </a:lnTo>
                    <a:lnTo>
                      <a:pt x="193" y="63"/>
                    </a:lnTo>
                    <a:lnTo>
                      <a:pt x="193" y="66"/>
                    </a:lnTo>
                    <a:lnTo>
                      <a:pt x="195" y="66"/>
                    </a:lnTo>
                    <a:lnTo>
                      <a:pt x="195" y="69"/>
                    </a:lnTo>
                    <a:lnTo>
                      <a:pt x="195" y="70"/>
                    </a:lnTo>
                    <a:lnTo>
                      <a:pt x="195" y="73"/>
                    </a:lnTo>
                    <a:lnTo>
                      <a:pt x="199" y="73"/>
                    </a:lnTo>
                    <a:lnTo>
                      <a:pt x="199" y="76"/>
                    </a:lnTo>
                    <a:lnTo>
                      <a:pt x="202" y="76"/>
                    </a:lnTo>
                    <a:lnTo>
                      <a:pt x="202" y="77"/>
                    </a:lnTo>
                    <a:lnTo>
                      <a:pt x="204" y="77"/>
                    </a:lnTo>
                    <a:lnTo>
                      <a:pt x="204" y="80"/>
                    </a:lnTo>
                    <a:lnTo>
                      <a:pt x="204" y="82"/>
                    </a:lnTo>
                    <a:lnTo>
                      <a:pt x="204" y="85"/>
                    </a:lnTo>
                    <a:lnTo>
                      <a:pt x="207" y="85"/>
                    </a:lnTo>
                    <a:lnTo>
                      <a:pt x="207" y="88"/>
                    </a:lnTo>
                    <a:lnTo>
                      <a:pt x="207" y="90"/>
                    </a:lnTo>
                    <a:lnTo>
                      <a:pt x="207" y="94"/>
                    </a:lnTo>
                    <a:lnTo>
                      <a:pt x="210" y="94"/>
                    </a:lnTo>
                    <a:lnTo>
                      <a:pt x="210" y="96"/>
                    </a:lnTo>
                    <a:lnTo>
                      <a:pt x="210" y="99"/>
                    </a:lnTo>
                    <a:lnTo>
                      <a:pt x="210" y="103"/>
                    </a:lnTo>
                    <a:lnTo>
                      <a:pt x="210" y="105"/>
                    </a:lnTo>
                    <a:lnTo>
                      <a:pt x="210" y="107"/>
                    </a:lnTo>
                    <a:lnTo>
                      <a:pt x="210" y="109"/>
                    </a:lnTo>
                    <a:lnTo>
                      <a:pt x="213" y="109"/>
                    </a:lnTo>
                    <a:lnTo>
                      <a:pt x="213" y="112"/>
                    </a:lnTo>
                    <a:lnTo>
                      <a:pt x="213" y="113"/>
                    </a:lnTo>
                    <a:lnTo>
                      <a:pt x="213" y="116"/>
                    </a:lnTo>
                    <a:lnTo>
                      <a:pt x="213" y="119"/>
                    </a:lnTo>
                    <a:lnTo>
                      <a:pt x="213" y="122"/>
                    </a:lnTo>
                    <a:lnTo>
                      <a:pt x="214" y="122"/>
                    </a:lnTo>
                    <a:lnTo>
                      <a:pt x="214" y="125"/>
                    </a:lnTo>
                    <a:lnTo>
                      <a:pt x="214" y="127"/>
                    </a:lnTo>
                    <a:lnTo>
                      <a:pt x="214" y="129"/>
                    </a:lnTo>
                    <a:lnTo>
                      <a:pt x="214" y="132"/>
                    </a:lnTo>
                    <a:lnTo>
                      <a:pt x="214" y="134"/>
                    </a:lnTo>
                    <a:lnTo>
                      <a:pt x="216" y="134"/>
                    </a:lnTo>
                    <a:lnTo>
                      <a:pt x="214" y="138"/>
                    </a:lnTo>
                    <a:lnTo>
                      <a:pt x="214" y="140"/>
                    </a:lnTo>
                    <a:lnTo>
                      <a:pt x="214" y="143"/>
                    </a:lnTo>
                    <a:lnTo>
                      <a:pt x="214" y="146"/>
                    </a:lnTo>
                    <a:lnTo>
                      <a:pt x="214" y="149"/>
                    </a:lnTo>
                    <a:lnTo>
                      <a:pt x="214" y="152"/>
                    </a:lnTo>
                    <a:lnTo>
                      <a:pt x="213" y="155"/>
                    </a:lnTo>
                    <a:lnTo>
                      <a:pt x="213" y="158"/>
                    </a:lnTo>
                    <a:lnTo>
                      <a:pt x="213" y="161"/>
                    </a:lnTo>
                    <a:lnTo>
                      <a:pt x="213" y="162"/>
                    </a:lnTo>
                    <a:lnTo>
                      <a:pt x="213" y="165"/>
                    </a:lnTo>
                    <a:lnTo>
                      <a:pt x="213" y="167"/>
                    </a:lnTo>
                    <a:lnTo>
                      <a:pt x="213" y="171"/>
                    </a:lnTo>
                    <a:lnTo>
                      <a:pt x="211" y="173"/>
                    </a:lnTo>
                    <a:lnTo>
                      <a:pt x="211" y="176"/>
                    </a:lnTo>
                    <a:lnTo>
                      <a:pt x="211" y="179"/>
                    </a:lnTo>
                    <a:lnTo>
                      <a:pt x="211" y="180"/>
                    </a:lnTo>
                    <a:lnTo>
                      <a:pt x="211" y="183"/>
                    </a:lnTo>
                    <a:lnTo>
                      <a:pt x="211" y="186"/>
                    </a:lnTo>
                    <a:lnTo>
                      <a:pt x="211" y="189"/>
                    </a:lnTo>
                    <a:lnTo>
                      <a:pt x="211" y="191"/>
                    </a:lnTo>
                    <a:lnTo>
                      <a:pt x="209" y="194"/>
                    </a:lnTo>
                    <a:lnTo>
                      <a:pt x="209" y="197"/>
                    </a:lnTo>
                    <a:lnTo>
                      <a:pt x="209" y="200"/>
                    </a:lnTo>
                    <a:lnTo>
                      <a:pt x="209" y="202"/>
                    </a:lnTo>
                    <a:lnTo>
                      <a:pt x="208" y="206"/>
                    </a:lnTo>
                    <a:lnTo>
                      <a:pt x="208" y="210"/>
                    </a:lnTo>
                    <a:lnTo>
                      <a:pt x="206" y="213"/>
                    </a:lnTo>
                    <a:lnTo>
                      <a:pt x="204" y="215"/>
                    </a:lnTo>
                    <a:lnTo>
                      <a:pt x="202" y="219"/>
                    </a:lnTo>
                    <a:lnTo>
                      <a:pt x="199" y="219"/>
                    </a:lnTo>
                    <a:lnTo>
                      <a:pt x="197" y="222"/>
                    </a:lnTo>
                    <a:lnTo>
                      <a:pt x="197" y="225"/>
                    </a:lnTo>
                    <a:lnTo>
                      <a:pt x="197" y="229"/>
                    </a:lnTo>
                    <a:lnTo>
                      <a:pt x="197" y="232"/>
                    </a:lnTo>
                    <a:lnTo>
                      <a:pt x="193" y="239"/>
                    </a:lnTo>
                    <a:lnTo>
                      <a:pt x="191" y="241"/>
                    </a:lnTo>
                    <a:lnTo>
                      <a:pt x="188" y="248"/>
                    </a:lnTo>
                    <a:lnTo>
                      <a:pt x="188" y="250"/>
                    </a:lnTo>
                    <a:lnTo>
                      <a:pt x="185" y="257"/>
                    </a:lnTo>
                    <a:lnTo>
                      <a:pt x="182" y="260"/>
                    </a:lnTo>
                    <a:lnTo>
                      <a:pt x="179" y="265"/>
                    </a:lnTo>
                    <a:lnTo>
                      <a:pt x="177" y="268"/>
                    </a:lnTo>
                    <a:lnTo>
                      <a:pt x="174" y="272"/>
                    </a:lnTo>
                    <a:lnTo>
                      <a:pt x="173" y="274"/>
                    </a:lnTo>
                    <a:lnTo>
                      <a:pt x="171" y="275"/>
                    </a:lnTo>
                    <a:lnTo>
                      <a:pt x="171" y="274"/>
                    </a:lnTo>
                    <a:lnTo>
                      <a:pt x="168" y="274"/>
                    </a:lnTo>
                    <a:lnTo>
                      <a:pt x="165" y="274"/>
                    </a:lnTo>
                    <a:lnTo>
                      <a:pt x="164" y="274"/>
                    </a:lnTo>
                    <a:lnTo>
                      <a:pt x="160" y="274"/>
                    </a:lnTo>
                    <a:lnTo>
                      <a:pt x="158" y="274"/>
                    </a:lnTo>
                    <a:lnTo>
                      <a:pt x="154" y="274"/>
                    </a:lnTo>
                    <a:lnTo>
                      <a:pt x="152" y="272"/>
                    </a:lnTo>
                    <a:lnTo>
                      <a:pt x="149" y="272"/>
                    </a:lnTo>
                    <a:lnTo>
                      <a:pt x="146" y="272"/>
                    </a:lnTo>
                    <a:lnTo>
                      <a:pt x="143" y="272"/>
                    </a:lnTo>
                    <a:lnTo>
                      <a:pt x="140" y="270"/>
                    </a:lnTo>
                    <a:lnTo>
                      <a:pt x="137" y="270"/>
                    </a:lnTo>
                    <a:lnTo>
                      <a:pt x="136" y="270"/>
                    </a:lnTo>
                    <a:lnTo>
                      <a:pt x="135" y="270"/>
                    </a:lnTo>
                    <a:lnTo>
                      <a:pt x="135" y="267"/>
                    </a:lnTo>
                    <a:lnTo>
                      <a:pt x="132" y="270"/>
                    </a:lnTo>
                    <a:lnTo>
                      <a:pt x="129" y="270"/>
                    </a:lnTo>
                    <a:lnTo>
                      <a:pt x="125" y="270"/>
                    </a:lnTo>
                    <a:lnTo>
                      <a:pt x="123" y="270"/>
                    </a:lnTo>
                    <a:lnTo>
                      <a:pt x="120" y="270"/>
                    </a:lnTo>
                    <a:lnTo>
                      <a:pt x="118" y="272"/>
                    </a:lnTo>
                    <a:lnTo>
                      <a:pt x="116" y="272"/>
                    </a:lnTo>
                    <a:lnTo>
                      <a:pt x="112" y="272"/>
                    </a:lnTo>
                    <a:lnTo>
                      <a:pt x="110" y="272"/>
                    </a:lnTo>
                    <a:lnTo>
                      <a:pt x="107" y="274"/>
                    </a:lnTo>
                    <a:lnTo>
                      <a:pt x="104" y="274"/>
                    </a:lnTo>
                    <a:lnTo>
                      <a:pt x="101" y="274"/>
                    </a:lnTo>
                    <a:lnTo>
                      <a:pt x="97" y="277"/>
                    </a:lnTo>
                    <a:lnTo>
                      <a:pt x="94" y="277"/>
                    </a:lnTo>
                    <a:lnTo>
                      <a:pt x="90" y="277"/>
                    </a:lnTo>
                    <a:lnTo>
                      <a:pt x="88" y="277"/>
                    </a:lnTo>
                    <a:lnTo>
                      <a:pt x="85" y="277"/>
                    </a:lnTo>
                    <a:lnTo>
                      <a:pt x="81" y="277"/>
                    </a:lnTo>
                    <a:lnTo>
                      <a:pt x="79" y="277"/>
                    </a:lnTo>
                    <a:lnTo>
                      <a:pt x="79" y="275"/>
                    </a:lnTo>
                    <a:lnTo>
                      <a:pt x="75" y="275"/>
                    </a:lnTo>
                    <a:lnTo>
                      <a:pt x="72" y="275"/>
                    </a:lnTo>
                    <a:lnTo>
                      <a:pt x="69" y="275"/>
                    </a:lnTo>
                    <a:lnTo>
                      <a:pt x="67" y="274"/>
                    </a:lnTo>
                    <a:lnTo>
                      <a:pt x="64" y="274"/>
                    </a:lnTo>
                    <a:lnTo>
                      <a:pt x="61" y="274"/>
                    </a:lnTo>
                    <a:lnTo>
                      <a:pt x="58" y="274"/>
                    </a:lnTo>
                    <a:lnTo>
                      <a:pt x="55" y="274"/>
                    </a:lnTo>
                    <a:lnTo>
                      <a:pt x="52" y="277"/>
                    </a:lnTo>
                    <a:lnTo>
                      <a:pt x="50" y="277"/>
                    </a:lnTo>
                    <a:lnTo>
                      <a:pt x="46" y="277"/>
                    </a:lnTo>
                    <a:lnTo>
                      <a:pt x="43" y="279"/>
                    </a:lnTo>
                    <a:lnTo>
                      <a:pt x="41" y="279"/>
                    </a:lnTo>
                    <a:lnTo>
                      <a:pt x="38" y="279"/>
                    </a:lnTo>
                    <a:lnTo>
                      <a:pt x="38" y="277"/>
                    </a:lnTo>
                    <a:lnTo>
                      <a:pt x="35" y="277"/>
                    </a:lnTo>
                    <a:lnTo>
                      <a:pt x="34" y="277"/>
                    </a:lnTo>
                    <a:lnTo>
                      <a:pt x="31" y="277"/>
                    </a:lnTo>
                    <a:lnTo>
                      <a:pt x="31" y="276"/>
                    </a:lnTo>
                    <a:lnTo>
                      <a:pt x="28" y="276"/>
                    </a:lnTo>
                    <a:lnTo>
                      <a:pt x="28" y="273"/>
                    </a:lnTo>
                    <a:lnTo>
                      <a:pt x="25" y="273"/>
                    </a:lnTo>
                    <a:lnTo>
                      <a:pt x="25" y="270"/>
                    </a:lnTo>
                    <a:lnTo>
                      <a:pt x="22" y="270"/>
                    </a:lnTo>
                    <a:lnTo>
                      <a:pt x="22" y="267"/>
                    </a:lnTo>
                    <a:lnTo>
                      <a:pt x="20" y="267"/>
                    </a:lnTo>
                    <a:lnTo>
                      <a:pt x="20" y="264"/>
                    </a:lnTo>
                    <a:lnTo>
                      <a:pt x="17" y="264"/>
                    </a:lnTo>
                    <a:lnTo>
                      <a:pt x="17" y="261"/>
                    </a:lnTo>
                    <a:lnTo>
                      <a:pt x="17" y="258"/>
                    </a:lnTo>
                    <a:lnTo>
                      <a:pt x="15" y="258"/>
                    </a:lnTo>
                    <a:lnTo>
                      <a:pt x="15" y="256"/>
                    </a:lnTo>
                    <a:lnTo>
                      <a:pt x="13" y="256"/>
                    </a:lnTo>
                    <a:lnTo>
                      <a:pt x="13" y="253"/>
                    </a:lnTo>
                    <a:lnTo>
                      <a:pt x="11" y="253"/>
                    </a:lnTo>
                    <a:lnTo>
                      <a:pt x="11" y="250"/>
                    </a:lnTo>
                    <a:lnTo>
                      <a:pt x="11" y="248"/>
                    </a:lnTo>
                    <a:lnTo>
                      <a:pt x="9" y="248"/>
                    </a:lnTo>
                    <a:lnTo>
                      <a:pt x="8" y="248"/>
                    </a:lnTo>
                    <a:lnTo>
                      <a:pt x="8" y="246"/>
                    </a:lnTo>
                    <a:lnTo>
                      <a:pt x="5" y="246"/>
                    </a:lnTo>
                    <a:lnTo>
                      <a:pt x="5" y="244"/>
                    </a:lnTo>
                    <a:lnTo>
                      <a:pt x="2" y="244"/>
                    </a:lnTo>
                    <a:lnTo>
                      <a:pt x="2" y="241"/>
                    </a:lnTo>
                    <a:lnTo>
                      <a:pt x="2" y="239"/>
                    </a:lnTo>
                    <a:lnTo>
                      <a:pt x="2" y="235"/>
                    </a:lnTo>
                    <a:lnTo>
                      <a:pt x="0" y="235"/>
                    </a:lnTo>
                    <a:lnTo>
                      <a:pt x="0" y="232"/>
                    </a:lnTo>
                    <a:lnTo>
                      <a:pt x="0" y="229"/>
                    </a:lnTo>
                    <a:lnTo>
                      <a:pt x="0" y="226"/>
                    </a:lnTo>
                    <a:lnTo>
                      <a:pt x="0" y="225"/>
                    </a:lnTo>
                    <a:lnTo>
                      <a:pt x="0" y="222"/>
                    </a:lnTo>
                    <a:lnTo>
                      <a:pt x="0" y="219"/>
                    </a:lnTo>
                    <a:lnTo>
                      <a:pt x="0" y="215"/>
                    </a:lnTo>
                    <a:lnTo>
                      <a:pt x="0" y="213"/>
                    </a:lnTo>
                    <a:lnTo>
                      <a:pt x="0" y="210"/>
                    </a:lnTo>
                    <a:lnTo>
                      <a:pt x="2" y="206"/>
                    </a:lnTo>
                    <a:lnTo>
                      <a:pt x="2" y="202"/>
                    </a:lnTo>
                    <a:lnTo>
                      <a:pt x="2" y="199"/>
                    </a:lnTo>
                    <a:lnTo>
                      <a:pt x="4" y="196"/>
                    </a:lnTo>
                    <a:lnTo>
                      <a:pt x="4" y="193"/>
                    </a:lnTo>
                    <a:lnTo>
                      <a:pt x="4" y="192"/>
                    </a:lnTo>
                    <a:lnTo>
                      <a:pt x="4" y="189"/>
                    </a:lnTo>
                    <a:lnTo>
                      <a:pt x="4" y="186"/>
                    </a:lnTo>
                    <a:lnTo>
                      <a:pt x="4" y="183"/>
                    </a:lnTo>
                    <a:lnTo>
                      <a:pt x="4" y="180"/>
                    </a:lnTo>
                    <a:lnTo>
                      <a:pt x="4" y="177"/>
                    </a:lnTo>
                    <a:lnTo>
                      <a:pt x="4" y="176"/>
                    </a:lnTo>
                    <a:lnTo>
                      <a:pt x="4" y="173"/>
                    </a:lnTo>
                    <a:lnTo>
                      <a:pt x="4" y="169"/>
                    </a:lnTo>
                    <a:lnTo>
                      <a:pt x="4" y="167"/>
                    </a:lnTo>
                    <a:lnTo>
                      <a:pt x="6" y="164"/>
                    </a:lnTo>
                    <a:lnTo>
                      <a:pt x="5" y="161"/>
                    </a:lnTo>
                    <a:lnTo>
                      <a:pt x="5" y="158"/>
                    </a:lnTo>
                    <a:lnTo>
                      <a:pt x="5" y="155"/>
                    </a:lnTo>
                    <a:lnTo>
                      <a:pt x="5" y="150"/>
                    </a:lnTo>
                    <a:lnTo>
                      <a:pt x="5" y="147"/>
                    </a:lnTo>
                    <a:lnTo>
                      <a:pt x="5" y="144"/>
                    </a:lnTo>
                    <a:lnTo>
                      <a:pt x="5" y="141"/>
                    </a:lnTo>
                    <a:lnTo>
                      <a:pt x="7" y="134"/>
                    </a:lnTo>
                    <a:lnTo>
                      <a:pt x="7" y="131"/>
                    </a:lnTo>
                    <a:lnTo>
                      <a:pt x="7" y="128"/>
                    </a:lnTo>
                    <a:lnTo>
                      <a:pt x="7" y="125"/>
                    </a:lnTo>
                    <a:lnTo>
                      <a:pt x="9" y="121"/>
                    </a:lnTo>
                    <a:lnTo>
                      <a:pt x="9" y="118"/>
                    </a:lnTo>
                    <a:lnTo>
                      <a:pt x="9" y="115"/>
                    </a:lnTo>
                    <a:lnTo>
                      <a:pt x="9" y="112"/>
                    </a:lnTo>
                    <a:lnTo>
                      <a:pt x="11" y="109"/>
                    </a:lnTo>
                    <a:lnTo>
                      <a:pt x="11" y="107"/>
                    </a:lnTo>
                    <a:lnTo>
                      <a:pt x="11" y="103"/>
                    </a:lnTo>
                    <a:lnTo>
                      <a:pt x="11" y="101"/>
                    </a:lnTo>
                    <a:lnTo>
                      <a:pt x="11" y="98"/>
                    </a:lnTo>
                    <a:lnTo>
                      <a:pt x="11" y="94"/>
                    </a:lnTo>
                    <a:lnTo>
                      <a:pt x="11" y="90"/>
                    </a:lnTo>
                    <a:lnTo>
                      <a:pt x="11" y="86"/>
                    </a:lnTo>
                    <a:lnTo>
                      <a:pt x="13" y="80"/>
                    </a:lnTo>
                    <a:lnTo>
                      <a:pt x="13" y="77"/>
                    </a:lnTo>
                    <a:lnTo>
                      <a:pt x="13" y="70"/>
                    </a:lnTo>
                    <a:lnTo>
                      <a:pt x="13" y="68"/>
                    </a:lnTo>
                    <a:lnTo>
                      <a:pt x="15" y="61"/>
                    </a:lnTo>
                    <a:lnTo>
                      <a:pt x="15" y="59"/>
                    </a:lnTo>
                    <a:lnTo>
                      <a:pt x="15" y="53"/>
                    </a:lnTo>
                    <a:lnTo>
                      <a:pt x="15" y="50"/>
                    </a:lnTo>
                    <a:lnTo>
                      <a:pt x="17" y="44"/>
                    </a:lnTo>
                    <a:lnTo>
                      <a:pt x="17" y="42"/>
                    </a:lnTo>
                    <a:lnTo>
                      <a:pt x="20" y="39"/>
                    </a:lnTo>
                    <a:lnTo>
                      <a:pt x="20" y="37"/>
                    </a:lnTo>
                    <a:lnTo>
                      <a:pt x="21" y="34"/>
                    </a:lnTo>
                    <a:lnTo>
                      <a:pt x="21" y="31"/>
                    </a:lnTo>
                    <a:lnTo>
                      <a:pt x="24" y="28"/>
                    </a:lnTo>
                    <a:lnTo>
                      <a:pt x="26" y="24"/>
                    </a:lnTo>
                    <a:lnTo>
                      <a:pt x="26" y="22"/>
                    </a:lnTo>
                    <a:lnTo>
                      <a:pt x="29" y="18"/>
                    </a:lnTo>
                    <a:lnTo>
                      <a:pt x="29" y="17"/>
                    </a:lnTo>
                    <a:lnTo>
                      <a:pt x="32" y="14"/>
                    </a:lnTo>
                    <a:lnTo>
                      <a:pt x="33" y="13"/>
                    </a:lnTo>
                    <a:lnTo>
                      <a:pt x="36" y="9"/>
                    </a:lnTo>
                    <a:lnTo>
                      <a:pt x="38" y="9"/>
                    </a:lnTo>
                    <a:lnTo>
                      <a:pt x="41" y="7"/>
                    </a:lnTo>
                    <a:lnTo>
                      <a:pt x="44" y="7"/>
                    </a:lnTo>
                    <a:lnTo>
                      <a:pt x="48" y="4"/>
                    </a:lnTo>
                    <a:lnTo>
                      <a:pt x="50" y="4"/>
                    </a:lnTo>
                    <a:lnTo>
                      <a:pt x="53" y="2"/>
                    </a:lnTo>
                    <a:lnTo>
                      <a:pt x="54" y="2"/>
                    </a:lnTo>
                    <a:lnTo>
                      <a:pt x="56" y="0"/>
                    </a:lnTo>
                    <a:lnTo>
                      <a:pt x="60" y="2"/>
                    </a:lnTo>
                    <a:lnTo>
                      <a:pt x="66" y="2"/>
                    </a:lnTo>
                    <a:lnTo>
                      <a:pt x="72" y="2"/>
                    </a:lnTo>
                    <a:lnTo>
                      <a:pt x="79" y="2"/>
                    </a:lnTo>
                    <a:lnTo>
                      <a:pt x="85" y="3"/>
                    </a:lnTo>
                    <a:lnTo>
                      <a:pt x="92" y="3"/>
                    </a:lnTo>
                    <a:lnTo>
                      <a:pt x="99" y="3"/>
                    </a:lnTo>
                    <a:lnTo>
                      <a:pt x="108" y="3"/>
                    </a:lnTo>
                    <a:lnTo>
                      <a:pt x="114" y="6"/>
                    </a:lnTo>
                    <a:lnTo>
                      <a:pt x="120" y="6"/>
                    </a:lnTo>
                    <a:lnTo>
                      <a:pt x="127" y="7"/>
                    </a:lnTo>
                    <a:lnTo>
                      <a:pt x="134" y="7"/>
                    </a:lnTo>
                    <a:lnTo>
                      <a:pt x="138" y="10"/>
                    </a:lnTo>
                    <a:lnTo>
                      <a:pt x="144" y="10"/>
                    </a:lnTo>
                    <a:lnTo>
                      <a:pt x="148" y="11"/>
                    </a:lnTo>
                    <a:lnTo>
                      <a:pt x="153" y="11"/>
                    </a:lnTo>
                  </a:path>
                </a:pathLst>
              </a:custGeom>
              <a:solidFill>
                <a:srgbClr val="D0B1A1"/>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37" name="その他">
                <a:extLst>
                  <a:ext uri="{FF2B5EF4-FFF2-40B4-BE49-F238E27FC236}">
                    <a16:creationId xmlns:a16="http://schemas.microsoft.com/office/drawing/2014/main" id="{65CCEAA0-F9F2-411E-81B6-295329DEEB97}"/>
                  </a:ext>
                </a:extLst>
              </p:cNvPr>
              <p:cNvSpPr>
                <a:spLocks/>
              </p:cNvSpPr>
              <p:nvPr/>
            </p:nvSpPr>
            <p:spPr bwMode="auto">
              <a:xfrm>
                <a:off x="422" y="11"/>
                <a:ext cx="120" cy="184"/>
              </a:xfrm>
              <a:custGeom>
                <a:avLst/>
                <a:gdLst>
                  <a:gd name="T0" fmla="*/ 22 w 120"/>
                  <a:gd name="T1" fmla="*/ 152 h 184"/>
                  <a:gd name="T2" fmla="*/ 20 w 120"/>
                  <a:gd name="T3" fmla="*/ 140 h 184"/>
                  <a:gd name="T4" fmla="*/ 15 w 120"/>
                  <a:gd name="T5" fmla="*/ 131 h 184"/>
                  <a:gd name="T6" fmla="*/ 14 w 120"/>
                  <a:gd name="T7" fmla="*/ 126 h 184"/>
                  <a:gd name="T8" fmla="*/ 9 w 120"/>
                  <a:gd name="T9" fmla="*/ 118 h 184"/>
                  <a:gd name="T10" fmla="*/ 7 w 120"/>
                  <a:gd name="T11" fmla="*/ 110 h 184"/>
                  <a:gd name="T12" fmla="*/ 3 w 120"/>
                  <a:gd name="T13" fmla="*/ 102 h 184"/>
                  <a:gd name="T14" fmla="*/ 0 w 120"/>
                  <a:gd name="T15" fmla="*/ 97 h 184"/>
                  <a:gd name="T16" fmla="*/ 3 w 120"/>
                  <a:gd name="T17" fmla="*/ 86 h 184"/>
                  <a:gd name="T18" fmla="*/ 5 w 120"/>
                  <a:gd name="T19" fmla="*/ 75 h 184"/>
                  <a:gd name="T20" fmla="*/ 1 w 120"/>
                  <a:gd name="T21" fmla="*/ 72 h 184"/>
                  <a:gd name="T22" fmla="*/ 1 w 120"/>
                  <a:gd name="T23" fmla="*/ 69 h 184"/>
                  <a:gd name="T24" fmla="*/ 5 w 120"/>
                  <a:gd name="T25" fmla="*/ 62 h 184"/>
                  <a:gd name="T26" fmla="*/ 3 w 120"/>
                  <a:gd name="T27" fmla="*/ 56 h 184"/>
                  <a:gd name="T28" fmla="*/ 5 w 120"/>
                  <a:gd name="T29" fmla="*/ 46 h 184"/>
                  <a:gd name="T30" fmla="*/ 5 w 120"/>
                  <a:gd name="T31" fmla="*/ 37 h 184"/>
                  <a:gd name="T32" fmla="*/ 7 w 120"/>
                  <a:gd name="T33" fmla="*/ 33 h 184"/>
                  <a:gd name="T34" fmla="*/ 7 w 120"/>
                  <a:gd name="T35" fmla="*/ 29 h 184"/>
                  <a:gd name="T36" fmla="*/ 7 w 120"/>
                  <a:gd name="T37" fmla="*/ 27 h 184"/>
                  <a:gd name="T38" fmla="*/ 12 w 120"/>
                  <a:gd name="T39" fmla="*/ 23 h 184"/>
                  <a:gd name="T40" fmla="*/ 24 w 120"/>
                  <a:gd name="T41" fmla="*/ 16 h 184"/>
                  <a:gd name="T42" fmla="*/ 38 w 120"/>
                  <a:gd name="T43" fmla="*/ 7 h 184"/>
                  <a:gd name="T44" fmla="*/ 51 w 120"/>
                  <a:gd name="T45" fmla="*/ 0 h 184"/>
                  <a:gd name="T46" fmla="*/ 65 w 120"/>
                  <a:gd name="T47" fmla="*/ 0 h 184"/>
                  <a:gd name="T48" fmla="*/ 71 w 120"/>
                  <a:gd name="T49" fmla="*/ 0 h 184"/>
                  <a:gd name="T50" fmla="*/ 75 w 120"/>
                  <a:gd name="T51" fmla="*/ 2 h 184"/>
                  <a:gd name="T52" fmla="*/ 90 w 120"/>
                  <a:gd name="T53" fmla="*/ 4 h 184"/>
                  <a:gd name="T54" fmla="*/ 94 w 120"/>
                  <a:gd name="T55" fmla="*/ 7 h 184"/>
                  <a:gd name="T56" fmla="*/ 100 w 120"/>
                  <a:gd name="T57" fmla="*/ 13 h 184"/>
                  <a:gd name="T58" fmla="*/ 102 w 120"/>
                  <a:gd name="T59" fmla="*/ 25 h 184"/>
                  <a:gd name="T60" fmla="*/ 106 w 120"/>
                  <a:gd name="T61" fmla="*/ 35 h 184"/>
                  <a:gd name="T62" fmla="*/ 108 w 120"/>
                  <a:gd name="T63" fmla="*/ 40 h 184"/>
                  <a:gd name="T64" fmla="*/ 111 w 120"/>
                  <a:gd name="T65" fmla="*/ 54 h 184"/>
                  <a:gd name="T66" fmla="*/ 115 w 120"/>
                  <a:gd name="T67" fmla="*/ 65 h 184"/>
                  <a:gd name="T68" fmla="*/ 111 w 120"/>
                  <a:gd name="T69" fmla="*/ 77 h 184"/>
                  <a:gd name="T70" fmla="*/ 113 w 120"/>
                  <a:gd name="T71" fmla="*/ 89 h 184"/>
                  <a:gd name="T72" fmla="*/ 117 w 120"/>
                  <a:gd name="T73" fmla="*/ 101 h 184"/>
                  <a:gd name="T74" fmla="*/ 113 w 120"/>
                  <a:gd name="T75" fmla="*/ 107 h 184"/>
                  <a:gd name="T76" fmla="*/ 108 w 120"/>
                  <a:gd name="T77" fmla="*/ 119 h 184"/>
                  <a:gd name="T78" fmla="*/ 106 w 120"/>
                  <a:gd name="T79" fmla="*/ 126 h 184"/>
                  <a:gd name="T80" fmla="*/ 96 w 120"/>
                  <a:gd name="T81" fmla="*/ 127 h 184"/>
                  <a:gd name="T82" fmla="*/ 91 w 120"/>
                  <a:gd name="T83" fmla="*/ 130 h 184"/>
                  <a:gd name="T84" fmla="*/ 91 w 120"/>
                  <a:gd name="T85" fmla="*/ 136 h 184"/>
                  <a:gd name="T86" fmla="*/ 91 w 120"/>
                  <a:gd name="T87" fmla="*/ 142 h 184"/>
                  <a:gd name="T88" fmla="*/ 92 w 120"/>
                  <a:gd name="T89" fmla="*/ 150 h 184"/>
                  <a:gd name="T90" fmla="*/ 93 w 120"/>
                  <a:gd name="T91" fmla="*/ 158 h 184"/>
                  <a:gd name="T92" fmla="*/ 89 w 120"/>
                  <a:gd name="T93" fmla="*/ 168 h 184"/>
                  <a:gd name="T94" fmla="*/ 76 w 120"/>
                  <a:gd name="T95" fmla="*/ 172 h 184"/>
                  <a:gd name="T96" fmla="*/ 73 w 120"/>
                  <a:gd name="T97" fmla="*/ 180 h 184"/>
                  <a:gd name="T98" fmla="*/ 71 w 120"/>
                  <a:gd name="T99" fmla="*/ 181 h 184"/>
                  <a:gd name="T100" fmla="*/ 62 w 120"/>
                  <a:gd name="T101" fmla="*/ 181 h 184"/>
                  <a:gd name="T102" fmla="*/ 56 w 120"/>
                  <a:gd name="T103" fmla="*/ 183 h 184"/>
                  <a:gd name="T104" fmla="*/ 46 w 120"/>
                  <a:gd name="T105" fmla="*/ 182 h 184"/>
                  <a:gd name="T106" fmla="*/ 33 w 120"/>
                  <a:gd name="T107" fmla="*/ 178 h 184"/>
                  <a:gd name="T108" fmla="*/ 25 w 120"/>
                  <a:gd name="T109" fmla="*/ 169 h 184"/>
                  <a:gd name="T110" fmla="*/ 23 w 120"/>
                  <a:gd name="T111" fmla="*/ 163 h 184"/>
                  <a:gd name="T112" fmla="*/ 23 w 120"/>
                  <a:gd name="T113" fmla="*/ 161 h 184"/>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20" h="184">
                    <a:moveTo>
                      <a:pt x="24" y="161"/>
                    </a:moveTo>
                    <a:lnTo>
                      <a:pt x="22" y="161"/>
                    </a:lnTo>
                    <a:lnTo>
                      <a:pt x="22" y="158"/>
                    </a:lnTo>
                    <a:lnTo>
                      <a:pt x="22" y="156"/>
                    </a:lnTo>
                    <a:lnTo>
                      <a:pt x="22" y="152"/>
                    </a:lnTo>
                    <a:lnTo>
                      <a:pt x="22" y="149"/>
                    </a:lnTo>
                    <a:lnTo>
                      <a:pt x="22" y="147"/>
                    </a:lnTo>
                    <a:lnTo>
                      <a:pt x="22" y="143"/>
                    </a:lnTo>
                    <a:lnTo>
                      <a:pt x="24" y="140"/>
                    </a:lnTo>
                    <a:lnTo>
                      <a:pt x="21" y="140"/>
                    </a:lnTo>
                    <a:lnTo>
                      <a:pt x="20" y="140"/>
                    </a:lnTo>
                    <a:lnTo>
                      <a:pt x="20" y="138"/>
                    </a:lnTo>
                    <a:lnTo>
                      <a:pt x="19" y="138"/>
                    </a:lnTo>
                    <a:lnTo>
                      <a:pt x="19" y="137"/>
                    </a:lnTo>
                    <a:lnTo>
                      <a:pt x="19" y="134"/>
                    </a:lnTo>
                    <a:lnTo>
                      <a:pt x="17" y="134"/>
                    </a:lnTo>
                    <a:lnTo>
                      <a:pt x="17" y="131"/>
                    </a:lnTo>
                    <a:lnTo>
                      <a:pt x="15" y="131"/>
                    </a:lnTo>
                    <a:lnTo>
                      <a:pt x="15" y="130"/>
                    </a:lnTo>
                    <a:lnTo>
                      <a:pt x="15" y="127"/>
                    </a:lnTo>
                    <a:lnTo>
                      <a:pt x="15" y="126"/>
                    </a:lnTo>
                    <a:lnTo>
                      <a:pt x="14" y="126"/>
                    </a:lnTo>
                    <a:lnTo>
                      <a:pt x="14" y="123"/>
                    </a:lnTo>
                    <a:lnTo>
                      <a:pt x="11" y="123"/>
                    </a:lnTo>
                    <a:lnTo>
                      <a:pt x="11" y="121"/>
                    </a:lnTo>
                    <a:lnTo>
                      <a:pt x="12" y="118"/>
                    </a:lnTo>
                    <a:lnTo>
                      <a:pt x="9" y="118"/>
                    </a:lnTo>
                    <a:lnTo>
                      <a:pt x="9" y="116"/>
                    </a:lnTo>
                    <a:lnTo>
                      <a:pt x="7" y="116"/>
                    </a:lnTo>
                    <a:lnTo>
                      <a:pt x="7" y="114"/>
                    </a:lnTo>
                    <a:lnTo>
                      <a:pt x="7" y="110"/>
                    </a:lnTo>
                    <a:lnTo>
                      <a:pt x="7" y="106"/>
                    </a:lnTo>
                    <a:lnTo>
                      <a:pt x="7" y="105"/>
                    </a:lnTo>
                    <a:lnTo>
                      <a:pt x="7" y="102"/>
                    </a:lnTo>
                    <a:lnTo>
                      <a:pt x="3" y="102"/>
                    </a:lnTo>
                    <a:lnTo>
                      <a:pt x="3" y="99"/>
                    </a:lnTo>
                    <a:lnTo>
                      <a:pt x="0" y="99"/>
                    </a:lnTo>
                    <a:lnTo>
                      <a:pt x="0" y="97"/>
                    </a:lnTo>
                    <a:lnTo>
                      <a:pt x="0" y="94"/>
                    </a:lnTo>
                    <a:lnTo>
                      <a:pt x="0" y="91"/>
                    </a:lnTo>
                    <a:lnTo>
                      <a:pt x="0" y="89"/>
                    </a:lnTo>
                    <a:lnTo>
                      <a:pt x="3" y="86"/>
                    </a:lnTo>
                    <a:lnTo>
                      <a:pt x="3" y="85"/>
                    </a:lnTo>
                    <a:lnTo>
                      <a:pt x="5" y="81"/>
                    </a:lnTo>
                    <a:lnTo>
                      <a:pt x="5" y="79"/>
                    </a:lnTo>
                    <a:lnTo>
                      <a:pt x="7" y="75"/>
                    </a:lnTo>
                    <a:lnTo>
                      <a:pt x="5" y="75"/>
                    </a:lnTo>
                    <a:lnTo>
                      <a:pt x="3" y="75"/>
                    </a:lnTo>
                    <a:lnTo>
                      <a:pt x="3" y="72"/>
                    </a:lnTo>
                    <a:lnTo>
                      <a:pt x="1" y="72"/>
                    </a:lnTo>
                    <a:lnTo>
                      <a:pt x="1" y="69"/>
                    </a:lnTo>
                    <a:lnTo>
                      <a:pt x="3" y="66"/>
                    </a:lnTo>
                    <a:lnTo>
                      <a:pt x="5" y="65"/>
                    </a:lnTo>
                    <a:lnTo>
                      <a:pt x="7" y="62"/>
                    </a:lnTo>
                    <a:lnTo>
                      <a:pt x="5" y="62"/>
                    </a:lnTo>
                    <a:lnTo>
                      <a:pt x="5" y="59"/>
                    </a:lnTo>
                    <a:lnTo>
                      <a:pt x="5" y="56"/>
                    </a:lnTo>
                    <a:lnTo>
                      <a:pt x="3" y="56"/>
                    </a:lnTo>
                    <a:lnTo>
                      <a:pt x="3" y="53"/>
                    </a:lnTo>
                    <a:lnTo>
                      <a:pt x="3" y="52"/>
                    </a:lnTo>
                    <a:lnTo>
                      <a:pt x="5" y="49"/>
                    </a:lnTo>
                    <a:lnTo>
                      <a:pt x="5" y="46"/>
                    </a:lnTo>
                    <a:lnTo>
                      <a:pt x="5" y="42"/>
                    </a:lnTo>
                    <a:lnTo>
                      <a:pt x="5" y="39"/>
                    </a:lnTo>
                    <a:lnTo>
                      <a:pt x="5" y="37"/>
                    </a:lnTo>
                    <a:lnTo>
                      <a:pt x="7" y="34"/>
                    </a:lnTo>
                    <a:lnTo>
                      <a:pt x="7" y="33"/>
                    </a:lnTo>
                    <a:lnTo>
                      <a:pt x="9" y="29"/>
                    </a:lnTo>
                    <a:lnTo>
                      <a:pt x="7" y="29"/>
                    </a:lnTo>
                    <a:lnTo>
                      <a:pt x="7" y="27"/>
                    </a:lnTo>
                    <a:lnTo>
                      <a:pt x="9" y="24"/>
                    </a:lnTo>
                    <a:lnTo>
                      <a:pt x="10" y="23"/>
                    </a:lnTo>
                    <a:lnTo>
                      <a:pt x="12" y="23"/>
                    </a:lnTo>
                    <a:lnTo>
                      <a:pt x="15" y="20"/>
                    </a:lnTo>
                    <a:lnTo>
                      <a:pt x="16" y="20"/>
                    </a:lnTo>
                    <a:lnTo>
                      <a:pt x="19" y="19"/>
                    </a:lnTo>
                    <a:lnTo>
                      <a:pt x="21" y="19"/>
                    </a:lnTo>
                    <a:lnTo>
                      <a:pt x="24" y="16"/>
                    </a:lnTo>
                    <a:lnTo>
                      <a:pt x="26" y="16"/>
                    </a:lnTo>
                    <a:lnTo>
                      <a:pt x="29" y="13"/>
                    </a:lnTo>
                    <a:lnTo>
                      <a:pt x="32" y="11"/>
                    </a:lnTo>
                    <a:lnTo>
                      <a:pt x="36" y="7"/>
                    </a:lnTo>
                    <a:lnTo>
                      <a:pt x="38" y="7"/>
                    </a:lnTo>
                    <a:lnTo>
                      <a:pt x="42" y="4"/>
                    </a:lnTo>
                    <a:lnTo>
                      <a:pt x="45" y="4"/>
                    </a:lnTo>
                    <a:lnTo>
                      <a:pt x="46" y="4"/>
                    </a:lnTo>
                    <a:lnTo>
                      <a:pt x="49" y="0"/>
                    </a:lnTo>
                    <a:lnTo>
                      <a:pt x="51" y="0"/>
                    </a:lnTo>
                    <a:lnTo>
                      <a:pt x="54" y="0"/>
                    </a:lnTo>
                    <a:lnTo>
                      <a:pt x="57" y="0"/>
                    </a:lnTo>
                    <a:lnTo>
                      <a:pt x="59" y="0"/>
                    </a:lnTo>
                    <a:lnTo>
                      <a:pt x="62" y="0"/>
                    </a:lnTo>
                    <a:lnTo>
                      <a:pt x="65" y="0"/>
                    </a:lnTo>
                    <a:lnTo>
                      <a:pt x="68" y="0"/>
                    </a:lnTo>
                    <a:lnTo>
                      <a:pt x="71" y="0"/>
                    </a:lnTo>
                    <a:lnTo>
                      <a:pt x="73" y="0"/>
                    </a:lnTo>
                    <a:lnTo>
                      <a:pt x="75" y="0"/>
                    </a:lnTo>
                    <a:lnTo>
                      <a:pt x="75" y="2"/>
                    </a:lnTo>
                    <a:lnTo>
                      <a:pt x="77" y="2"/>
                    </a:lnTo>
                    <a:lnTo>
                      <a:pt x="80" y="2"/>
                    </a:lnTo>
                    <a:lnTo>
                      <a:pt x="84" y="2"/>
                    </a:lnTo>
                    <a:lnTo>
                      <a:pt x="84" y="4"/>
                    </a:lnTo>
                    <a:lnTo>
                      <a:pt x="87" y="4"/>
                    </a:lnTo>
                    <a:lnTo>
                      <a:pt x="90" y="4"/>
                    </a:lnTo>
                    <a:lnTo>
                      <a:pt x="92" y="4"/>
                    </a:lnTo>
                    <a:lnTo>
                      <a:pt x="95" y="4"/>
                    </a:lnTo>
                    <a:lnTo>
                      <a:pt x="94" y="7"/>
                    </a:lnTo>
                    <a:lnTo>
                      <a:pt x="96" y="7"/>
                    </a:lnTo>
                    <a:lnTo>
                      <a:pt x="96" y="9"/>
                    </a:lnTo>
                    <a:lnTo>
                      <a:pt x="98" y="9"/>
                    </a:lnTo>
                    <a:lnTo>
                      <a:pt x="98" y="11"/>
                    </a:lnTo>
                    <a:lnTo>
                      <a:pt x="100" y="11"/>
                    </a:lnTo>
                    <a:lnTo>
                      <a:pt x="100" y="13"/>
                    </a:lnTo>
                    <a:lnTo>
                      <a:pt x="100" y="17"/>
                    </a:lnTo>
                    <a:lnTo>
                      <a:pt x="100" y="20"/>
                    </a:lnTo>
                    <a:lnTo>
                      <a:pt x="100" y="22"/>
                    </a:lnTo>
                    <a:lnTo>
                      <a:pt x="102" y="22"/>
                    </a:lnTo>
                    <a:lnTo>
                      <a:pt x="102" y="25"/>
                    </a:lnTo>
                    <a:lnTo>
                      <a:pt x="104" y="25"/>
                    </a:lnTo>
                    <a:lnTo>
                      <a:pt x="104" y="28"/>
                    </a:lnTo>
                    <a:lnTo>
                      <a:pt x="106" y="28"/>
                    </a:lnTo>
                    <a:lnTo>
                      <a:pt x="106" y="31"/>
                    </a:lnTo>
                    <a:lnTo>
                      <a:pt x="106" y="33"/>
                    </a:lnTo>
                    <a:lnTo>
                      <a:pt x="106" y="35"/>
                    </a:lnTo>
                    <a:lnTo>
                      <a:pt x="108" y="35"/>
                    </a:lnTo>
                    <a:lnTo>
                      <a:pt x="108" y="38"/>
                    </a:lnTo>
                    <a:lnTo>
                      <a:pt x="108" y="40"/>
                    </a:lnTo>
                    <a:lnTo>
                      <a:pt x="110" y="40"/>
                    </a:lnTo>
                    <a:lnTo>
                      <a:pt x="110" y="44"/>
                    </a:lnTo>
                    <a:lnTo>
                      <a:pt x="110" y="46"/>
                    </a:lnTo>
                    <a:lnTo>
                      <a:pt x="110" y="49"/>
                    </a:lnTo>
                    <a:lnTo>
                      <a:pt x="110" y="51"/>
                    </a:lnTo>
                    <a:lnTo>
                      <a:pt x="111" y="51"/>
                    </a:lnTo>
                    <a:lnTo>
                      <a:pt x="111" y="54"/>
                    </a:lnTo>
                    <a:lnTo>
                      <a:pt x="111" y="57"/>
                    </a:lnTo>
                    <a:lnTo>
                      <a:pt x="111" y="59"/>
                    </a:lnTo>
                    <a:lnTo>
                      <a:pt x="115" y="59"/>
                    </a:lnTo>
                    <a:lnTo>
                      <a:pt x="115" y="62"/>
                    </a:lnTo>
                    <a:lnTo>
                      <a:pt x="115" y="65"/>
                    </a:lnTo>
                    <a:lnTo>
                      <a:pt x="113" y="68"/>
                    </a:lnTo>
                    <a:lnTo>
                      <a:pt x="111" y="71"/>
                    </a:lnTo>
                    <a:lnTo>
                      <a:pt x="111" y="75"/>
                    </a:lnTo>
                    <a:lnTo>
                      <a:pt x="111" y="77"/>
                    </a:lnTo>
                    <a:lnTo>
                      <a:pt x="113" y="77"/>
                    </a:lnTo>
                    <a:lnTo>
                      <a:pt x="113" y="81"/>
                    </a:lnTo>
                    <a:lnTo>
                      <a:pt x="113" y="83"/>
                    </a:lnTo>
                    <a:lnTo>
                      <a:pt x="113" y="86"/>
                    </a:lnTo>
                    <a:lnTo>
                      <a:pt x="113" y="89"/>
                    </a:lnTo>
                    <a:lnTo>
                      <a:pt x="115" y="89"/>
                    </a:lnTo>
                    <a:lnTo>
                      <a:pt x="115" y="92"/>
                    </a:lnTo>
                    <a:lnTo>
                      <a:pt x="115" y="95"/>
                    </a:lnTo>
                    <a:lnTo>
                      <a:pt x="117" y="95"/>
                    </a:lnTo>
                    <a:lnTo>
                      <a:pt x="117" y="98"/>
                    </a:lnTo>
                    <a:lnTo>
                      <a:pt x="119" y="98"/>
                    </a:lnTo>
                    <a:lnTo>
                      <a:pt x="117" y="101"/>
                    </a:lnTo>
                    <a:lnTo>
                      <a:pt x="115" y="104"/>
                    </a:lnTo>
                    <a:lnTo>
                      <a:pt x="113" y="107"/>
                    </a:lnTo>
                    <a:lnTo>
                      <a:pt x="111" y="110"/>
                    </a:lnTo>
                    <a:lnTo>
                      <a:pt x="108" y="114"/>
                    </a:lnTo>
                    <a:lnTo>
                      <a:pt x="108" y="116"/>
                    </a:lnTo>
                    <a:lnTo>
                      <a:pt x="108" y="119"/>
                    </a:lnTo>
                    <a:lnTo>
                      <a:pt x="106" y="121"/>
                    </a:lnTo>
                    <a:lnTo>
                      <a:pt x="106" y="123"/>
                    </a:lnTo>
                    <a:lnTo>
                      <a:pt x="106" y="126"/>
                    </a:lnTo>
                    <a:lnTo>
                      <a:pt x="103" y="127"/>
                    </a:lnTo>
                    <a:lnTo>
                      <a:pt x="102" y="127"/>
                    </a:lnTo>
                    <a:lnTo>
                      <a:pt x="99" y="127"/>
                    </a:lnTo>
                    <a:lnTo>
                      <a:pt x="96" y="127"/>
                    </a:lnTo>
                    <a:lnTo>
                      <a:pt x="94" y="127"/>
                    </a:lnTo>
                    <a:lnTo>
                      <a:pt x="91" y="130"/>
                    </a:lnTo>
                    <a:lnTo>
                      <a:pt x="91" y="132"/>
                    </a:lnTo>
                    <a:lnTo>
                      <a:pt x="91" y="135"/>
                    </a:lnTo>
                    <a:lnTo>
                      <a:pt x="91" y="136"/>
                    </a:lnTo>
                    <a:lnTo>
                      <a:pt x="92" y="136"/>
                    </a:lnTo>
                    <a:lnTo>
                      <a:pt x="91" y="139"/>
                    </a:lnTo>
                    <a:lnTo>
                      <a:pt x="91" y="142"/>
                    </a:lnTo>
                    <a:lnTo>
                      <a:pt x="91" y="145"/>
                    </a:lnTo>
                    <a:lnTo>
                      <a:pt x="91" y="147"/>
                    </a:lnTo>
                    <a:lnTo>
                      <a:pt x="92" y="147"/>
                    </a:lnTo>
                    <a:lnTo>
                      <a:pt x="92" y="150"/>
                    </a:lnTo>
                    <a:lnTo>
                      <a:pt x="92" y="152"/>
                    </a:lnTo>
                    <a:lnTo>
                      <a:pt x="92" y="154"/>
                    </a:lnTo>
                    <a:lnTo>
                      <a:pt x="93" y="154"/>
                    </a:lnTo>
                    <a:lnTo>
                      <a:pt x="93" y="158"/>
                    </a:lnTo>
                    <a:lnTo>
                      <a:pt x="93" y="160"/>
                    </a:lnTo>
                    <a:lnTo>
                      <a:pt x="95" y="160"/>
                    </a:lnTo>
                    <a:lnTo>
                      <a:pt x="93" y="163"/>
                    </a:lnTo>
                    <a:lnTo>
                      <a:pt x="92" y="165"/>
                    </a:lnTo>
                    <a:lnTo>
                      <a:pt x="89" y="168"/>
                    </a:lnTo>
                    <a:lnTo>
                      <a:pt x="86" y="168"/>
                    </a:lnTo>
                    <a:lnTo>
                      <a:pt x="82" y="171"/>
                    </a:lnTo>
                    <a:lnTo>
                      <a:pt x="80" y="171"/>
                    </a:lnTo>
                    <a:lnTo>
                      <a:pt x="76" y="172"/>
                    </a:lnTo>
                    <a:lnTo>
                      <a:pt x="75" y="175"/>
                    </a:lnTo>
                    <a:lnTo>
                      <a:pt x="75" y="178"/>
                    </a:lnTo>
                    <a:lnTo>
                      <a:pt x="73" y="180"/>
                    </a:lnTo>
                    <a:lnTo>
                      <a:pt x="73" y="181"/>
                    </a:lnTo>
                    <a:lnTo>
                      <a:pt x="71" y="181"/>
                    </a:lnTo>
                    <a:lnTo>
                      <a:pt x="67" y="181"/>
                    </a:lnTo>
                    <a:lnTo>
                      <a:pt x="64" y="181"/>
                    </a:lnTo>
                    <a:lnTo>
                      <a:pt x="62" y="181"/>
                    </a:lnTo>
                    <a:lnTo>
                      <a:pt x="59" y="183"/>
                    </a:lnTo>
                    <a:lnTo>
                      <a:pt x="56" y="183"/>
                    </a:lnTo>
                    <a:lnTo>
                      <a:pt x="53" y="183"/>
                    </a:lnTo>
                    <a:lnTo>
                      <a:pt x="51" y="183"/>
                    </a:lnTo>
                    <a:lnTo>
                      <a:pt x="49" y="183"/>
                    </a:lnTo>
                    <a:lnTo>
                      <a:pt x="49" y="182"/>
                    </a:lnTo>
                    <a:lnTo>
                      <a:pt x="46" y="182"/>
                    </a:lnTo>
                    <a:lnTo>
                      <a:pt x="42" y="182"/>
                    </a:lnTo>
                    <a:lnTo>
                      <a:pt x="42" y="181"/>
                    </a:lnTo>
                    <a:lnTo>
                      <a:pt x="40" y="181"/>
                    </a:lnTo>
                    <a:lnTo>
                      <a:pt x="38" y="181"/>
                    </a:lnTo>
                    <a:lnTo>
                      <a:pt x="38" y="178"/>
                    </a:lnTo>
                    <a:lnTo>
                      <a:pt x="36" y="178"/>
                    </a:lnTo>
                    <a:lnTo>
                      <a:pt x="33" y="178"/>
                    </a:lnTo>
                    <a:lnTo>
                      <a:pt x="33" y="175"/>
                    </a:lnTo>
                    <a:lnTo>
                      <a:pt x="30" y="175"/>
                    </a:lnTo>
                    <a:lnTo>
                      <a:pt x="30" y="174"/>
                    </a:lnTo>
                    <a:lnTo>
                      <a:pt x="30" y="171"/>
                    </a:lnTo>
                    <a:lnTo>
                      <a:pt x="27" y="171"/>
                    </a:lnTo>
                    <a:lnTo>
                      <a:pt x="27" y="169"/>
                    </a:lnTo>
                    <a:lnTo>
                      <a:pt x="25" y="169"/>
                    </a:lnTo>
                    <a:lnTo>
                      <a:pt x="25" y="166"/>
                    </a:lnTo>
                    <a:lnTo>
                      <a:pt x="23" y="166"/>
                    </a:lnTo>
                    <a:lnTo>
                      <a:pt x="23" y="163"/>
                    </a:lnTo>
                    <a:lnTo>
                      <a:pt x="23" y="161"/>
                    </a:lnTo>
                    <a:lnTo>
                      <a:pt x="24" y="161"/>
                    </a:lnTo>
                  </a:path>
                </a:pathLst>
              </a:custGeom>
              <a:solidFill>
                <a:srgbClr val="E26200"/>
              </a:solidFill>
              <a:ln w="9525" cap="flat"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38" name="その他">
                <a:extLst>
                  <a:ext uri="{FF2B5EF4-FFF2-40B4-BE49-F238E27FC236}">
                    <a16:creationId xmlns:a16="http://schemas.microsoft.com/office/drawing/2014/main" id="{B7F53C66-52C7-4603-80F2-72431D2A2DBF}"/>
                  </a:ext>
                </a:extLst>
              </p:cNvPr>
              <p:cNvSpPr>
                <a:spLocks/>
              </p:cNvSpPr>
              <p:nvPr/>
            </p:nvSpPr>
            <p:spPr bwMode="auto">
              <a:xfrm>
                <a:off x="431" y="169"/>
                <a:ext cx="87" cy="162"/>
              </a:xfrm>
              <a:custGeom>
                <a:avLst/>
                <a:gdLst>
                  <a:gd name="T0" fmla="*/ 85 w 87"/>
                  <a:gd name="T1" fmla="*/ 0 h 162"/>
                  <a:gd name="T2" fmla="*/ 71 w 87"/>
                  <a:gd name="T3" fmla="*/ 13 h 162"/>
                  <a:gd name="T4" fmla="*/ 66 w 87"/>
                  <a:gd name="T5" fmla="*/ 18 h 162"/>
                  <a:gd name="T6" fmla="*/ 64 w 87"/>
                  <a:gd name="T7" fmla="*/ 22 h 162"/>
                  <a:gd name="T8" fmla="*/ 54 w 87"/>
                  <a:gd name="T9" fmla="*/ 23 h 162"/>
                  <a:gd name="T10" fmla="*/ 35 w 87"/>
                  <a:gd name="T11" fmla="*/ 22 h 162"/>
                  <a:gd name="T12" fmla="*/ 24 w 87"/>
                  <a:gd name="T13" fmla="*/ 11 h 162"/>
                  <a:gd name="T14" fmla="*/ 16 w 87"/>
                  <a:gd name="T15" fmla="*/ 10 h 162"/>
                  <a:gd name="T16" fmla="*/ 14 w 87"/>
                  <a:gd name="T17" fmla="*/ 13 h 162"/>
                  <a:gd name="T18" fmla="*/ 4 w 87"/>
                  <a:gd name="T19" fmla="*/ 43 h 162"/>
                  <a:gd name="T20" fmla="*/ 0 w 87"/>
                  <a:gd name="T21" fmla="*/ 81 h 162"/>
                  <a:gd name="T22" fmla="*/ 6 w 87"/>
                  <a:gd name="T23" fmla="*/ 115 h 162"/>
                  <a:gd name="T24" fmla="*/ 18 w 87"/>
                  <a:gd name="T25" fmla="*/ 161 h 162"/>
                  <a:gd name="T26" fmla="*/ 48 w 87"/>
                  <a:gd name="T27" fmla="*/ 122 h 162"/>
                  <a:gd name="T28" fmla="*/ 56 w 87"/>
                  <a:gd name="T29" fmla="*/ 112 h 162"/>
                  <a:gd name="T30" fmla="*/ 64 w 87"/>
                  <a:gd name="T31" fmla="*/ 81 h 162"/>
                  <a:gd name="T32" fmla="*/ 73 w 87"/>
                  <a:gd name="T33" fmla="*/ 51 h 162"/>
                  <a:gd name="T34" fmla="*/ 86 w 87"/>
                  <a:gd name="T35" fmla="*/ 21 h 162"/>
                  <a:gd name="T36" fmla="*/ 86 w 87"/>
                  <a:gd name="T37" fmla="*/ 2 h 162"/>
                  <a:gd name="T38" fmla="*/ 85 w 87"/>
                  <a:gd name="T39" fmla="*/ 0 h 162"/>
                  <a:gd name="T40" fmla="*/ 85 w 87"/>
                  <a:gd name="T41" fmla="*/ 0 h 16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87" h="162">
                    <a:moveTo>
                      <a:pt x="85" y="0"/>
                    </a:moveTo>
                    <a:lnTo>
                      <a:pt x="71" y="13"/>
                    </a:lnTo>
                    <a:lnTo>
                      <a:pt x="66" y="18"/>
                    </a:lnTo>
                    <a:lnTo>
                      <a:pt x="64" y="22"/>
                    </a:lnTo>
                    <a:lnTo>
                      <a:pt x="54" y="23"/>
                    </a:lnTo>
                    <a:lnTo>
                      <a:pt x="35" y="22"/>
                    </a:lnTo>
                    <a:lnTo>
                      <a:pt x="24" y="11"/>
                    </a:lnTo>
                    <a:lnTo>
                      <a:pt x="16" y="10"/>
                    </a:lnTo>
                    <a:lnTo>
                      <a:pt x="14" y="13"/>
                    </a:lnTo>
                    <a:lnTo>
                      <a:pt x="4" y="43"/>
                    </a:lnTo>
                    <a:lnTo>
                      <a:pt x="0" y="81"/>
                    </a:lnTo>
                    <a:lnTo>
                      <a:pt x="6" y="115"/>
                    </a:lnTo>
                    <a:lnTo>
                      <a:pt x="18" y="161"/>
                    </a:lnTo>
                    <a:lnTo>
                      <a:pt x="48" y="122"/>
                    </a:lnTo>
                    <a:lnTo>
                      <a:pt x="56" y="112"/>
                    </a:lnTo>
                    <a:lnTo>
                      <a:pt x="64" y="81"/>
                    </a:lnTo>
                    <a:lnTo>
                      <a:pt x="73" y="51"/>
                    </a:lnTo>
                    <a:lnTo>
                      <a:pt x="86" y="21"/>
                    </a:lnTo>
                    <a:lnTo>
                      <a:pt x="86" y="2"/>
                    </a:lnTo>
                    <a:lnTo>
                      <a:pt x="85" y="0"/>
                    </a:lnTo>
                  </a:path>
                </a:pathLst>
              </a:custGeom>
              <a:solidFill>
                <a:srgbClr val="FFFFFF"/>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39" name="その他">
                <a:extLst>
                  <a:ext uri="{FF2B5EF4-FFF2-40B4-BE49-F238E27FC236}">
                    <a16:creationId xmlns:a16="http://schemas.microsoft.com/office/drawing/2014/main" id="{818E60C0-C2FC-400D-9E02-743741095E82}"/>
                  </a:ext>
                </a:extLst>
              </p:cNvPr>
              <p:cNvSpPr>
                <a:spLocks/>
              </p:cNvSpPr>
              <p:nvPr/>
            </p:nvSpPr>
            <p:spPr bwMode="auto">
              <a:xfrm>
                <a:off x="524" y="98"/>
                <a:ext cx="14" cy="40"/>
              </a:xfrm>
              <a:custGeom>
                <a:avLst/>
                <a:gdLst>
                  <a:gd name="T0" fmla="*/ 1 w 14"/>
                  <a:gd name="T1" fmla="*/ 8 h 40"/>
                  <a:gd name="T2" fmla="*/ 1 w 14"/>
                  <a:gd name="T3" fmla="*/ 8 h 40"/>
                  <a:gd name="T4" fmla="*/ 1 w 14"/>
                  <a:gd name="T5" fmla="*/ 7 h 40"/>
                  <a:gd name="T6" fmla="*/ 1 w 14"/>
                  <a:gd name="T7" fmla="*/ 7 h 40"/>
                  <a:gd name="T8" fmla="*/ 3 w 14"/>
                  <a:gd name="T9" fmla="*/ 4 h 40"/>
                  <a:gd name="T10" fmla="*/ 3 w 14"/>
                  <a:gd name="T11" fmla="*/ 4 h 40"/>
                  <a:gd name="T12" fmla="*/ 3 w 14"/>
                  <a:gd name="T13" fmla="*/ 2 h 40"/>
                  <a:gd name="T14" fmla="*/ 3 w 14"/>
                  <a:gd name="T15" fmla="*/ 2 h 40"/>
                  <a:gd name="T16" fmla="*/ 6 w 14"/>
                  <a:gd name="T17" fmla="*/ 2 h 40"/>
                  <a:gd name="T18" fmla="*/ 6 w 14"/>
                  <a:gd name="T19" fmla="*/ 2 h 40"/>
                  <a:gd name="T20" fmla="*/ 6 w 14"/>
                  <a:gd name="T21" fmla="*/ 2 h 40"/>
                  <a:gd name="T22" fmla="*/ 6 w 14"/>
                  <a:gd name="T23" fmla="*/ 2 h 40"/>
                  <a:gd name="T24" fmla="*/ 9 w 14"/>
                  <a:gd name="T25" fmla="*/ 4 h 40"/>
                  <a:gd name="T26" fmla="*/ 9 w 14"/>
                  <a:gd name="T27" fmla="*/ 4 h 40"/>
                  <a:gd name="T28" fmla="*/ 9 w 14"/>
                  <a:gd name="T29" fmla="*/ 4 h 40"/>
                  <a:gd name="T30" fmla="*/ 9 w 14"/>
                  <a:gd name="T31" fmla="*/ 4 h 40"/>
                  <a:gd name="T32" fmla="*/ 13 w 14"/>
                  <a:gd name="T33" fmla="*/ 7 h 40"/>
                  <a:gd name="T34" fmla="*/ 13 w 14"/>
                  <a:gd name="T35" fmla="*/ 9 h 40"/>
                  <a:gd name="T36" fmla="*/ 13 w 14"/>
                  <a:gd name="T37" fmla="*/ 12 h 40"/>
                  <a:gd name="T38" fmla="*/ 13 w 14"/>
                  <a:gd name="T39" fmla="*/ 12 h 40"/>
                  <a:gd name="T40" fmla="*/ 13 w 14"/>
                  <a:gd name="T41" fmla="*/ 15 h 40"/>
                  <a:gd name="T42" fmla="*/ 13 w 14"/>
                  <a:gd name="T43" fmla="*/ 15 h 40"/>
                  <a:gd name="T44" fmla="*/ 13 w 14"/>
                  <a:gd name="T45" fmla="*/ 17 h 40"/>
                  <a:gd name="T46" fmla="*/ 13 w 14"/>
                  <a:gd name="T47" fmla="*/ 17 h 40"/>
                  <a:gd name="T48" fmla="*/ 11 w 14"/>
                  <a:gd name="T49" fmla="*/ 20 h 40"/>
                  <a:gd name="T50" fmla="*/ 11 w 14"/>
                  <a:gd name="T51" fmla="*/ 23 h 40"/>
                  <a:gd name="T52" fmla="*/ 8 w 14"/>
                  <a:gd name="T53" fmla="*/ 25 h 40"/>
                  <a:gd name="T54" fmla="*/ 8 w 14"/>
                  <a:gd name="T55" fmla="*/ 27 h 40"/>
                  <a:gd name="T56" fmla="*/ 5 w 14"/>
                  <a:gd name="T57" fmla="*/ 29 h 40"/>
                  <a:gd name="T58" fmla="*/ 5 w 14"/>
                  <a:gd name="T59" fmla="*/ 33 h 40"/>
                  <a:gd name="T60" fmla="*/ 5 w 14"/>
                  <a:gd name="T61" fmla="*/ 36 h 40"/>
                  <a:gd name="T62" fmla="*/ 5 w 14"/>
                  <a:gd name="T63" fmla="*/ 36 h 40"/>
                  <a:gd name="T64" fmla="*/ 2 w 14"/>
                  <a:gd name="T65" fmla="*/ 38 h 40"/>
                  <a:gd name="T66" fmla="*/ 2 w 14"/>
                  <a:gd name="T67" fmla="*/ 38 h 40"/>
                  <a:gd name="T68" fmla="*/ 2 w 14"/>
                  <a:gd name="T69" fmla="*/ 38 h 40"/>
                  <a:gd name="T70" fmla="*/ 2 w 14"/>
                  <a:gd name="T71" fmla="*/ 38 h 40"/>
                  <a:gd name="T72" fmla="*/ 0 w 14"/>
                  <a:gd name="T73" fmla="*/ 39 h 40"/>
                  <a:gd name="T74" fmla="*/ 0 w 14"/>
                  <a:gd name="T75" fmla="*/ 39 h 40"/>
                  <a:gd name="T76" fmla="*/ 0 w 14"/>
                  <a:gd name="T77" fmla="*/ 39 h 40"/>
                  <a:gd name="T78" fmla="*/ 0 w 14"/>
                  <a:gd name="T79" fmla="*/ 39 h 4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4" h="40">
                    <a:moveTo>
                      <a:pt x="1" y="8"/>
                    </a:moveTo>
                    <a:lnTo>
                      <a:pt x="1" y="8"/>
                    </a:lnTo>
                    <a:lnTo>
                      <a:pt x="1" y="7"/>
                    </a:lnTo>
                    <a:lnTo>
                      <a:pt x="3" y="4"/>
                    </a:lnTo>
                    <a:lnTo>
                      <a:pt x="3" y="2"/>
                    </a:lnTo>
                    <a:lnTo>
                      <a:pt x="6" y="0"/>
                    </a:lnTo>
                    <a:lnTo>
                      <a:pt x="6" y="2"/>
                    </a:lnTo>
                    <a:lnTo>
                      <a:pt x="9" y="2"/>
                    </a:lnTo>
                    <a:lnTo>
                      <a:pt x="9" y="4"/>
                    </a:lnTo>
                    <a:lnTo>
                      <a:pt x="13" y="4"/>
                    </a:lnTo>
                    <a:lnTo>
                      <a:pt x="13" y="7"/>
                    </a:lnTo>
                    <a:lnTo>
                      <a:pt x="13" y="9"/>
                    </a:lnTo>
                    <a:lnTo>
                      <a:pt x="13" y="12"/>
                    </a:lnTo>
                    <a:lnTo>
                      <a:pt x="13" y="15"/>
                    </a:lnTo>
                    <a:lnTo>
                      <a:pt x="13" y="17"/>
                    </a:lnTo>
                    <a:lnTo>
                      <a:pt x="11" y="20"/>
                    </a:lnTo>
                    <a:lnTo>
                      <a:pt x="11" y="23"/>
                    </a:lnTo>
                    <a:lnTo>
                      <a:pt x="8" y="25"/>
                    </a:lnTo>
                    <a:lnTo>
                      <a:pt x="8" y="27"/>
                    </a:lnTo>
                    <a:lnTo>
                      <a:pt x="5" y="29"/>
                    </a:lnTo>
                    <a:lnTo>
                      <a:pt x="5" y="33"/>
                    </a:lnTo>
                    <a:lnTo>
                      <a:pt x="5" y="36"/>
                    </a:lnTo>
                    <a:lnTo>
                      <a:pt x="2" y="38"/>
                    </a:lnTo>
                    <a:lnTo>
                      <a:pt x="0" y="39"/>
                    </a:lnTo>
                  </a:path>
                </a:pathLst>
              </a:custGeom>
              <a:noFill/>
              <a:ln w="31392" cap="flat"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40" name="その他">
                <a:extLst>
                  <a:ext uri="{FF2B5EF4-FFF2-40B4-BE49-F238E27FC236}">
                    <a16:creationId xmlns:a16="http://schemas.microsoft.com/office/drawing/2014/main" id="{0473C79F-F91D-4080-A0A6-F959A27031B0}"/>
                  </a:ext>
                </a:extLst>
              </p:cNvPr>
              <p:cNvSpPr>
                <a:spLocks/>
              </p:cNvSpPr>
              <p:nvPr/>
            </p:nvSpPr>
            <p:spPr bwMode="auto">
              <a:xfrm>
                <a:off x="425" y="57"/>
                <a:ext cx="40" cy="36"/>
              </a:xfrm>
              <a:custGeom>
                <a:avLst/>
                <a:gdLst>
                  <a:gd name="T0" fmla="*/ 35 w 40"/>
                  <a:gd name="T1" fmla="*/ 0 h 36"/>
                  <a:gd name="T2" fmla="*/ 33 w 40"/>
                  <a:gd name="T3" fmla="*/ 0 h 36"/>
                  <a:gd name="T4" fmla="*/ 33 w 40"/>
                  <a:gd name="T5" fmla="*/ 0 h 36"/>
                  <a:gd name="T6" fmla="*/ 29 w 40"/>
                  <a:gd name="T7" fmla="*/ 0 h 36"/>
                  <a:gd name="T8" fmla="*/ 27 w 40"/>
                  <a:gd name="T9" fmla="*/ 0 h 36"/>
                  <a:gd name="T10" fmla="*/ 24 w 40"/>
                  <a:gd name="T11" fmla="*/ 3 h 36"/>
                  <a:gd name="T12" fmla="*/ 22 w 40"/>
                  <a:gd name="T13" fmla="*/ 4 h 36"/>
                  <a:gd name="T14" fmla="*/ 19 w 40"/>
                  <a:gd name="T15" fmla="*/ 7 h 36"/>
                  <a:gd name="T16" fmla="*/ 16 w 40"/>
                  <a:gd name="T17" fmla="*/ 10 h 36"/>
                  <a:gd name="T18" fmla="*/ 12 w 40"/>
                  <a:gd name="T19" fmla="*/ 11 h 36"/>
                  <a:gd name="T20" fmla="*/ 12 w 40"/>
                  <a:gd name="T21" fmla="*/ 11 h 36"/>
                  <a:gd name="T22" fmla="*/ 9 w 40"/>
                  <a:gd name="T23" fmla="*/ 14 h 36"/>
                  <a:gd name="T24" fmla="*/ 7 w 40"/>
                  <a:gd name="T25" fmla="*/ 14 h 36"/>
                  <a:gd name="T26" fmla="*/ 4 w 40"/>
                  <a:gd name="T27" fmla="*/ 16 h 36"/>
                  <a:gd name="T28" fmla="*/ 4 w 40"/>
                  <a:gd name="T29" fmla="*/ 16 h 36"/>
                  <a:gd name="T30" fmla="*/ 4 w 40"/>
                  <a:gd name="T31" fmla="*/ 16 h 36"/>
                  <a:gd name="T32" fmla="*/ 4 w 40"/>
                  <a:gd name="T33" fmla="*/ 18 h 36"/>
                  <a:gd name="T34" fmla="*/ 4 w 40"/>
                  <a:gd name="T35" fmla="*/ 18 h 36"/>
                  <a:gd name="T36" fmla="*/ 4 w 40"/>
                  <a:gd name="T37" fmla="*/ 18 h 36"/>
                  <a:gd name="T38" fmla="*/ 4 w 40"/>
                  <a:gd name="T39" fmla="*/ 20 h 36"/>
                  <a:gd name="T40" fmla="*/ 4 w 40"/>
                  <a:gd name="T41" fmla="*/ 20 h 36"/>
                  <a:gd name="T42" fmla="*/ 2 w 40"/>
                  <a:gd name="T43" fmla="*/ 21 h 36"/>
                  <a:gd name="T44" fmla="*/ 2 w 40"/>
                  <a:gd name="T45" fmla="*/ 21 h 36"/>
                  <a:gd name="T46" fmla="*/ 2 w 40"/>
                  <a:gd name="T47" fmla="*/ 21 h 36"/>
                  <a:gd name="T48" fmla="*/ 0 w 40"/>
                  <a:gd name="T49" fmla="*/ 21 h 36"/>
                  <a:gd name="T50" fmla="*/ 0 w 40"/>
                  <a:gd name="T51" fmla="*/ 21 h 36"/>
                  <a:gd name="T52" fmla="*/ 0 w 40"/>
                  <a:gd name="T53" fmla="*/ 21 h 36"/>
                  <a:gd name="T54" fmla="*/ 0 w 40"/>
                  <a:gd name="T55" fmla="*/ 23 h 36"/>
                  <a:gd name="T56" fmla="*/ 0 w 40"/>
                  <a:gd name="T57" fmla="*/ 26 h 36"/>
                  <a:gd name="T58" fmla="*/ 0 w 40"/>
                  <a:gd name="T59" fmla="*/ 29 h 36"/>
                  <a:gd name="T60" fmla="*/ 0 w 40"/>
                  <a:gd name="T61" fmla="*/ 29 h 36"/>
                  <a:gd name="T62" fmla="*/ 0 w 40"/>
                  <a:gd name="T63" fmla="*/ 31 h 36"/>
                  <a:gd name="T64" fmla="*/ 4 w 40"/>
                  <a:gd name="T65" fmla="*/ 35 h 36"/>
                  <a:gd name="T66" fmla="*/ 4 w 40"/>
                  <a:gd name="T67" fmla="*/ 35 h 36"/>
                  <a:gd name="T68" fmla="*/ 8 w 40"/>
                  <a:gd name="T69" fmla="*/ 35 h 36"/>
                  <a:gd name="T70" fmla="*/ 9 w 40"/>
                  <a:gd name="T71" fmla="*/ 35 h 36"/>
                  <a:gd name="T72" fmla="*/ 15 w 40"/>
                  <a:gd name="T73" fmla="*/ 35 h 36"/>
                  <a:gd name="T74" fmla="*/ 18 w 40"/>
                  <a:gd name="T75" fmla="*/ 35 h 36"/>
                  <a:gd name="T76" fmla="*/ 21 w 40"/>
                  <a:gd name="T77" fmla="*/ 35 h 36"/>
                  <a:gd name="T78" fmla="*/ 23 w 40"/>
                  <a:gd name="T79" fmla="*/ 35 h 36"/>
                  <a:gd name="T80" fmla="*/ 27 w 40"/>
                  <a:gd name="T81" fmla="*/ 35 h 36"/>
                  <a:gd name="T82" fmla="*/ 30 w 40"/>
                  <a:gd name="T83" fmla="*/ 35 h 36"/>
                  <a:gd name="T84" fmla="*/ 35 w 40"/>
                  <a:gd name="T85" fmla="*/ 31 h 36"/>
                  <a:gd name="T86" fmla="*/ 35 w 40"/>
                  <a:gd name="T87" fmla="*/ 31 h 36"/>
                  <a:gd name="T88" fmla="*/ 35 w 40"/>
                  <a:gd name="T89" fmla="*/ 31 h 36"/>
                  <a:gd name="T90" fmla="*/ 37 w 40"/>
                  <a:gd name="T91" fmla="*/ 31 h 36"/>
                  <a:gd name="T92" fmla="*/ 37 w 40"/>
                  <a:gd name="T93" fmla="*/ 31 h 36"/>
                  <a:gd name="T94" fmla="*/ 37 w 40"/>
                  <a:gd name="T95" fmla="*/ 31 h 36"/>
                  <a:gd name="T96" fmla="*/ 39 w 40"/>
                  <a:gd name="T97" fmla="*/ 29 h 36"/>
                  <a:gd name="T98" fmla="*/ 39 w 40"/>
                  <a:gd name="T99" fmla="*/ 29 h 36"/>
                  <a:gd name="T100" fmla="*/ 39 w 40"/>
                  <a:gd name="T101" fmla="*/ 26 h 36"/>
                  <a:gd name="T102" fmla="*/ 39 w 40"/>
                  <a:gd name="T103" fmla="*/ 26 h 36"/>
                  <a:gd name="T104" fmla="*/ 39 w 40"/>
                  <a:gd name="T105" fmla="*/ 25 h 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40" h="36">
                    <a:moveTo>
                      <a:pt x="37" y="0"/>
                    </a:moveTo>
                    <a:lnTo>
                      <a:pt x="35" y="0"/>
                    </a:lnTo>
                    <a:lnTo>
                      <a:pt x="33" y="0"/>
                    </a:lnTo>
                    <a:lnTo>
                      <a:pt x="29" y="0"/>
                    </a:lnTo>
                    <a:lnTo>
                      <a:pt x="27" y="0"/>
                    </a:lnTo>
                    <a:lnTo>
                      <a:pt x="24" y="3"/>
                    </a:lnTo>
                    <a:lnTo>
                      <a:pt x="22" y="4"/>
                    </a:lnTo>
                    <a:lnTo>
                      <a:pt x="19" y="7"/>
                    </a:lnTo>
                    <a:lnTo>
                      <a:pt x="16" y="10"/>
                    </a:lnTo>
                    <a:lnTo>
                      <a:pt x="15" y="10"/>
                    </a:lnTo>
                    <a:lnTo>
                      <a:pt x="12" y="11"/>
                    </a:lnTo>
                    <a:lnTo>
                      <a:pt x="9" y="14"/>
                    </a:lnTo>
                    <a:lnTo>
                      <a:pt x="7" y="14"/>
                    </a:lnTo>
                    <a:lnTo>
                      <a:pt x="4" y="16"/>
                    </a:lnTo>
                    <a:lnTo>
                      <a:pt x="4" y="18"/>
                    </a:lnTo>
                    <a:lnTo>
                      <a:pt x="4" y="20"/>
                    </a:lnTo>
                    <a:lnTo>
                      <a:pt x="2" y="21"/>
                    </a:lnTo>
                    <a:lnTo>
                      <a:pt x="0" y="21"/>
                    </a:lnTo>
                    <a:lnTo>
                      <a:pt x="0" y="23"/>
                    </a:lnTo>
                    <a:lnTo>
                      <a:pt x="0" y="26"/>
                    </a:lnTo>
                    <a:lnTo>
                      <a:pt x="0" y="29"/>
                    </a:lnTo>
                    <a:lnTo>
                      <a:pt x="0" y="31"/>
                    </a:lnTo>
                    <a:lnTo>
                      <a:pt x="4" y="31"/>
                    </a:lnTo>
                    <a:lnTo>
                      <a:pt x="4" y="35"/>
                    </a:lnTo>
                    <a:lnTo>
                      <a:pt x="8" y="35"/>
                    </a:lnTo>
                    <a:lnTo>
                      <a:pt x="9" y="35"/>
                    </a:lnTo>
                    <a:lnTo>
                      <a:pt x="12" y="35"/>
                    </a:lnTo>
                    <a:lnTo>
                      <a:pt x="15" y="35"/>
                    </a:lnTo>
                    <a:lnTo>
                      <a:pt x="18" y="35"/>
                    </a:lnTo>
                    <a:lnTo>
                      <a:pt x="21" y="35"/>
                    </a:lnTo>
                    <a:lnTo>
                      <a:pt x="23" y="35"/>
                    </a:lnTo>
                    <a:lnTo>
                      <a:pt x="26" y="35"/>
                    </a:lnTo>
                    <a:lnTo>
                      <a:pt x="27" y="35"/>
                    </a:lnTo>
                    <a:lnTo>
                      <a:pt x="30" y="35"/>
                    </a:lnTo>
                    <a:lnTo>
                      <a:pt x="33" y="35"/>
                    </a:lnTo>
                    <a:lnTo>
                      <a:pt x="35" y="31"/>
                    </a:lnTo>
                    <a:lnTo>
                      <a:pt x="37" y="31"/>
                    </a:lnTo>
                    <a:lnTo>
                      <a:pt x="39" y="29"/>
                    </a:lnTo>
                    <a:lnTo>
                      <a:pt x="39" y="26"/>
                    </a:lnTo>
                    <a:lnTo>
                      <a:pt x="39" y="25"/>
                    </a:lnTo>
                    <a:lnTo>
                      <a:pt x="39" y="23"/>
                    </a:lnTo>
                  </a:path>
                </a:pathLst>
              </a:custGeom>
              <a:noFill/>
              <a:ln w="18851" cap="flat"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41" name="Oval 127">
                <a:extLst>
                  <a:ext uri="{FF2B5EF4-FFF2-40B4-BE49-F238E27FC236}">
                    <a16:creationId xmlns:a16="http://schemas.microsoft.com/office/drawing/2014/main" id="{08FE0F15-D24A-443E-B13F-23EE3C11BCBF}"/>
                  </a:ext>
                </a:extLst>
              </p:cNvPr>
              <p:cNvSpPr>
                <a:spLocks noChangeArrowheads="1"/>
              </p:cNvSpPr>
              <p:nvPr/>
            </p:nvSpPr>
            <p:spPr bwMode="auto">
              <a:xfrm>
                <a:off x="441" y="46"/>
                <a:ext cx="11" cy="11"/>
              </a:xfrm>
              <a:prstGeom prst="ellipse">
                <a:avLst/>
              </a:prstGeom>
              <a:solidFill>
                <a:srgbClr val="000000"/>
              </a:solidFill>
              <a:ln w="940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endParaRPr lang="ja-JP" altLang="en-US" dirty="0"/>
              </a:p>
            </p:txBody>
          </p:sp>
          <p:sp>
            <p:nvSpPr>
              <p:cNvPr id="3142" name="Oval 128">
                <a:extLst>
                  <a:ext uri="{FF2B5EF4-FFF2-40B4-BE49-F238E27FC236}">
                    <a16:creationId xmlns:a16="http://schemas.microsoft.com/office/drawing/2014/main" id="{64B13F75-4365-44E3-9797-CE30495951D6}"/>
                  </a:ext>
                </a:extLst>
              </p:cNvPr>
              <p:cNvSpPr>
                <a:spLocks noChangeArrowheads="1"/>
              </p:cNvSpPr>
              <p:nvPr/>
            </p:nvSpPr>
            <p:spPr bwMode="auto">
              <a:xfrm>
                <a:off x="464" y="46"/>
                <a:ext cx="11" cy="16"/>
              </a:xfrm>
              <a:prstGeom prst="ellipse">
                <a:avLst/>
              </a:prstGeom>
              <a:solidFill>
                <a:srgbClr val="000000"/>
              </a:solidFill>
              <a:ln w="940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endParaRPr lang="ja-JP" altLang="en-US" dirty="0"/>
              </a:p>
            </p:txBody>
          </p:sp>
          <p:sp>
            <p:nvSpPr>
              <p:cNvPr id="3143" name="その他">
                <a:extLst>
                  <a:ext uri="{FF2B5EF4-FFF2-40B4-BE49-F238E27FC236}">
                    <a16:creationId xmlns:a16="http://schemas.microsoft.com/office/drawing/2014/main" id="{5460167D-B0E0-46AD-90B9-F0F434C984E7}"/>
                  </a:ext>
                </a:extLst>
              </p:cNvPr>
              <p:cNvSpPr>
                <a:spLocks/>
              </p:cNvSpPr>
              <p:nvPr/>
            </p:nvSpPr>
            <p:spPr bwMode="auto">
              <a:xfrm>
                <a:off x="490" y="94"/>
                <a:ext cx="9" cy="19"/>
              </a:xfrm>
              <a:custGeom>
                <a:avLst/>
                <a:gdLst>
                  <a:gd name="T0" fmla="*/ 0 w 9"/>
                  <a:gd name="T1" fmla="*/ 0 h 19"/>
                  <a:gd name="T2" fmla="*/ 0 w 9"/>
                  <a:gd name="T3" fmla="*/ 2 h 19"/>
                  <a:gd name="T4" fmla="*/ 0 w 9"/>
                  <a:gd name="T5" fmla="*/ 2 h 19"/>
                  <a:gd name="T6" fmla="*/ 0 w 9"/>
                  <a:gd name="T7" fmla="*/ 3 h 19"/>
                  <a:gd name="T8" fmla="*/ 0 w 9"/>
                  <a:gd name="T9" fmla="*/ 3 h 19"/>
                  <a:gd name="T10" fmla="*/ 0 w 9"/>
                  <a:gd name="T11" fmla="*/ 6 h 19"/>
                  <a:gd name="T12" fmla="*/ 0 w 9"/>
                  <a:gd name="T13" fmla="*/ 6 h 19"/>
                  <a:gd name="T14" fmla="*/ 0 w 9"/>
                  <a:gd name="T15" fmla="*/ 6 h 19"/>
                  <a:gd name="T16" fmla="*/ 0 w 9"/>
                  <a:gd name="T17" fmla="*/ 6 h 19"/>
                  <a:gd name="T18" fmla="*/ 0 w 9"/>
                  <a:gd name="T19" fmla="*/ 9 h 19"/>
                  <a:gd name="T20" fmla="*/ 0 w 9"/>
                  <a:gd name="T21" fmla="*/ 9 h 19"/>
                  <a:gd name="T22" fmla="*/ 0 w 9"/>
                  <a:gd name="T23" fmla="*/ 11 h 19"/>
                  <a:gd name="T24" fmla="*/ 0 w 9"/>
                  <a:gd name="T25" fmla="*/ 11 h 19"/>
                  <a:gd name="T26" fmla="*/ 0 w 9"/>
                  <a:gd name="T27" fmla="*/ 13 h 19"/>
                  <a:gd name="T28" fmla="*/ 0 w 9"/>
                  <a:gd name="T29" fmla="*/ 13 h 19"/>
                  <a:gd name="T30" fmla="*/ 0 w 9"/>
                  <a:gd name="T31" fmla="*/ 13 h 19"/>
                  <a:gd name="T32" fmla="*/ 3 w 9"/>
                  <a:gd name="T33" fmla="*/ 13 h 19"/>
                  <a:gd name="T34" fmla="*/ 3 w 9"/>
                  <a:gd name="T35" fmla="*/ 16 h 19"/>
                  <a:gd name="T36" fmla="*/ 3 w 9"/>
                  <a:gd name="T37" fmla="*/ 16 h 19"/>
                  <a:gd name="T38" fmla="*/ 3 w 9"/>
                  <a:gd name="T39" fmla="*/ 16 h 19"/>
                  <a:gd name="T40" fmla="*/ 3 w 9"/>
                  <a:gd name="T41" fmla="*/ 16 h 19"/>
                  <a:gd name="T42" fmla="*/ 3 w 9"/>
                  <a:gd name="T43" fmla="*/ 17 h 19"/>
                  <a:gd name="T44" fmla="*/ 3 w 9"/>
                  <a:gd name="T45" fmla="*/ 17 h 19"/>
                  <a:gd name="T46" fmla="*/ 3 w 9"/>
                  <a:gd name="T47" fmla="*/ 17 h 19"/>
                  <a:gd name="T48" fmla="*/ 7 w 9"/>
                  <a:gd name="T49" fmla="*/ 17 h 19"/>
                  <a:gd name="T50" fmla="*/ 7 w 9"/>
                  <a:gd name="T51" fmla="*/ 18 h 19"/>
                  <a:gd name="T52" fmla="*/ 7 w 9"/>
                  <a:gd name="T53" fmla="*/ 18 h 19"/>
                  <a:gd name="T54" fmla="*/ 7 w 9"/>
                  <a:gd name="T55" fmla="*/ 18 h 19"/>
                  <a:gd name="T56" fmla="*/ 7 w 9"/>
                  <a:gd name="T57" fmla="*/ 18 h 19"/>
                  <a:gd name="T58" fmla="*/ 7 w 9"/>
                  <a:gd name="T59" fmla="*/ 18 h 19"/>
                  <a:gd name="T60" fmla="*/ 7 w 9"/>
                  <a:gd name="T61" fmla="*/ 18 h 19"/>
                  <a:gd name="T62" fmla="*/ 7 w 9"/>
                  <a:gd name="T63" fmla="*/ 18 h 19"/>
                  <a:gd name="T64" fmla="*/ 8 w 9"/>
                  <a:gd name="T65" fmla="*/ 18 h 1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9" h="19">
                    <a:moveTo>
                      <a:pt x="0" y="0"/>
                    </a:moveTo>
                    <a:lnTo>
                      <a:pt x="0" y="2"/>
                    </a:lnTo>
                    <a:lnTo>
                      <a:pt x="0" y="3"/>
                    </a:lnTo>
                    <a:lnTo>
                      <a:pt x="0" y="6"/>
                    </a:lnTo>
                    <a:lnTo>
                      <a:pt x="0" y="9"/>
                    </a:lnTo>
                    <a:lnTo>
                      <a:pt x="0" y="11"/>
                    </a:lnTo>
                    <a:lnTo>
                      <a:pt x="0" y="13"/>
                    </a:lnTo>
                    <a:lnTo>
                      <a:pt x="3" y="13"/>
                    </a:lnTo>
                    <a:lnTo>
                      <a:pt x="3" y="16"/>
                    </a:lnTo>
                    <a:lnTo>
                      <a:pt x="3" y="17"/>
                    </a:lnTo>
                    <a:lnTo>
                      <a:pt x="7" y="17"/>
                    </a:lnTo>
                    <a:lnTo>
                      <a:pt x="7" y="18"/>
                    </a:lnTo>
                    <a:lnTo>
                      <a:pt x="8" y="18"/>
                    </a:lnTo>
                  </a:path>
                </a:pathLst>
              </a:custGeom>
              <a:noFill/>
              <a:ln w="18851" cap="flat"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44" name="その他">
                <a:extLst>
                  <a:ext uri="{FF2B5EF4-FFF2-40B4-BE49-F238E27FC236}">
                    <a16:creationId xmlns:a16="http://schemas.microsoft.com/office/drawing/2014/main" id="{7E4C2BEC-EA09-4699-A10B-8E1DA483B728}"/>
                  </a:ext>
                </a:extLst>
              </p:cNvPr>
              <p:cNvSpPr>
                <a:spLocks/>
              </p:cNvSpPr>
              <p:nvPr/>
            </p:nvSpPr>
            <p:spPr bwMode="auto">
              <a:xfrm>
                <a:off x="482" y="106"/>
                <a:ext cx="12" cy="8"/>
              </a:xfrm>
              <a:custGeom>
                <a:avLst/>
                <a:gdLst>
                  <a:gd name="T0" fmla="*/ 11 w 12"/>
                  <a:gd name="T1" fmla="*/ 0 h 8"/>
                  <a:gd name="T2" fmla="*/ 9 w 12"/>
                  <a:gd name="T3" fmla="*/ 2 h 8"/>
                  <a:gd name="T4" fmla="*/ 9 w 12"/>
                  <a:gd name="T5" fmla="*/ 2 h 8"/>
                  <a:gd name="T6" fmla="*/ 9 w 12"/>
                  <a:gd name="T7" fmla="*/ 2 h 8"/>
                  <a:gd name="T8" fmla="*/ 9 w 12"/>
                  <a:gd name="T9" fmla="*/ 2 h 8"/>
                  <a:gd name="T10" fmla="*/ 8 w 12"/>
                  <a:gd name="T11" fmla="*/ 4 h 8"/>
                  <a:gd name="T12" fmla="*/ 8 w 12"/>
                  <a:gd name="T13" fmla="*/ 4 h 8"/>
                  <a:gd name="T14" fmla="*/ 8 w 12"/>
                  <a:gd name="T15" fmla="*/ 4 h 8"/>
                  <a:gd name="T16" fmla="*/ 8 w 12"/>
                  <a:gd name="T17" fmla="*/ 4 h 8"/>
                  <a:gd name="T18" fmla="*/ 5 w 12"/>
                  <a:gd name="T19" fmla="*/ 7 h 8"/>
                  <a:gd name="T20" fmla="*/ 5 w 12"/>
                  <a:gd name="T21" fmla="*/ 7 h 8"/>
                  <a:gd name="T22" fmla="*/ 5 w 12"/>
                  <a:gd name="T23" fmla="*/ 7 h 8"/>
                  <a:gd name="T24" fmla="*/ 5 w 12"/>
                  <a:gd name="T25" fmla="*/ 7 h 8"/>
                  <a:gd name="T26" fmla="*/ 5 w 12"/>
                  <a:gd name="T27" fmla="*/ 7 h 8"/>
                  <a:gd name="T28" fmla="*/ 5 w 12"/>
                  <a:gd name="T29" fmla="*/ 7 h 8"/>
                  <a:gd name="T30" fmla="*/ 5 w 12"/>
                  <a:gd name="T31" fmla="*/ 7 h 8"/>
                  <a:gd name="T32" fmla="*/ 5 w 12"/>
                  <a:gd name="T33" fmla="*/ 7 h 8"/>
                  <a:gd name="T34" fmla="*/ 3 w 12"/>
                  <a:gd name="T35" fmla="*/ 7 h 8"/>
                  <a:gd name="T36" fmla="*/ 3 w 12"/>
                  <a:gd name="T37" fmla="*/ 7 h 8"/>
                  <a:gd name="T38" fmla="*/ 3 w 12"/>
                  <a:gd name="T39" fmla="*/ 7 h 8"/>
                  <a:gd name="T40" fmla="*/ 3 w 12"/>
                  <a:gd name="T41" fmla="*/ 7 h 8"/>
                  <a:gd name="T42" fmla="*/ 2 w 12"/>
                  <a:gd name="T43" fmla="*/ 7 h 8"/>
                  <a:gd name="T44" fmla="*/ 2 w 12"/>
                  <a:gd name="T45" fmla="*/ 7 h 8"/>
                  <a:gd name="T46" fmla="*/ 2 w 12"/>
                  <a:gd name="T47" fmla="*/ 7 h 8"/>
                  <a:gd name="T48" fmla="*/ 2 w 12"/>
                  <a:gd name="T49" fmla="*/ 7 h 8"/>
                  <a:gd name="T50" fmla="*/ 0 w 12"/>
                  <a:gd name="T51" fmla="*/ 7 h 8"/>
                  <a:gd name="T52" fmla="*/ 0 w 12"/>
                  <a:gd name="T53" fmla="*/ 7 h 8"/>
                  <a:gd name="T54" fmla="*/ 0 w 12"/>
                  <a:gd name="T55" fmla="*/ 7 h 8"/>
                  <a:gd name="T56" fmla="*/ 0 w 12"/>
                  <a:gd name="T57" fmla="*/ 7 h 8"/>
                  <a:gd name="T58" fmla="*/ 0 w 12"/>
                  <a:gd name="T59" fmla="*/ 7 h 8"/>
                  <a:gd name="T60" fmla="*/ 0 w 12"/>
                  <a:gd name="T61" fmla="*/ 7 h 8"/>
                  <a:gd name="T62" fmla="*/ 0 w 12"/>
                  <a:gd name="T63" fmla="*/ 7 h 8"/>
                  <a:gd name="T64" fmla="*/ 0 w 12"/>
                  <a:gd name="T65" fmla="*/ 7 h 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2" h="8">
                    <a:moveTo>
                      <a:pt x="11" y="0"/>
                    </a:moveTo>
                    <a:lnTo>
                      <a:pt x="9" y="2"/>
                    </a:lnTo>
                    <a:lnTo>
                      <a:pt x="8" y="4"/>
                    </a:lnTo>
                    <a:lnTo>
                      <a:pt x="5" y="7"/>
                    </a:lnTo>
                    <a:lnTo>
                      <a:pt x="3" y="7"/>
                    </a:lnTo>
                    <a:lnTo>
                      <a:pt x="2" y="7"/>
                    </a:lnTo>
                    <a:lnTo>
                      <a:pt x="0" y="7"/>
                    </a:lnTo>
                  </a:path>
                </a:pathLst>
              </a:custGeom>
              <a:noFill/>
              <a:ln w="18851" cap="flat"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45" name="その他">
                <a:extLst>
                  <a:ext uri="{FF2B5EF4-FFF2-40B4-BE49-F238E27FC236}">
                    <a16:creationId xmlns:a16="http://schemas.microsoft.com/office/drawing/2014/main" id="{2E5ACF06-F3D7-4271-A3DF-65F26ADDC201}"/>
                  </a:ext>
                </a:extLst>
              </p:cNvPr>
              <p:cNvSpPr>
                <a:spLocks/>
              </p:cNvSpPr>
              <p:nvPr/>
            </p:nvSpPr>
            <p:spPr bwMode="auto">
              <a:xfrm>
                <a:off x="425" y="97"/>
                <a:ext cx="22" cy="55"/>
              </a:xfrm>
              <a:custGeom>
                <a:avLst/>
                <a:gdLst>
                  <a:gd name="T0" fmla="*/ 0 w 22"/>
                  <a:gd name="T1" fmla="*/ 2 h 55"/>
                  <a:gd name="T2" fmla="*/ 0 w 22"/>
                  <a:gd name="T3" fmla="*/ 2 h 55"/>
                  <a:gd name="T4" fmla="*/ 0 w 22"/>
                  <a:gd name="T5" fmla="*/ 4 h 55"/>
                  <a:gd name="T6" fmla="*/ 0 w 22"/>
                  <a:gd name="T7" fmla="*/ 4 h 55"/>
                  <a:gd name="T8" fmla="*/ 0 w 22"/>
                  <a:gd name="T9" fmla="*/ 7 h 55"/>
                  <a:gd name="T10" fmla="*/ 0 w 22"/>
                  <a:gd name="T11" fmla="*/ 7 h 55"/>
                  <a:gd name="T12" fmla="*/ 0 w 22"/>
                  <a:gd name="T13" fmla="*/ 9 h 55"/>
                  <a:gd name="T14" fmla="*/ 0 w 22"/>
                  <a:gd name="T15" fmla="*/ 9 h 55"/>
                  <a:gd name="T16" fmla="*/ 0 w 22"/>
                  <a:gd name="T17" fmla="*/ 12 h 55"/>
                  <a:gd name="T18" fmla="*/ 0 w 22"/>
                  <a:gd name="T19" fmla="*/ 12 h 55"/>
                  <a:gd name="T20" fmla="*/ 0 w 22"/>
                  <a:gd name="T21" fmla="*/ 13 h 55"/>
                  <a:gd name="T22" fmla="*/ 0 w 22"/>
                  <a:gd name="T23" fmla="*/ 13 h 55"/>
                  <a:gd name="T24" fmla="*/ 0 w 22"/>
                  <a:gd name="T25" fmla="*/ 15 h 55"/>
                  <a:gd name="T26" fmla="*/ 0 w 22"/>
                  <a:gd name="T27" fmla="*/ 15 h 55"/>
                  <a:gd name="T28" fmla="*/ 0 w 22"/>
                  <a:gd name="T29" fmla="*/ 15 h 55"/>
                  <a:gd name="T30" fmla="*/ 0 w 22"/>
                  <a:gd name="T31" fmla="*/ 15 h 55"/>
                  <a:gd name="T32" fmla="*/ 4 w 22"/>
                  <a:gd name="T33" fmla="*/ 18 h 55"/>
                  <a:gd name="T34" fmla="*/ 4 w 22"/>
                  <a:gd name="T35" fmla="*/ 18 h 55"/>
                  <a:gd name="T36" fmla="*/ 4 w 22"/>
                  <a:gd name="T37" fmla="*/ 20 h 55"/>
                  <a:gd name="T38" fmla="*/ 4 w 22"/>
                  <a:gd name="T39" fmla="*/ 20 h 55"/>
                  <a:gd name="T40" fmla="*/ 4 w 22"/>
                  <a:gd name="T41" fmla="*/ 24 h 55"/>
                  <a:gd name="T42" fmla="*/ 4 w 22"/>
                  <a:gd name="T43" fmla="*/ 24 h 55"/>
                  <a:gd name="T44" fmla="*/ 4 w 22"/>
                  <a:gd name="T45" fmla="*/ 24 h 55"/>
                  <a:gd name="T46" fmla="*/ 4 w 22"/>
                  <a:gd name="T47" fmla="*/ 24 h 55"/>
                  <a:gd name="T48" fmla="*/ 4 w 22"/>
                  <a:gd name="T49" fmla="*/ 28 h 55"/>
                  <a:gd name="T50" fmla="*/ 4 w 22"/>
                  <a:gd name="T51" fmla="*/ 30 h 55"/>
                  <a:gd name="T52" fmla="*/ 4 w 22"/>
                  <a:gd name="T53" fmla="*/ 34 h 55"/>
                  <a:gd name="T54" fmla="*/ 4 w 22"/>
                  <a:gd name="T55" fmla="*/ 35 h 55"/>
                  <a:gd name="T56" fmla="*/ 8 w 22"/>
                  <a:gd name="T57" fmla="*/ 39 h 55"/>
                  <a:gd name="T58" fmla="*/ 8 w 22"/>
                  <a:gd name="T59" fmla="*/ 41 h 55"/>
                  <a:gd name="T60" fmla="*/ 10 w 22"/>
                  <a:gd name="T61" fmla="*/ 43 h 55"/>
                  <a:gd name="T62" fmla="*/ 10 w 22"/>
                  <a:gd name="T63" fmla="*/ 43 h 55"/>
                  <a:gd name="T64" fmla="*/ 12 w 22"/>
                  <a:gd name="T65" fmla="*/ 46 h 55"/>
                  <a:gd name="T66" fmla="*/ 12 w 22"/>
                  <a:gd name="T67" fmla="*/ 48 h 55"/>
                  <a:gd name="T68" fmla="*/ 13 w 22"/>
                  <a:gd name="T69" fmla="*/ 51 h 55"/>
                  <a:gd name="T70" fmla="*/ 13 w 22"/>
                  <a:gd name="T71" fmla="*/ 51 h 55"/>
                  <a:gd name="T72" fmla="*/ 16 w 22"/>
                  <a:gd name="T73" fmla="*/ 54 h 55"/>
                  <a:gd name="T74" fmla="*/ 16 w 22"/>
                  <a:gd name="T75" fmla="*/ 54 h 55"/>
                  <a:gd name="T76" fmla="*/ 19 w 22"/>
                  <a:gd name="T77" fmla="*/ 54 h 55"/>
                  <a:gd name="T78" fmla="*/ 19 w 22"/>
                  <a:gd name="T79" fmla="*/ 54 h 5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2" h="55">
                    <a:moveTo>
                      <a:pt x="2" y="0"/>
                    </a:moveTo>
                    <a:lnTo>
                      <a:pt x="0" y="2"/>
                    </a:lnTo>
                    <a:lnTo>
                      <a:pt x="0" y="4"/>
                    </a:lnTo>
                    <a:lnTo>
                      <a:pt x="0" y="7"/>
                    </a:lnTo>
                    <a:lnTo>
                      <a:pt x="0" y="9"/>
                    </a:lnTo>
                    <a:lnTo>
                      <a:pt x="0" y="12"/>
                    </a:lnTo>
                    <a:lnTo>
                      <a:pt x="0" y="13"/>
                    </a:lnTo>
                    <a:lnTo>
                      <a:pt x="0" y="15"/>
                    </a:lnTo>
                    <a:lnTo>
                      <a:pt x="4" y="15"/>
                    </a:lnTo>
                    <a:lnTo>
                      <a:pt x="4" y="18"/>
                    </a:lnTo>
                    <a:lnTo>
                      <a:pt x="4" y="20"/>
                    </a:lnTo>
                    <a:lnTo>
                      <a:pt x="4" y="24"/>
                    </a:lnTo>
                    <a:lnTo>
                      <a:pt x="4" y="28"/>
                    </a:lnTo>
                    <a:lnTo>
                      <a:pt x="4" y="30"/>
                    </a:lnTo>
                    <a:lnTo>
                      <a:pt x="4" y="34"/>
                    </a:lnTo>
                    <a:lnTo>
                      <a:pt x="4" y="35"/>
                    </a:lnTo>
                    <a:lnTo>
                      <a:pt x="8" y="35"/>
                    </a:lnTo>
                    <a:lnTo>
                      <a:pt x="8" y="39"/>
                    </a:lnTo>
                    <a:lnTo>
                      <a:pt x="8" y="41"/>
                    </a:lnTo>
                    <a:lnTo>
                      <a:pt x="10" y="41"/>
                    </a:lnTo>
                    <a:lnTo>
                      <a:pt x="10" y="43"/>
                    </a:lnTo>
                    <a:lnTo>
                      <a:pt x="12" y="43"/>
                    </a:lnTo>
                    <a:lnTo>
                      <a:pt x="12" y="46"/>
                    </a:lnTo>
                    <a:lnTo>
                      <a:pt x="12" y="48"/>
                    </a:lnTo>
                    <a:lnTo>
                      <a:pt x="13" y="48"/>
                    </a:lnTo>
                    <a:lnTo>
                      <a:pt x="13" y="51"/>
                    </a:lnTo>
                    <a:lnTo>
                      <a:pt x="16" y="51"/>
                    </a:lnTo>
                    <a:lnTo>
                      <a:pt x="16" y="54"/>
                    </a:lnTo>
                    <a:lnTo>
                      <a:pt x="19" y="54"/>
                    </a:lnTo>
                    <a:lnTo>
                      <a:pt x="21" y="54"/>
                    </a:lnTo>
                  </a:path>
                </a:pathLst>
              </a:custGeom>
              <a:noFill/>
              <a:ln w="18851" cap="flat"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46" name="その他">
                <a:extLst>
                  <a:ext uri="{FF2B5EF4-FFF2-40B4-BE49-F238E27FC236}">
                    <a16:creationId xmlns:a16="http://schemas.microsoft.com/office/drawing/2014/main" id="{B44A3052-DAF0-455A-86A2-D5730F659A3C}"/>
                  </a:ext>
                </a:extLst>
              </p:cNvPr>
              <p:cNvSpPr>
                <a:spLocks/>
              </p:cNvSpPr>
              <p:nvPr/>
            </p:nvSpPr>
            <p:spPr bwMode="auto">
              <a:xfrm>
                <a:off x="506" y="138"/>
                <a:ext cx="12" cy="32"/>
              </a:xfrm>
              <a:custGeom>
                <a:avLst/>
                <a:gdLst>
                  <a:gd name="T0" fmla="*/ 10 w 12"/>
                  <a:gd name="T1" fmla="*/ 0 h 32"/>
                  <a:gd name="T2" fmla="*/ 8 w 12"/>
                  <a:gd name="T3" fmla="*/ 2 h 32"/>
                  <a:gd name="T4" fmla="*/ 8 w 12"/>
                  <a:gd name="T5" fmla="*/ 2 h 32"/>
                  <a:gd name="T6" fmla="*/ 8 w 12"/>
                  <a:gd name="T7" fmla="*/ 3 h 32"/>
                  <a:gd name="T8" fmla="*/ 8 w 12"/>
                  <a:gd name="T9" fmla="*/ 3 h 32"/>
                  <a:gd name="T10" fmla="*/ 8 w 12"/>
                  <a:gd name="T11" fmla="*/ 6 h 32"/>
                  <a:gd name="T12" fmla="*/ 8 w 12"/>
                  <a:gd name="T13" fmla="*/ 6 h 32"/>
                  <a:gd name="T14" fmla="*/ 8 w 12"/>
                  <a:gd name="T15" fmla="*/ 6 h 32"/>
                  <a:gd name="T16" fmla="*/ 8 w 12"/>
                  <a:gd name="T17" fmla="*/ 6 h 32"/>
                  <a:gd name="T18" fmla="*/ 5 w 12"/>
                  <a:gd name="T19" fmla="*/ 9 h 32"/>
                  <a:gd name="T20" fmla="*/ 5 w 12"/>
                  <a:gd name="T21" fmla="*/ 9 h 32"/>
                  <a:gd name="T22" fmla="*/ 5 w 12"/>
                  <a:gd name="T23" fmla="*/ 9 h 32"/>
                  <a:gd name="T24" fmla="*/ 5 w 12"/>
                  <a:gd name="T25" fmla="*/ 9 h 32"/>
                  <a:gd name="T26" fmla="*/ 3 w 12"/>
                  <a:gd name="T27" fmla="*/ 10 h 32"/>
                  <a:gd name="T28" fmla="*/ 3 w 12"/>
                  <a:gd name="T29" fmla="*/ 10 h 32"/>
                  <a:gd name="T30" fmla="*/ 3 w 12"/>
                  <a:gd name="T31" fmla="*/ 10 h 32"/>
                  <a:gd name="T32" fmla="*/ 3 w 12"/>
                  <a:gd name="T33" fmla="*/ 10 h 32"/>
                  <a:gd name="T34" fmla="*/ 3 w 12"/>
                  <a:gd name="T35" fmla="*/ 12 h 32"/>
                  <a:gd name="T36" fmla="*/ 3 w 12"/>
                  <a:gd name="T37" fmla="*/ 12 h 32"/>
                  <a:gd name="T38" fmla="*/ 3 w 12"/>
                  <a:gd name="T39" fmla="*/ 13 h 32"/>
                  <a:gd name="T40" fmla="*/ 3 w 12"/>
                  <a:gd name="T41" fmla="*/ 13 h 32"/>
                  <a:gd name="T42" fmla="*/ 3 w 12"/>
                  <a:gd name="T43" fmla="*/ 16 h 32"/>
                  <a:gd name="T44" fmla="*/ 3 w 12"/>
                  <a:gd name="T45" fmla="*/ 16 h 32"/>
                  <a:gd name="T46" fmla="*/ 3 w 12"/>
                  <a:gd name="T47" fmla="*/ 16 h 32"/>
                  <a:gd name="T48" fmla="*/ 3 w 12"/>
                  <a:gd name="T49" fmla="*/ 16 h 32"/>
                  <a:gd name="T50" fmla="*/ 0 w 12"/>
                  <a:gd name="T51" fmla="*/ 20 h 32"/>
                  <a:gd name="T52" fmla="*/ 0 w 12"/>
                  <a:gd name="T53" fmla="*/ 20 h 32"/>
                  <a:gd name="T54" fmla="*/ 0 w 12"/>
                  <a:gd name="T55" fmla="*/ 20 h 32"/>
                  <a:gd name="T56" fmla="*/ 0 w 12"/>
                  <a:gd name="T57" fmla="*/ 20 h 32"/>
                  <a:gd name="T58" fmla="*/ 0 w 12"/>
                  <a:gd name="T59" fmla="*/ 22 h 32"/>
                  <a:gd name="T60" fmla="*/ 0 w 12"/>
                  <a:gd name="T61" fmla="*/ 22 h 32"/>
                  <a:gd name="T62" fmla="*/ 0 w 12"/>
                  <a:gd name="T63" fmla="*/ 22 h 32"/>
                  <a:gd name="T64" fmla="*/ 3 w 12"/>
                  <a:gd name="T65" fmla="*/ 22 h 32"/>
                  <a:gd name="T66" fmla="*/ 2 w 12"/>
                  <a:gd name="T67" fmla="*/ 25 h 32"/>
                  <a:gd name="T68" fmla="*/ 2 w 12"/>
                  <a:gd name="T69" fmla="*/ 25 h 32"/>
                  <a:gd name="T70" fmla="*/ 2 w 12"/>
                  <a:gd name="T71" fmla="*/ 25 h 32"/>
                  <a:gd name="T72" fmla="*/ 2 w 12"/>
                  <a:gd name="T73" fmla="*/ 25 h 32"/>
                  <a:gd name="T74" fmla="*/ 2 w 12"/>
                  <a:gd name="T75" fmla="*/ 27 h 32"/>
                  <a:gd name="T76" fmla="*/ 2 w 12"/>
                  <a:gd name="T77" fmla="*/ 27 h 32"/>
                  <a:gd name="T78" fmla="*/ 2 w 12"/>
                  <a:gd name="T79" fmla="*/ 27 h 32"/>
                  <a:gd name="T80" fmla="*/ 5 w 12"/>
                  <a:gd name="T81" fmla="*/ 27 h 32"/>
                  <a:gd name="T82" fmla="*/ 5 w 12"/>
                  <a:gd name="T83" fmla="*/ 29 h 32"/>
                  <a:gd name="T84" fmla="*/ 5 w 12"/>
                  <a:gd name="T85" fmla="*/ 29 h 32"/>
                  <a:gd name="T86" fmla="*/ 5 w 12"/>
                  <a:gd name="T87" fmla="*/ 29 h 32"/>
                  <a:gd name="T88" fmla="*/ 8 w 12"/>
                  <a:gd name="T89" fmla="*/ 29 h 32"/>
                  <a:gd name="T90" fmla="*/ 8 w 12"/>
                  <a:gd name="T91" fmla="*/ 31 h 32"/>
                  <a:gd name="T92" fmla="*/ 8 w 12"/>
                  <a:gd name="T93" fmla="*/ 31 h 32"/>
                  <a:gd name="T94" fmla="*/ 8 w 12"/>
                  <a:gd name="T95" fmla="*/ 31 h 32"/>
                  <a:gd name="T96" fmla="*/ 11 w 12"/>
                  <a:gd name="T97" fmla="*/ 31 h 3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2" h="32">
                    <a:moveTo>
                      <a:pt x="10" y="0"/>
                    </a:moveTo>
                    <a:lnTo>
                      <a:pt x="8" y="2"/>
                    </a:lnTo>
                    <a:lnTo>
                      <a:pt x="8" y="3"/>
                    </a:lnTo>
                    <a:lnTo>
                      <a:pt x="8" y="6"/>
                    </a:lnTo>
                    <a:lnTo>
                      <a:pt x="5" y="9"/>
                    </a:lnTo>
                    <a:lnTo>
                      <a:pt x="3" y="10"/>
                    </a:lnTo>
                    <a:lnTo>
                      <a:pt x="3" y="12"/>
                    </a:lnTo>
                    <a:lnTo>
                      <a:pt x="3" y="13"/>
                    </a:lnTo>
                    <a:lnTo>
                      <a:pt x="3" y="16"/>
                    </a:lnTo>
                    <a:lnTo>
                      <a:pt x="0" y="20"/>
                    </a:lnTo>
                    <a:lnTo>
                      <a:pt x="0" y="22"/>
                    </a:lnTo>
                    <a:lnTo>
                      <a:pt x="3" y="22"/>
                    </a:lnTo>
                    <a:lnTo>
                      <a:pt x="2" y="25"/>
                    </a:lnTo>
                    <a:lnTo>
                      <a:pt x="2" y="27"/>
                    </a:lnTo>
                    <a:lnTo>
                      <a:pt x="5" y="27"/>
                    </a:lnTo>
                    <a:lnTo>
                      <a:pt x="5" y="29"/>
                    </a:lnTo>
                    <a:lnTo>
                      <a:pt x="8" y="29"/>
                    </a:lnTo>
                    <a:lnTo>
                      <a:pt x="8" y="31"/>
                    </a:lnTo>
                    <a:lnTo>
                      <a:pt x="11" y="31"/>
                    </a:lnTo>
                  </a:path>
                </a:pathLst>
              </a:custGeom>
              <a:noFill/>
              <a:ln w="18851" cap="flat"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47" name="その他">
                <a:extLst>
                  <a:ext uri="{FF2B5EF4-FFF2-40B4-BE49-F238E27FC236}">
                    <a16:creationId xmlns:a16="http://schemas.microsoft.com/office/drawing/2014/main" id="{7B1CA5BE-8189-480E-B998-64633A7950FC}"/>
                  </a:ext>
                </a:extLst>
              </p:cNvPr>
              <p:cNvSpPr>
                <a:spLocks/>
              </p:cNvSpPr>
              <p:nvPr/>
            </p:nvSpPr>
            <p:spPr bwMode="auto">
              <a:xfrm>
                <a:off x="460" y="169"/>
                <a:ext cx="80" cy="153"/>
              </a:xfrm>
              <a:custGeom>
                <a:avLst/>
                <a:gdLst>
                  <a:gd name="T0" fmla="*/ 57 w 80"/>
                  <a:gd name="T1" fmla="*/ 2 h 153"/>
                  <a:gd name="T2" fmla="*/ 59 w 80"/>
                  <a:gd name="T3" fmla="*/ 3 h 153"/>
                  <a:gd name="T4" fmla="*/ 62 w 80"/>
                  <a:gd name="T5" fmla="*/ 6 h 153"/>
                  <a:gd name="T6" fmla="*/ 64 w 80"/>
                  <a:gd name="T7" fmla="*/ 13 h 153"/>
                  <a:gd name="T8" fmla="*/ 69 w 80"/>
                  <a:gd name="T9" fmla="*/ 22 h 153"/>
                  <a:gd name="T10" fmla="*/ 72 w 80"/>
                  <a:gd name="T11" fmla="*/ 27 h 153"/>
                  <a:gd name="T12" fmla="*/ 77 w 80"/>
                  <a:gd name="T13" fmla="*/ 35 h 153"/>
                  <a:gd name="T14" fmla="*/ 77 w 80"/>
                  <a:gd name="T15" fmla="*/ 41 h 153"/>
                  <a:gd name="T16" fmla="*/ 79 w 80"/>
                  <a:gd name="T17" fmla="*/ 43 h 153"/>
                  <a:gd name="T18" fmla="*/ 79 w 80"/>
                  <a:gd name="T19" fmla="*/ 46 h 153"/>
                  <a:gd name="T20" fmla="*/ 75 w 80"/>
                  <a:gd name="T21" fmla="*/ 46 h 153"/>
                  <a:gd name="T22" fmla="*/ 73 w 80"/>
                  <a:gd name="T23" fmla="*/ 46 h 153"/>
                  <a:gd name="T24" fmla="*/ 68 w 80"/>
                  <a:gd name="T25" fmla="*/ 46 h 153"/>
                  <a:gd name="T26" fmla="*/ 65 w 80"/>
                  <a:gd name="T27" fmla="*/ 46 h 153"/>
                  <a:gd name="T28" fmla="*/ 62 w 80"/>
                  <a:gd name="T29" fmla="*/ 44 h 153"/>
                  <a:gd name="T30" fmla="*/ 62 w 80"/>
                  <a:gd name="T31" fmla="*/ 44 h 153"/>
                  <a:gd name="T32" fmla="*/ 57 w 80"/>
                  <a:gd name="T33" fmla="*/ 45 h 153"/>
                  <a:gd name="T34" fmla="*/ 54 w 80"/>
                  <a:gd name="T35" fmla="*/ 46 h 153"/>
                  <a:gd name="T36" fmla="*/ 54 w 80"/>
                  <a:gd name="T37" fmla="*/ 49 h 153"/>
                  <a:gd name="T38" fmla="*/ 58 w 80"/>
                  <a:gd name="T39" fmla="*/ 49 h 153"/>
                  <a:gd name="T40" fmla="*/ 66 w 80"/>
                  <a:gd name="T41" fmla="*/ 53 h 153"/>
                  <a:gd name="T42" fmla="*/ 66 w 80"/>
                  <a:gd name="T43" fmla="*/ 59 h 153"/>
                  <a:gd name="T44" fmla="*/ 60 w 80"/>
                  <a:gd name="T45" fmla="*/ 68 h 153"/>
                  <a:gd name="T46" fmla="*/ 57 w 80"/>
                  <a:gd name="T47" fmla="*/ 76 h 153"/>
                  <a:gd name="T48" fmla="*/ 52 w 80"/>
                  <a:gd name="T49" fmla="*/ 85 h 153"/>
                  <a:gd name="T50" fmla="*/ 49 w 80"/>
                  <a:gd name="T51" fmla="*/ 91 h 153"/>
                  <a:gd name="T52" fmla="*/ 44 w 80"/>
                  <a:gd name="T53" fmla="*/ 97 h 153"/>
                  <a:gd name="T54" fmla="*/ 44 w 80"/>
                  <a:gd name="T55" fmla="*/ 103 h 153"/>
                  <a:gd name="T56" fmla="*/ 44 w 80"/>
                  <a:gd name="T57" fmla="*/ 110 h 153"/>
                  <a:gd name="T58" fmla="*/ 40 w 80"/>
                  <a:gd name="T59" fmla="*/ 112 h 153"/>
                  <a:gd name="T60" fmla="*/ 35 w 80"/>
                  <a:gd name="T61" fmla="*/ 115 h 153"/>
                  <a:gd name="T62" fmla="*/ 35 w 80"/>
                  <a:gd name="T63" fmla="*/ 115 h 153"/>
                  <a:gd name="T64" fmla="*/ 25 w 80"/>
                  <a:gd name="T65" fmla="*/ 126 h 153"/>
                  <a:gd name="T66" fmla="*/ 8 w 80"/>
                  <a:gd name="T67" fmla="*/ 145 h 153"/>
                  <a:gd name="T68" fmla="*/ 0 w 80"/>
                  <a:gd name="T69" fmla="*/ 151 h 153"/>
                  <a:gd name="T70" fmla="*/ 2 w 80"/>
                  <a:gd name="T71" fmla="*/ 137 h 153"/>
                  <a:gd name="T72" fmla="*/ 8 w 80"/>
                  <a:gd name="T73" fmla="*/ 118 h 153"/>
                  <a:gd name="T74" fmla="*/ 11 w 80"/>
                  <a:gd name="T75" fmla="*/ 110 h 153"/>
                  <a:gd name="T76" fmla="*/ 19 w 80"/>
                  <a:gd name="T77" fmla="*/ 103 h 153"/>
                  <a:gd name="T78" fmla="*/ 23 w 80"/>
                  <a:gd name="T79" fmla="*/ 94 h 153"/>
                  <a:gd name="T80" fmla="*/ 25 w 80"/>
                  <a:gd name="T81" fmla="*/ 89 h 153"/>
                  <a:gd name="T82" fmla="*/ 27 w 80"/>
                  <a:gd name="T83" fmla="*/ 86 h 153"/>
                  <a:gd name="T84" fmla="*/ 30 w 80"/>
                  <a:gd name="T85" fmla="*/ 81 h 153"/>
                  <a:gd name="T86" fmla="*/ 30 w 80"/>
                  <a:gd name="T87" fmla="*/ 77 h 153"/>
                  <a:gd name="T88" fmla="*/ 33 w 80"/>
                  <a:gd name="T89" fmla="*/ 71 h 153"/>
                  <a:gd name="T90" fmla="*/ 37 w 80"/>
                  <a:gd name="T91" fmla="*/ 64 h 153"/>
                  <a:gd name="T92" fmla="*/ 38 w 80"/>
                  <a:gd name="T93" fmla="*/ 56 h 153"/>
                  <a:gd name="T94" fmla="*/ 39 w 80"/>
                  <a:gd name="T95" fmla="*/ 51 h 153"/>
                  <a:gd name="T96" fmla="*/ 40 w 80"/>
                  <a:gd name="T97" fmla="*/ 46 h 153"/>
                  <a:gd name="T98" fmla="*/ 39 w 80"/>
                  <a:gd name="T99" fmla="*/ 41 h 153"/>
                  <a:gd name="T100" fmla="*/ 39 w 80"/>
                  <a:gd name="T101" fmla="*/ 33 h 153"/>
                  <a:gd name="T102" fmla="*/ 40 w 80"/>
                  <a:gd name="T103" fmla="*/ 27 h 153"/>
                  <a:gd name="T104" fmla="*/ 46 w 80"/>
                  <a:gd name="T105" fmla="*/ 20 h 153"/>
                  <a:gd name="T106" fmla="*/ 52 w 80"/>
                  <a:gd name="T107" fmla="*/ 14 h 153"/>
                  <a:gd name="T108" fmla="*/ 55 w 80"/>
                  <a:gd name="T109" fmla="*/ 8 h 153"/>
                  <a:gd name="T110" fmla="*/ 55 w 80"/>
                  <a:gd name="T111" fmla="*/ 4 h 153"/>
                  <a:gd name="T112" fmla="*/ 57 w 80"/>
                  <a:gd name="T113" fmla="*/ 2 h 153"/>
                  <a:gd name="T114" fmla="*/ 57 w 80"/>
                  <a:gd name="T115" fmla="*/ 0 h 153"/>
                  <a:gd name="T116" fmla="*/ 57 w 80"/>
                  <a:gd name="T117" fmla="*/ 0 h 15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80" h="153">
                    <a:moveTo>
                      <a:pt x="57" y="0"/>
                    </a:moveTo>
                    <a:lnTo>
                      <a:pt x="57" y="2"/>
                    </a:lnTo>
                    <a:lnTo>
                      <a:pt x="59" y="2"/>
                    </a:lnTo>
                    <a:lnTo>
                      <a:pt x="59" y="3"/>
                    </a:lnTo>
                    <a:lnTo>
                      <a:pt x="60" y="3"/>
                    </a:lnTo>
                    <a:lnTo>
                      <a:pt x="62" y="3"/>
                    </a:lnTo>
                    <a:lnTo>
                      <a:pt x="62" y="6"/>
                    </a:lnTo>
                    <a:lnTo>
                      <a:pt x="62" y="8"/>
                    </a:lnTo>
                    <a:lnTo>
                      <a:pt x="64" y="8"/>
                    </a:lnTo>
                    <a:lnTo>
                      <a:pt x="64" y="11"/>
                    </a:lnTo>
                    <a:lnTo>
                      <a:pt x="64" y="13"/>
                    </a:lnTo>
                    <a:lnTo>
                      <a:pt x="67" y="13"/>
                    </a:lnTo>
                    <a:lnTo>
                      <a:pt x="67" y="16"/>
                    </a:lnTo>
                    <a:lnTo>
                      <a:pt x="67" y="20"/>
                    </a:lnTo>
                    <a:lnTo>
                      <a:pt x="69" y="20"/>
                    </a:lnTo>
                    <a:lnTo>
                      <a:pt x="69" y="22"/>
                    </a:lnTo>
                    <a:lnTo>
                      <a:pt x="72" y="22"/>
                    </a:lnTo>
                    <a:lnTo>
                      <a:pt x="72" y="25"/>
                    </a:lnTo>
                    <a:lnTo>
                      <a:pt x="72" y="27"/>
                    </a:lnTo>
                    <a:lnTo>
                      <a:pt x="73" y="27"/>
                    </a:lnTo>
                    <a:lnTo>
                      <a:pt x="73" y="31"/>
                    </a:lnTo>
                    <a:lnTo>
                      <a:pt x="73" y="33"/>
                    </a:lnTo>
                    <a:lnTo>
                      <a:pt x="77" y="33"/>
                    </a:lnTo>
                    <a:lnTo>
                      <a:pt x="77" y="35"/>
                    </a:lnTo>
                    <a:lnTo>
                      <a:pt x="77" y="39"/>
                    </a:lnTo>
                    <a:lnTo>
                      <a:pt x="77" y="41"/>
                    </a:lnTo>
                    <a:lnTo>
                      <a:pt x="79" y="41"/>
                    </a:lnTo>
                    <a:lnTo>
                      <a:pt x="79" y="43"/>
                    </a:lnTo>
                    <a:lnTo>
                      <a:pt x="79" y="46"/>
                    </a:lnTo>
                    <a:lnTo>
                      <a:pt x="75" y="46"/>
                    </a:lnTo>
                    <a:lnTo>
                      <a:pt x="73" y="46"/>
                    </a:lnTo>
                    <a:lnTo>
                      <a:pt x="70" y="46"/>
                    </a:lnTo>
                    <a:lnTo>
                      <a:pt x="68" y="46"/>
                    </a:lnTo>
                    <a:lnTo>
                      <a:pt x="65" y="46"/>
                    </a:lnTo>
                    <a:lnTo>
                      <a:pt x="64" y="46"/>
                    </a:lnTo>
                    <a:lnTo>
                      <a:pt x="64" y="44"/>
                    </a:lnTo>
                    <a:lnTo>
                      <a:pt x="62" y="44"/>
                    </a:lnTo>
                    <a:lnTo>
                      <a:pt x="62" y="43"/>
                    </a:lnTo>
                    <a:lnTo>
                      <a:pt x="59" y="45"/>
                    </a:lnTo>
                    <a:lnTo>
                      <a:pt x="57" y="45"/>
                    </a:lnTo>
                    <a:lnTo>
                      <a:pt x="54" y="46"/>
                    </a:lnTo>
                    <a:lnTo>
                      <a:pt x="54" y="49"/>
                    </a:lnTo>
                    <a:lnTo>
                      <a:pt x="55" y="49"/>
                    </a:lnTo>
                    <a:lnTo>
                      <a:pt x="58" y="49"/>
                    </a:lnTo>
                    <a:lnTo>
                      <a:pt x="61" y="49"/>
                    </a:lnTo>
                    <a:lnTo>
                      <a:pt x="61" y="52"/>
                    </a:lnTo>
                    <a:lnTo>
                      <a:pt x="63" y="52"/>
                    </a:lnTo>
                    <a:lnTo>
                      <a:pt x="66" y="52"/>
                    </a:lnTo>
                    <a:lnTo>
                      <a:pt x="66" y="53"/>
                    </a:lnTo>
                    <a:lnTo>
                      <a:pt x="67" y="53"/>
                    </a:lnTo>
                    <a:lnTo>
                      <a:pt x="69" y="53"/>
                    </a:lnTo>
                    <a:lnTo>
                      <a:pt x="67" y="56"/>
                    </a:lnTo>
                    <a:lnTo>
                      <a:pt x="66" y="59"/>
                    </a:lnTo>
                    <a:lnTo>
                      <a:pt x="63" y="62"/>
                    </a:lnTo>
                    <a:lnTo>
                      <a:pt x="63" y="66"/>
                    </a:lnTo>
                    <a:lnTo>
                      <a:pt x="60" y="68"/>
                    </a:lnTo>
                    <a:lnTo>
                      <a:pt x="59" y="72"/>
                    </a:lnTo>
                    <a:lnTo>
                      <a:pt x="57" y="75"/>
                    </a:lnTo>
                    <a:lnTo>
                      <a:pt x="57" y="76"/>
                    </a:lnTo>
                    <a:lnTo>
                      <a:pt x="54" y="79"/>
                    </a:lnTo>
                    <a:lnTo>
                      <a:pt x="54" y="82"/>
                    </a:lnTo>
                    <a:lnTo>
                      <a:pt x="52" y="85"/>
                    </a:lnTo>
                    <a:lnTo>
                      <a:pt x="49" y="88"/>
                    </a:lnTo>
                    <a:lnTo>
                      <a:pt x="49" y="91"/>
                    </a:lnTo>
                    <a:lnTo>
                      <a:pt x="48" y="94"/>
                    </a:lnTo>
                    <a:lnTo>
                      <a:pt x="44" y="97"/>
                    </a:lnTo>
                    <a:lnTo>
                      <a:pt x="44" y="101"/>
                    </a:lnTo>
                    <a:lnTo>
                      <a:pt x="44" y="103"/>
                    </a:lnTo>
                    <a:lnTo>
                      <a:pt x="44" y="106"/>
                    </a:lnTo>
                    <a:lnTo>
                      <a:pt x="44" y="108"/>
                    </a:lnTo>
                    <a:lnTo>
                      <a:pt x="44" y="110"/>
                    </a:lnTo>
                    <a:lnTo>
                      <a:pt x="40" y="112"/>
                    </a:lnTo>
                    <a:lnTo>
                      <a:pt x="38" y="112"/>
                    </a:lnTo>
                    <a:lnTo>
                      <a:pt x="35" y="115"/>
                    </a:lnTo>
                    <a:lnTo>
                      <a:pt x="33" y="118"/>
                    </a:lnTo>
                    <a:lnTo>
                      <a:pt x="31" y="119"/>
                    </a:lnTo>
                    <a:lnTo>
                      <a:pt x="28" y="122"/>
                    </a:lnTo>
                    <a:lnTo>
                      <a:pt x="28" y="123"/>
                    </a:lnTo>
                    <a:lnTo>
                      <a:pt x="25" y="126"/>
                    </a:lnTo>
                    <a:lnTo>
                      <a:pt x="22" y="129"/>
                    </a:lnTo>
                    <a:lnTo>
                      <a:pt x="19" y="132"/>
                    </a:lnTo>
                    <a:lnTo>
                      <a:pt x="17" y="134"/>
                    </a:lnTo>
                    <a:lnTo>
                      <a:pt x="13" y="138"/>
                    </a:lnTo>
                    <a:lnTo>
                      <a:pt x="11" y="141"/>
                    </a:lnTo>
                    <a:lnTo>
                      <a:pt x="8" y="145"/>
                    </a:lnTo>
                    <a:lnTo>
                      <a:pt x="6" y="147"/>
                    </a:lnTo>
                    <a:lnTo>
                      <a:pt x="2" y="150"/>
                    </a:lnTo>
                    <a:lnTo>
                      <a:pt x="2" y="151"/>
                    </a:lnTo>
                    <a:lnTo>
                      <a:pt x="0" y="152"/>
                    </a:lnTo>
                    <a:lnTo>
                      <a:pt x="0" y="151"/>
                    </a:lnTo>
                    <a:lnTo>
                      <a:pt x="0" y="150"/>
                    </a:lnTo>
                    <a:lnTo>
                      <a:pt x="0" y="149"/>
                    </a:lnTo>
                    <a:lnTo>
                      <a:pt x="2" y="145"/>
                    </a:lnTo>
                    <a:lnTo>
                      <a:pt x="2" y="143"/>
                    </a:lnTo>
                    <a:lnTo>
                      <a:pt x="2" y="141"/>
                    </a:lnTo>
                    <a:lnTo>
                      <a:pt x="2" y="137"/>
                    </a:lnTo>
                    <a:lnTo>
                      <a:pt x="4" y="132"/>
                    </a:lnTo>
                    <a:lnTo>
                      <a:pt x="4" y="129"/>
                    </a:lnTo>
                    <a:lnTo>
                      <a:pt x="4" y="126"/>
                    </a:lnTo>
                    <a:lnTo>
                      <a:pt x="4" y="123"/>
                    </a:lnTo>
                    <a:lnTo>
                      <a:pt x="8" y="119"/>
                    </a:lnTo>
                    <a:lnTo>
                      <a:pt x="8" y="118"/>
                    </a:lnTo>
                    <a:lnTo>
                      <a:pt x="9" y="115"/>
                    </a:lnTo>
                    <a:lnTo>
                      <a:pt x="9" y="114"/>
                    </a:lnTo>
                    <a:lnTo>
                      <a:pt x="11" y="110"/>
                    </a:lnTo>
                    <a:lnTo>
                      <a:pt x="13" y="108"/>
                    </a:lnTo>
                    <a:lnTo>
                      <a:pt x="16" y="106"/>
                    </a:lnTo>
                    <a:lnTo>
                      <a:pt x="19" y="103"/>
                    </a:lnTo>
                    <a:lnTo>
                      <a:pt x="19" y="101"/>
                    </a:lnTo>
                    <a:lnTo>
                      <a:pt x="22" y="97"/>
                    </a:lnTo>
                    <a:lnTo>
                      <a:pt x="23" y="94"/>
                    </a:lnTo>
                    <a:lnTo>
                      <a:pt x="25" y="91"/>
                    </a:lnTo>
                    <a:lnTo>
                      <a:pt x="25" y="89"/>
                    </a:lnTo>
                    <a:lnTo>
                      <a:pt x="27" y="86"/>
                    </a:lnTo>
                    <a:lnTo>
                      <a:pt x="27" y="84"/>
                    </a:lnTo>
                    <a:lnTo>
                      <a:pt x="30" y="81"/>
                    </a:lnTo>
                    <a:lnTo>
                      <a:pt x="30" y="77"/>
                    </a:lnTo>
                    <a:lnTo>
                      <a:pt x="33" y="74"/>
                    </a:lnTo>
                    <a:lnTo>
                      <a:pt x="33" y="71"/>
                    </a:lnTo>
                    <a:lnTo>
                      <a:pt x="33" y="68"/>
                    </a:lnTo>
                    <a:lnTo>
                      <a:pt x="37" y="64"/>
                    </a:lnTo>
                    <a:lnTo>
                      <a:pt x="37" y="61"/>
                    </a:lnTo>
                    <a:lnTo>
                      <a:pt x="37" y="59"/>
                    </a:lnTo>
                    <a:lnTo>
                      <a:pt x="38" y="56"/>
                    </a:lnTo>
                    <a:lnTo>
                      <a:pt x="39" y="53"/>
                    </a:lnTo>
                    <a:lnTo>
                      <a:pt x="39" y="51"/>
                    </a:lnTo>
                    <a:lnTo>
                      <a:pt x="40" y="48"/>
                    </a:lnTo>
                    <a:lnTo>
                      <a:pt x="40" y="46"/>
                    </a:lnTo>
                    <a:lnTo>
                      <a:pt x="40" y="44"/>
                    </a:lnTo>
                    <a:lnTo>
                      <a:pt x="40" y="41"/>
                    </a:lnTo>
                    <a:lnTo>
                      <a:pt x="39" y="41"/>
                    </a:lnTo>
                    <a:lnTo>
                      <a:pt x="39" y="38"/>
                    </a:lnTo>
                    <a:lnTo>
                      <a:pt x="39" y="35"/>
                    </a:lnTo>
                    <a:lnTo>
                      <a:pt x="40" y="33"/>
                    </a:lnTo>
                    <a:lnTo>
                      <a:pt x="39" y="33"/>
                    </a:lnTo>
                    <a:lnTo>
                      <a:pt x="40" y="31"/>
                    </a:lnTo>
                    <a:lnTo>
                      <a:pt x="40" y="27"/>
                    </a:lnTo>
                    <a:lnTo>
                      <a:pt x="44" y="24"/>
                    </a:lnTo>
                    <a:lnTo>
                      <a:pt x="44" y="22"/>
                    </a:lnTo>
                    <a:lnTo>
                      <a:pt x="46" y="20"/>
                    </a:lnTo>
                    <a:lnTo>
                      <a:pt x="49" y="17"/>
                    </a:lnTo>
                    <a:lnTo>
                      <a:pt x="52" y="14"/>
                    </a:lnTo>
                    <a:lnTo>
                      <a:pt x="52" y="13"/>
                    </a:lnTo>
                    <a:lnTo>
                      <a:pt x="52" y="11"/>
                    </a:lnTo>
                    <a:lnTo>
                      <a:pt x="55" y="8"/>
                    </a:lnTo>
                    <a:lnTo>
                      <a:pt x="55" y="5"/>
                    </a:lnTo>
                    <a:lnTo>
                      <a:pt x="55" y="4"/>
                    </a:lnTo>
                    <a:lnTo>
                      <a:pt x="57" y="2"/>
                    </a:lnTo>
                    <a:lnTo>
                      <a:pt x="57" y="0"/>
                    </a:lnTo>
                  </a:path>
                </a:pathLst>
              </a:custGeom>
              <a:solidFill>
                <a:srgbClr val="D0B1A1"/>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48" name="その他">
                <a:extLst>
                  <a:ext uri="{FF2B5EF4-FFF2-40B4-BE49-F238E27FC236}">
                    <a16:creationId xmlns:a16="http://schemas.microsoft.com/office/drawing/2014/main" id="{AFB5A9C4-0FF5-423F-B8FE-514A83F049BA}"/>
                  </a:ext>
                </a:extLst>
              </p:cNvPr>
              <p:cNvSpPr>
                <a:spLocks/>
              </p:cNvSpPr>
              <p:nvPr/>
            </p:nvSpPr>
            <p:spPr bwMode="auto">
              <a:xfrm>
                <a:off x="410" y="175"/>
                <a:ext cx="37" cy="154"/>
              </a:xfrm>
              <a:custGeom>
                <a:avLst/>
                <a:gdLst>
                  <a:gd name="T0" fmla="*/ 33 w 37"/>
                  <a:gd name="T1" fmla="*/ 3 h 154"/>
                  <a:gd name="T2" fmla="*/ 28 w 37"/>
                  <a:gd name="T3" fmla="*/ 9 h 154"/>
                  <a:gd name="T4" fmla="*/ 28 w 37"/>
                  <a:gd name="T5" fmla="*/ 15 h 154"/>
                  <a:gd name="T6" fmla="*/ 27 w 37"/>
                  <a:gd name="T7" fmla="*/ 25 h 154"/>
                  <a:gd name="T8" fmla="*/ 27 w 37"/>
                  <a:gd name="T9" fmla="*/ 31 h 154"/>
                  <a:gd name="T10" fmla="*/ 27 w 37"/>
                  <a:gd name="T11" fmla="*/ 40 h 154"/>
                  <a:gd name="T12" fmla="*/ 27 w 37"/>
                  <a:gd name="T13" fmla="*/ 46 h 154"/>
                  <a:gd name="T14" fmla="*/ 27 w 37"/>
                  <a:gd name="T15" fmla="*/ 62 h 154"/>
                  <a:gd name="T16" fmla="*/ 27 w 37"/>
                  <a:gd name="T17" fmla="*/ 79 h 154"/>
                  <a:gd name="T18" fmla="*/ 28 w 37"/>
                  <a:gd name="T19" fmla="*/ 91 h 154"/>
                  <a:gd name="T20" fmla="*/ 28 w 37"/>
                  <a:gd name="T21" fmla="*/ 97 h 154"/>
                  <a:gd name="T22" fmla="*/ 28 w 37"/>
                  <a:gd name="T23" fmla="*/ 104 h 154"/>
                  <a:gd name="T24" fmla="*/ 32 w 37"/>
                  <a:gd name="T25" fmla="*/ 106 h 154"/>
                  <a:gd name="T26" fmla="*/ 31 w 37"/>
                  <a:gd name="T27" fmla="*/ 121 h 154"/>
                  <a:gd name="T28" fmla="*/ 29 w 37"/>
                  <a:gd name="T29" fmla="*/ 139 h 154"/>
                  <a:gd name="T30" fmla="*/ 28 w 37"/>
                  <a:gd name="T31" fmla="*/ 152 h 154"/>
                  <a:gd name="T32" fmla="*/ 24 w 37"/>
                  <a:gd name="T33" fmla="*/ 147 h 154"/>
                  <a:gd name="T34" fmla="*/ 17 w 37"/>
                  <a:gd name="T35" fmla="*/ 129 h 154"/>
                  <a:gd name="T36" fmla="*/ 17 w 37"/>
                  <a:gd name="T37" fmla="*/ 114 h 154"/>
                  <a:gd name="T38" fmla="*/ 15 w 37"/>
                  <a:gd name="T39" fmla="*/ 110 h 154"/>
                  <a:gd name="T40" fmla="*/ 17 w 37"/>
                  <a:gd name="T41" fmla="*/ 108 h 154"/>
                  <a:gd name="T42" fmla="*/ 17 w 37"/>
                  <a:gd name="T43" fmla="*/ 108 h 154"/>
                  <a:gd name="T44" fmla="*/ 19 w 37"/>
                  <a:gd name="T45" fmla="*/ 104 h 154"/>
                  <a:gd name="T46" fmla="*/ 19 w 37"/>
                  <a:gd name="T47" fmla="*/ 100 h 154"/>
                  <a:gd name="T48" fmla="*/ 19 w 37"/>
                  <a:gd name="T49" fmla="*/ 91 h 154"/>
                  <a:gd name="T50" fmla="*/ 17 w 37"/>
                  <a:gd name="T51" fmla="*/ 85 h 154"/>
                  <a:gd name="T52" fmla="*/ 15 w 37"/>
                  <a:gd name="T53" fmla="*/ 83 h 154"/>
                  <a:gd name="T54" fmla="*/ 11 w 37"/>
                  <a:gd name="T55" fmla="*/ 80 h 154"/>
                  <a:gd name="T56" fmla="*/ 10 w 37"/>
                  <a:gd name="T57" fmla="*/ 75 h 154"/>
                  <a:gd name="T58" fmla="*/ 5 w 37"/>
                  <a:gd name="T59" fmla="*/ 71 h 154"/>
                  <a:gd name="T60" fmla="*/ 2 w 37"/>
                  <a:gd name="T61" fmla="*/ 69 h 154"/>
                  <a:gd name="T62" fmla="*/ 2 w 37"/>
                  <a:gd name="T63" fmla="*/ 64 h 154"/>
                  <a:gd name="T64" fmla="*/ 0 w 37"/>
                  <a:gd name="T65" fmla="*/ 58 h 154"/>
                  <a:gd name="T66" fmla="*/ 0 w 37"/>
                  <a:gd name="T67" fmla="*/ 52 h 154"/>
                  <a:gd name="T68" fmla="*/ 0 w 37"/>
                  <a:gd name="T69" fmla="*/ 49 h 154"/>
                  <a:gd name="T70" fmla="*/ 3 w 37"/>
                  <a:gd name="T71" fmla="*/ 46 h 154"/>
                  <a:gd name="T72" fmla="*/ 12 w 37"/>
                  <a:gd name="T73" fmla="*/ 43 h 154"/>
                  <a:gd name="T74" fmla="*/ 17 w 37"/>
                  <a:gd name="T75" fmla="*/ 43 h 154"/>
                  <a:gd name="T76" fmla="*/ 21 w 37"/>
                  <a:gd name="T77" fmla="*/ 40 h 154"/>
                  <a:gd name="T78" fmla="*/ 21 w 37"/>
                  <a:gd name="T79" fmla="*/ 40 h 154"/>
                  <a:gd name="T80" fmla="*/ 21 w 37"/>
                  <a:gd name="T81" fmla="*/ 38 h 154"/>
                  <a:gd name="T82" fmla="*/ 19 w 37"/>
                  <a:gd name="T83" fmla="*/ 35 h 154"/>
                  <a:gd name="T84" fmla="*/ 17 w 37"/>
                  <a:gd name="T85" fmla="*/ 35 h 154"/>
                  <a:gd name="T86" fmla="*/ 15 w 37"/>
                  <a:gd name="T87" fmla="*/ 33 h 154"/>
                  <a:gd name="T88" fmla="*/ 12 w 37"/>
                  <a:gd name="T89" fmla="*/ 29 h 154"/>
                  <a:gd name="T90" fmla="*/ 9 w 37"/>
                  <a:gd name="T91" fmla="*/ 29 h 154"/>
                  <a:gd name="T92" fmla="*/ 8 w 37"/>
                  <a:gd name="T93" fmla="*/ 27 h 154"/>
                  <a:gd name="T94" fmla="*/ 8 w 37"/>
                  <a:gd name="T95" fmla="*/ 21 h 154"/>
                  <a:gd name="T96" fmla="*/ 9 w 37"/>
                  <a:gd name="T97" fmla="*/ 16 h 154"/>
                  <a:gd name="T98" fmla="*/ 12 w 37"/>
                  <a:gd name="T99" fmla="*/ 14 h 154"/>
                  <a:gd name="T100" fmla="*/ 17 w 37"/>
                  <a:gd name="T101" fmla="*/ 10 h 154"/>
                  <a:gd name="T102" fmla="*/ 19 w 37"/>
                  <a:gd name="T103" fmla="*/ 7 h 154"/>
                  <a:gd name="T104" fmla="*/ 28 w 37"/>
                  <a:gd name="T105" fmla="*/ 4 h 154"/>
                  <a:gd name="T106" fmla="*/ 33 w 37"/>
                  <a:gd name="T107" fmla="*/ 2 h 154"/>
                  <a:gd name="T108" fmla="*/ 35 w 37"/>
                  <a:gd name="T109" fmla="*/ 0 h 154"/>
                  <a:gd name="T110" fmla="*/ 35 w 37"/>
                  <a:gd name="T111" fmla="*/ 0 h 154"/>
                  <a:gd name="T112" fmla="*/ 35 w 37"/>
                  <a:gd name="T113" fmla="*/ 0 h 154"/>
                  <a:gd name="T114" fmla="*/ 35 w 37"/>
                  <a:gd name="T115" fmla="*/ 0 h 15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37" h="154">
                    <a:moveTo>
                      <a:pt x="35" y="0"/>
                    </a:moveTo>
                    <a:lnTo>
                      <a:pt x="33" y="2"/>
                    </a:lnTo>
                    <a:lnTo>
                      <a:pt x="33" y="3"/>
                    </a:lnTo>
                    <a:lnTo>
                      <a:pt x="31" y="6"/>
                    </a:lnTo>
                    <a:lnTo>
                      <a:pt x="28" y="9"/>
                    </a:lnTo>
                    <a:lnTo>
                      <a:pt x="28" y="12"/>
                    </a:lnTo>
                    <a:lnTo>
                      <a:pt x="28" y="15"/>
                    </a:lnTo>
                    <a:lnTo>
                      <a:pt x="28" y="16"/>
                    </a:lnTo>
                    <a:lnTo>
                      <a:pt x="27" y="19"/>
                    </a:lnTo>
                    <a:lnTo>
                      <a:pt x="27" y="21"/>
                    </a:lnTo>
                    <a:lnTo>
                      <a:pt x="27" y="25"/>
                    </a:lnTo>
                    <a:lnTo>
                      <a:pt x="27" y="27"/>
                    </a:lnTo>
                    <a:lnTo>
                      <a:pt x="27" y="31"/>
                    </a:lnTo>
                    <a:lnTo>
                      <a:pt x="27" y="34"/>
                    </a:lnTo>
                    <a:lnTo>
                      <a:pt x="27" y="37"/>
                    </a:lnTo>
                    <a:lnTo>
                      <a:pt x="27" y="40"/>
                    </a:lnTo>
                    <a:lnTo>
                      <a:pt x="27" y="43"/>
                    </a:lnTo>
                    <a:lnTo>
                      <a:pt x="27" y="46"/>
                    </a:lnTo>
                    <a:lnTo>
                      <a:pt x="27" y="49"/>
                    </a:lnTo>
                    <a:lnTo>
                      <a:pt x="27" y="51"/>
                    </a:lnTo>
                    <a:lnTo>
                      <a:pt x="27" y="55"/>
                    </a:lnTo>
                    <a:lnTo>
                      <a:pt x="27" y="58"/>
                    </a:lnTo>
                    <a:lnTo>
                      <a:pt x="27" y="62"/>
                    </a:lnTo>
                    <a:lnTo>
                      <a:pt x="27" y="65"/>
                    </a:lnTo>
                    <a:lnTo>
                      <a:pt x="27" y="70"/>
                    </a:lnTo>
                    <a:lnTo>
                      <a:pt x="27" y="73"/>
                    </a:lnTo>
                    <a:lnTo>
                      <a:pt x="27" y="76"/>
                    </a:lnTo>
                    <a:lnTo>
                      <a:pt x="27" y="79"/>
                    </a:lnTo>
                    <a:lnTo>
                      <a:pt x="27" y="82"/>
                    </a:lnTo>
                    <a:lnTo>
                      <a:pt x="27" y="85"/>
                    </a:lnTo>
                    <a:lnTo>
                      <a:pt x="27" y="88"/>
                    </a:lnTo>
                    <a:lnTo>
                      <a:pt x="28" y="88"/>
                    </a:lnTo>
                    <a:lnTo>
                      <a:pt x="28" y="91"/>
                    </a:lnTo>
                    <a:lnTo>
                      <a:pt x="28" y="95"/>
                    </a:lnTo>
                    <a:lnTo>
                      <a:pt x="28" y="97"/>
                    </a:lnTo>
                    <a:lnTo>
                      <a:pt x="28" y="99"/>
                    </a:lnTo>
                    <a:lnTo>
                      <a:pt x="28" y="102"/>
                    </a:lnTo>
                    <a:lnTo>
                      <a:pt x="28" y="104"/>
                    </a:lnTo>
                    <a:lnTo>
                      <a:pt x="29" y="104"/>
                    </a:lnTo>
                    <a:lnTo>
                      <a:pt x="29" y="106"/>
                    </a:lnTo>
                    <a:lnTo>
                      <a:pt x="32" y="106"/>
                    </a:lnTo>
                    <a:lnTo>
                      <a:pt x="31" y="110"/>
                    </a:lnTo>
                    <a:lnTo>
                      <a:pt x="31" y="111"/>
                    </a:lnTo>
                    <a:lnTo>
                      <a:pt x="31" y="114"/>
                    </a:lnTo>
                    <a:lnTo>
                      <a:pt x="31" y="116"/>
                    </a:lnTo>
                    <a:lnTo>
                      <a:pt x="31" y="121"/>
                    </a:lnTo>
                    <a:lnTo>
                      <a:pt x="31" y="124"/>
                    </a:lnTo>
                    <a:lnTo>
                      <a:pt x="31" y="128"/>
                    </a:lnTo>
                    <a:lnTo>
                      <a:pt x="31" y="130"/>
                    </a:lnTo>
                    <a:lnTo>
                      <a:pt x="29" y="135"/>
                    </a:lnTo>
                    <a:lnTo>
                      <a:pt x="29" y="139"/>
                    </a:lnTo>
                    <a:lnTo>
                      <a:pt x="29" y="142"/>
                    </a:lnTo>
                    <a:lnTo>
                      <a:pt x="29" y="145"/>
                    </a:lnTo>
                    <a:lnTo>
                      <a:pt x="28" y="148"/>
                    </a:lnTo>
                    <a:lnTo>
                      <a:pt x="28" y="151"/>
                    </a:lnTo>
                    <a:lnTo>
                      <a:pt x="28" y="152"/>
                    </a:lnTo>
                    <a:lnTo>
                      <a:pt x="25" y="153"/>
                    </a:lnTo>
                    <a:lnTo>
                      <a:pt x="25" y="152"/>
                    </a:lnTo>
                    <a:lnTo>
                      <a:pt x="24" y="150"/>
                    </a:lnTo>
                    <a:lnTo>
                      <a:pt x="24" y="147"/>
                    </a:lnTo>
                    <a:lnTo>
                      <a:pt x="21" y="144"/>
                    </a:lnTo>
                    <a:lnTo>
                      <a:pt x="21" y="141"/>
                    </a:lnTo>
                    <a:lnTo>
                      <a:pt x="21" y="137"/>
                    </a:lnTo>
                    <a:lnTo>
                      <a:pt x="21" y="132"/>
                    </a:lnTo>
                    <a:lnTo>
                      <a:pt x="17" y="129"/>
                    </a:lnTo>
                    <a:lnTo>
                      <a:pt x="17" y="126"/>
                    </a:lnTo>
                    <a:lnTo>
                      <a:pt x="17" y="123"/>
                    </a:lnTo>
                    <a:lnTo>
                      <a:pt x="17" y="118"/>
                    </a:lnTo>
                    <a:lnTo>
                      <a:pt x="17" y="117"/>
                    </a:lnTo>
                    <a:lnTo>
                      <a:pt x="17" y="114"/>
                    </a:lnTo>
                    <a:lnTo>
                      <a:pt x="17" y="113"/>
                    </a:lnTo>
                    <a:lnTo>
                      <a:pt x="17" y="110"/>
                    </a:lnTo>
                    <a:lnTo>
                      <a:pt x="15" y="110"/>
                    </a:lnTo>
                    <a:lnTo>
                      <a:pt x="17" y="108"/>
                    </a:lnTo>
                    <a:lnTo>
                      <a:pt x="19" y="104"/>
                    </a:lnTo>
                    <a:lnTo>
                      <a:pt x="19" y="102"/>
                    </a:lnTo>
                    <a:lnTo>
                      <a:pt x="19" y="100"/>
                    </a:lnTo>
                    <a:lnTo>
                      <a:pt x="19" y="97"/>
                    </a:lnTo>
                    <a:lnTo>
                      <a:pt x="19" y="95"/>
                    </a:lnTo>
                    <a:lnTo>
                      <a:pt x="19" y="91"/>
                    </a:lnTo>
                    <a:lnTo>
                      <a:pt x="19" y="88"/>
                    </a:lnTo>
                    <a:lnTo>
                      <a:pt x="19" y="85"/>
                    </a:lnTo>
                    <a:lnTo>
                      <a:pt x="17" y="85"/>
                    </a:lnTo>
                    <a:lnTo>
                      <a:pt x="17" y="83"/>
                    </a:lnTo>
                    <a:lnTo>
                      <a:pt x="15" y="83"/>
                    </a:lnTo>
                    <a:lnTo>
                      <a:pt x="15" y="80"/>
                    </a:lnTo>
                    <a:lnTo>
                      <a:pt x="11" y="80"/>
                    </a:lnTo>
                    <a:lnTo>
                      <a:pt x="11" y="78"/>
                    </a:lnTo>
                    <a:lnTo>
                      <a:pt x="10" y="78"/>
                    </a:lnTo>
                    <a:lnTo>
                      <a:pt x="10" y="75"/>
                    </a:lnTo>
                    <a:lnTo>
                      <a:pt x="7" y="75"/>
                    </a:lnTo>
                    <a:lnTo>
                      <a:pt x="7" y="71"/>
                    </a:lnTo>
                    <a:lnTo>
                      <a:pt x="5" y="71"/>
                    </a:lnTo>
                    <a:lnTo>
                      <a:pt x="5" y="69"/>
                    </a:lnTo>
                    <a:lnTo>
                      <a:pt x="2" y="69"/>
                    </a:lnTo>
                    <a:lnTo>
                      <a:pt x="2" y="66"/>
                    </a:lnTo>
                    <a:lnTo>
                      <a:pt x="2" y="64"/>
                    </a:lnTo>
                    <a:lnTo>
                      <a:pt x="2" y="60"/>
                    </a:lnTo>
                    <a:lnTo>
                      <a:pt x="0" y="60"/>
                    </a:lnTo>
                    <a:lnTo>
                      <a:pt x="0" y="58"/>
                    </a:lnTo>
                    <a:lnTo>
                      <a:pt x="0" y="55"/>
                    </a:lnTo>
                    <a:lnTo>
                      <a:pt x="0" y="52"/>
                    </a:lnTo>
                    <a:lnTo>
                      <a:pt x="0" y="49"/>
                    </a:lnTo>
                    <a:lnTo>
                      <a:pt x="2" y="46"/>
                    </a:lnTo>
                    <a:lnTo>
                      <a:pt x="3" y="46"/>
                    </a:lnTo>
                    <a:lnTo>
                      <a:pt x="6" y="45"/>
                    </a:lnTo>
                    <a:lnTo>
                      <a:pt x="9" y="45"/>
                    </a:lnTo>
                    <a:lnTo>
                      <a:pt x="12" y="43"/>
                    </a:lnTo>
                    <a:lnTo>
                      <a:pt x="13" y="43"/>
                    </a:lnTo>
                    <a:lnTo>
                      <a:pt x="17" y="43"/>
                    </a:lnTo>
                    <a:lnTo>
                      <a:pt x="21" y="40"/>
                    </a:lnTo>
                    <a:lnTo>
                      <a:pt x="21" y="39"/>
                    </a:lnTo>
                    <a:lnTo>
                      <a:pt x="21" y="38"/>
                    </a:lnTo>
                    <a:lnTo>
                      <a:pt x="22" y="35"/>
                    </a:lnTo>
                    <a:lnTo>
                      <a:pt x="19" y="35"/>
                    </a:lnTo>
                    <a:lnTo>
                      <a:pt x="17" y="35"/>
                    </a:lnTo>
                    <a:lnTo>
                      <a:pt x="17" y="33"/>
                    </a:lnTo>
                    <a:lnTo>
                      <a:pt x="15" y="33"/>
                    </a:lnTo>
                    <a:lnTo>
                      <a:pt x="12" y="33"/>
                    </a:lnTo>
                    <a:lnTo>
                      <a:pt x="12" y="29"/>
                    </a:lnTo>
                    <a:lnTo>
                      <a:pt x="9" y="29"/>
                    </a:lnTo>
                    <a:lnTo>
                      <a:pt x="9" y="27"/>
                    </a:lnTo>
                    <a:lnTo>
                      <a:pt x="8" y="27"/>
                    </a:lnTo>
                    <a:lnTo>
                      <a:pt x="8" y="23"/>
                    </a:lnTo>
                    <a:lnTo>
                      <a:pt x="8" y="21"/>
                    </a:lnTo>
                    <a:lnTo>
                      <a:pt x="8" y="18"/>
                    </a:lnTo>
                    <a:lnTo>
                      <a:pt x="9" y="16"/>
                    </a:lnTo>
                    <a:lnTo>
                      <a:pt x="12" y="14"/>
                    </a:lnTo>
                    <a:lnTo>
                      <a:pt x="15" y="10"/>
                    </a:lnTo>
                    <a:lnTo>
                      <a:pt x="17" y="10"/>
                    </a:lnTo>
                    <a:lnTo>
                      <a:pt x="19" y="7"/>
                    </a:lnTo>
                    <a:lnTo>
                      <a:pt x="22" y="7"/>
                    </a:lnTo>
                    <a:lnTo>
                      <a:pt x="25" y="7"/>
                    </a:lnTo>
                    <a:lnTo>
                      <a:pt x="28" y="4"/>
                    </a:lnTo>
                    <a:lnTo>
                      <a:pt x="30" y="4"/>
                    </a:lnTo>
                    <a:lnTo>
                      <a:pt x="33" y="2"/>
                    </a:lnTo>
                    <a:lnTo>
                      <a:pt x="34" y="2"/>
                    </a:lnTo>
                    <a:lnTo>
                      <a:pt x="36" y="0"/>
                    </a:lnTo>
                    <a:lnTo>
                      <a:pt x="35" y="0"/>
                    </a:lnTo>
                  </a:path>
                </a:pathLst>
              </a:custGeom>
              <a:solidFill>
                <a:srgbClr val="D0B1A1"/>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49" name="その他">
                <a:extLst>
                  <a:ext uri="{FF2B5EF4-FFF2-40B4-BE49-F238E27FC236}">
                    <a16:creationId xmlns:a16="http://schemas.microsoft.com/office/drawing/2014/main" id="{0B3C96D1-00CA-4FD3-8840-AD14C2F5361E}"/>
                  </a:ext>
                </a:extLst>
              </p:cNvPr>
              <p:cNvSpPr>
                <a:spLocks/>
              </p:cNvSpPr>
              <p:nvPr/>
            </p:nvSpPr>
            <p:spPr bwMode="auto">
              <a:xfrm>
                <a:off x="493" y="254"/>
                <a:ext cx="58" cy="193"/>
              </a:xfrm>
              <a:custGeom>
                <a:avLst/>
                <a:gdLst>
                  <a:gd name="T0" fmla="*/ 2 w 58"/>
                  <a:gd name="T1" fmla="*/ 190 h 193"/>
                  <a:gd name="T2" fmla="*/ 7 w 58"/>
                  <a:gd name="T3" fmla="*/ 183 h 193"/>
                  <a:gd name="T4" fmla="*/ 17 w 58"/>
                  <a:gd name="T5" fmla="*/ 172 h 193"/>
                  <a:gd name="T6" fmla="*/ 25 w 58"/>
                  <a:gd name="T7" fmla="*/ 163 h 193"/>
                  <a:gd name="T8" fmla="*/ 32 w 58"/>
                  <a:gd name="T9" fmla="*/ 150 h 193"/>
                  <a:gd name="T10" fmla="*/ 36 w 58"/>
                  <a:gd name="T11" fmla="*/ 145 h 193"/>
                  <a:gd name="T12" fmla="*/ 36 w 58"/>
                  <a:gd name="T13" fmla="*/ 142 h 193"/>
                  <a:gd name="T14" fmla="*/ 36 w 58"/>
                  <a:gd name="T15" fmla="*/ 140 h 193"/>
                  <a:gd name="T16" fmla="*/ 39 w 58"/>
                  <a:gd name="T17" fmla="*/ 136 h 193"/>
                  <a:gd name="T18" fmla="*/ 42 w 58"/>
                  <a:gd name="T19" fmla="*/ 133 h 193"/>
                  <a:gd name="T20" fmla="*/ 44 w 58"/>
                  <a:gd name="T21" fmla="*/ 128 h 193"/>
                  <a:gd name="T22" fmla="*/ 42 w 58"/>
                  <a:gd name="T23" fmla="*/ 128 h 193"/>
                  <a:gd name="T24" fmla="*/ 42 w 58"/>
                  <a:gd name="T25" fmla="*/ 122 h 193"/>
                  <a:gd name="T26" fmla="*/ 39 w 58"/>
                  <a:gd name="T27" fmla="*/ 119 h 193"/>
                  <a:gd name="T28" fmla="*/ 39 w 58"/>
                  <a:gd name="T29" fmla="*/ 114 h 193"/>
                  <a:gd name="T30" fmla="*/ 39 w 58"/>
                  <a:gd name="T31" fmla="*/ 113 h 193"/>
                  <a:gd name="T32" fmla="*/ 39 w 58"/>
                  <a:gd name="T33" fmla="*/ 110 h 193"/>
                  <a:gd name="T34" fmla="*/ 39 w 58"/>
                  <a:gd name="T35" fmla="*/ 108 h 193"/>
                  <a:gd name="T36" fmla="*/ 42 w 58"/>
                  <a:gd name="T37" fmla="*/ 105 h 193"/>
                  <a:gd name="T38" fmla="*/ 42 w 58"/>
                  <a:gd name="T39" fmla="*/ 105 h 193"/>
                  <a:gd name="T40" fmla="*/ 42 w 58"/>
                  <a:gd name="T41" fmla="*/ 103 h 193"/>
                  <a:gd name="T42" fmla="*/ 46 w 58"/>
                  <a:gd name="T43" fmla="*/ 100 h 193"/>
                  <a:gd name="T44" fmla="*/ 46 w 58"/>
                  <a:gd name="T45" fmla="*/ 99 h 193"/>
                  <a:gd name="T46" fmla="*/ 46 w 58"/>
                  <a:gd name="T47" fmla="*/ 99 h 193"/>
                  <a:gd name="T48" fmla="*/ 48 w 58"/>
                  <a:gd name="T49" fmla="*/ 95 h 193"/>
                  <a:gd name="T50" fmla="*/ 48 w 58"/>
                  <a:gd name="T51" fmla="*/ 93 h 193"/>
                  <a:gd name="T52" fmla="*/ 51 w 58"/>
                  <a:gd name="T53" fmla="*/ 91 h 193"/>
                  <a:gd name="T54" fmla="*/ 48 w 58"/>
                  <a:gd name="T55" fmla="*/ 89 h 193"/>
                  <a:gd name="T56" fmla="*/ 46 w 58"/>
                  <a:gd name="T57" fmla="*/ 82 h 193"/>
                  <a:gd name="T58" fmla="*/ 44 w 58"/>
                  <a:gd name="T59" fmla="*/ 79 h 193"/>
                  <a:gd name="T60" fmla="*/ 44 w 58"/>
                  <a:gd name="T61" fmla="*/ 74 h 193"/>
                  <a:gd name="T62" fmla="*/ 44 w 58"/>
                  <a:gd name="T63" fmla="*/ 71 h 193"/>
                  <a:gd name="T64" fmla="*/ 46 w 58"/>
                  <a:gd name="T65" fmla="*/ 68 h 193"/>
                  <a:gd name="T66" fmla="*/ 46 w 58"/>
                  <a:gd name="T67" fmla="*/ 66 h 193"/>
                  <a:gd name="T68" fmla="*/ 51 w 58"/>
                  <a:gd name="T69" fmla="*/ 62 h 193"/>
                  <a:gd name="T70" fmla="*/ 51 w 58"/>
                  <a:gd name="T71" fmla="*/ 60 h 193"/>
                  <a:gd name="T72" fmla="*/ 55 w 58"/>
                  <a:gd name="T73" fmla="*/ 56 h 193"/>
                  <a:gd name="T74" fmla="*/ 55 w 58"/>
                  <a:gd name="T75" fmla="*/ 52 h 193"/>
                  <a:gd name="T76" fmla="*/ 55 w 58"/>
                  <a:gd name="T77" fmla="*/ 47 h 193"/>
                  <a:gd name="T78" fmla="*/ 54 w 58"/>
                  <a:gd name="T79" fmla="*/ 42 h 193"/>
                  <a:gd name="T80" fmla="*/ 51 w 58"/>
                  <a:gd name="T81" fmla="*/ 38 h 193"/>
                  <a:gd name="T82" fmla="*/ 51 w 58"/>
                  <a:gd name="T83" fmla="*/ 35 h 193"/>
                  <a:gd name="T84" fmla="*/ 51 w 58"/>
                  <a:gd name="T85" fmla="*/ 30 h 193"/>
                  <a:gd name="T86" fmla="*/ 48 w 58"/>
                  <a:gd name="T87" fmla="*/ 30 h 193"/>
                  <a:gd name="T88" fmla="*/ 46 w 58"/>
                  <a:gd name="T89" fmla="*/ 27 h 193"/>
                  <a:gd name="T90" fmla="*/ 44 w 58"/>
                  <a:gd name="T91" fmla="*/ 23 h 193"/>
                  <a:gd name="T92" fmla="*/ 44 w 58"/>
                  <a:gd name="T93" fmla="*/ 18 h 193"/>
                  <a:gd name="T94" fmla="*/ 44 w 58"/>
                  <a:gd name="T95" fmla="*/ 16 h 193"/>
                  <a:gd name="T96" fmla="*/ 44 w 58"/>
                  <a:gd name="T97" fmla="*/ 12 h 193"/>
                  <a:gd name="T98" fmla="*/ 44 w 58"/>
                  <a:gd name="T99" fmla="*/ 10 h 193"/>
                  <a:gd name="T100" fmla="*/ 46 w 58"/>
                  <a:gd name="T101" fmla="*/ 6 h 193"/>
                  <a:gd name="T102" fmla="*/ 46 w 58"/>
                  <a:gd name="T103" fmla="*/ 6 h 193"/>
                  <a:gd name="T104" fmla="*/ 48 w 58"/>
                  <a:gd name="T105" fmla="*/ 2 h 19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8" h="193">
                    <a:moveTo>
                      <a:pt x="0" y="192"/>
                    </a:moveTo>
                    <a:lnTo>
                      <a:pt x="0" y="192"/>
                    </a:lnTo>
                    <a:lnTo>
                      <a:pt x="2" y="190"/>
                    </a:lnTo>
                    <a:lnTo>
                      <a:pt x="2" y="189"/>
                    </a:lnTo>
                    <a:lnTo>
                      <a:pt x="5" y="186"/>
                    </a:lnTo>
                    <a:lnTo>
                      <a:pt x="7" y="183"/>
                    </a:lnTo>
                    <a:lnTo>
                      <a:pt x="11" y="180"/>
                    </a:lnTo>
                    <a:lnTo>
                      <a:pt x="13" y="177"/>
                    </a:lnTo>
                    <a:lnTo>
                      <a:pt x="17" y="172"/>
                    </a:lnTo>
                    <a:lnTo>
                      <a:pt x="19" y="168"/>
                    </a:lnTo>
                    <a:lnTo>
                      <a:pt x="22" y="166"/>
                    </a:lnTo>
                    <a:lnTo>
                      <a:pt x="25" y="163"/>
                    </a:lnTo>
                    <a:lnTo>
                      <a:pt x="28" y="156"/>
                    </a:lnTo>
                    <a:lnTo>
                      <a:pt x="29" y="153"/>
                    </a:lnTo>
                    <a:lnTo>
                      <a:pt x="32" y="150"/>
                    </a:lnTo>
                    <a:lnTo>
                      <a:pt x="33" y="148"/>
                    </a:lnTo>
                    <a:lnTo>
                      <a:pt x="36" y="145"/>
                    </a:lnTo>
                    <a:lnTo>
                      <a:pt x="36" y="142"/>
                    </a:lnTo>
                    <a:lnTo>
                      <a:pt x="36" y="140"/>
                    </a:lnTo>
                    <a:lnTo>
                      <a:pt x="39" y="137"/>
                    </a:lnTo>
                    <a:lnTo>
                      <a:pt x="39" y="136"/>
                    </a:lnTo>
                    <a:lnTo>
                      <a:pt x="42" y="133"/>
                    </a:lnTo>
                    <a:lnTo>
                      <a:pt x="42" y="130"/>
                    </a:lnTo>
                    <a:lnTo>
                      <a:pt x="44" y="128"/>
                    </a:lnTo>
                    <a:lnTo>
                      <a:pt x="42" y="128"/>
                    </a:lnTo>
                    <a:lnTo>
                      <a:pt x="42" y="124"/>
                    </a:lnTo>
                    <a:lnTo>
                      <a:pt x="42" y="122"/>
                    </a:lnTo>
                    <a:lnTo>
                      <a:pt x="42" y="119"/>
                    </a:lnTo>
                    <a:lnTo>
                      <a:pt x="39" y="119"/>
                    </a:lnTo>
                    <a:lnTo>
                      <a:pt x="39" y="117"/>
                    </a:lnTo>
                    <a:lnTo>
                      <a:pt x="39" y="114"/>
                    </a:lnTo>
                    <a:lnTo>
                      <a:pt x="39" y="113"/>
                    </a:lnTo>
                    <a:lnTo>
                      <a:pt x="39" y="110"/>
                    </a:lnTo>
                    <a:lnTo>
                      <a:pt x="39" y="108"/>
                    </a:lnTo>
                    <a:lnTo>
                      <a:pt x="42" y="105"/>
                    </a:lnTo>
                    <a:lnTo>
                      <a:pt x="42" y="103"/>
                    </a:lnTo>
                    <a:lnTo>
                      <a:pt x="46" y="100"/>
                    </a:lnTo>
                    <a:lnTo>
                      <a:pt x="46" y="99"/>
                    </a:lnTo>
                    <a:lnTo>
                      <a:pt x="48" y="95"/>
                    </a:lnTo>
                    <a:lnTo>
                      <a:pt x="48" y="93"/>
                    </a:lnTo>
                    <a:lnTo>
                      <a:pt x="51" y="91"/>
                    </a:lnTo>
                    <a:lnTo>
                      <a:pt x="48" y="91"/>
                    </a:lnTo>
                    <a:lnTo>
                      <a:pt x="48" y="89"/>
                    </a:lnTo>
                    <a:lnTo>
                      <a:pt x="48" y="85"/>
                    </a:lnTo>
                    <a:lnTo>
                      <a:pt x="46" y="85"/>
                    </a:lnTo>
                    <a:lnTo>
                      <a:pt x="46" y="82"/>
                    </a:lnTo>
                    <a:lnTo>
                      <a:pt x="46" y="79"/>
                    </a:lnTo>
                    <a:lnTo>
                      <a:pt x="44" y="79"/>
                    </a:lnTo>
                    <a:lnTo>
                      <a:pt x="44" y="77"/>
                    </a:lnTo>
                    <a:lnTo>
                      <a:pt x="44" y="74"/>
                    </a:lnTo>
                    <a:lnTo>
                      <a:pt x="44" y="71"/>
                    </a:lnTo>
                    <a:lnTo>
                      <a:pt x="46" y="68"/>
                    </a:lnTo>
                    <a:lnTo>
                      <a:pt x="46" y="66"/>
                    </a:lnTo>
                    <a:lnTo>
                      <a:pt x="48" y="65"/>
                    </a:lnTo>
                    <a:lnTo>
                      <a:pt x="51" y="62"/>
                    </a:lnTo>
                    <a:lnTo>
                      <a:pt x="51" y="60"/>
                    </a:lnTo>
                    <a:lnTo>
                      <a:pt x="54" y="58"/>
                    </a:lnTo>
                    <a:lnTo>
                      <a:pt x="55" y="56"/>
                    </a:lnTo>
                    <a:lnTo>
                      <a:pt x="57" y="52"/>
                    </a:lnTo>
                    <a:lnTo>
                      <a:pt x="55" y="52"/>
                    </a:lnTo>
                    <a:lnTo>
                      <a:pt x="55" y="49"/>
                    </a:lnTo>
                    <a:lnTo>
                      <a:pt x="55" y="47"/>
                    </a:lnTo>
                    <a:lnTo>
                      <a:pt x="54" y="47"/>
                    </a:lnTo>
                    <a:lnTo>
                      <a:pt x="54" y="43"/>
                    </a:lnTo>
                    <a:lnTo>
                      <a:pt x="54" y="42"/>
                    </a:lnTo>
                    <a:lnTo>
                      <a:pt x="54" y="39"/>
                    </a:lnTo>
                    <a:lnTo>
                      <a:pt x="51" y="39"/>
                    </a:lnTo>
                    <a:lnTo>
                      <a:pt x="51" y="38"/>
                    </a:lnTo>
                    <a:lnTo>
                      <a:pt x="51" y="35"/>
                    </a:lnTo>
                    <a:lnTo>
                      <a:pt x="51" y="33"/>
                    </a:lnTo>
                    <a:lnTo>
                      <a:pt x="51" y="30"/>
                    </a:lnTo>
                    <a:lnTo>
                      <a:pt x="48" y="30"/>
                    </a:lnTo>
                    <a:lnTo>
                      <a:pt x="48" y="27"/>
                    </a:lnTo>
                    <a:lnTo>
                      <a:pt x="46" y="27"/>
                    </a:lnTo>
                    <a:lnTo>
                      <a:pt x="46" y="23"/>
                    </a:lnTo>
                    <a:lnTo>
                      <a:pt x="44" y="23"/>
                    </a:lnTo>
                    <a:lnTo>
                      <a:pt x="44" y="21"/>
                    </a:lnTo>
                    <a:lnTo>
                      <a:pt x="44" y="18"/>
                    </a:lnTo>
                    <a:lnTo>
                      <a:pt x="44" y="16"/>
                    </a:lnTo>
                    <a:lnTo>
                      <a:pt x="44" y="12"/>
                    </a:lnTo>
                    <a:lnTo>
                      <a:pt x="44" y="10"/>
                    </a:lnTo>
                    <a:lnTo>
                      <a:pt x="44" y="9"/>
                    </a:lnTo>
                    <a:lnTo>
                      <a:pt x="46" y="6"/>
                    </a:lnTo>
                    <a:lnTo>
                      <a:pt x="48" y="3"/>
                    </a:lnTo>
                    <a:lnTo>
                      <a:pt x="48" y="2"/>
                    </a:lnTo>
                    <a:lnTo>
                      <a:pt x="51" y="0"/>
                    </a:lnTo>
                  </a:path>
                </a:pathLst>
              </a:custGeom>
              <a:noFill/>
              <a:ln w="18851" cap="flat"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50" name="その他">
                <a:extLst>
                  <a:ext uri="{FF2B5EF4-FFF2-40B4-BE49-F238E27FC236}">
                    <a16:creationId xmlns:a16="http://schemas.microsoft.com/office/drawing/2014/main" id="{0749873E-2D82-41F2-A4F8-815B51F927B7}"/>
                  </a:ext>
                </a:extLst>
              </p:cNvPr>
              <p:cNvSpPr>
                <a:spLocks/>
              </p:cNvSpPr>
              <p:nvPr/>
            </p:nvSpPr>
            <p:spPr bwMode="auto">
              <a:xfrm>
                <a:off x="425" y="0"/>
                <a:ext cx="130" cy="113"/>
              </a:xfrm>
              <a:custGeom>
                <a:avLst/>
                <a:gdLst>
                  <a:gd name="T0" fmla="*/ 112 w 130"/>
                  <a:gd name="T1" fmla="*/ 110 h 113"/>
                  <a:gd name="T2" fmla="*/ 114 w 130"/>
                  <a:gd name="T3" fmla="*/ 110 h 113"/>
                  <a:gd name="T4" fmla="*/ 119 w 130"/>
                  <a:gd name="T5" fmla="*/ 109 h 113"/>
                  <a:gd name="T6" fmla="*/ 122 w 130"/>
                  <a:gd name="T7" fmla="*/ 99 h 113"/>
                  <a:gd name="T8" fmla="*/ 125 w 130"/>
                  <a:gd name="T9" fmla="*/ 88 h 113"/>
                  <a:gd name="T10" fmla="*/ 127 w 130"/>
                  <a:gd name="T11" fmla="*/ 75 h 113"/>
                  <a:gd name="T12" fmla="*/ 129 w 130"/>
                  <a:gd name="T13" fmla="*/ 57 h 113"/>
                  <a:gd name="T14" fmla="*/ 129 w 130"/>
                  <a:gd name="T15" fmla="*/ 41 h 113"/>
                  <a:gd name="T16" fmla="*/ 123 w 130"/>
                  <a:gd name="T17" fmla="*/ 33 h 113"/>
                  <a:gd name="T18" fmla="*/ 118 w 130"/>
                  <a:gd name="T19" fmla="*/ 20 h 113"/>
                  <a:gd name="T20" fmla="*/ 110 w 130"/>
                  <a:gd name="T21" fmla="*/ 11 h 113"/>
                  <a:gd name="T22" fmla="*/ 100 w 130"/>
                  <a:gd name="T23" fmla="*/ 11 h 113"/>
                  <a:gd name="T24" fmla="*/ 88 w 130"/>
                  <a:gd name="T25" fmla="*/ 9 h 113"/>
                  <a:gd name="T26" fmla="*/ 74 w 130"/>
                  <a:gd name="T27" fmla="*/ 5 h 113"/>
                  <a:gd name="T28" fmla="*/ 61 w 130"/>
                  <a:gd name="T29" fmla="*/ 2 h 113"/>
                  <a:gd name="T30" fmla="*/ 43 w 130"/>
                  <a:gd name="T31" fmla="*/ 2 h 113"/>
                  <a:gd name="T32" fmla="*/ 33 w 130"/>
                  <a:gd name="T33" fmla="*/ 2 h 113"/>
                  <a:gd name="T34" fmla="*/ 22 w 130"/>
                  <a:gd name="T35" fmla="*/ 5 h 113"/>
                  <a:gd name="T36" fmla="*/ 13 w 130"/>
                  <a:gd name="T37" fmla="*/ 9 h 113"/>
                  <a:gd name="T38" fmla="*/ 7 w 130"/>
                  <a:gd name="T39" fmla="*/ 11 h 113"/>
                  <a:gd name="T40" fmla="*/ 4 w 130"/>
                  <a:gd name="T41" fmla="*/ 16 h 113"/>
                  <a:gd name="T42" fmla="*/ 0 w 130"/>
                  <a:gd name="T43" fmla="*/ 26 h 113"/>
                  <a:gd name="T44" fmla="*/ 0 w 130"/>
                  <a:gd name="T45" fmla="*/ 37 h 113"/>
                  <a:gd name="T46" fmla="*/ 0 w 130"/>
                  <a:gd name="T47" fmla="*/ 45 h 113"/>
                  <a:gd name="T48" fmla="*/ 0 w 130"/>
                  <a:gd name="T49" fmla="*/ 49 h 113"/>
                  <a:gd name="T50" fmla="*/ 0 w 130"/>
                  <a:gd name="T51" fmla="*/ 51 h 113"/>
                  <a:gd name="T52" fmla="*/ 2 w 130"/>
                  <a:gd name="T53" fmla="*/ 51 h 113"/>
                  <a:gd name="T54" fmla="*/ 2 w 130"/>
                  <a:gd name="T55" fmla="*/ 50 h 113"/>
                  <a:gd name="T56" fmla="*/ 6 w 130"/>
                  <a:gd name="T57" fmla="*/ 44 h 113"/>
                  <a:gd name="T58" fmla="*/ 8 w 130"/>
                  <a:gd name="T59" fmla="*/ 40 h 113"/>
                  <a:gd name="T60" fmla="*/ 8 w 130"/>
                  <a:gd name="T61" fmla="*/ 37 h 113"/>
                  <a:gd name="T62" fmla="*/ 8 w 130"/>
                  <a:gd name="T63" fmla="*/ 34 h 113"/>
                  <a:gd name="T64" fmla="*/ 19 w 130"/>
                  <a:gd name="T65" fmla="*/ 29 h 113"/>
                  <a:gd name="T66" fmla="*/ 33 w 130"/>
                  <a:gd name="T67" fmla="*/ 20 h 113"/>
                  <a:gd name="T68" fmla="*/ 44 w 130"/>
                  <a:gd name="T69" fmla="*/ 13 h 113"/>
                  <a:gd name="T70" fmla="*/ 60 w 130"/>
                  <a:gd name="T71" fmla="*/ 13 h 113"/>
                  <a:gd name="T72" fmla="*/ 72 w 130"/>
                  <a:gd name="T73" fmla="*/ 15 h 113"/>
                  <a:gd name="T74" fmla="*/ 81 w 130"/>
                  <a:gd name="T75" fmla="*/ 20 h 113"/>
                  <a:gd name="T76" fmla="*/ 91 w 130"/>
                  <a:gd name="T77" fmla="*/ 32 h 113"/>
                  <a:gd name="T78" fmla="*/ 96 w 130"/>
                  <a:gd name="T79" fmla="*/ 44 h 113"/>
                  <a:gd name="T80" fmla="*/ 95 w 130"/>
                  <a:gd name="T81" fmla="*/ 57 h 113"/>
                  <a:gd name="T82" fmla="*/ 90 w 130"/>
                  <a:gd name="T83" fmla="*/ 75 h 113"/>
                  <a:gd name="T84" fmla="*/ 92 w 130"/>
                  <a:gd name="T85" fmla="*/ 88 h 113"/>
                  <a:gd name="T86" fmla="*/ 92 w 130"/>
                  <a:gd name="T87" fmla="*/ 95 h 113"/>
                  <a:gd name="T88" fmla="*/ 92 w 130"/>
                  <a:gd name="T89" fmla="*/ 104 h 113"/>
                  <a:gd name="T90" fmla="*/ 94 w 130"/>
                  <a:gd name="T91" fmla="*/ 104 h 113"/>
                  <a:gd name="T92" fmla="*/ 95 w 130"/>
                  <a:gd name="T93" fmla="*/ 104 h 113"/>
                  <a:gd name="T94" fmla="*/ 95 w 130"/>
                  <a:gd name="T95" fmla="*/ 104 h 113"/>
                  <a:gd name="T96" fmla="*/ 98 w 130"/>
                  <a:gd name="T97" fmla="*/ 104 h 113"/>
                  <a:gd name="T98" fmla="*/ 101 w 130"/>
                  <a:gd name="T99" fmla="*/ 101 h 113"/>
                  <a:gd name="T100" fmla="*/ 105 w 130"/>
                  <a:gd name="T101" fmla="*/ 99 h 113"/>
                  <a:gd name="T102" fmla="*/ 105 w 130"/>
                  <a:gd name="T103" fmla="*/ 99 h 113"/>
                  <a:gd name="T104" fmla="*/ 107 w 130"/>
                  <a:gd name="T105" fmla="*/ 101 h 113"/>
                  <a:gd name="T106" fmla="*/ 110 w 130"/>
                  <a:gd name="T107" fmla="*/ 105 h 113"/>
                  <a:gd name="T108" fmla="*/ 114 w 130"/>
                  <a:gd name="T109" fmla="*/ 111 h 113"/>
                  <a:gd name="T110" fmla="*/ 114 w 130"/>
                  <a:gd name="T111" fmla="*/ 112 h 113"/>
                  <a:gd name="T112" fmla="*/ 114 w 130"/>
                  <a:gd name="T113" fmla="*/ 112 h 113"/>
                  <a:gd name="T114" fmla="*/ 112 w 130"/>
                  <a:gd name="T115" fmla="*/ 112 h 113"/>
                  <a:gd name="T116" fmla="*/ 112 w 130"/>
                  <a:gd name="T117" fmla="*/ 110 h 11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30" h="113">
                    <a:moveTo>
                      <a:pt x="112" y="110"/>
                    </a:moveTo>
                    <a:lnTo>
                      <a:pt x="112" y="110"/>
                    </a:lnTo>
                    <a:lnTo>
                      <a:pt x="114" y="110"/>
                    </a:lnTo>
                    <a:lnTo>
                      <a:pt x="116" y="110"/>
                    </a:lnTo>
                    <a:lnTo>
                      <a:pt x="119" y="109"/>
                    </a:lnTo>
                    <a:lnTo>
                      <a:pt x="119" y="107"/>
                    </a:lnTo>
                    <a:lnTo>
                      <a:pt x="122" y="104"/>
                    </a:lnTo>
                    <a:lnTo>
                      <a:pt x="122" y="101"/>
                    </a:lnTo>
                    <a:lnTo>
                      <a:pt x="122" y="99"/>
                    </a:lnTo>
                    <a:lnTo>
                      <a:pt x="125" y="96"/>
                    </a:lnTo>
                    <a:lnTo>
                      <a:pt x="125" y="92"/>
                    </a:lnTo>
                    <a:lnTo>
                      <a:pt x="125" y="90"/>
                    </a:lnTo>
                    <a:lnTo>
                      <a:pt x="125" y="88"/>
                    </a:lnTo>
                    <a:lnTo>
                      <a:pt x="125" y="84"/>
                    </a:lnTo>
                    <a:lnTo>
                      <a:pt x="125" y="83"/>
                    </a:lnTo>
                    <a:lnTo>
                      <a:pt x="127" y="80"/>
                    </a:lnTo>
                    <a:lnTo>
                      <a:pt x="127" y="77"/>
                    </a:lnTo>
                    <a:lnTo>
                      <a:pt x="127" y="75"/>
                    </a:lnTo>
                    <a:lnTo>
                      <a:pt x="127" y="72"/>
                    </a:lnTo>
                    <a:lnTo>
                      <a:pt x="127" y="69"/>
                    </a:lnTo>
                    <a:lnTo>
                      <a:pt x="127" y="66"/>
                    </a:lnTo>
                    <a:lnTo>
                      <a:pt x="127" y="63"/>
                    </a:lnTo>
                    <a:lnTo>
                      <a:pt x="129" y="60"/>
                    </a:lnTo>
                    <a:lnTo>
                      <a:pt x="129" y="57"/>
                    </a:lnTo>
                    <a:lnTo>
                      <a:pt x="129" y="53"/>
                    </a:lnTo>
                    <a:lnTo>
                      <a:pt x="129" y="50"/>
                    </a:lnTo>
                    <a:lnTo>
                      <a:pt x="129" y="47"/>
                    </a:lnTo>
                    <a:lnTo>
                      <a:pt x="129" y="46"/>
                    </a:lnTo>
                    <a:lnTo>
                      <a:pt x="129" y="44"/>
                    </a:lnTo>
                    <a:lnTo>
                      <a:pt x="129" y="41"/>
                    </a:lnTo>
                    <a:lnTo>
                      <a:pt x="129" y="38"/>
                    </a:lnTo>
                    <a:lnTo>
                      <a:pt x="126" y="38"/>
                    </a:lnTo>
                    <a:lnTo>
                      <a:pt x="126" y="36"/>
                    </a:lnTo>
                    <a:lnTo>
                      <a:pt x="126" y="33"/>
                    </a:lnTo>
                    <a:lnTo>
                      <a:pt x="123" y="33"/>
                    </a:lnTo>
                    <a:lnTo>
                      <a:pt x="123" y="30"/>
                    </a:lnTo>
                    <a:lnTo>
                      <a:pt x="123" y="27"/>
                    </a:lnTo>
                    <a:lnTo>
                      <a:pt x="123" y="24"/>
                    </a:lnTo>
                    <a:lnTo>
                      <a:pt x="120" y="24"/>
                    </a:lnTo>
                    <a:lnTo>
                      <a:pt x="120" y="20"/>
                    </a:lnTo>
                    <a:lnTo>
                      <a:pt x="118" y="20"/>
                    </a:lnTo>
                    <a:lnTo>
                      <a:pt x="118" y="16"/>
                    </a:lnTo>
                    <a:lnTo>
                      <a:pt x="114" y="16"/>
                    </a:lnTo>
                    <a:lnTo>
                      <a:pt x="114" y="13"/>
                    </a:lnTo>
                    <a:lnTo>
                      <a:pt x="114" y="11"/>
                    </a:lnTo>
                    <a:lnTo>
                      <a:pt x="110" y="11"/>
                    </a:lnTo>
                    <a:lnTo>
                      <a:pt x="106" y="11"/>
                    </a:lnTo>
                    <a:lnTo>
                      <a:pt x="103" y="11"/>
                    </a:lnTo>
                    <a:lnTo>
                      <a:pt x="100" y="11"/>
                    </a:lnTo>
                    <a:lnTo>
                      <a:pt x="100" y="9"/>
                    </a:lnTo>
                    <a:lnTo>
                      <a:pt x="97" y="9"/>
                    </a:lnTo>
                    <a:lnTo>
                      <a:pt x="94" y="9"/>
                    </a:lnTo>
                    <a:lnTo>
                      <a:pt x="91" y="9"/>
                    </a:lnTo>
                    <a:lnTo>
                      <a:pt x="88" y="9"/>
                    </a:lnTo>
                    <a:lnTo>
                      <a:pt x="87" y="9"/>
                    </a:lnTo>
                    <a:lnTo>
                      <a:pt x="84" y="9"/>
                    </a:lnTo>
                    <a:lnTo>
                      <a:pt x="84" y="5"/>
                    </a:lnTo>
                    <a:lnTo>
                      <a:pt x="81" y="5"/>
                    </a:lnTo>
                    <a:lnTo>
                      <a:pt x="77" y="5"/>
                    </a:lnTo>
                    <a:lnTo>
                      <a:pt x="74" y="5"/>
                    </a:lnTo>
                    <a:lnTo>
                      <a:pt x="73" y="5"/>
                    </a:lnTo>
                    <a:lnTo>
                      <a:pt x="70" y="5"/>
                    </a:lnTo>
                    <a:lnTo>
                      <a:pt x="68" y="5"/>
                    </a:lnTo>
                    <a:lnTo>
                      <a:pt x="64" y="5"/>
                    </a:lnTo>
                    <a:lnTo>
                      <a:pt x="64" y="2"/>
                    </a:lnTo>
                    <a:lnTo>
                      <a:pt x="61" y="2"/>
                    </a:lnTo>
                    <a:lnTo>
                      <a:pt x="58" y="2"/>
                    </a:lnTo>
                    <a:lnTo>
                      <a:pt x="55" y="2"/>
                    </a:lnTo>
                    <a:lnTo>
                      <a:pt x="52" y="2"/>
                    </a:lnTo>
                    <a:lnTo>
                      <a:pt x="48" y="2"/>
                    </a:lnTo>
                    <a:lnTo>
                      <a:pt x="46" y="2"/>
                    </a:lnTo>
                    <a:lnTo>
                      <a:pt x="43" y="2"/>
                    </a:lnTo>
                    <a:lnTo>
                      <a:pt x="43" y="0"/>
                    </a:lnTo>
                    <a:lnTo>
                      <a:pt x="39" y="2"/>
                    </a:lnTo>
                    <a:lnTo>
                      <a:pt x="35" y="2"/>
                    </a:lnTo>
                    <a:lnTo>
                      <a:pt x="33" y="2"/>
                    </a:lnTo>
                    <a:lnTo>
                      <a:pt x="29" y="2"/>
                    </a:lnTo>
                    <a:lnTo>
                      <a:pt x="26" y="5"/>
                    </a:lnTo>
                    <a:lnTo>
                      <a:pt x="25" y="5"/>
                    </a:lnTo>
                    <a:lnTo>
                      <a:pt x="22" y="5"/>
                    </a:lnTo>
                    <a:lnTo>
                      <a:pt x="19" y="6"/>
                    </a:lnTo>
                    <a:lnTo>
                      <a:pt x="16" y="6"/>
                    </a:lnTo>
                    <a:lnTo>
                      <a:pt x="13" y="9"/>
                    </a:lnTo>
                    <a:lnTo>
                      <a:pt x="10" y="9"/>
                    </a:lnTo>
                    <a:lnTo>
                      <a:pt x="7" y="11"/>
                    </a:lnTo>
                    <a:lnTo>
                      <a:pt x="4" y="13"/>
                    </a:lnTo>
                    <a:lnTo>
                      <a:pt x="4" y="16"/>
                    </a:lnTo>
                    <a:lnTo>
                      <a:pt x="0" y="20"/>
                    </a:lnTo>
                    <a:lnTo>
                      <a:pt x="0" y="22"/>
                    </a:lnTo>
                    <a:lnTo>
                      <a:pt x="0" y="26"/>
                    </a:lnTo>
                    <a:lnTo>
                      <a:pt x="0" y="29"/>
                    </a:lnTo>
                    <a:lnTo>
                      <a:pt x="0" y="31"/>
                    </a:lnTo>
                    <a:lnTo>
                      <a:pt x="0" y="34"/>
                    </a:lnTo>
                    <a:lnTo>
                      <a:pt x="0" y="37"/>
                    </a:lnTo>
                    <a:lnTo>
                      <a:pt x="0" y="38"/>
                    </a:lnTo>
                    <a:lnTo>
                      <a:pt x="0" y="41"/>
                    </a:lnTo>
                    <a:lnTo>
                      <a:pt x="0" y="44"/>
                    </a:lnTo>
                    <a:lnTo>
                      <a:pt x="0" y="45"/>
                    </a:lnTo>
                    <a:lnTo>
                      <a:pt x="2" y="45"/>
                    </a:lnTo>
                    <a:lnTo>
                      <a:pt x="0" y="47"/>
                    </a:lnTo>
                    <a:lnTo>
                      <a:pt x="0" y="49"/>
                    </a:lnTo>
                    <a:lnTo>
                      <a:pt x="0" y="51"/>
                    </a:lnTo>
                    <a:lnTo>
                      <a:pt x="2" y="51"/>
                    </a:lnTo>
                    <a:lnTo>
                      <a:pt x="2" y="50"/>
                    </a:lnTo>
                    <a:lnTo>
                      <a:pt x="4" y="47"/>
                    </a:lnTo>
                    <a:lnTo>
                      <a:pt x="6" y="44"/>
                    </a:lnTo>
                    <a:lnTo>
                      <a:pt x="9" y="40"/>
                    </a:lnTo>
                    <a:lnTo>
                      <a:pt x="8" y="40"/>
                    </a:lnTo>
                    <a:lnTo>
                      <a:pt x="8" y="37"/>
                    </a:lnTo>
                    <a:lnTo>
                      <a:pt x="8" y="34"/>
                    </a:lnTo>
                    <a:lnTo>
                      <a:pt x="9" y="31"/>
                    </a:lnTo>
                    <a:lnTo>
                      <a:pt x="12" y="31"/>
                    </a:lnTo>
                    <a:lnTo>
                      <a:pt x="15" y="31"/>
                    </a:lnTo>
                    <a:lnTo>
                      <a:pt x="18" y="29"/>
                    </a:lnTo>
                    <a:lnTo>
                      <a:pt x="19" y="29"/>
                    </a:lnTo>
                    <a:lnTo>
                      <a:pt x="22" y="26"/>
                    </a:lnTo>
                    <a:lnTo>
                      <a:pt x="25" y="26"/>
                    </a:lnTo>
                    <a:lnTo>
                      <a:pt x="28" y="22"/>
                    </a:lnTo>
                    <a:lnTo>
                      <a:pt x="31" y="20"/>
                    </a:lnTo>
                    <a:lnTo>
                      <a:pt x="33" y="20"/>
                    </a:lnTo>
                    <a:lnTo>
                      <a:pt x="37" y="18"/>
                    </a:lnTo>
                    <a:lnTo>
                      <a:pt x="39" y="16"/>
                    </a:lnTo>
                    <a:lnTo>
                      <a:pt x="41" y="16"/>
                    </a:lnTo>
                    <a:lnTo>
                      <a:pt x="44" y="13"/>
                    </a:lnTo>
                    <a:lnTo>
                      <a:pt x="46" y="13"/>
                    </a:lnTo>
                    <a:lnTo>
                      <a:pt x="50" y="13"/>
                    </a:lnTo>
                    <a:lnTo>
                      <a:pt x="53" y="13"/>
                    </a:lnTo>
                    <a:lnTo>
                      <a:pt x="54" y="13"/>
                    </a:lnTo>
                    <a:lnTo>
                      <a:pt x="57" y="13"/>
                    </a:lnTo>
                    <a:lnTo>
                      <a:pt x="60" y="13"/>
                    </a:lnTo>
                    <a:lnTo>
                      <a:pt x="63" y="13"/>
                    </a:lnTo>
                    <a:lnTo>
                      <a:pt x="63" y="15"/>
                    </a:lnTo>
                    <a:lnTo>
                      <a:pt x="66" y="15"/>
                    </a:lnTo>
                    <a:lnTo>
                      <a:pt x="68" y="15"/>
                    </a:lnTo>
                    <a:lnTo>
                      <a:pt x="72" y="15"/>
                    </a:lnTo>
                    <a:lnTo>
                      <a:pt x="74" y="15"/>
                    </a:lnTo>
                    <a:lnTo>
                      <a:pt x="75" y="15"/>
                    </a:lnTo>
                    <a:lnTo>
                      <a:pt x="79" y="15"/>
                    </a:lnTo>
                    <a:lnTo>
                      <a:pt x="79" y="18"/>
                    </a:lnTo>
                    <a:lnTo>
                      <a:pt x="81" y="18"/>
                    </a:lnTo>
                    <a:lnTo>
                      <a:pt x="81" y="20"/>
                    </a:lnTo>
                    <a:lnTo>
                      <a:pt x="85" y="20"/>
                    </a:lnTo>
                    <a:lnTo>
                      <a:pt x="85" y="24"/>
                    </a:lnTo>
                    <a:lnTo>
                      <a:pt x="88" y="26"/>
                    </a:lnTo>
                    <a:lnTo>
                      <a:pt x="88" y="29"/>
                    </a:lnTo>
                    <a:lnTo>
                      <a:pt x="91" y="29"/>
                    </a:lnTo>
                    <a:lnTo>
                      <a:pt x="91" y="32"/>
                    </a:lnTo>
                    <a:lnTo>
                      <a:pt x="92" y="35"/>
                    </a:lnTo>
                    <a:lnTo>
                      <a:pt x="92" y="38"/>
                    </a:lnTo>
                    <a:lnTo>
                      <a:pt x="95" y="38"/>
                    </a:lnTo>
                    <a:lnTo>
                      <a:pt x="95" y="41"/>
                    </a:lnTo>
                    <a:lnTo>
                      <a:pt x="96" y="41"/>
                    </a:lnTo>
                    <a:lnTo>
                      <a:pt x="96" y="44"/>
                    </a:lnTo>
                    <a:lnTo>
                      <a:pt x="99" y="44"/>
                    </a:lnTo>
                    <a:lnTo>
                      <a:pt x="98" y="46"/>
                    </a:lnTo>
                    <a:lnTo>
                      <a:pt x="98" y="48"/>
                    </a:lnTo>
                    <a:lnTo>
                      <a:pt x="98" y="51"/>
                    </a:lnTo>
                    <a:lnTo>
                      <a:pt x="98" y="53"/>
                    </a:lnTo>
                    <a:lnTo>
                      <a:pt x="95" y="57"/>
                    </a:lnTo>
                    <a:lnTo>
                      <a:pt x="95" y="60"/>
                    </a:lnTo>
                    <a:lnTo>
                      <a:pt x="93" y="63"/>
                    </a:lnTo>
                    <a:lnTo>
                      <a:pt x="93" y="66"/>
                    </a:lnTo>
                    <a:lnTo>
                      <a:pt x="90" y="69"/>
                    </a:lnTo>
                    <a:lnTo>
                      <a:pt x="90" y="72"/>
                    </a:lnTo>
                    <a:lnTo>
                      <a:pt x="90" y="75"/>
                    </a:lnTo>
                    <a:lnTo>
                      <a:pt x="90" y="78"/>
                    </a:lnTo>
                    <a:lnTo>
                      <a:pt x="90" y="81"/>
                    </a:lnTo>
                    <a:lnTo>
                      <a:pt x="90" y="83"/>
                    </a:lnTo>
                    <a:lnTo>
                      <a:pt x="91" y="86"/>
                    </a:lnTo>
                    <a:lnTo>
                      <a:pt x="94" y="86"/>
                    </a:lnTo>
                    <a:lnTo>
                      <a:pt x="92" y="88"/>
                    </a:lnTo>
                    <a:lnTo>
                      <a:pt x="92" y="90"/>
                    </a:lnTo>
                    <a:lnTo>
                      <a:pt x="92" y="92"/>
                    </a:lnTo>
                    <a:lnTo>
                      <a:pt x="92" y="95"/>
                    </a:lnTo>
                    <a:lnTo>
                      <a:pt x="92" y="98"/>
                    </a:lnTo>
                    <a:lnTo>
                      <a:pt x="92" y="101"/>
                    </a:lnTo>
                    <a:lnTo>
                      <a:pt x="92" y="104"/>
                    </a:lnTo>
                    <a:lnTo>
                      <a:pt x="94" y="104"/>
                    </a:lnTo>
                    <a:lnTo>
                      <a:pt x="95" y="104"/>
                    </a:lnTo>
                    <a:lnTo>
                      <a:pt x="97" y="104"/>
                    </a:lnTo>
                    <a:lnTo>
                      <a:pt x="98" y="104"/>
                    </a:lnTo>
                    <a:lnTo>
                      <a:pt x="101" y="101"/>
                    </a:lnTo>
                    <a:lnTo>
                      <a:pt x="102" y="99"/>
                    </a:lnTo>
                    <a:lnTo>
                      <a:pt x="105" y="97"/>
                    </a:lnTo>
                    <a:lnTo>
                      <a:pt x="105" y="99"/>
                    </a:lnTo>
                    <a:lnTo>
                      <a:pt x="106" y="99"/>
                    </a:lnTo>
                    <a:lnTo>
                      <a:pt x="106" y="101"/>
                    </a:lnTo>
                    <a:lnTo>
                      <a:pt x="107" y="101"/>
                    </a:lnTo>
                    <a:lnTo>
                      <a:pt x="110" y="101"/>
                    </a:lnTo>
                    <a:lnTo>
                      <a:pt x="110" y="104"/>
                    </a:lnTo>
                    <a:lnTo>
                      <a:pt x="110" y="105"/>
                    </a:lnTo>
                    <a:lnTo>
                      <a:pt x="110" y="108"/>
                    </a:lnTo>
                    <a:lnTo>
                      <a:pt x="114" y="108"/>
                    </a:lnTo>
                    <a:lnTo>
                      <a:pt x="114" y="111"/>
                    </a:lnTo>
                    <a:lnTo>
                      <a:pt x="114" y="112"/>
                    </a:lnTo>
                    <a:lnTo>
                      <a:pt x="116" y="112"/>
                    </a:lnTo>
                    <a:lnTo>
                      <a:pt x="114" y="112"/>
                    </a:lnTo>
                    <a:lnTo>
                      <a:pt x="112" y="112"/>
                    </a:lnTo>
                    <a:lnTo>
                      <a:pt x="112" y="110"/>
                    </a:lnTo>
                  </a:path>
                </a:pathLst>
              </a:custGeom>
              <a:solidFill>
                <a:srgbClr val="000000"/>
              </a:solidFill>
              <a:ln w="9405"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51" name="その他">
                <a:extLst>
                  <a:ext uri="{FF2B5EF4-FFF2-40B4-BE49-F238E27FC236}">
                    <a16:creationId xmlns:a16="http://schemas.microsoft.com/office/drawing/2014/main" id="{2C982460-03CE-4EDA-B2A0-B6DC6CD72ADC}"/>
                  </a:ext>
                </a:extLst>
              </p:cNvPr>
              <p:cNvSpPr>
                <a:spLocks/>
              </p:cNvSpPr>
              <p:nvPr/>
            </p:nvSpPr>
            <p:spPr bwMode="auto">
              <a:xfrm>
                <a:off x="454" y="185"/>
                <a:ext cx="30" cy="36"/>
              </a:xfrm>
              <a:custGeom>
                <a:avLst/>
                <a:gdLst>
                  <a:gd name="T0" fmla="*/ 8 w 30"/>
                  <a:gd name="T1" fmla="*/ 1 h 36"/>
                  <a:gd name="T2" fmla="*/ 8 w 30"/>
                  <a:gd name="T3" fmla="*/ 1 h 36"/>
                  <a:gd name="T4" fmla="*/ 8 w 30"/>
                  <a:gd name="T5" fmla="*/ 1 h 36"/>
                  <a:gd name="T6" fmla="*/ 4 w 30"/>
                  <a:gd name="T7" fmla="*/ 4 h 36"/>
                  <a:gd name="T8" fmla="*/ 4 w 30"/>
                  <a:gd name="T9" fmla="*/ 4 h 36"/>
                  <a:gd name="T10" fmla="*/ 2 w 30"/>
                  <a:gd name="T11" fmla="*/ 6 h 36"/>
                  <a:gd name="T12" fmla="*/ 2 w 30"/>
                  <a:gd name="T13" fmla="*/ 8 h 36"/>
                  <a:gd name="T14" fmla="*/ 2 w 30"/>
                  <a:gd name="T15" fmla="*/ 13 h 36"/>
                  <a:gd name="T16" fmla="*/ 0 w 30"/>
                  <a:gd name="T17" fmla="*/ 17 h 36"/>
                  <a:gd name="T18" fmla="*/ 0 w 30"/>
                  <a:gd name="T19" fmla="*/ 22 h 36"/>
                  <a:gd name="T20" fmla="*/ 0 w 30"/>
                  <a:gd name="T21" fmla="*/ 22 h 36"/>
                  <a:gd name="T22" fmla="*/ 0 w 30"/>
                  <a:gd name="T23" fmla="*/ 25 h 36"/>
                  <a:gd name="T24" fmla="*/ 0 w 30"/>
                  <a:gd name="T25" fmla="*/ 28 h 36"/>
                  <a:gd name="T26" fmla="*/ 0 w 30"/>
                  <a:gd name="T27" fmla="*/ 30 h 36"/>
                  <a:gd name="T28" fmla="*/ 0 w 30"/>
                  <a:gd name="T29" fmla="*/ 30 h 36"/>
                  <a:gd name="T30" fmla="*/ 0 w 30"/>
                  <a:gd name="T31" fmla="*/ 30 h 36"/>
                  <a:gd name="T32" fmla="*/ 4 w 30"/>
                  <a:gd name="T33" fmla="*/ 32 h 36"/>
                  <a:gd name="T34" fmla="*/ 4 w 30"/>
                  <a:gd name="T35" fmla="*/ 32 h 36"/>
                  <a:gd name="T36" fmla="*/ 6 w 30"/>
                  <a:gd name="T37" fmla="*/ 32 h 36"/>
                  <a:gd name="T38" fmla="*/ 6 w 30"/>
                  <a:gd name="T39" fmla="*/ 33 h 36"/>
                  <a:gd name="T40" fmla="*/ 6 w 30"/>
                  <a:gd name="T41" fmla="*/ 33 h 36"/>
                  <a:gd name="T42" fmla="*/ 10 w 30"/>
                  <a:gd name="T43" fmla="*/ 34 h 36"/>
                  <a:gd name="T44" fmla="*/ 10 w 30"/>
                  <a:gd name="T45" fmla="*/ 34 h 36"/>
                  <a:gd name="T46" fmla="*/ 10 w 30"/>
                  <a:gd name="T47" fmla="*/ 34 h 36"/>
                  <a:gd name="T48" fmla="*/ 13 w 30"/>
                  <a:gd name="T49" fmla="*/ 35 h 36"/>
                  <a:gd name="T50" fmla="*/ 15 w 30"/>
                  <a:gd name="T51" fmla="*/ 35 h 36"/>
                  <a:gd name="T52" fmla="*/ 19 w 30"/>
                  <a:gd name="T53" fmla="*/ 35 h 36"/>
                  <a:gd name="T54" fmla="*/ 19 w 30"/>
                  <a:gd name="T55" fmla="*/ 35 h 36"/>
                  <a:gd name="T56" fmla="*/ 21 w 30"/>
                  <a:gd name="T57" fmla="*/ 32 h 36"/>
                  <a:gd name="T58" fmla="*/ 24 w 30"/>
                  <a:gd name="T59" fmla="*/ 29 h 36"/>
                  <a:gd name="T60" fmla="*/ 26 w 30"/>
                  <a:gd name="T61" fmla="*/ 25 h 36"/>
                  <a:gd name="T62" fmla="*/ 26 w 30"/>
                  <a:gd name="T63" fmla="*/ 24 h 36"/>
                  <a:gd name="T64" fmla="*/ 28 w 30"/>
                  <a:gd name="T65" fmla="*/ 22 h 36"/>
                  <a:gd name="T66" fmla="*/ 28 w 30"/>
                  <a:gd name="T67" fmla="*/ 19 h 36"/>
                  <a:gd name="T68" fmla="*/ 28 w 30"/>
                  <a:gd name="T69" fmla="*/ 13 h 36"/>
                  <a:gd name="T70" fmla="*/ 28 w 30"/>
                  <a:gd name="T71" fmla="*/ 13 h 36"/>
                  <a:gd name="T72" fmla="*/ 28 w 30"/>
                  <a:gd name="T73" fmla="*/ 8 h 36"/>
                  <a:gd name="T74" fmla="*/ 26 w 30"/>
                  <a:gd name="T75" fmla="*/ 6 h 36"/>
                  <a:gd name="T76" fmla="*/ 26 w 30"/>
                  <a:gd name="T77" fmla="*/ 6 h 36"/>
                  <a:gd name="T78" fmla="*/ 24 w 30"/>
                  <a:gd name="T79" fmla="*/ 6 h 36"/>
                  <a:gd name="T80" fmla="*/ 21 w 30"/>
                  <a:gd name="T81" fmla="*/ 6 h 36"/>
                  <a:gd name="T82" fmla="*/ 19 w 30"/>
                  <a:gd name="T83" fmla="*/ 6 h 36"/>
                  <a:gd name="T84" fmla="*/ 19 w 30"/>
                  <a:gd name="T85" fmla="*/ 4 h 36"/>
                  <a:gd name="T86" fmla="*/ 15 w 30"/>
                  <a:gd name="T87" fmla="*/ 4 h 36"/>
                  <a:gd name="T88" fmla="*/ 12 w 30"/>
                  <a:gd name="T89" fmla="*/ 4 h 36"/>
                  <a:gd name="T90" fmla="*/ 10 w 30"/>
                  <a:gd name="T91" fmla="*/ 2 h 36"/>
                  <a:gd name="T92" fmla="*/ 10 w 30"/>
                  <a:gd name="T93" fmla="*/ 2 h 36"/>
                  <a:gd name="T94" fmla="*/ 10 w 30"/>
                  <a:gd name="T95" fmla="*/ 2 h 36"/>
                  <a:gd name="T96" fmla="*/ 10 w 30"/>
                  <a:gd name="T97" fmla="*/ 0 h 36"/>
                  <a:gd name="T98" fmla="*/ 10 w 30"/>
                  <a:gd name="T99" fmla="*/ 0 h 36"/>
                  <a:gd name="T100" fmla="*/ 10 w 30"/>
                  <a:gd name="T101" fmla="*/ 0 h 36"/>
                  <a:gd name="T102" fmla="*/ 10 w 30"/>
                  <a:gd name="T103" fmla="*/ 0 h 36"/>
                  <a:gd name="T104" fmla="*/ 10 w 30"/>
                  <a:gd name="T105" fmla="*/ 0 h 36"/>
                  <a:gd name="T106" fmla="*/ 10 w 30"/>
                  <a:gd name="T107" fmla="*/ 0 h 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30" h="36">
                    <a:moveTo>
                      <a:pt x="10" y="0"/>
                    </a:moveTo>
                    <a:lnTo>
                      <a:pt x="8" y="1"/>
                    </a:lnTo>
                    <a:lnTo>
                      <a:pt x="4" y="4"/>
                    </a:lnTo>
                    <a:lnTo>
                      <a:pt x="2" y="6"/>
                    </a:lnTo>
                    <a:lnTo>
                      <a:pt x="2" y="8"/>
                    </a:lnTo>
                    <a:lnTo>
                      <a:pt x="2" y="11"/>
                    </a:lnTo>
                    <a:lnTo>
                      <a:pt x="2" y="13"/>
                    </a:lnTo>
                    <a:lnTo>
                      <a:pt x="0" y="17"/>
                    </a:lnTo>
                    <a:lnTo>
                      <a:pt x="0" y="19"/>
                    </a:lnTo>
                    <a:lnTo>
                      <a:pt x="0" y="22"/>
                    </a:lnTo>
                    <a:lnTo>
                      <a:pt x="0" y="25"/>
                    </a:lnTo>
                    <a:lnTo>
                      <a:pt x="0" y="28"/>
                    </a:lnTo>
                    <a:lnTo>
                      <a:pt x="0" y="30"/>
                    </a:lnTo>
                    <a:lnTo>
                      <a:pt x="4" y="30"/>
                    </a:lnTo>
                    <a:lnTo>
                      <a:pt x="4" y="32"/>
                    </a:lnTo>
                    <a:lnTo>
                      <a:pt x="6" y="32"/>
                    </a:lnTo>
                    <a:lnTo>
                      <a:pt x="6" y="33"/>
                    </a:lnTo>
                    <a:lnTo>
                      <a:pt x="10" y="33"/>
                    </a:lnTo>
                    <a:lnTo>
                      <a:pt x="10" y="34"/>
                    </a:lnTo>
                    <a:lnTo>
                      <a:pt x="13" y="34"/>
                    </a:lnTo>
                    <a:lnTo>
                      <a:pt x="13" y="35"/>
                    </a:lnTo>
                    <a:lnTo>
                      <a:pt x="15" y="35"/>
                    </a:lnTo>
                    <a:lnTo>
                      <a:pt x="17" y="35"/>
                    </a:lnTo>
                    <a:lnTo>
                      <a:pt x="19" y="35"/>
                    </a:lnTo>
                    <a:lnTo>
                      <a:pt x="21" y="34"/>
                    </a:lnTo>
                    <a:lnTo>
                      <a:pt x="21" y="32"/>
                    </a:lnTo>
                    <a:lnTo>
                      <a:pt x="24" y="29"/>
                    </a:lnTo>
                    <a:lnTo>
                      <a:pt x="24" y="28"/>
                    </a:lnTo>
                    <a:lnTo>
                      <a:pt x="26" y="25"/>
                    </a:lnTo>
                    <a:lnTo>
                      <a:pt x="26" y="24"/>
                    </a:lnTo>
                    <a:lnTo>
                      <a:pt x="29" y="22"/>
                    </a:lnTo>
                    <a:lnTo>
                      <a:pt x="28" y="22"/>
                    </a:lnTo>
                    <a:lnTo>
                      <a:pt x="28" y="19"/>
                    </a:lnTo>
                    <a:lnTo>
                      <a:pt x="28" y="15"/>
                    </a:lnTo>
                    <a:lnTo>
                      <a:pt x="28" y="13"/>
                    </a:lnTo>
                    <a:lnTo>
                      <a:pt x="28" y="9"/>
                    </a:lnTo>
                    <a:lnTo>
                      <a:pt x="28" y="8"/>
                    </a:lnTo>
                    <a:lnTo>
                      <a:pt x="28" y="6"/>
                    </a:lnTo>
                    <a:lnTo>
                      <a:pt x="26" y="6"/>
                    </a:lnTo>
                    <a:lnTo>
                      <a:pt x="24" y="6"/>
                    </a:lnTo>
                    <a:lnTo>
                      <a:pt x="21" y="6"/>
                    </a:lnTo>
                    <a:lnTo>
                      <a:pt x="19" y="6"/>
                    </a:lnTo>
                    <a:lnTo>
                      <a:pt x="19" y="4"/>
                    </a:lnTo>
                    <a:lnTo>
                      <a:pt x="17" y="4"/>
                    </a:lnTo>
                    <a:lnTo>
                      <a:pt x="15" y="4"/>
                    </a:lnTo>
                    <a:lnTo>
                      <a:pt x="12" y="4"/>
                    </a:lnTo>
                    <a:lnTo>
                      <a:pt x="12" y="2"/>
                    </a:lnTo>
                    <a:lnTo>
                      <a:pt x="10" y="2"/>
                    </a:lnTo>
                    <a:lnTo>
                      <a:pt x="10" y="0"/>
                    </a:lnTo>
                  </a:path>
                </a:pathLst>
              </a:custGeom>
              <a:solidFill>
                <a:srgbClr val="6260A1"/>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52" name="その他">
                <a:extLst>
                  <a:ext uri="{FF2B5EF4-FFF2-40B4-BE49-F238E27FC236}">
                    <a16:creationId xmlns:a16="http://schemas.microsoft.com/office/drawing/2014/main" id="{FB1734C5-0ED3-4BFC-8621-8CBF58ADCAAD}"/>
                  </a:ext>
                </a:extLst>
              </p:cNvPr>
              <p:cNvSpPr>
                <a:spLocks/>
              </p:cNvSpPr>
              <p:nvPr/>
            </p:nvSpPr>
            <p:spPr bwMode="auto">
              <a:xfrm>
                <a:off x="434" y="215"/>
                <a:ext cx="38" cy="123"/>
              </a:xfrm>
              <a:custGeom>
                <a:avLst/>
                <a:gdLst>
                  <a:gd name="T0" fmla="*/ 21 w 38"/>
                  <a:gd name="T1" fmla="*/ 2 h 123"/>
                  <a:gd name="T2" fmla="*/ 19 w 38"/>
                  <a:gd name="T3" fmla="*/ 9 h 123"/>
                  <a:gd name="T4" fmla="*/ 16 w 38"/>
                  <a:gd name="T5" fmla="*/ 20 h 123"/>
                  <a:gd name="T6" fmla="*/ 11 w 38"/>
                  <a:gd name="T7" fmla="*/ 35 h 123"/>
                  <a:gd name="T8" fmla="*/ 8 w 38"/>
                  <a:gd name="T9" fmla="*/ 51 h 123"/>
                  <a:gd name="T10" fmla="*/ 3 w 38"/>
                  <a:gd name="T11" fmla="*/ 64 h 123"/>
                  <a:gd name="T12" fmla="*/ 0 w 38"/>
                  <a:gd name="T13" fmla="*/ 75 h 123"/>
                  <a:gd name="T14" fmla="*/ 0 w 38"/>
                  <a:gd name="T15" fmla="*/ 81 h 123"/>
                  <a:gd name="T16" fmla="*/ 0 w 38"/>
                  <a:gd name="T17" fmla="*/ 84 h 123"/>
                  <a:gd name="T18" fmla="*/ 0 w 38"/>
                  <a:gd name="T19" fmla="*/ 89 h 123"/>
                  <a:gd name="T20" fmla="*/ 0 w 38"/>
                  <a:gd name="T21" fmla="*/ 95 h 123"/>
                  <a:gd name="T22" fmla="*/ 0 w 38"/>
                  <a:gd name="T23" fmla="*/ 102 h 123"/>
                  <a:gd name="T24" fmla="*/ 1 w 38"/>
                  <a:gd name="T25" fmla="*/ 108 h 123"/>
                  <a:gd name="T26" fmla="*/ 1 w 38"/>
                  <a:gd name="T27" fmla="*/ 114 h 123"/>
                  <a:gd name="T28" fmla="*/ 3 w 38"/>
                  <a:gd name="T29" fmla="*/ 119 h 123"/>
                  <a:gd name="T30" fmla="*/ 6 w 38"/>
                  <a:gd name="T31" fmla="*/ 121 h 123"/>
                  <a:gd name="T32" fmla="*/ 9 w 38"/>
                  <a:gd name="T33" fmla="*/ 122 h 123"/>
                  <a:gd name="T34" fmla="*/ 11 w 38"/>
                  <a:gd name="T35" fmla="*/ 119 h 123"/>
                  <a:gd name="T36" fmla="*/ 14 w 38"/>
                  <a:gd name="T37" fmla="*/ 113 h 123"/>
                  <a:gd name="T38" fmla="*/ 18 w 38"/>
                  <a:gd name="T39" fmla="*/ 106 h 123"/>
                  <a:gd name="T40" fmla="*/ 21 w 38"/>
                  <a:gd name="T41" fmla="*/ 97 h 123"/>
                  <a:gd name="T42" fmla="*/ 22 w 38"/>
                  <a:gd name="T43" fmla="*/ 90 h 123"/>
                  <a:gd name="T44" fmla="*/ 26 w 38"/>
                  <a:gd name="T45" fmla="*/ 83 h 123"/>
                  <a:gd name="T46" fmla="*/ 26 w 38"/>
                  <a:gd name="T47" fmla="*/ 79 h 123"/>
                  <a:gd name="T48" fmla="*/ 28 w 38"/>
                  <a:gd name="T49" fmla="*/ 77 h 123"/>
                  <a:gd name="T50" fmla="*/ 28 w 38"/>
                  <a:gd name="T51" fmla="*/ 72 h 123"/>
                  <a:gd name="T52" fmla="*/ 28 w 38"/>
                  <a:gd name="T53" fmla="*/ 60 h 123"/>
                  <a:gd name="T54" fmla="*/ 28 w 38"/>
                  <a:gd name="T55" fmla="*/ 48 h 123"/>
                  <a:gd name="T56" fmla="*/ 32 w 38"/>
                  <a:gd name="T57" fmla="*/ 34 h 123"/>
                  <a:gd name="T58" fmla="*/ 32 w 38"/>
                  <a:gd name="T59" fmla="*/ 22 h 123"/>
                  <a:gd name="T60" fmla="*/ 35 w 38"/>
                  <a:gd name="T61" fmla="*/ 12 h 123"/>
                  <a:gd name="T62" fmla="*/ 35 w 38"/>
                  <a:gd name="T63" fmla="*/ 5 h 123"/>
                  <a:gd name="T64" fmla="*/ 35 w 38"/>
                  <a:gd name="T65" fmla="*/ 4 h 123"/>
                  <a:gd name="T66" fmla="*/ 35 w 38"/>
                  <a:gd name="T67" fmla="*/ 4 h 123"/>
                  <a:gd name="T68" fmla="*/ 33 w 38"/>
                  <a:gd name="T69" fmla="*/ 4 h 123"/>
                  <a:gd name="T70" fmla="*/ 33 w 38"/>
                  <a:gd name="T71" fmla="*/ 4 h 123"/>
                  <a:gd name="T72" fmla="*/ 30 w 38"/>
                  <a:gd name="T73" fmla="*/ 4 h 123"/>
                  <a:gd name="T74" fmla="*/ 30 w 38"/>
                  <a:gd name="T75" fmla="*/ 4 h 123"/>
                  <a:gd name="T76" fmla="*/ 28 w 38"/>
                  <a:gd name="T77" fmla="*/ 3 h 123"/>
                  <a:gd name="T78" fmla="*/ 28 w 38"/>
                  <a:gd name="T79" fmla="*/ 3 h 123"/>
                  <a:gd name="T80" fmla="*/ 26 w 38"/>
                  <a:gd name="T81" fmla="*/ 0 h 123"/>
                  <a:gd name="T82" fmla="*/ 26 w 38"/>
                  <a:gd name="T83" fmla="*/ 0 h 123"/>
                  <a:gd name="T84" fmla="*/ 24 w 38"/>
                  <a:gd name="T85" fmla="*/ 0 h 123"/>
                  <a:gd name="T86" fmla="*/ 24 w 38"/>
                  <a:gd name="T87" fmla="*/ 0 h 123"/>
                  <a:gd name="T88" fmla="*/ 24 w 38"/>
                  <a:gd name="T89" fmla="*/ 0 h 123"/>
                  <a:gd name="T90" fmla="*/ 24 w 38"/>
                  <a:gd name="T91" fmla="*/ 0 h 123"/>
                  <a:gd name="T92" fmla="*/ 24 w 38"/>
                  <a:gd name="T93" fmla="*/ 0 h 123"/>
                  <a:gd name="T94" fmla="*/ 24 w 38"/>
                  <a:gd name="T95" fmla="*/ 0 h 123"/>
                  <a:gd name="T96" fmla="*/ 24 w 38"/>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8" h="123">
                    <a:moveTo>
                      <a:pt x="24" y="0"/>
                    </a:moveTo>
                    <a:lnTo>
                      <a:pt x="21" y="2"/>
                    </a:lnTo>
                    <a:lnTo>
                      <a:pt x="21" y="4"/>
                    </a:lnTo>
                    <a:lnTo>
                      <a:pt x="19" y="9"/>
                    </a:lnTo>
                    <a:lnTo>
                      <a:pt x="19" y="13"/>
                    </a:lnTo>
                    <a:lnTo>
                      <a:pt x="16" y="20"/>
                    </a:lnTo>
                    <a:lnTo>
                      <a:pt x="14" y="27"/>
                    </a:lnTo>
                    <a:lnTo>
                      <a:pt x="11" y="35"/>
                    </a:lnTo>
                    <a:lnTo>
                      <a:pt x="11" y="41"/>
                    </a:lnTo>
                    <a:lnTo>
                      <a:pt x="8" y="51"/>
                    </a:lnTo>
                    <a:lnTo>
                      <a:pt x="6" y="57"/>
                    </a:lnTo>
                    <a:lnTo>
                      <a:pt x="3" y="64"/>
                    </a:lnTo>
                    <a:lnTo>
                      <a:pt x="3" y="69"/>
                    </a:lnTo>
                    <a:lnTo>
                      <a:pt x="0" y="75"/>
                    </a:lnTo>
                    <a:lnTo>
                      <a:pt x="0" y="78"/>
                    </a:lnTo>
                    <a:lnTo>
                      <a:pt x="0" y="81"/>
                    </a:lnTo>
                    <a:lnTo>
                      <a:pt x="0" y="84"/>
                    </a:lnTo>
                    <a:lnTo>
                      <a:pt x="0" y="86"/>
                    </a:lnTo>
                    <a:lnTo>
                      <a:pt x="0" y="89"/>
                    </a:lnTo>
                    <a:lnTo>
                      <a:pt x="0" y="91"/>
                    </a:lnTo>
                    <a:lnTo>
                      <a:pt x="0" y="95"/>
                    </a:lnTo>
                    <a:lnTo>
                      <a:pt x="0" y="99"/>
                    </a:lnTo>
                    <a:lnTo>
                      <a:pt x="0" y="102"/>
                    </a:lnTo>
                    <a:lnTo>
                      <a:pt x="1" y="105"/>
                    </a:lnTo>
                    <a:lnTo>
                      <a:pt x="1" y="108"/>
                    </a:lnTo>
                    <a:lnTo>
                      <a:pt x="1" y="111"/>
                    </a:lnTo>
                    <a:lnTo>
                      <a:pt x="1" y="114"/>
                    </a:lnTo>
                    <a:lnTo>
                      <a:pt x="3" y="116"/>
                    </a:lnTo>
                    <a:lnTo>
                      <a:pt x="3" y="119"/>
                    </a:lnTo>
                    <a:lnTo>
                      <a:pt x="5" y="120"/>
                    </a:lnTo>
                    <a:lnTo>
                      <a:pt x="6" y="121"/>
                    </a:lnTo>
                    <a:lnTo>
                      <a:pt x="9" y="121"/>
                    </a:lnTo>
                    <a:lnTo>
                      <a:pt x="9" y="122"/>
                    </a:lnTo>
                    <a:lnTo>
                      <a:pt x="11" y="121"/>
                    </a:lnTo>
                    <a:lnTo>
                      <a:pt x="11" y="119"/>
                    </a:lnTo>
                    <a:lnTo>
                      <a:pt x="14" y="116"/>
                    </a:lnTo>
                    <a:lnTo>
                      <a:pt x="14" y="113"/>
                    </a:lnTo>
                    <a:lnTo>
                      <a:pt x="17" y="109"/>
                    </a:lnTo>
                    <a:lnTo>
                      <a:pt x="18" y="106"/>
                    </a:lnTo>
                    <a:lnTo>
                      <a:pt x="21" y="99"/>
                    </a:lnTo>
                    <a:lnTo>
                      <a:pt x="21" y="97"/>
                    </a:lnTo>
                    <a:lnTo>
                      <a:pt x="22" y="93"/>
                    </a:lnTo>
                    <a:lnTo>
                      <a:pt x="22" y="90"/>
                    </a:lnTo>
                    <a:lnTo>
                      <a:pt x="26" y="86"/>
                    </a:lnTo>
                    <a:lnTo>
                      <a:pt x="26" y="83"/>
                    </a:lnTo>
                    <a:lnTo>
                      <a:pt x="26" y="80"/>
                    </a:lnTo>
                    <a:lnTo>
                      <a:pt x="26" y="79"/>
                    </a:lnTo>
                    <a:lnTo>
                      <a:pt x="28" y="77"/>
                    </a:lnTo>
                    <a:lnTo>
                      <a:pt x="28" y="75"/>
                    </a:lnTo>
                    <a:lnTo>
                      <a:pt x="28" y="72"/>
                    </a:lnTo>
                    <a:lnTo>
                      <a:pt x="28" y="66"/>
                    </a:lnTo>
                    <a:lnTo>
                      <a:pt x="28" y="60"/>
                    </a:lnTo>
                    <a:lnTo>
                      <a:pt x="28" y="55"/>
                    </a:lnTo>
                    <a:lnTo>
                      <a:pt x="28" y="48"/>
                    </a:lnTo>
                    <a:lnTo>
                      <a:pt x="32" y="40"/>
                    </a:lnTo>
                    <a:lnTo>
                      <a:pt x="32" y="34"/>
                    </a:lnTo>
                    <a:lnTo>
                      <a:pt x="32" y="28"/>
                    </a:lnTo>
                    <a:lnTo>
                      <a:pt x="32" y="22"/>
                    </a:lnTo>
                    <a:lnTo>
                      <a:pt x="35" y="15"/>
                    </a:lnTo>
                    <a:lnTo>
                      <a:pt x="35" y="12"/>
                    </a:lnTo>
                    <a:lnTo>
                      <a:pt x="35" y="7"/>
                    </a:lnTo>
                    <a:lnTo>
                      <a:pt x="35" y="5"/>
                    </a:lnTo>
                    <a:lnTo>
                      <a:pt x="37" y="3"/>
                    </a:lnTo>
                    <a:lnTo>
                      <a:pt x="35" y="4"/>
                    </a:lnTo>
                    <a:lnTo>
                      <a:pt x="33" y="4"/>
                    </a:lnTo>
                    <a:lnTo>
                      <a:pt x="30" y="4"/>
                    </a:lnTo>
                    <a:lnTo>
                      <a:pt x="30" y="3"/>
                    </a:lnTo>
                    <a:lnTo>
                      <a:pt x="28" y="3"/>
                    </a:lnTo>
                    <a:lnTo>
                      <a:pt x="28" y="0"/>
                    </a:lnTo>
                    <a:lnTo>
                      <a:pt x="26" y="0"/>
                    </a:lnTo>
                    <a:lnTo>
                      <a:pt x="24" y="0"/>
                    </a:lnTo>
                  </a:path>
                </a:pathLst>
              </a:custGeom>
              <a:solidFill>
                <a:srgbClr val="6260A1"/>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53" name="その他">
                <a:extLst>
                  <a:ext uri="{FF2B5EF4-FFF2-40B4-BE49-F238E27FC236}">
                    <a16:creationId xmlns:a16="http://schemas.microsoft.com/office/drawing/2014/main" id="{3AC486F0-C830-4E4D-B69D-1FC442A73071}"/>
                  </a:ext>
                </a:extLst>
              </p:cNvPr>
              <p:cNvSpPr>
                <a:spLocks/>
              </p:cNvSpPr>
              <p:nvPr/>
            </p:nvSpPr>
            <p:spPr bwMode="auto">
              <a:xfrm>
                <a:off x="392" y="254"/>
                <a:ext cx="23" cy="171"/>
              </a:xfrm>
              <a:custGeom>
                <a:avLst/>
                <a:gdLst>
                  <a:gd name="T0" fmla="*/ 0 w 23"/>
                  <a:gd name="T1" fmla="*/ 170 h 171"/>
                  <a:gd name="T2" fmla="*/ 4 w 23"/>
                  <a:gd name="T3" fmla="*/ 130 h 171"/>
                  <a:gd name="T4" fmla="*/ 10 w 23"/>
                  <a:gd name="T5" fmla="*/ 103 h 171"/>
                  <a:gd name="T6" fmla="*/ 10 w 23"/>
                  <a:gd name="T7" fmla="*/ 73 h 171"/>
                  <a:gd name="T8" fmla="*/ 15 w 23"/>
                  <a:gd name="T9" fmla="*/ 41 h 171"/>
                  <a:gd name="T10" fmla="*/ 15 w 23"/>
                  <a:gd name="T11" fmla="*/ 18 h 171"/>
                  <a:gd name="T12" fmla="*/ 22 w 23"/>
                  <a:gd name="T13" fmla="*/ 0 h 17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3" h="171">
                    <a:moveTo>
                      <a:pt x="0" y="170"/>
                    </a:moveTo>
                    <a:lnTo>
                      <a:pt x="4" y="130"/>
                    </a:lnTo>
                    <a:lnTo>
                      <a:pt x="10" y="103"/>
                    </a:lnTo>
                    <a:lnTo>
                      <a:pt x="10" y="73"/>
                    </a:lnTo>
                    <a:lnTo>
                      <a:pt x="15" y="41"/>
                    </a:lnTo>
                    <a:lnTo>
                      <a:pt x="15" y="18"/>
                    </a:lnTo>
                    <a:lnTo>
                      <a:pt x="22" y="0"/>
                    </a:lnTo>
                  </a:path>
                </a:pathLst>
              </a:custGeom>
              <a:noFill/>
              <a:ln w="18851" cap="flat"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54" name="その他">
                <a:extLst>
                  <a:ext uri="{FF2B5EF4-FFF2-40B4-BE49-F238E27FC236}">
                    <a16:creationId xmlns:a16="http://schemas.microsoft.com/office/drawing/2014/main" id="{96C5AD6F-0230-4AF8-AE31-65C6015B80C3}"/>
                  </a:ext>
                </a:extLst>
              </p:cNvPr>
              <p:cNvSpPr>
                <a:spLocks/>
              </p:cNvSpPr>
              <p:nvPr/>
            </p:nvSpPr>
            <p:spPr bwMode="auto">
              <a:xfrm>
                <a:off x="149" y="413"/>
                <a:ext cx="68" cy="71"/>
              </a:xfrm>
              <a:custGeom>
                <a:avLst/>
                <a:gdLst>
                  <a:gd name="T0" fmla="*/ 0 w 68"/>
                  <a:gd name="T1" fmla="*/ 0 h 71"/>
                  <a:gd name="T2" fmla="*/ 0 w 68"/>
                  <a:gd name="T3" fmla="*/ 13 h 71"/>
                  <a:gd name="T4" fmla="*/ 3 w 68"/>
                  <a:gd name="T5" fmla="*/ 29 h 71"/>
                  <a:gd name="T6" fmla="*/ 3 w 68"/>
                  <a:gd name="T7" fmla="*/ 35 h 71"/>
                  <a:gd name="T8" fmla="*/ 14 w 68"/>
                  <a:gd name="T9" fmla="*/ 46 h 71"/>
                  <a:gd name="T10" fmla="*/ 38 w 68"/>
                  <a:gd name="T11" fmla="*/ 54 h 71"/>
                  <a:gd name="T12" fmla="*/ 67 w 68"/>
                  <a:gd name="T13" fmla="*/ 70 h 71"/>
                  <a:gd name="T14" fmla="*/ 21 w 68"/>
                  <a:gd name="T15" fmla="*/ 4 h 71"/>
                  <a:gd name="T16" fmla="*/ 0 w 68"/>
                  <a:gd name="T17" fmla="*/ 0 h 71"/>
                  <a:gd name="T18" fmla="*/ 0 w 68"/>
                  <a:gd name="T19" fmla="*/ 0 h 7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8" h="71">
                    <a:moveTo>
                      <a:pt x="0" y="0"/>
                    </a:moveTo>
                    <a:lnTo>
                      <a:pt x="0" y="13"/>
                    </a:lnTo>
                    <a:lnTo>
                      <a:pt x="3" y="29"/>
                    </a:lnTo>
                    <a:lnTo>
                      <a:pt x="3" y="35"/>
                    </a:lnTo>
                    <a:lnTo>
                      <a:pt x="14" y="46"/>
                    </a:lnTo>
                    <a:lnTo>
                      <a:pt x="38" y="54"/>
                    </a:lnTo>
                    <a:lnTo>
                      <a:pt x="67" y="70"/>
                    </a:lnTo>
                    <a:lnTo>
                      <a:pt x="21" y="4"/>
                    </a:lnTo>
                    <a:lnTo>
                      <a:pt x="0" y="0"/>
                    </a:lnTo>
                  </a:path>
                </a:pathLst>
              </a:custGeom>
              <a:solidFill>
                <a:srgbClr val="D2D2D2"/>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55" name="その他">
                <a:extLst>
                  <a:ext uri="{FF2B5EF4-FFF2-40B4-BE49-F238E27FC236}">
                    <a16:creationId xmlns:a16="http://schemas.microsoft.com/office/drawing/2014/main" id="{865517F2-D058-471F-9DB0-01C20E3C15C7}"/>
                  </a:ext>
                </a:extLst>
              </p:cNvPr>
              <p:cNvSpPr>
                <a:spLocks/>
              </p:cNvSpPr>
              <p:nvPr/>
            </p:nvSpPr>
            <p:spPr bwMode="auto">
              <a:xfrm>
                <a:off x="205" y="212"/>
                <a:ext cx="105" cy="6"/>
              </a:xfrm>
              <a:custGeom>
                <a:avLst/>
                <a:gdLst>
                  <a:gd name="T0" fmla="*/ 0 w 105"/>
                  <a:gd name="T1" fmla="*/ 5 h 6"/>
                  <a:gd name="T2" fmla="*/ 44 w 105"/>
                  <a:gd name="T3" fmla="*/ 0 h 6"/>
                  <a:gd name="T4" fmla="*/ 73 w 105"/>
                  <a:gd name="T5" fmla="*/ 5 h 6"/>
                  <a:gd name="T6" fmla="*/ 104 w 105"/>
                  <a:gd name="T7" fmla="*/ 0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5" h="6">
                    <a:moveTo>
                      <a:pt x="0" y="5"/>
                    </a:moveTo>
                    <a:lnTo>
                      <a:pt x="44" y="0"/>
                    </a:lnTo>
                    <a:lnTo>
                      <a:pt x="73" y="5"/>
                    </a:lnTo>
                    <a:lnTo>
                      <a:pt x="104" y="0"/>
                    </a:lnTo>
                  </a:path>
                </a:pathLst>
              </a:custGeom>
              <a:noFill/>
              <a:ln w="18851" cap="flat" cmpd="sng">
                <a:solidFill>
                  <a:srgbClr val="FFFF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56" name="その他">
                <a:extLst>
                  <a:ext uri="{FF2B5EF4-FFF2-40B4-BE49-F238E27FC236}">
                    <a16:creationId xmlns:a16="http://schemas.microsoft.com/office/drawing/2014/main" id="{E1C71D4F-08E3-421B-B21C-65C184FBDC8E}"/>
                  </a:ext>
                </a:extLst>
              </p:cNvPr>
              <p:cNvSpPr>
                <a:spLocks/>
              </p:cNvSpPr>
              <p:nvPr/>
            </p:nvSpPr>
            <p:spPr bwMode="auto">
              <a:xfrm>
                <a:off x="205" y="242"/>
                <a:ext cx="105" cy="9"/>
              </a:xfrm>
              <a:custGeom>
                <a:avLst/>
                <a:gdLst>
                  <a:gd name="T0" fmla="*/ 0 w 105"/>
                  <a:gd name="T1" fmla="*/ 8 h 9"/>
                  <a:gd name="T2" fmla="*/ 44 w 105"/>
                  <a:gd name="T3" fmla="*/ 0 h 9"/>
                  <a:gd name="T4" fmla="*/ 73 w 105"/>
                  <a:gd name="T5" fmla="*/ 8 h 9"/>
                  <a:gd name="T6" fmla="*/ 104 w 105"/>
                  <a:gd name="T7" fmla="*/ 0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5" h="9">
                    <a:moveTo>
                      <a:pt x="0" y="8"/>
                    </a:moveTo>
                    <a:lnTo>
                      <a:pt x="44" y="0"/>
                    </a:lnTo>
                    <a:lnTo>
                      <a:pt x="73" y="8"/>
                    </a:lnTo>
                    <a:lnTo>
                      <a:pt x="104" y="0"/>
                    </a:lnTo>
                  </a:path>
                </a:pathLst>
              </a:custGeom>
              <a:noFill/>
              <a:ln w="18851" cap="flat" cmpd="sng">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57" name="その他">
                <a:extLst>
                  <a:ext uri="{FF2B5EF4-FFF2-40B4-BE49-F238E27FC236}">
                    <a16:creationId xmlns:a16="http://schemas.microsoft.com/office/drawing/2014/main" id="{B8D5FF31-1D9E-4065-A860-F63D2174DE93}"/>
                  </a:ext>
                </a:extLst>
              </p:cNvPr>
              <p:cNvSpPr>
                <a:spLocks/>
              </p:cNvSpPr>
              <p:nvPr/>
            </p:nvSpPr>
            <p:spPr bwMode="auto">
              <a:xfrm>
                <a:off x="205" y="262"/>
                <a:ext cx="105" cy="11"/>
              </a:xfrm>
              <a:custGeom>
                <a:avLst/>
                <a:gdLst>
                  <a:gd name="T0" fmla="*/ 0 w 105"/>
                  <a:gd name="T1" fmla="*/ 10 h 11"/>
                  <a:gd name="T2" fmla="*/ 44 w 105"/>
                  <a:gd name="T3" fmla="*/ 0 h 11"/>
                  <a:gd name="T4" fmla="*/ 73 w 105"/>
                  <a:gd name="T5" fmla="*/ 10 h 11"/>
                  <a:gd name="T6" fmla="*/ 104 w 105"/>
                  <a:gd name="T7" fmla="*/ 0 h 1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5" h="11">
                    <a:moveTo>
                      <a:pt x="0" y="10"/>
                    </a:moveTo>
                    <a:lnTo>
                      <a:pt x="44" y="0"/>
                    </a:lnTo>
                    <a:lnTo>
                      <a:pt x="73" y="10"/>
                    </a:lnTo>
                    <a:lnTo>
                      <a:pt x="104" y="0"/>
                    </a:lnTo>
                  </a:path>
                </a:pathLst>
              </a:custGeom>
              <a:noFill/>
              <a:ln w="18851" cap="flat" cmpd="sng">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58" name="その他">
                <a:extLst>
                  <a:ext uri="{FF2B5EF4-FFF2-40B4-BE49-F238E27FC236}">
                    <a16:creationId xmlns:a16="http://schemas.microsoft.com/office/drawing/2014/main" id="{6A727F7E-7C13-4F62-A666-8C7F275ED8CB}"/>
                  </a:ext>
                </a:extLst>
              </p:cNvPr>
              <p:cNvSpPr>
                <a:spLocks/>
              </p:cNvSpPr>
              <p:nvPr/>
            </p:nvSpPr>
            <p:spPr bwMode="auto">
              <a:xfrm>
                <a:off x="205" y="285"/>
                <a:ext cx="105" cy="7"/>
              </a:xfrm>
              <a:custGeom>
                <a:avLst/>
                <a:gdLst>
                  <a:gd name="T0" fmla="*/ 0 w 105"/>
                  <a:gd name="T1" fmla="*/ 6 h 7"/>
                  <a:gd name="T2" fmla="*/ 44 w 105"/>
                  <a:gd name="T3" fmla="*/ 0 h 7"/>
                  <a:gd name="T4" fmla="*/ 73 w 105"/>
                  <a:gd name="T5" fmla="*/ 6 h 7"/>
                  <a:gd name="T6" fmla="*/ 104 w 105"/>
                  <a:gd name="T7" fmla="*/ 0 h 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5" h="7">
                    <a:moveTo>
                      <a:pt x="0" y="6"/>
                    </a:moveTo>
                    <a:lnTo>
                      <a:pt x="44" y="0"/>
                    </a:lnTo>
                    <a:lnTo>
                      <a:pt x="73" y="6"/>
                    </a:lnTo>
                    <a:lnTo>
                      <a:pt x="104" y="0"/>
                    </a:lnTo>
                  </a:path>
                </a:pathLst>
              </a:custGeom>
              <a:noFill/>
              <a:ln w="18851" cap="flat" cmpd="sng">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grpSp>
        <p:grpSp>
          <p:nvGrpSpPr>
            <p:cNvPr id="3080" name="Group 145">
              <a:extLst>
                <a:ext uri="{FF2B5EF4-FFF2-40B4-BE49-F238E27FC236}">
                  <a16:creationId xmlns:a16="http://schemas.microsoft.com/office/drawing/2014/main" id="{EE9EE111-1D12-49B0-992B-72F54685A7D4}"/>
                </a:ext>
              </a:extLst>
            </p:cNvPr>
            <p:cNvGrpSpPr>
              <a:grpSpLocks/>
            </p:cNvGrpSpPr>
            <p:nvPr/>
          </p:nvGrpSpPr>
          <p:grpSpPr bwMode="auto">
            <a:xfrm>
              <a:off x="244" y="922"/>
              <a:ext cx="584" cy="430"/>
              <a:chOff x="0" y="0"/>
              <a:chExt cx="584" cy="430"/>
            </a:xfrm>
          </p:grpSpPr>
          <p:sp>
            <p:nvSpPr>
              <p:cNvPr id="3081" name="その他">
                <a:extLst>
                  <a:ext uri="{FF2B5EF4-FFF2-40B4-BE49-F238E27FC236}">
                    <a16:creationId xmlns:a16="http://schemas.microsoft.com/office/drawing/2014/main" id="{CBA8C549-FE6F-45A3-BCBA-75D06546BBC5}"/>
                  </a:ext>
                </a:extLst>
              </p:cNvPr>
              <p:cNvSpPr>
                <a:spLocks/>
              </p:cNvSpPr>
              <p:nvPr/>
            </p:nvSpPr>
            <p:spPr bwMode="auto">
              <a:xfrm>
                <a:off x="24" y="319"/>
                <a:ext cx="205" cy="104"/>
              </a:xfrm>
              <a:custGeom>
                <a:avLst/>
                <a:gdLst>
                  <a:gd name="T0" fmla="*/ 179 w 205"/>
                  <a:gd name="T1" fmla="*/ 17 h 104"/>
                  <a:gd name="T2" fmla="*/ 179 w 205"/>
                  <a:gd name="T3" fmla="*/ 21 h 104"/>
                  <a:gd name="T4" fmla="*/ 175 w 205"/>
                  <a:gd name="T5" fmla="*/ 71 h 104"/>
                  <a:gd name="T6" fmla="*/ 180 w 205"/>
                  <a:gd name="T7" fmla="*/ 103 h 104"/>
                  <a:gd name="T8" fmla="*/ 145 w 205"/>
                  <a:gd name="T9" fmla="*/ 103 h 104"/>
                  <a:gd name="T10" fmla="*/ 23 w 205"/>
                  <a:gd name="T11" fmla="*/ 92 h 104"/>
                  <a:gd name="T12" fmla="*/ 6 w 205"/>
                  <a:gd name="T13" fmla="*/ 98 h 104"/>
                  <a:gd name="T14" fmla="*/ 0 w 205"/>
                  <a:gd name="T15" fmla="*/ 8 h 104"/>
                  <a:gd name="T16" fmla="*/ 204 w 205"/>
                  <a:gd name="T17" fmla="*/ 0 h 104"/>
                  <a:gd name="T18" fmla="*/ 179 w 205"/>
                  <a:gd name="T19" fmla="*/ 17 h 104"/>
                  <a:gd name="T20" fmla="*/ 179 w 205"/>
                  <a:gd name="T21" fmla="*/ 17 h 10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05" h="104">
                    <a:moveTo>
                      <a:pt x="179" y="17"/>
                    </a:moveTo>
                    <a:lnTo>
                      <a:pt x="179" y="21"/>
                    </a:lnTo>
                    <a:lnTo>
                      <a:pt x="175" y="71"/>
                    </a:lnTo>
                    <a:lnTo>
                      <a:pt x="180" y="103"/>
                    </a:lnTo>
                    <a:lnTo>
                      <a:pt x="145" y="103"/>
                    </a:lnTo>
                    <a:lnTo>
                      <a:pt x="23" y="92"/>
                    </a:lnTo>
                    <a:lnTo>
                      <a:pt x="6" y="98"/>
                    </a:lnTo>
                    <a:lnTo>
                      <a:pt x="0" y="8"/>
                    </a:lnTo>
                    <a:lnTo>
                      <a:pt x="204" y="0"/>
                    </a:lnTo>
                    <a:lnTo>
                      <a:pt x="179" y="17"/>
                    </a:lnTo>
                  </a:path>
                </a:pathLst>
              </a:custGeom>
              <a:solidFill>
                <a:srgbClr val="B1B1D2"/>
              </a:solidFill>
              <a:ln w="9525" cap="flat"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082" name="その他">
                <a:extLst>
                  <a:ext uri="{FF2B5EF4-FFF2-40B4-BE49-F238E27FC236}">
                    <a16:creationId xmlns:a16="http://schemas.microsoft.com/office/drawing/2014/main" id="{83BE8F3C-D684-423B-9B76-1D539CC0CEE2}"/>
                  </a:ext>
                </a:extLst>
              </p:cNvPr>
              <p:cNvSpPr>
                <a:spLocks/>
              </p:cNvSpPr>
              <p:nvPr/>
            </p:nvSpPr>
            <p:spPr bwMode="auto">
              <a:xfrm>
                <a:off x="414" y="121"/>
                <a:ext cx="92" cy="38"/>
              </a:xfrm>
              <a:custGeom>
                <a:avLst/>
                <a:gdLst>
                  <a:gd name="T0" fmla="*/ 91 w 92"/>
                  <a:gd name="T1" fmla="*/ 2 h 38"/>
                  <a:gd name="T2" fmla="*/ 67 w 92"/>
                  <a:gd name="T3" fmla="*/ 2 h 38"/>
                  <a:gd name="T4" fmla="*/ 58 w 92"/>
                  <a:gd name="T5" fmla="*/ 0 h 38"/>
                  <a:gd name="T6" fmla="*/ 49 w 92"/>
                  <a:gd name="T7" fmla="*/ 2 h 38"/>
                  <a:gd name="T8" fmla="*/ 35 w 92"/>
                  <a:gd name="T9" fmla="*/ 0 h 38"/>
                  <a:gd name="T10" fmla="*/ 0 w 92"/>
                  <a:gd name="T11" fmla="*/ 19 h 38"/>
                  <a:gd name="T12" fmla="*/ 58 w 92"/>
                  <a:gd name="T13" fmla="*/ 37 h 38"/>
                  <a:gd name="T14" fmla="*/ 91 w 92"/>
                  <a:gd name="T15" fmla="*/ 2 h 38"/>
                  <a:gd name="T16" fmla="*/ 91 w 92"/>
                  <a:gd name="T17" fmla="*/ 2 h 3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2" h="38">
                    <a:moveTo>
                      <a:pt x="91" y="2"/>
                    </a:moveTo>
                    <a:lnTo>
                      <a:pt x="67" y="2"/>
                    </a:lnTo>
                    <a:lnTo>
                      <a:pt x="58" y="0"/>
                    </a:lnTo>
                    <a:lnTo>
                      <a:pt x="49" y="2"/>
                    </a:lnTo>
                    <a:lnTo>
                      <a:pt x="35" y="0"/>
                    </a:lnTo>
                    <a:lnTo>
                      <a:pt x="0" y="19"/>
                    </a:lnTo>
                    <a:lnTo>
                      <a:pt x="58" y="37"/>
                    </a:lnTo>
                    <a:lnTo>
                      <a:pt x="91" y="2"/>
                    </a:lnTo>
                  </a:path>
                </a:pathLst>
              </a:custGeom>
              <a:solidFill>
                <a:srgbClr val="EFEFEF"/>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083" name="その他">
                <a:extLst>
                  <a:ext uri="{FF2B5EF4-FFF2-40B4-BE49-F238E27FC236}">
                    <a16:creationId xmlns:a16="http://schemas.microsoft.com/office/drawing/2014/main" id="{89F50195-62E2-4CB1-8847-DCEC0D33A0D9}"/>
                  </a:ext>
                </a:extLst>
              </p:cNvPr>
              <p:cNvSpPr>
                <a:spLocks/>
              </p:cNvSpPr>
              <p:nvPr/>
            </p:nvSpPr>
            <p:spPr bwMode="auto">
              <a:xfrm>
                <a:off x="413" y="261"/>
                <a:ext cx="138" cy="120"/>
              </a:xfrm>
              <a:custGeom>
                <a:avLst/>
                <a:gdLst>
                  <a:gd name="T0" fmla="*/ 30 w 138"/>
                  <a:gd name="T1" fmla="*/ 119 h 120"/>
                  <a:gd name="T2" fmla="*/ 45 w 138"/>
                  <a:gd name="T3" fmla="*/ 109 h 120"/>
                  <a:gd name="T4" fmla="*/ 54 w 138"/>
                  <a:gd name="T5" fmla="*/ 106 h 120"/>
                  <a:gd name="T6" fmla="*/ 66 w 138"/>
                  <a:gd name="T7" fmla="*/ 93 h 120"/>
                  <a:gd name="T8" fmla="*/ 68 w 138"/>
                  <a:gd name="T9" fmla="*/ 90 h 120"/>
                  <a:gd name="T10" fmla="*/ 83 w 138"/>
                  <a:gd name="T11" fmla="*/ 86 h 120"/>
                  <a:gd name="T12" fmla="*/ 87 w 138"/>
                  <a:gd name="T13" fmla="*/ 79 h 120"/>
                  <a:gd name="T14" fmla="*/ 96 w 138"/>
                  <a:gd name="T15" fmla="*/ 75 h 120"/>
                  <a:gd name="T16" fmla="*/ 103 w 138"/>
                  <a:gd name="T17" fmla="*/ 73 h 120"/>
                  <a:gd name="T18" fmla="*/ 105 w 138"/>
                  <a:gd name="T19" fmla="*/ 66 h 120"/>
                  <a:gd name="T20" fmla="*/ 111 w 138"/>
                  <a:gd name="T21" fmla="*/ 62 h 120"/>
                  <a:gd name="T22" fmla="*/ 116 w 138"/>
                  <a:gd name="T23" fmla="*/ 57 h 120"/>
                  <a:gd name="T24" fmla="*/ 127 w 138"/>
                  <a:gd name="T25" fmla="*/ 48 h 120"/>
                  <a:gd name="T26" fmla="*/ 131 w 138"/>
                  <a:gd name="T27" fmla="*/ 40 h 120"/>
                  <a:gd name="T28" fmla="*/ 135 w 138"/>
                  <a:gd name="T29" fmla="*/ 38 h 120"/>
                  <a:gd name="T30" fmla="*/ 135 w 138"/>
                  <a:gd name="T31" fmla="*/ 32 h 120"/>
                  <a:gd name="T32" fmla="*/ 135 w 138"/>
                  <a:gd name="T33" fmla="*/ 23 h 120"/>
                  <a:gd name="T34" fmla="*/ 137 w 138"/>
                  <a:gd name="T35" fmla="*/ 13 h 120"/>
                  <a:gd name="T36" fmla="*/ 135 w 138"/>
                  <a:gd name="T37" fmla="*/ 5 h 120"/>
                  <a:gd name="T38" fmla="*/ 135 w 138"/>
                  <a:gd name="T39" fmla="*/ 0 h 120"/>
                  <a:gd name="T40" fmla="*/ 101 w 138"/>
                  <a:gd name="T41" fmla="*/ 0 h 120"/>
                  <a:gd name="T42" fmla="*/ 0 w 138"/>
                  <a:gd name="T43" fmla="*/ 77 h 120"/>
                  <a:gd name="T44" fmla="*/ 30 w 138"/>
                  <a:gd name="T45" fmla="*/ 119 h 120"/>
                  <a:gd name="T46" fmla="*/ 30 w 138"/>
                  <a:gd name="T47" fmla="*/ 119 h 12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38" h="120">
                    <a:moveTo>
                      <a:pt x="30" y="119"/>
                    </a:moveTo>
                    <a:lnTo>
                      <a:pt x="45" y="109"/>
                    </a:lnTo>
                    <a:lnTo>
                      <a:pt x="54" y="106"/>
                    </a:lnTo>
                    <a:lnTo>
                      <a:pt x="66" y="93"/>
                    </a:lnTo>
                    <a:lnTo>
                      <a:pt x="68" y="90"/>
                    </a:lnTo>
                    <a:lnTo>
                      <a:pt x="83" y="86"/>
                    </a:lnTo>
                    <a:lnTo>
                      <a:pt x="87" y="79"/>
                    </a:lnTo>
                    <a:lnTo>
                      <a:pt x="96" y="75"/>
                    </a:lnTo>
                    <a:lnTo>
                      <a:pt x="103" y="73"/>
                    </a:lnTo>
                    <a:lnTo>
                      <a:pt x="105" y="66"/>
                    </a:lnTo>
                    <a:lnTo>
                      <a:pt x="111" y="62"/>
                    </a:lnTo>
                    <a:lnTo>
                      <a:pt x="116" y="57"/>
                    </a:lnTo>
                    <a:lnTo>
                      <a:pt x="127" y="48"/>
                    </a:lnTo>
                    <a:lnTo>
                      <a:pt x="131" y="40"/>
                    </a:lnTo>
                    <a:lnTo>
                      <a:pt x="135" y="38"/>
                    </a:lnTo>
                    <a:lnTo>
                      <a:pt x="135" y="32"/>
                    </a:lnTo>
                    <a:lnTo>
                      <a:pt x="135" y="23"/>
                    </a:lnTo>
                    <a:lnTo>
                      <a:pt x="137" y="13"/>
                    </a:lnTo>
                    <a:lnTo>
                      <a:pt x="135" y="5"/>
                    </a:lnTo>
                    <a:lnTo>
                      <a:pt x="135" y="0"/>
                    </a:lnTo>
                    <a:lnTo>
                      <a:pt x="101" y="0"/>
                    </a:lnTo>
                    <a:lnTo>
                      <a:pt x="0" y="77"/>
                    </a:lnTo>
                    <a:lnTo>
                      <a:pt x="30" y="119"/>
                    </a:lnTo>
                  </a:path>
                </a:pathLst>
              </a:custGeom>
              <a:solidFill>
                <a:srgbClr val="D2D2D2"/>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084" name="その他">
                <a:extLst>
                  <a:ext uri="{FF2B5EF4-FFF2-40B4-BE49-F238E27FC236}">
                    <a16:creationId xmlns:a16="http://schemas.microsoft.com/office/drawing/2014/main" id="{0ADCCEB3-40C0-4CAB-99A9-1BD933A8F952}"/>
                  </a:ext>
                </a:extLst>
              </p:cNvPr>
              <p:cNvSpPr>
                <a:spLocks/>
              </p:cNvSpPr>
              <p:nvPr/>
            </p:nvSpPr>
            <p:spPr bwMode="auto">
              <a:xfrm>
                <a:off x="221" y="250"/>
                <a:ext cx="328" cy="87"/>
              </a:xfrm>
              <a:custGeom>
                <a:avLst/>
                <a:gdLst>
                  <a:gd name="T0" fmla="*/ 0 w 328"/>
                  <a:gd name="T1" fmla="*/ 30 h 87"/>
                  <a:gd name="T2" fmla="*/ 0 w 328"/>
                  <a:gd name="T3" fmla="*/ 31 h 87"/>
                  <a:gd name="T4" fmla="*/ 18 w 328"/>
                  <a:gd name="T5" fmla="*/ 27 h 87"/>
                  <a:gd name="T6" fmla="*/ 27 w 328"/>
                  <a:gd name="T7" fmla="*/ 27 h 87"/>
                  <a:gd name="T8" fmla="*/ 43 w 328"/>
                  <a:gd name="T9" fmla="*/ 22 h 87"/>
                  <a:gd name="T10" fmla="*/ 282 w 328"/>
                  <a:gd name="T11" fmla="*/ 0 h 87"/>
                  <a:gd name="T12" fmla="*/ 296 w 328"/>
                  <a:gd name="T13" fmla="*/ 0 h 87"/>
                  <a:gd name="T14" fmla="*/ 307 w 328"/>
                  <a:gd name="T15" fmla="*/ 7 h 87"/>
                  <a:gd name="T16" fmla="*/ 327 w 328"/>
                  <a:gd name="T17" fmla="*/ 11 h 87"/>
                  <a:gd name="T18" fmla="*/ 299 w 328"/>
                  <a:gd name="T19" fmla="*/ 20 h 87"/>
                  <a:gd name="T20" fmla="*/ 295 w 328"/>
                  <a:gd name="T21" fmla="*/ 30 h 87"/>
                  <a:gd name="T22" fmla="*/ 279 w 328"/>
                  <a:gd name="T23" fmla="*/ 35 h 87"/>
                  <a:gd name="T24" fmla="*/ 266 w 328"/>
                  <a:gd name="T25" fmla="*/ 45 h 87"/>
                  <a:gd name="T26" fmla="*/ 255 w 328"/>
                  <a:gd name="T27" fmla="*/ 49 h 87"/>
                  <a:gd name="T28" fmla="*/ 246 w 328"/>
                  <a:gd name="T29" fmla="*/ 56 h 87"/>
                  <a:gd name="T30" fmla="*/ 237 w 328"/>
                  <a:gd name="T31" fmla="*/ 61 h 87"/>
                  <a:gd name="T32" fmla="*/ 228 w 328"/>
                  <a:gd name="T33" fmla="*/ 68 h 87"/>
                  <a:gd name="T34" fmla="*/ 225 w 328"/>
                  <a:gd name="T35" fmla="*/ 77 h 87"/>
                  <a:gd name="T36" fmla="*/ 222 w 328"/>
                  <a:gd name="T37" fmla="*/ 80 h 87"/>
                  <a:gd name="T38" fmla="*/ 185 w 328"/>
                  <a:gd name="T39" fmla="*/ 86 h 87"/>
                  <a:gd name="T40" fmla="*/ 13 w 328"/>
                  <a:gd name="T41" fmla="*/ 59 h 87"/>
                  <a:gd name="T42" fmla="*/ 0 w 328"/>
                  <a:gd name="T43" fmla="*/ 30 h 87"/>
                  <a:gd name="T44" fmla="*/ 0 w 328"/>
                  <a:gd name="T45" fmla="*/ 30 h 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328" h="87">
                    <a:moveTo>
                      <a:pt x="0" y="30"/>
                    </a:moveTo>
                    <a:lnTo>
                      <a:pt x="0" y="31"/>
                    </a:lnTo>
                    <a:lnTo>
                      <a:pt x="18" y="27"/>
                    </a:lnTo>
                    <a:lnTo>
                      <a:pt x="27" y="27"/>
                    </a:lnTo>
                    <a:lnTo>
                      <a:pt x="43" y="22"/>
                    </a:lnTo>
                    <a:lnTo>
                      <a:pt x="282" y="0"/>
                    </a:lnTo>
                    <a:lnTo>
                      <a:pt x="296" y="0"/>
                    </a:lnTo>
                    <a:lnTo>
                      <a:pt x="307" y="7"/>
                    </a:lnTo>
                    <a:lnTo>
                      <a:pt x="327" y="11"/>
                    </a:lnTo>
                    <a:lnTo>
                      <a:pt x="299" y="20"/>
                    </a:lnTo>
                    <a:lnTo>
                      <a:pt x="295" y="30"/>
                    </a:lnTo>
                    <a:lnTo>
                      <a:pt x="279" y="35"/>
                    </a:lnTo>
                    <a:lnTo>
                      <a:pt x="266" y="45"/>
                    </a:lnTo>
                    <a:lnTo>
                      <a:pt x="255" y="49"/>
                    </a:lnTo>
                    <a:lnTo>
                      <a:pt x="246" y="56"/>
                    </a:lnTo>
                    <a:lnTo>
                      <a:pt x="237" y="61"/>
                    </a:lnTo>
                    <a:lnTo>
                      <a:pt x="228" y="68"/>
                    </a:lnTo>
                    <a:lnTo>
                      <a:pt x="225" y="77"/>
                    </a:lnTo>
                    <a:lnTo>
                      <a:pt x="222" y="80"/>
                    </a:lnTo>
                    <a:lnTo>
                      <a:pt x="185" y="86"/>
                    </a:lnTo>
                    <a:lnTo>
                      <a:pt x="13" y="59"/>
                    </a:lnTo>
                    <a:lnTo>
                      <a:pt x="0" y="30"/>
                    </a:lnTo>
                  </a:path>
                </a:pathLst>
              </a:custGeom>
              <a:solidFill>
                <a:srgbClr val="EFEFEF"/>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085" name="その他">
                <a:extLst>
                  <a:ext uri="{FF2B5EF4-FFF2-40B4-BE49-F238E27FC236}">
                    <a16:creationId xmlns:a16="http://schemas.microsoft.com/office/drawing/2014/main" id="{3B017849-CD1D-4054-84A9-F3F314A6DCCB}"/>
                  </a:ext>
                </a:extLst>
              </p:cNvPr>
              <p:cNvSpPr>
                <a:spLocks/>
              </p:cNvSpPr>
              <p:nvPr/>
            </p:nvSpPr>
            <p:spPr bwMode="auto">
              <a:xfrm>
                <a:off x="219" y="281"/>
                <a:ext cx="228" cy="100"/>
              </a:xfrm>
              <a:custGeom>
                <a:avLst/>
                <a:gdLst>
                  <a:gd name="T0" fmla="*/ 9 w 228"/>
                  <a:gd name="T1" fmla="*/ 4 h 100"/>
                  <a:gd name="T2" fmla="*/ 20 w 228"/>
                  <a:gd name="T3" fmla="*/ 9 h 100"/>
                  <a:gd name="T4" fmla="*/ 33 w 228"/>
                  <a:gd name="T5" fmla="*/ 14 h 100"/>
                  <a:gd name="T6" fmla="*/ 47 w 228"/>
                  <a:gd name="T7" fmla="*/ 14 h 100"/>
                  <a:gd name="T8" fmla="*/ 57 w 228"/>
                  <a:gd name="T9" fmla="*/ 16 h 100"/>
                  <a:gd name="T10" fmla="*/ 79 w 228"/>
                  <a:gd name="T11" fmla="*/ 20 h 100"/>
                  <a:gd name="T12" fmla="*/ 94 w 228"/>
                  <a:gd name="T13" fmla="*/ 20 h 100"/>
                  <a:gd name="T14" fmla="*/ 108 w 228"/>
                  <a:gd name="T15" fmla="*/ 20 h 100"/>
                  <a:gd name="T16" fmla="*/ 124 w 228"/>
                  <a:gd name="T17" fmla="*/ 28 h 100"/>
                  <a:gd name="T18" fmla="*/ 138 w 228"/>
                  <a:gd name="T19" fmla="*/ 29 h 100"/>
                  <a:gd name="T20" fmla="*/ 160 w 228"/>
                  <a:gd name="T21" fmla="*/ 33 h 100"/>
                  <a:gd name="T22" fmla="*/ 178 w 228"/>
                  <a:gd name="T23" fmla="*/ 36 h 100"/>
                  <a:gd name="T24" fmla="*/ 192 w 228"/>
                  <a:gd name="T25" fmla="*/ 41 h 100"/>
                  <a:gd name="T26" fmla="*/ 211 w 228"/>
                  <a:gd name="T27" fmla="*/ 42 h 100"/>
                  <a:gd name="T28" fmla="*/ 219 w 228"/>
                  <a:gd name="T29" fmla="*/ 46 h 100"/>
                  <a:gd name="T30" fmla="*/ 225 w 228"/>
                  <a:gd name="T31" fmla="*/ 49 h 100"/>
                  <a:gd name="T32" fmla="*/ 224 w 228"/>
                  <a:gd name="T33" fmla="*/ 60 h 100"/>
                  <a:gd name="T34" fmla="*/ 223 w 228"/>
                  <a:gd name="T35" fmla="*/ 66 h 100"/>
                  <a:gd name="T36" fmla="*/ 227 w 228"/>
                  <a:gd name="T37" fmla="*/ 78 h 100"/>
                  <a:gd name="T38" fmla="*/ 225 w 228"/>
                  <a:gd name="T39" fmla="*/ 88 h 100"/>
                  <a:gd name="T40" fmla="*/ 223 w 228"/>
                  <a:gd name="T41" fmla="*/ 92 h 100"/>
                  <a:gd name="T42" fmla="*/ 225 w 228"/>
                  <a:gd name="T43" fmla="*/ 99 h 100"/>
                  <a:gd name="T44" fmla="*/ 186 w 228"/>
                  <a:gd name="T45" fmla="*/ 90 h 100"/>
                  <a:gd name="T46" fmla="*/ 180 w 228"/>
                  <a:gd name="T47" fmla="*/ 90 h 100"/>
                  <a:gd name="T48" fmla="*/ 170 w 228"/>
                  <a:gd name="T49" fmla="*/ 86 h 100"/>
                  <a:gd name="T50" fmla="*/ 150 w 228"/>
                  <a:gd name="T51" fmla="*/ 84 h 100"/>
                  <a:gd name="T52" fmla="*/ 130 w 228"/>
                  <a:gd name="T53" fmla="*/ 84 h 100"/>
                  <a:gd name="T54" fmla="*/ 125 w 228"/>
                  <a:gd name="T55" fmla="*/ 81 h 100"/>
                  <a:gd name="T56" fmla="*/ 108 w 228"/>
                  <a:gd name="T57" fmla="*/ 78 h 100"/>
                  <a:gd name="T58" fmla="*/ 95 w 228"/>
                  <a:gd name="T59" fmla="*/ 68 h 100"/>
                  <a:gd name="T60" fmla="*/ 88 w 228"/>
                  <a:gd name="T61" fmla="*/ 70 h 100"/>
                  <a:gd name="T62" fmla="*/ 82 w 228"/>
                  <a:gd name="T63" fmla="*/ 66 h 100"/>
                  <a:gd name="T64" fmla="*/ 77 w 228"/>
                  <a:gd name="T65" fmla="*/ 66 h 100"/>
                  <a:gd name="T66" fmla="*/ 38 w 228"/>
                  <a:gd name="T67" fmla="*/ 55 h 100"/>
                  <a:gd name="T68" fmla="*/ 31 w 228"/>
                  <a:gd name="T69" fmla="*/ 53 h 100"/>
                  <a:gd name="T70" fmla="*/ 21 w 228"/>
                  <a:gd name="T71" fmla="*/ 53 h 100"/>
                  <a:gd name="T72" fmla="*/ 15 w 228"/>
                  <a:gd name="T73" fmla="*/ 53 h 100"/>
                  <a:gd name="T74" fmla="*/ 7 w 228"/>
                  <a:gd name="T75" fmla="*/ 53 h 100"/>
                  <a:gd name="T76" fmla="*/ 4 w 228"/>
                  <a:gd name="T77" fmla="*/ 49 h 100"/>
                  <a:gd name="T78" fmla="*/ 0 w 228"/>
                  <a:gd name="T79" fmla="*/ 49 h 100"/>
                  <a:gd name="T80" fmla="*/ 0 w 228"/>
                  <a:gd name="T81" fmla="*/ 29 h 100"/>
                  <a:gd name="T82" fmla="*/ 2 w 228"/>
                  <a:gd name="T83" fmla="*/ 20 h 100"/>
                  <a:gd name="T84" fmla="*/ 0 w 228"/>
                  <a:gd name="T85" fmla="*/ 16 h 100"/>
                  <a:gd name="T86" fmla="*/ 2 w 228"/>
                  <a:gd name="T87" fmla="*/ 3 h 100"/>
                  <a:gd name="T88" fmla="*/ 4 w 228"/>
                  <a:gd name="T89" fmla="*/ 0 h 100"/>
                  <a:gd name="T90" fmla="*/ 9 w 228"/>
                  <a:gd name="T91" fmla="*/ 4 h 100"/>
                  <a:gd name="T92" fmla="*/ 9 w 228"/>
                  <a:gd name="T93" fmla="*/ 4 h 10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28" h="100">
                    <a:moveTo>
                      <a:pt x="9" y="4"/>
                    </a:moveTo>
                    <a:lnTo>
                      <a:pt x="20" y="9"/>
                    </a:lnTo>
                    <a:lnTo>
                      <a:pt x="33" y="14"/>
                    </a:lnTo>
                    <a:lnTo>
                      <a:pt x="47" y="14"/>
                    </a:lnTo>
                    <a:lnTo>
                      <a:pt x="57" y="16"/>
                    </a:lnTo>
                    <a:lnTo>
                      <a:pt x="79" y="20"/>
                    </a:lnTo>
                    <a:lnTo>
                      <a:pt x="94" y="20"/>
                    </a:lnTo>
                    <a:lnTo>
                      <a:pt x="108" y="20"/>
                    </a:lnTo>
                    <a:lnTo>
                      <a:pt x="124" y="28"/>
                    </a:lnTo>
                    <a:lnTo>
                      <a:pt x="138" y="29"/>
                    </a:lnTo>
                    <a:lnTo>
                      <a:pt x="160" y="33"/>
                    </a:lnTo>
                    <a:lnTo>
                      <a:pt x="178" y="36"/>
                    </a:lnTo>
                    <a:lnTo>
                      <a:pt x="192" y="41"/>
                    </a:lnTo>
                    <a:lnTo>
                      <a:pt x="211" y="42"/>
                    </a:lnTo>
                    <a:lnTo>
                      <a:pt x="219" y="46"/>
                    </a:lnTo>
                    <a:lnTo>
                      <a:pt x="225" y="49"/>
                    </a:lnTo>
                    <a:lnTo>
                      <a:pt x="224" y="60"/>
                    </a:lnTo>
                    <a:lnTo>
                      <a:pt x="223" y="66"/>
                    </a:lnTo>
                    <a:lnTo>
                      <a:pt x="227" y="78"/>
                    </a:lnTo>
                    <a:lnTo>
                      <a:pt x="225" y="88"/>
                    </a:lnTo>
                    <a:lnTo>
                      <a:pt x="223" y="92"/>
                    </a:lnTo>
                    <a:lnTo>
                      <a:pt x="225" y="99"/>
                    </a:lnTo>
                    <a:lnTo>
                      <a:pt x="186" y="90"/>
                    </a:lnTo>
                    <a:lnTo>
                      <a:pt x="180" y="90"/>
                    </a:lnTo>
                    <a:lnTo>
                      <a:pt x="170" y="86"/>
                    </a:lnTo>
                    <a:lnTo>
                      <a:pt x="150" y="84"/>
                    </a:lnTo>
                    <a:lnTo>
                      <a:pt x="130" y="84"/>
                    </a:lnTo>
                    <a:lnTo>
                      <a:pt x="125" y="81"/>
                    </a:lnTo>
                    <a:lnTo>
                      <a:pt x="108" y="78"/>
                    </a:lnTo>
                    <a:lnTo>
                      <a:pt x="95" y="68"/>
                    </a:lnTo>
                    <a:lnTo>
                      <a:pt x="88" y="70"/>
                    </a:lnTo>
                    <a:lnTo>
                      <a:pt x="82" y="66"/>
                    </a:lnTo>
                    <a:lnTo>
                      <a:pt x="77" y="66"/>
                    </a:lnTo>
                    <a:lnTo>
                      <a:pt x="38" y="55"/>
                    </a:lnTo>
                    <a:lnTo>
                      <a:pt x="31" y="53"/>
                    </a:lnTo>
                    <a:lnTo>
                      <a:pt x="21" y="53"/>
                    </a:lnTo>
                    <a:lnTo>
                      <a:pt x="15" y="53"/>
                    </a:lnTo>
                    <a:lnTo>
                      <a:pt x="7" y="53"/>
                    </a:lnTo>
                    <a:lnTo>
                      <a:pt x="4" y="49"/>
                    </a:lnTo>
                    <a:lnTo>
                      <a:pt x="0" y="49"/>
                    </a:lnTo>
                    <a:lnTo>
                      <a:pt x="0" y="29"/>
                    </a:lnTo>
                    <a:lnTo>
                      <a:pt x="2" y="20"/>
                    </a:lnTo>
                    <a:lnTo>
                      <a:pt x="0" y="16"/>
                    </a:lnTo>
                    <a:lnTo>
                      <a:pt x="2" y="3"/>
                    </a:lnTo>
                    <a:lnTo>
                      <a:pt x="4" y="0"/>
                    </a:lnTo>
                    <a:lnTo>
                      <a:pt x="9" y="4"/>
                    </a:lnTo>
                  </a:path>
                </a:pathLst>
              </a:custGeom>
              <a:solidFill>
                <a:srgbClr val="E1E1E1"/>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086" name="その他">
                <a:extLst>
                  <a:ext uri="{FF2B5EF4-FFF2-40B4-BE49-F238E27FC236}">
                    <a16:creationId xmlns:a16="http://schemas.microsoft.com/office/drawing/2014/main" id="{9D3AF294-6C33-42C3-A990-F5EDD851CA95}"/>
                  </a:ext>
                </a:extLst>
              </p:cNvPr>
              <p:cNvSpPr>
                <a:spLocks/>
              </p:cNvSpPr>
              <p:nvPr/>
            </p:nvSpPr>
            <p:spPr bwMode="auto">
              <a:xfrm>
                <a:off x="449" y="123"/>
                <a:ext cx="61" cy="160"/>
              </a:xfrm>
              <a:custGeom>
                <a:avLst/>
                <a:gdLst>
                  <a:gd name="T0" fmla="*/ 0 w 61"/>
                  <a:gd name="T1" fmla="*/ 9 h 160"/>
                  <a:gd name="T2" fmla="*/ 16 w 61"/>
                  <a:gd name="T3" fmla="*/ 7 h 160"/>
                  <a:gd name="T4" fmla="*/ 30 w 61"/>
                  <a:gd name="T5" fmla="*/ 4 h 160"/>
                  <a:gd name="T6" fmla="*/ 34 w 61"/>
                  <a:gd name="T7" fmla="*/ 2 h 160"/>
                  <a:gd name="T8" fmla="*/ 47 w 61"/>
                  <a:gd name="T9" fmla="*/ 4 h 160"/>
                  <a:gd name="T10" fmla="*/ 56 w 61"/>
                  <a:gd name="T11" fmla="*/ 0 h 160"/>
                  <a:gd name="T12" fmla="*/ 56 w 61"/>
                  <a:gd name="T13" fmla="*/ 18 h 160"/>
                  <a:gd name="T14" fmla="*/ 56 w 61"/>
                  <a:gd name="T15" fmla="*/ 31 h 160"/>
                  <a:gd name="T16" fmla="*/ 58 w 61"/>
                  <a:gd name="T17" fmla="*/ 41 h 160"/>
                  <a:gd name="T18" fmla="*/ 56 w 61"/>
                  <a:gd name="T19" fmla="*/ 52 h 160"/>
                  <a:gd name="T20" fmla="*/ 56 w 61"/>
                  <a:gd name="T21" fmla="*/ 70 h 160"/>
                  <a:gd name="T22" fmla="*/ 56 w 61"/>
                  <a:gd name="T23" fmla="*/ 80 h 160"/>
                  <a:gd name="T24" fmla="*/ 60 w 61"/>
                  <a:gd name="T25" fmla="*/ 92 h 160"/>
                  <a:gd name="T26" fmla="*/ 56 w 61"/>
                  <a:gd name="T27" fmla="*/ 106 h 160"/>
                  <a:gd name="T28" fmla="*/ 60 w 61"/>
                  <a:gd name="T29" fmla="*/ 114 h 160"/>
                  <a:gd name="T30" fmla="*/ 56 w 61"/>
                  <a:gd name="T31" fmla="*/ 124 h 160"/>
                  <a:gd name="T32" fmla="*/ 60 w 61"/>
                  <a:gd name="T33" fmla="*/ 135 h 160"/>
                  <a:gd name="T34" fmla="*/ 43 w 61"/>
                  <a:gd name="T35" fmla="*/ 141 h 160"/>
                  <a:gd name="T36" fmla="*/ 37 w 61"/>
                  <a:gd name="T37" fmla="*/ 141 h 160"/>
                  <a:gd name="T38" fmla="*/ 31 w 61"/>
                  <a:gd name="T39" fmla="*/ 147 h 160"/>
                  <a:gd name="T40" fmla="*/ 18 w 61"/>
                  <a:gd name="T41" fmla="*/ 151 h 160"/>
                  <a:gd name="T42" fmla="*/ 14 w 61"/>
                  <a:gd name="T43" fmla="*/ 157 h 160"/>
                  <a:gd name="T44" fmla="*/ 9 w 61"/>
                  <a:gd name="T45" fmla="*/ 157 h 160"/>
                  <a:gd name="T46" fmla="*/ 1 w 61"/>
                  <a:gd name="T47" fmla="*/ 159 h 160"/>
                  <a:gd name="T48" fmla="*/ 0 w 61"/>
                  <a:gd name="T49" fmla="*/ 9 h 160"/>
                  <a:gd name="T50" fmla="*/ 0 w 61"/>
                  <a:gd name="T51" fmla="*/ 9 h 16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61" h="160">
                    <a:moveTo>
                      <a:pt x="0" y="9"/>
                    </a:moveTo>
                    <a:lnTo>
                      <a:pt x="16" y="7"/>
                    </a:lnTo>
                    <a:lnTo>
                      <a:pt x="30" y="4"/>
                    </a:lnTo>
                    <a:lnTo>
                      <a:pt x="34" y="2"/>
                    </a:lnTo>
                    <a:lnTo>
                      <a:pt x="47" y="4"/>
                    </a:lnTo>
                    <a:lnTo>
                      <a:pt x="56" y="0"/>
                    </a:lnTo>
                    <a:lnTo>
                      <a:pt x="56" y="18"/>
                    </a:lnTo>
                    <a:lnTo>
                      <a:pt x="56" y="31"/>
                    </a:lnTo>
                    <a:lnTo>
                      <a:pt x="58" y="41"/>
                    </a:lnTo>
                    <a:lnTo>
                      <a:pt x="56" y="52"/>
                    </a:lnTo>
                    <a:lnTo>
                      <a:pt x="56" y="70"/>
                    </a:lnTo>
                    <a:lnTo>
                      <a:pt x="56" y="80"/>
                    </a:lnTo>
                    <a:lnTo>
                      <a:pt x="60" y="92"/>
                    </a:lnTo>
                    <a:lnTo>
                      <a:pt x="56" y="106"/>
                    </a:lnTo>
                    <a:lnTo>
                      <a:pt x="60" y="114"/>
                    </a:lnTo>
                    <a:lnTo>
                      <a:pt x="56" y="124"/>
                    </a:lnTo>
                    <a:lnTo>
                      <a:pt x="60" y="135"/>
                    </a:lnTo>
                    <a:lnTo>
                      <a:pt x="43" y="141"/>
                    </a:lnTo>
                    <a:lnTo>
                      <a:pt x="37" y="141"/>
                    </a:lnTo>
                    <a:lnTo>
                      <a:pt x="31" y="147"/>
                    </a:lnTo>
                    <a:lnTo>
                      <a:pt x="18" y="151"/>
                    </a:lnTo>
                    <a:lnTo>
                      <a:pt x="14" y="157"/>
                    </a:lnTo>
                    <a:lnTo>
                      <a:pt x="9" y="157"/>
                    </a:lnTo>
                    <a:lnTo>
                      <a:pt x="1" y="159"/>
                    </a:lnTo>
                    <a:lnTo>
                      <a:pt x="0" y="9"/>
                    </a:lnTo>
                  </a:path>
                </a:pathLst>
              </a:custGeom>
              <a:solidFill>
                <a:srgbClr val="C0C0C0"/>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087" name="その他">
                <a:extLst>
                  <a:ext uri="{FF2B5EF4-FFF2-40B4-BE49-F238E27FC236}">
                    <a16:creationId xmlns:a16="http://schemas.microsoft.com/office/drawing/2014/main" id="{B07A4673-3667-48FC-BED4-CDEA2069D1A5}"/>
                  </a:ext>
                </a:extLst>
              </p:cNvPr>
              <p:cNvSpPr>
                <a:spLocks/>
              </p:cNvSpPr>
              <p:nvPr/>
            </p:nvSpPr>
            <p:spPr bwMode="auto">
              <a:xfrm>
                <a:off x="248" y="112"/>
                <a:ext cx="202" cy="53"/>
              </a:xfrm>
              <a:custGeom>
                <a:avLst/>
                <a:gdLst>
                  <a:gd name="T0" fmla="*/ 0 w 202"/>
                  <a:gd name="T1" fmla="*/ 9 h 53"/>
                  <a:gd name="T2" fmla="*/ 43 w 202"/>
                  <a:gd name="T3" fmla="*/ 0 h 53"/>
                  <a:gd name="T4" fmla="*/ 48 w 202"/>
                  <a:gd name="T5" fmla="*/ 0 h 53"/>
                  <a:gd name="T6" fmla="*/ 62 w 202"/>
                  <a:gd name="T7" fmla="*/ 0 h 53"/>
                  <a:gd name="T8" fmla="*/ 74 w 202"/>
                  <a:gd name="T9" fmla="*/ 0 h 53"/>
                  <a:gd name="T10" fmla="*/ 96 w 202"/>
                  <a:gd name="T11" fmla="*/ 4 h 53"/>
                  <a:gd name="T12" fmla="*/ 116 w 202"/>
                  <a:gd name="T13" fmla="*/ 4 h 53"/>
                  <a:gd name="T14" fmla="*/ 125 w 202"/>
                  <a:gd name="T15" fmla="*/ 4 h 53"/>
                  <a:gd name="T16" fmla="*/ 145 w 202"/>
                  <a:gd name="T17" fmla="*/ 7 h 53"/>
                  <a:gd name="T18" fmla="*/ 155 w 202"/>
                  <a:gd name="T19" fmla="*/ 7 h 53"/>
                  <a:gd name="T20" fmla="*/ 178 w 202"/>
                  <a:gd name="T21" fmla="*/ 9 h 53"/>
                  <a:gd name="T22" fmla="*/ 191 w 202"/>
                  <a:gd name="T23" fmla="*/ 9 h 53"/>
                  <a:gd name="T24" fmla="*/ 201 w 202"/>
                  <a:gd name="T25" fmla="*/ 11 h 53"/>
                  <a:gd name="T26" fmla="*/ 191 w 202"/>
                  <a:gd name="T27" fmla="*/ 52 h 53"/>
                  <a:gd name="T28" fmla="*/ 9 w 202"/>
                  <a:gd name="T29" fmla="*/ 22 h 53"/>
                  <a:gd name="T30" fmla="*/ 0 w 202"/>
                  <a:gd name="T31" fmla="*/ 9 h 53"/>
                  <a:gd name="T32" fmla="*/ 0 w 202"/>
                  <a:gd name="T33" fmla="*/ 9 h 5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02" h="53">
                    <a:moveTo>
                      <a:pt x="0" y="9"/>
                    </a:moveTo>
                    <a:lnTo>
                      <a:pt x="43" y="0"/>
                    </a:lnTo>
                    <a:lnTo>
                      <a:pt x="48" y="0"/>
                    </a:lnTo>
                    <a:lnTo>
                      <a:pt x="62" y="0"/>
                    </a:lnTo>
                    <a:lnTo>
                      <a:pt x="74" y="0"/>
                    </a:lnTo>
                    <a:lnTo>
                      <a:pt x="96" y="4"/>
                    </a:lnTo>
                    <a:lnTo>
                      <a:pt x="116" y="4"/>
                    </a:lnTo>
                    <a:lnTo>
                      <a:pt x="125" y="4"/>
                    </a:lnTo>
                    <a:lnTo>
                      <a:pt x="145" y="7"/>
                    </a:lnTo>
                    <a:lnTo>
                      <a:pt x="155" y="7"/>
                    </a:lnTo>
                    <a:lnTo>
                      <a:pt x="178" y="9"/>
                    </a:lnTo>
                    <a:lnTo>
                      <a:pt x="191" y="9"/>
                    </a:lnTo>
                    <a:lnTo>
                      <a:pt x="201" y="11"/>
                    </a:lnTo>
                    <a:lnTo>
                      <a:pt x="191" y="52"/>
                    </a:lnTo>
                    <a:lnTo>
                      <a:pt x="9" y="22"/>
                    </a:lnTo>
                    <a:lnTo>
                      <a:pt x="0" y="9"/>
                    </a:lnTo>
                  </a:path>
                </a:pathLst>
              </a:custGeom>
              <a:solidFill>
                <a:srgbClr val="EFEFEF"/>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088" name="その他">
                <a:extLst>
                  <a:ext uri="{FF2B5EF4-FFF2-40B4-BE49-F238E27FC236}">
                    <a16:creationId xmlns:a16="http://schemas.microsoft.com/office/drawing/2014/main" id="{054341FB-C9A2-4E10-8645-D0422FBD5AE2}"/>
                  </a:ext>
                </a:extLst>
              </p:cNvPr>
              <p:cNvSpPr>
                <a:spLocks/>
              </p:cNvSpPr>
              <p:nvPr/>
            </p:nvSpPr>
            <p:spPr bwMode="auto">
              <a:xfrm>
                <a:off x="413" y="123"/>
                <a:ext cx="43" cy="184"/>
              </a:xfrm>
              <a:custGeom>
                <a:avLst/>
                <a:gdLst>
                  <a:gd name="T0" fmla="*/ 17 w 43"/>
                  <a:gd name="T1" fmla="*/ 6 h 184"/>
                  <a:gd name="T2" fmla="*/ 34 w 43"/>
                  <a:gd name="T3" fmla="*/ 2 h 184"/>
                  <a:gd name="T4" fmla="*/ 36 w 43"/>
                  <a:gd name="T5" fmla="*/ 0 h 184"/>
                  <a:gd name="T6" fmla="*/ 37 w 43"/>
                  <a:gd name="T7" fmla="*/ 19 h 184"/>
                  <a:gd name="T8" fmla="*/ 36 w 43"/>
                  <a:gd name="T9" fmla="*/ 33 h 184"/>
                  <a:gd name="T10" fmla="*/ 37 w 43"/>
                  <a:gd name="T11" fmla="*/ 47 h 184"/>
                  <a:gd name="T12" fmla="*/ 37 w 43"/>
                  <a:gd name="T13" fmla="*/ 55 h 184"/>
                  <a:gd name="T14" fmla="*/ 41 w 43"/>
                  <a:gd name="T15" fmla="*/ 72 h 184"/>
                  <a:gd name="T16" fmla="*/ 41 w 43"/>
                  <a:gd name="T17" fmla="*/ 75 h 184"/>
                  <a:gd name="T18" fmla="*/ 41 w 43"/>
                  <a:gd name="T19" fmla="*/ 103 h 184"/>
                  <a:gd name="T20" fmla="*/ 37 w 43"/>
                  <a:gd name="T21" fmla="*/ 108 h 184"/>
                  <a:gd name="T22" fmla="*/ 42 w 43"/>
                  <a:gd name="T23" fmla="*/ 126 h 184"/>
                  <a:gd name="T24" fmla="*/ 41 w 43"/>
                  <a:gd name="T25" fmla="*/ 143 h 184"/>
                  <a:gd name="T26" fmla="*/ 42 w 43"/>
                  <a:gd name="T27" fmla="*/ 159 h 184"/>
                  <a:gd name="T28" fmla="*/ 42 w 43"/>
                  <a:gd name="T29" fmla="*/ 170 h 184"/>
                  <a:gd name="T30" fmla="*/ 42 w 43"/>
                  <a:gd name="T31" fmla="*/ 172 h 184"/>
                  <a:gd name="T32" fmla="*/ 26 w 43"/>
                  <a:gd name="T33" fmla="*/ 178 h 184"/>
                  <a:gd name="T34" fmla="*/ 19 w 43"/>
                  <a:gd name="T35" fmla="*/ 178 h 184"/>
                  <a:gd name="T36" fmla="*/ 17 w 43"/>
                  <a:gd name="T37" fmla="*/ 183 h 184"/>
                  <a:gd name="T38" fmla="*/ 0 w 43"/>
                  <a:gd name="T39" fmla="*/ 106 h 184"/>
                  <a:gd name="T40" fmla="*/ 11 w 43"/>
                  <a:gd name="T41" fmla="*/ 17 h 184"/>
                  <a:gd name="T42" fmla="*/ 17 w 43"/>
                  <a:gd name="T43" fmla="*/ 6 h 184"/>
                  <a:gd name="T44" fmla="*/ 17 w 43"/>
                  <a:gd name="T45" fmla="*/ 6 h 18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3" h="184">
                    <a:moveTo>
                      <a:pt x="17" y="6"/>
                    </a:moveTo>
                    <a:lnTo>
                      <a:pt x="34" y="2"/>
                    </a:lnTo>
                    <a:lnTo>
                      <a:pt x="36" y="0"/>
                    </a:lnTo>
                    <a:lnTo>
                      <a:pt x="37" y="19"/>
                    </a:lnTo>
                    <a:lnTo>
                      <a:pt x="36" y="33"/>
                    </a:lnTo>
                    <a:lnTo>
                      <a:pt x="37" y="47"/>
                    </a:lnTo>
                    <a:lnTo>
                      <a:pt x="37" y="55"/>
                    </a:lnTo>
                    <a:lnTo>
                      <a:pt x="41" y="72"/>
                    </a:lnTo>
                    <a:lnTo>
                      <a:pt x="41" y="75"/>
                    </a:lnTo>
                    <a:lnTo>
                      <a:pt x="41" y="103"/>
                    </a:lnTo>
                    <a:lnTo>
                      <a:pt x="37" y="108"/>
                    </a:lnTo>
                    <a:lnTo>
                      <a:pt x="42" y="126"/>
                    </a:lnTo>
                    <a:lnTo>
                      <a:pt x="41" y="143"/>
                    </a:lnTo>
                    <a:lnTo>
                      <a:pt x="42" y="159"/>
                    </a:lnTo>
                    <a:lnTo>
                      <a:pt x="42" y="170"/>
                    </a:lnTo>
                    <a:lnTo>
                      <a:pt x="42" y="172"/>
                    </a:lnTo>
                    <a:lnTo>
                      <a:pt x="26" y="178"/>
                    </a:lnTo>
                    <a:lnTo>
                      <a:pt x="19" y="178"/>
                    </a:lnTo>
                    <a:lnTo>
                      <a:pt x="17" y="183"/>
                    </a:lnTo>
                    <a:lnTo>
                      <a:pt x="0" y="106"/>
                    </a:lnTo>
                    <a:lnTo>
                      <a:pt x="11" y="17"/>
                    </a:lnTo>
                    <a:lnTo>
                      <a:pt x="17" y="6"/>
                    </a:lnTo>
                  </a:path>
                </a:pathLst>
              </a:custGeom>
              <a:solidFill>
                <a:srgbClr val="C0C0C0"/>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089" name="その他">
                <a:extLst>
                  <a:ext uri="{FF2B5EF4-FFF2-40B4-BE49-F238E27FC236}">
                    <a16:creationId xmlns:a16="http://schemas.microsoft.com/office/drawing/2014/main" id="{CB0C464E-0024-4427-ADE9-C460CBED1661}"/>
                  </a:ext>
                </a:extLst>
              </p:cNvPr>
              <p:cNvSpPr>
                <a:spLocks/>
              </p:cNvSpPr>
              <p:nvPr/>
            </p:nvSpPr>
            <p:spPr bwMode="auto">
              <a:xfrm>
                <a:off x="248" y="121"/>
                <a:ext cx="183" cy="186"/>
              </a:xfrm>
              <a:custGeom>
                <a:avLst/>
                <a:gdLst>
                  <a:gd name="T0" fmla="*/ 4 w 183"/>
                  <a:gd name="T1" fmla="*/ 0 h 186"/>
                  <a:gd name="T2" fmla="*/ 15 w 183"/>
                  <a:gd name="T3" fmla="*/ 2 h 186"/>
                  <a:gd name="T4" fmla="*/ 26 w 183"/>
                  <a:gd name="T5" fmla="*/ 0 h 186"/>
                  <a:gd name="T6" fmla="*/ 29 w 183"/>
                  <a:gd name="T7" fmla="*/ 2 h 186"/>
                  <a:gd name="T8" fmla="*/ 39 w 183"/>
                  <a:gd name="T9" fmla="*/ 2 h 186"/>
                  <a:gd name="T10" fmla="*/ 48 w 183"/>
                  <a:gd name="T11" fmla="*/ 2 h 186"/>
                  <a:gd name="T12" fmla="*/ 51 w 183"/>
                  <a:gd name="T13" fmla="*/ 4 h 186"/>
                  <a:gd name="T14" fmla="*/ 66 w 183"/>
                  <a:gd name="T15" fmla="*/ 2 h 186"/>
                  <a:gd name="T16" fmla="*/ 90 w 183"/>
                  <a:gd name="T17" fmla="*/ 4 h 186"/>
                  <a:gd name="T18" fmla="*/ 105 w 183"/>
                  <a:gd name="T19" fmla="*/ 4 h 186"/>
                  <a:gd name="T20" fmla="*/ 116 w 183"/>
                  <a:gd name="T21" fmla="*/ 4 h 186"/>
                  <a:gd name="T22" fmla="*/ 133 w 183"/>
                  <a:gd name="T23" fmla="*/ 4 h 186"/>
                  <a:gd name="T24" fmla="*/ 147 w 183"/>
                  <a:gd name="T25" fmla="*/ 8 h 186"/>
                  <a:gd name="T26" fmla="*/ 163 w 183"/>
                  <a:gd name="T27" fmla="*/ 6 h 186"/>
                  <a:gd name="T28" fmla="*/ 176 w 183"/>
                  <a:gd name="T29" fmla="*/ 8 h 186"/>
                  <a:gd name="T30" fmla="*/ 182 w 183"/>
                  <a:gd name="T31" fmla="*/ 8 h 186"/>
                  <a:gd name="T32" fmla="*/ 182 w 183"/>
                  <a:gd name="T33" fmla="*/ 29 h 186"/>
                  <a:gd name="T34" fmla="*/ 182 w 183"/>
                  <a:gd name="T35" fmla="*/ 37 h 186"/>
                  <a:gd name="T36" fmla="*/ 180 w 183"/>
                  <a:gd name="T37" fmla="*/ 44 h 186"/>
                  <a:gd name="T38" fmla="*/ 180 w 183"/>
                  <a:gd name="T39" fmla="*/ 49 h 186"/>
                  <a:gd name="T40" fmla="*/ 182 w 183"/>
                  <a:gd name="T41" fmla="*/ 68 h 186"/>
                  <a:gd name="T42" fmla="*/ 180 w 183"/>
                  <a:gd name="T43" fmla="*/ 76 h 186"/>
                  <a:gd name="T44" fmla="*/ 180 w 183"/>
                  <a:gd name="T45" fmla="*/ 90 h 186"/>
                  <a:gd name="T46" fmla="*/ 182 w 183"/>
                  <a:gd name="T47" fmla="*/ 106 h 186"/>
                  <a:gd name="T48" fmla="*/ 182 w 183"/>
                  <a:gd name="T49" fmla="*/ 119 h 186"/>
                  <a:gd name="T50" fmla="*/ 178 w 183"/>
                  <a:gd name="T51" fmla="*/ 145 h 186"/>
                  <a:gd name="T52" fmla="*/ 182 w 183"/>
                  <a:gd name="T53" fmla="*/ 161 h 186"/>
                  <a:gd name="T54" fmla="*/ 182 w 183"/>
                  <a:gd name="T55" fmla="*/ 176 h 186"/>
                  <a:gd name="T56" fmla="*/ 182 w 183"/>
                  <a:gd name="T57" fmla="*/ 185 h 186"/>
                  <a:gd name="T58" fmla="*/ 165 w 183"/>
                  <a:gd name="T59" fmla="*/ 182 h 186"/>
                  <a:gd name="T60" fmla="*/ 157 w 183"/>
                  <a:gd name="T61" fmla="*/ 182 h 186"/>
                  <a:gd name="T62" fmla="*/ 137 w 183"/>
                  <a:gd name="T63" fmla="*/ 178 h 186"/>
                  <a:gd name="T64" fmla="*/ 131 w 183"/>
                  <a:gd name="T65" fmla="*/ 178 h 186"/>
                  <a:gd name="T66" fmla="*/ 121 w 183"/>
                  <a:gd name="T67" fmla="*/ 176 h 186"/>
                  <a:gd name="T68" fmla="*/ 114 w 183"/>
                  <a:gd name="T69" fmla="*/ 176 h 186"/>
                  <a:gd name="T70" fmla="*/ 105 w 183"/>
                  <a:gd name="T71" fmla="*/ 176 h 186"/>
                  <a:gd name="T72" fmla="*/ 91 w 183"/>
                  <a:gd name="T73" fmla="*/ 174 h 186"/>
                  <a:gd name="T74" fmla="*/ 78 w 183"/>
                  <a:gd name="T75" fmla="*/ 174 h 186"/>
                  <a:gd name="T76" fmla="*/ 72 w 183"/>
                  <a:gd name="T77" fmla="*/ 172 h 186"/>
                  <a:gd name="T78" fmla="*/ 61 w 183"/>
                  <a:gd name="T79" fmla="*/ 166 h 186"/>
                  <a:gd name="T80" fmla="*/ 50 w 183"/>
                  <a:gd name="T81" fmla="*/ 163 h 186"/>
                  <a:gd name="T82" fmla="*/ 39 w 183"/>
                  <a:gd name="T83" fmla="*/ 163 h 186"/>
                  <a:gd name="T84" fmla="*/ 24 w 183"/>
                  <a:gd name="T85" fmla="*/ 160 h 186"/>
                  <a:gd name="T86" fmla="*/ 15 w 183"/>
                  <a:gd name="T87" fmla="*/ 157 h 186"/>
                  <a:gd name="T88" fmla="*/ 4 w 183"/>
                  <a:gd name="T89" fmla="*/ 157 h 186"/>
                  <a:gd name="T90" fmla="*/ 6 w 183"/>
                  <a:gd name="T91" fmla="*/ 143 h 186"/>
                  <a:gd name="T92" fmla="*/ 4 w 183"/>
                  <a:gd name="T93" fmla="*/ 126 h 186"/>
                  <a:gd name="T94" fmla="*/ 4 w 183"/>
                  <a:gd name="T95" fmla="*/ 112 h 186"/>
                  <a:gd name="T96" fmla="*/ 6 w 183"/>
                  <a:gd name="T97" fmla="*/ 99 h 186"/>
                  <a:gd name="T98" fmla="*/ 6 w 183"/>
                  <a:gd name="T99" fmla="*/ 91 h 186"/>
                  <a:gd name="T100" fmla="*/ 6 w 183"/>
                  <a:gd name="T101" fmla="*/ 83 h 186"/>
                  <a:gd name="T102" fmla="*/ 6 w 183"/>
                  <a:gd name="T103" fmla="*/ 74 h 186"/>
                  <a:gd name="T104" fmla="*/ 4 w 183"/>
                  <a:gd name="T105" fmla="*/ 61 h 186"/>
                  <a:gd name="T106" fmla="*/ 4 w 183"/>
                  <a:gd name="T107" fmla="*/ 46 h 186"/>
                  <a:gd name="T108" fmla="*/ 4 w 183"/>
                  <a:gd name="T109" fmla="*/ 35 h 186"/>
                  <a:gd name="T110" fmla="*/ 4 w 183"/>
                  <a:gd name="T111" fmla="*/ 24 h 186"/>
                  <a:gd name="T112" fmla="*/ 0 w 183"/>
                  <a:gd name="T113" fmla="*/ 11 h 186"/>
                  <a:gd name="T114" fmla="*/ 0 w 183"/>
                  <a:gd name="T115" fmla="*/ 2 h 186"/>
                  <a:gd name="T116" fmla="*/ 4 w 183"/>
                  <a:gd name="T117" fmla="*/ 0 h 186"/>
                  <a:gd name="T118" fmla="*/ 4 w 183"/>
                  <a:gd name="T119" fmla="*/ 0 h 18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183" h="186">
                    <a:moveTo>
                      <a:pt x="4" y="0"/>
                    </a:moveTo>
                    <a:lnTo>
                      <a:pt x="15" y="2"/>
                    </a:lnTo>
                    <a:lnTo>
                      <a:pt x="26" y="0"/>
                    </a:lnTo>
                    <a:lnTo>
                      <a:pt x="29" y="2"/>
                    </a:lnTo>
                    <a:lnTo>
                      <a:pt x="39" y="2"/>
                    </a:lnTo>
                    <a:lnTo>
                      <a:pt x="48" y="2"/>
                    </a:lnTo>
                    <a:lnTo>
                      <a:pt x="51" y="4"/>
                    </a:lnTo>
                    <a:lnTo>
                      <a:pt x="66" y="2"/>
                    </a:lnTo>
                    <a:lnTo>
                      <a:pt x="90" y="4"/>
                    </a:lnTo>
                    <a:lnTo>
                      <a:pt x="105" y="4"/>
                    </a:lnTo>
                    <a:lnTo>
                      <a:pt x="116" y="4"/>
                    </a:lnTo>
                    <a:lnTo>
                      <a:pt x="133" y="4"/>
                    </a:lnTo>
                    <a:lnTo>
                      <a:pt x="147" y="8"/>
                    </a:lnTo>
                    <a:lnTo>
                      <a:pt x="163" y="6"/>
                    </a:lnTo>
                    <a:lnTo>
                      <a:pt x="176" y="8"/>
                    </a:lnTo>
                    <a:lnTo>
                      <a:pt x="182" y="8"/>
                    </a:lnTo>
                    <a:lnTo>
                      <a:pt x="182" y="29"/>
                    </a:lnTo>
                    <a:lnTo>
                      <a:pt x="182" y="37"/>
                    </a:lnTo>
                    <a:lnTo>
                      <a:pt x="180" y="44"/>
                    </a:lnTo>
                    <a:lnTo>
                      <a:pt x="180" y="49"/>
                    </a:lnTo>
                    <a:lnTo>
                      <a:pt x="182" y="68"/>
                    </a:lnTo>
                    <a:lnTo>
                      <a:pt x="180" y="76"/>
                    </a:lnTo>
                    <a:lnTo>
                      <a:pt x="180" y="90"/>
                    </a:lnTo>
                    <a:lnTo>
                      <a:pt x="182" y="106"/>
                    </a:lnTo>
                    <a:lnTo>
                      <a:pt x="182" y="119"/>
                    </a:lnTo>
                    <a:lnTo>
                      <a:pt x="178" y="145"/>
                    </a:lnTo>
                    <a:lnTo>
                      <a:pt x="182" y="161"/>
                    </a:lnTo>
                    <a:lnTo>
                      <a:pt x="182" y="176"/>
                    </a:lnTo>
                    <a:lnTo>
                      <a:pt x="182" y="185"/>
                    </a:lnTo>
                    <a:lnTo>
                      <a:pt x="165" y="182"/>
                    </a:lnTo>
                    <a:lnTo>
                      <a:pt x="157" y="182"/>
                    </a:lnTo>
                    <a:lnTo>
                      <a:pt x="137" y="178"/>
                    </a:lnTo>
                    <a:lnTo>
                      <a:pt x="131" y="178"/>
                    </a:lnTo>
                    <a:lnTo>
                      <a:pt x="121" y="176"/>
                    </a:lnTo>
                    <a:lnTo>
                      <a:pt x="114" y="176"/>
                    </a:lnTo>
                    <a:lnTo>
                      <a:pt x="105" y="176"/>
                    </a:lnTo>
                    <a:lnTo>
                      <a:pt x="91" y="174"/>
                    </a:lnTo>
                    <a:lnTo>
                      <a:pt x="78" y="174"/>
                    </a:lnTo>
                    <a:lnTo>
                      <a:pt x="72" y="172"/>
                    </a:lnTo>
                    <a:lnTo>
                      <a:pt x="61" y="166"/>
                    </a:lnTo>
                    <a:lnTo>
                      <a:pt x="50" y="163"/>
                    </a:lnTo>
                    <a:lnTo>
                      <a:pt x="39" y="163"/>
                    </a:lnTo>
                    <a:lnTo>
                      <a:pt x="24" y="160"/>
                    </a:lnTo>
                    <a:lnTo>
                      <a:pt x="15" y="157"/>
                    </a:lnTo>
                    <a:lnTo>
                      <a:pt x="4" y="157"/>
                    </a:lnTo>
                    <a:lnTo>
                      <a:pt x="6" y="143"/>
                    </a:lnTo>
                    <a:lnTo>
                      <a:pt x="4" y="126"/>
                    </a:lnTo>
                    <a:lnTo>
                      <a:pt x="4" y="112"/>
                    </a:lnTo>
                    <a:lnTo>
                      <a:pt x="6" y="99"/>
                    </a:lnTo>
                    <a:lnTo>
                      <a:pt x="6" y="91"/>
                    </a:lnTo>
                    <a:lnTo>
                      <a:pt x="6" y="83"/>
                    </a:lnTo>
                    <a:lnTo>
                      <a:pt x="6" y="74"/>
                    </a:lnTo>
                    <a:lnTo>
                      <a:pt x="4" y="61"/>
                    </a:lnTo>
                    <a:lnTo>
                      <a:pt x="4" y="46"/>
                    </a:lnTo>
                    <a:lnTo>
                      <a:pt x="4" y="35"/>
                    </a:lnTo>
                    <a:lnTo>
                      <a:pt x="4" y="24"/>
                    </a:lnTo>
                    <a:lnTo>
                      <a:pt x="0" y="11"/>
                    </a:lnTo>
                    <a:lnTo>
                      <a:pt x="0" y="2"/>
                    </a:lnTo>
                    <a:lnTo>
                      <a:pt x="4" y="0"/>
                    </a:lnTo>
                  </a:path>
                </a:pathLst>
              </a:custGeom>
              <a:solidFill>
                <a:srgbClr val="E1E1E1"/>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090" name="その他">
                <a:extLst>
                  <a:ext uri="{FF2B5EF4-FFF2-40B4-BE49-F238E27FC236}">
                    <a16:creationId xmlns:a16="http://schemas.microsoft.com/office/drawing/2014/main" id="{35C4976F-DD53-4A65-A55A-0D663C68D93B}"/>
                  </a:ext>
                </a:extLst>
              </p:cNvPr>
              <p:cNvSpPr>
                <a:spLocks/>
              </p:cNvSpPr>
              <p:nvPr/>
            </p:nvSpPr>
            <p:spPr bwMode="auto">
              <a:xfrm>
                <a:off x="269" y="137"/>
                <a:ext cx="141" cy="136"/>
              </a:xfrm>
              <a:custGeom>
                <a:avLst/>
                <a:gdLst>
                  <a:gd name="T0" fmla="*/ 2 w 141"/>
                  <a:gd name="T1" fmla="*/ 0 h 136"/>
                  <a:gd name="T2" fmla="*/ 22 w 141"/>
                  <a:gd name="T3" fmla="*/ 1 h 136"/>
                  <a:gd name="T4" fmla="*/ 29 w 141"/>
                  <a:gd name="T5" fmla="*/ 4 h 136"/>
                  <a:gd name="T6" fmla="*/ 45 w 141"/>
                  <a:gd name="T7" fmla="*/ 4 h 136"/>
                  <a:gd name="T8" fmla="*/ 64 w 141"/>
                  <a:gd name="T9" fmla="*/ 4 h 136"/>
                  <a:gd name="T10" fmla="*/ 80 w 141"/>
                  <a:gd name="T11" fmla="*/ 8 h 136"/>
                  <a:gd name="T12" fmla="*/ 103 w 141"/>
                  <a:gd name="T13" fmla="*/ 8 h 136"/>
                  <a:gd name="T14" fmla="*/ 122 w 141"/>
                  <a:gd name="T15" fmla="*/ 13 h 136"/>
                  <a:gd name="T16" fmla="*/ 134 w 141"/>
                  <a:gd name="T17" fmla="*/ 11 h 136"/>
                  <a:gd name="T18" fmla="*/ 139 w 141"/>
                  <a:gd name="T19" fmla="*/ 13 h 136"/>
                  <a:gd name="T20" fmla="*/ 139 w 141"/>
                  <a:gd name="T21" fmla="*/ 27 h 136"/>
                  <a:gd name="T22" fmla="*/ 139 w 141"/>
                  <a:gd name="T23" fmla="*/ 43 h 136"/>
                  <a:gd name="T24" fmla="*/ 137 w 141"/>
                  <a:gd name="T25" fmla="*/ 54 h 136"/>
                  <a:gd name="T26" fmla="*/ 137 w 141"/>
                  <a:gd name="T27" fmla="*/ 63 h 136"/>
                  <a:gd name="T28" fmla="*/ 140 w 141"/>
                  <a:gd name="T29" fmla="*/ 70 h 136"/>
                  <a:gd name="T30" fmla="*/ 136 w 141"/>
                  <a:gd name="T31" fmla="*/ 94 h 136"/>
                  <a:gd name="T32" fmla="*/ 136 w 141"/>
                  <a:gd name="T33" fmla="*/ 116 h 136"/>
                  <a:gd name="T34" fmla="*/ 137 w 141"/>
                  <a:gd name="T35" fmla="*/ 129 h 136"/>
                  <a:gd name="T36" fmla="*/ 137 w 141"/>
                  <a:gd name="T37" fmla="*/ 135 h 136"/>
                  <a:gd name="T38" fmla="*/ 122 w 141"/>
                  <a:gd name="T39" fmla="*/ 131 h 136"/>
                  <a:gd name="T40" fmla="*/ 110 w 141"/>
                  <a:gd name="T41" fmla="*/ 131 h 136"/>
                  <a:gd name="T42" fmla="*/ 87 w 141"/>
                  <a:gd name="T43" fmla="*/ 129 h 136"/>
                  <a:gd name="T44" fmla="*/ 80 w 141"/>
                  <a:gd name="T45" fmla="*/ 129 h 136"/>
                  <a:gd name="T46" fmla="*/ 67 w 141"/>
                  <a:gd name="T47" fmla="*/ 127 h 136"/>
                  <a:gd name="T48" fmla="*/ 57 w 141"/>
                  <a:gd name="T49" fmla="*/ 127 h 136"/>
                  <a:gd name="T50" fmla="*/ 45 w 141"/>
                  <a:gd name="T51" fmla="*/ 127 h 136"/>
                  <a:gd name="T52" fmla="*/ 32 w 141"/>
                  <a:gd name="T53" fmla="*/ 127 h 136"/>
                  <a:gd name="T54" fmla="*/ 27 w 141"/>
                  <a:gd name="T55" fmla="*/ 127 h 136"/>
                  <a:gd name="T56" fmla="*/ 8 w 141"/>
                  <a:gd name="T57" fmla="*/ 123 h 136"/>
                  <a:gd name="T58" fmla="*/ 3 w 141"/>
                  <a:gd name="T59" fmla="*/ 123 h 136"/>
                  <a:gd name="T60" fmla="*/ 3 w 141"/>
                  <a:gd name="T61" fmla="*/ 105 h 136"/>
                  <a:gd name="T62" fmla="*/ 3 w 141"/>
                  <a:gd name="T63" fmla="*/ 92 h 136"/>
                  <a:gd name="T64" fmla="*/ 3 w 141"/>
                  <a:gd name="T65" fmla="*/ 75 h 136"/>
                  <a:gd name="T66" fmla="*/ 3 w 141"/>
                  <a:gd name="T67" fmla="*/ 54 h 136"/>
                  <a:gd name="T68" fmla="*/ 2 w 141"/>
                  <a:gd name="T69" fmla="*/ 41 h 136"/>
                  <a:gd name="T70" fmla="*/ 3 w 141"/>
                  <a:gd name="T71" fmla="*/ 21 h 136"/>
                  <a:gd name="T72" fmla="*/ 0 w 141"/>
                  <a:gd name="T73" fmla="*/ 0 h 136"/>
                  <a:gd name="T74" fmla="*/ 2 w 141"/>
                  <a:gd name="T75" fmla="*/ 0 h 136"/>
                  <a:gd name="T76" fmla="*/ 2 w 141"/>
                  <a:gd name="T77" fmla="*/ 0 h 1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41" h="136">
                    <a:moveTo>
                      <a:pt x="2" y="0"/>
                    </a:moveTo>
                    <a:lnTo>
                      <a:pt x="22" y="1"/>
                    </a:lnTo>
                    <a:lnTo>
                      <a:pt x="29" y="4"/>
                    </a:lnTo>
                    <a:lnTo>
                      <a:pt x="45" y="4"/>
                    </a:lnTo>
                    <a:lnTo>
                      <a:pt x="64" y="4"/>
                    </a:lnTo>
                    <a:lnTo>
                      <a:pt x="80" y="8"/>
                    </a:lnTo>
                    <a:lnTo>
                      <a:pt x="103" y="8"/>
                    </a:lnTo>
                    <a:lnTo>
                      <a:pt x="122" y="13"/>
                    </a:lnTo>
                    <a:lnTo>
                      <a:pt x="134" y="11"/>
                    </a:lnTo>
                    <a:lnTo>
                      <a:pt x="139" y="13"/>
                    </a:lnTo>
                    <a:lnTo>
                      <a:pt x="139" y="27"/>
                    </a:lnTo>
                    <a:lnTo>
                      <a:pt x="139" y="43"/>
                    </a:lnTo>
                    <a:lnTo>
                      <a:pt x="137" y="54"/>
                    </a:lnTo>
                    <a:lnTo>
                      <a:pt x="137" y="63"/>
                    </a:lnTo>
                    <a:lnTo>
                      <a:pt x="140" y="70"/>
                    </a:lnTo>
                    <a:lnTo>
                      <a:pt x="136" y="94"/>
                    </a:lnTo>
                    <a:lnTo>
                      <a:pt x="136" y="116"/>
                    </a:lnTo>
                    <a:lnTo>
                      <a:pt x="137" y="129"/>
                    </a:lnTo>
                    <a:lnTo>
                      <a:pt x="137" y="135"/>
                    </a:lnTo>
                    <a:lnTo>
                      <a:pt x="122" y="131"/>
                    </a:lnTo>
                    <a:lnTo>
                      <a:pt x="110" y="131"/>
                    </a:lnTo>
                    <a:lnTo>
                      <a:pt x="87" y="129"/>
                    </a:lnTo>
                    <a:lnTo>
                      <a:pt x="80" y="129"/>
                    </a:lnTo>
                    <a:lnTo>
                      <a:pt x="67" y="127"/>
                    </a:lnTo>
                    <a:lnTo>
                      <a:pt x="57" y="127"/>
                    </a:lnTo>
                    <a:lnTo>
                      <a:pt x="45" y="127"/>
                    </a:lnTo>
                    <a:lnTo>
                      <a:pt x="32" y="127"/>
                    </a:lnTo>
                    <a:lnTo>
                      <a:pt x="27" y="127"/>
                    </a:lnTo>
                    <a:lnTo>
                      <a:pt x="8" y="123"/>
                    </a:lnTo>
                    <a:lnTo>
                      <a:pt x="3" y="123"/>
                    </a:lnTo>
                    <a:lnTo>
                      <a:pt x="3" y="105"/>
                    </a:lnTo>
                    <a:lnTo>
                      <a:pt x="3" y="92"/>
                    </a:lnTo>
                    <a:lnTo>
                      <a:pt x="3" y="75"/>
                    </a:lnTo>
                    <a:lnTo>
                      <a:pt x="3" y="54"/>
                    </a:lnTo>
                    <a:lnTo>
                      <a:pt x="2" y="41"/>
                    </a:lnTo>
                    <a:lnTo>
                      <a:pt x="3" y="21"/>
                    </a:lnTo>
                    <a:lnTo>
                      <a:pt x="0" y="0"/>
                    </a:lnTo>
                    <a:lnTo>
                      <a:pt x="2" y="0"/>
                    </a:lnTo>
                  </a:path>
                </a:pathLst>
              </a:custGeom>
              <a:gradFill rotWithShape="0">
                <a:gsLst>
                  <a:gs pos="0">
                    <a:srgbClr val="000080"/>
                  </a:gs>
                  <a:gs pos="100000">
                    <a:srgbClr val="0000FF"/>
                  </a:gs>
                </a:gsLst>
                <a:lin ang="5400000" scaled="1"/>
              </a:gra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091" name="その他">
                <a:extLst>
                  <a:ext uri="{FF2B5EF4-FFF2-40B4-BE49-F238E27FC236}">
                    <a16:creationId xmlns:a16="http://schemas.microsoft.com/office/drawing/2014/main" id="{47FB7EAF-5B4D-4C22-B6F5-F78A9DCA3C86}"/>
                  </a:ext>
                </a:extLst>
              </p:cNvPr>
              <p:cNvSpPr>
                <a:spLocks/>
              </p:cNvSpPr>
              <p:nvPr/>
            </p:nvSpPr>
            <p:spPr bwMode="auto">
              <a:xfrm>
                <a:off x="164" y="301"/>
                <a:ext cx="276" cy="124"/>
              </a:xfrm>
              <a:custGeom>
                <a:avLst/>
                <a:gdLst>
                  <a:gd name="T0" fmla="*/ 55 w 276"/>
                  <a:gd name="T1" fmla="*/ 5 h 124"/>
                  <a:gd name="T2" fmla="*/ 42 w 276"/>
                  <a:gd name="T3" fmla="*/ 13 h 124"/>
                  <a:gd name="T4" fmla="*/ 30 w 276"/>
                  <a:gd name="T5" fmla="*/ 22 h 124"/>
                  <a:gd name="T6" fmla="*/ 24 w 276"/>
                  <a:gd name="T7" fmla="*/ 31 h 124"/>
                  <a:gd name="T8" fmla="*/ 18 w 276"/>
                  <a:gd name="T9" fmla="*/ 33 h 124"/>
                  <a:gd name="T10" fmla="*/ 9 w 276"/>
                  <a:gd name="T11" fmla="*/ 39 h 124"/>
                  <a:gd name="T12" fmla="*/ 0 w 276"/>
                  <a:gd name="T13" fmla="*/ 44 h 124"/>
                  <a:gd name="T14" fmla="*/ 27 w 276"/>
                  <a:gd name="T15" fmla="*/ 58 h 124"/>
                  <a:gd name="T16" fmla="*/ 37 w 276"/>
                  <a:gd name="T17" fmla="*/ 66 h 124"/>
                  <a:gd name="T18" fmla="*/ 60 w 276"/>
                  <a:gd name="T19" fmla="*/ 75 h 124"/>
                  <a:gd name="T20" fmla="*/ 73 w 276"/>
                  <a:gd name="T21" fmla="*/ 81 h 124"/>
                  <a:gd name="T22" fmla="*/ 94 w 276"/>
                  <a:gd name="T23" fmla="*/ 86 h 124"/>
                  <a:gd name="T24" fmla="*/ 132 w 276"/>
                  <a:gd name="T25" fmla="*/ 99 h 124"/>
                  <a:gd name="T26" fmla="*/ 139 w 276"/>
                  <a:gd name="T27" fmla="*/ 101 h 124"/>
                  <a:gd name="T28" fmla="*/ 160 w 276"/>
                  <a:gd name="T29" fmla="*/ 108 h 124"/>
                  <a:gd name="T30" fmla="*/ 196 w 276"/>
                  <a:gd name="T31" fmla="*/ 112 h 124"/>
                  <a:gd name="T32" fmla="*/ 209 w 276"/>
                  <a:gd name="T33" fmla="*/ 120 h 124"/>
                  <a:gd name="T34" fmla="*/ 217 w 276"/>
                  <a:gd name="T35" fmla="*/ 123 h 124"/>
                  <a:gd name="T36" fmla="*/ 229 w 276"/>
                  <a:gd name="T37" fmla="*/ 105 h 124"/>
                  <a:gd name="T38" fmla="*/ 237 w 276"/>
                  <a:gd name="T39" fmla="*/ 99 h 124"/>
                  <a:gd name="T40" fmla="*/ 237 w 276"/>
                  <a:gd name="T41" fmla="*/ 86 h 124"/>
                  <a:gd name="T42" fmla="*/ 254 w 276"/>
                  <a:gd name="T43" fmla="*/ 72 h 124"/>
                  <a:gd name="T44" fmla="*/ 266 w 276"/>
                  <a:gd name="T45" fmla="*/ 64 h 124"/>
                  <a:gd name="T46" fmla="*/ 274 w 276"/>
                  <a:gd name="T47" fmla="*/ 61 h 124"/>
                  <a:gd name="T48" fmla="*/ 275 w 276"/>
                  <a:gd name="T49" fmla="*/ 51 h 124"/>
                  <a:gd name="T50" fmla="*/ 241 w 276"/>
                  <a:gd name="T51" fmla="*/ 44 h 124"/>
                  <a:gd name="T52" fmla="*/ 221 w 276"/>
                  <a:gd name="T53" fmla="*/ 40 h 124"/>
                  <a:gd name="T54" fmla="*/ 210 w 276"/>
                  <a:gd name="T55" fmla="*/ 40 h 124"/>
                  <a:gd name="T56" fmla="*/ 192 w 276"/>
                  <a:gd name="T57" fmla="*/ 33 h 124"/>
                  <a:gd name="T58" fmla="*/ 182 w 276"/>
                  <a:gd name="T59" fmla="*/ 33 h 124"/>
                  <a:gd name="T60" fmla="*/ 163 w 276"/>
                  <a:gd name="T61" fmla="*/ 31 h 124"/>
                  <a:gd name="T62" fmla="*/ 147 w 276"/>
                  <a:gd name="T63" fmla="*/ 31 h 124"/>
                  <a:gd name="T64" fmla="*/ 137 w 276"/>
                  <a:gd name="T65" fmla="*/ 24 h 124"/>
                  <a:gd name="T66" fmla="*/ 117 w 276"/>
                  <a:gd name="T67" fmla="*/ 18 h 124"/>
                  <a:gd name="T68" fmla="*/ 110 w 276"/>
                  <a:gd name="T69" fmla="*/ 18 h 124"/>
                  <a:gd name="T70" fmla="*/ 99 w 276"/>
                  <a:gd name="T71" fmla="*/ 13 h 124"/>
                  <a:gd name="T72" fmla="*/ 90 w 276"/>
                  <a:gd name="T73" fmla="*/ 13 h 124"/>
                  <a:gd name="T74" fmla="*/ 77 w 276"/>
                  <a:gd name="T75" fmla="*/ 9 h 124"/>
                  <a:gd name="T76" fmla="*/ 67 w 276"/>
                  <a:gd name="T77" fmla="*/ 9 h 124"/>
                  <a:gd name="T78" fmla="*/ 55 w 276"/>
                  <a:gd name="T79" fmla="*/ 0 h 124"/>
                  <a:gd name="T80" fmla="*/ 55 w 276"/>
                  <a:gd name="T81" fmla="*/ 5 h 124"/>
                  <a:gd name="T82" fmla="*/ 55 w 276"/>
                  <a:gd name="T83" fmla="*/ 5 h 12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276" h="124">
                    <a:moveTo>
                      <a:pt x="55" y="5"/>
                    </a:moveTo>
                    <a:lnTo>
                      <a:pt x="42" y="13"/>
                    </a:lnTo>
                    <a:lnTo>
                      <a:pt x="30" y="22"/>
                    </a:lnTo>
                    <a:lnTo>
                      <a:pt x="24" y="31"/>
                    </a:lnTo>
                    <a:lnTo>
                      <a:pt x="18" y="33"/>
                    </a:lnTo>
                    <a:lnTo>
                      <a:pt x="9" y="39"/>
                    </a:lnTo>
                    <a:lnTo>
                      <a:pt x="0" y="44"/>
                    </a:lnTo>
                    <a:lnTo>
                      <a:pt x="27" y="58"/>
                    </a:lnTo>
                    <a:lnTo>
                      <a:pt x="37" y="66"/>
                    </a:lnTo>
                    <a:lnTo>
                      <a:pt x="60" y="75"/>
                    </a:lnTo>
                    <a:lnTo>
                      <a:pt x="73" y="81"/>
                    </a:lnTo>
                    <a:lnTo>
                      <a:pt x="94" y="86"/>
                    </a:lnTo>
                    <a:lnTo>
                      <a:pt x="132" y="99"/>
                    </a:lnTo>
                    <a:lnTo>
                      <a:pt x="139" y="101"/>
                    </a:lnTo>
                    <a:lnTo>
                      <a:pt x="160" y="108"/>
                    </a:lnTo>
                    <a:lnTo>
                      <a:pt x="196" y="112"/>
                    </a:lnTo>
                    <a:lnTo>
                      <a:pt x="209" y="120"/>
                    </a:lnTo>
                    <a:lnTo>
                      <a:pt x="217" y="123"/>
                    </a:lnTo>
                    <a:lnTo>
                      <a:pt x="229" y="105"/>
                    </a:lnTo>
                    <a:lnTo>
                      <a:pt x="237" y="99"/>
                    </a:lnTo>
                    <a:lnTo>
                      <a:pt x="237" y="86"/>
                    </a:lnTo>
                    <a:lnTo>
                      <a:pt x="254" y="72"/>
                    </a:lnTo>
                    <a:lnTo>
                      <a:pt x="266" y="64"/>
                    </a:lnTo>
                    <a:lnTo>
                      <a:pt x="274" y="61"/>
                    </a:lnTo>
                    <a:lnTo>
                      <a:pt x="275" y="51"/>
                    </a:lnTo>
                    <a:lnTo>
                      <a:pt x="241" y="44"/>
                    </a:lnTo>
                    <a:lnTo>
                      <a:pt x="221" y="40"/>
                    </a:lnTo>
                    <a:lnTo>
                      <a:pt x="210" y="40"/>
                    </a:lnTo>
                    <a:lnTo>
                      <a:pt x="192" y="33"/>
                    </a:lnTo>
                    <a:lnTo>
                      <a:pt x="182" y="33"/>
                    </a:lnTo>
                    <a:lnTo>
                      <a:pt x="163" y="31"/>
                    </a:lnTo>
                    <a:lnTo>
                      <a:pt x="147" y="31"/>
                    </a:lnTo>
                    <a:lnTo>
                      <a:pt x="137" y="24"/>
                    </a:lnTo>
                    <a:lnTo>
                      <a:pt x="117" y="18"/>
                    </a:lnTo>
                    <a:lnTo>
                      <a:pt x="110" y="18"/>
                    </a:lnTo>
                    <a:lnTo>
                      <a:pt x="99" y="13"/>
                    </a:lnTo>
                    <a:lnTo>
                      <a:pt x="90" y="13"/>
                    </a:lnTo>
                    <a:lnTo>
                      <a:pt x="77" y="9"/>
                    </a:lnTo>
                    <a:lnTo>
                      <a:pt x="67" y="9"/>
                    </a:lnTo>
                    <a:lnTo>
                      <a:pt x="55" y="0"/>
                    </a:lnTo>
                    <a:lnTo>
                      <a:pt x="55" y="5"/>
                    </a:lnTo>
                  </a:path>
                </a:pathLst>
              </a:custGeom>
              <a:solidFill>
                <a:srgbClr val="EFEFEF"/>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092" name="その他">
                <a:extLst>
                  <a:ext uri="{FF2B5EF4-FFF2-40B4-BE49-F238E27FC236}">
                    <a16:creationId xmlns:a16="http://schemas.microsoft.com/office/drawing/2014/main" id="{2A9CC413-AFD7-4D4D-B63B-EE8A3E565C69}"/>
                  </a:ext>
                </a:extLst>
              </p:cNvPr>
              <p:cNvSpPr>
                <a:spLocks/>
              </p:cNvSpPr>
              <p:nvPr/>
            </p:nvSpPr>
            <p:spPr bwMode="auto">
              <a:xfrm>
                <a:off x="223" y="311"/>
                <a:ext cx="163" cy="49"/>
              </a:xfrm>
              <a:custGeom>
                <a:avLst/>
                <a:gdLst>
                  <a:gd name="T0" fmla="*/ 0 w 163"/>
                  <a:gd name="T1" fmla="*/ 0 h 49"/>
                  <a:gd name="T2" fmla="*/ 13 w 163"/>
                  <a:gd name="T3" fmla="*/ 3 h 49"/>
                  <a:gd name="T4" fmla="*/ 29 w 163"/>
                  <a:gd name="T5" fmla="*/ 7 h 49"/>
                  <a:gd name="T6" fmla="*/ 49 w 163"/>
                  <a:gd name="T7" fmla="*/ 14 h 49"/>
                  <a:gd name="T8" fmla="*/ 64 w 163"/>
                  <a:gd name="T9" fmla="*/ 19 h 49"/>
                  <a:gd name="T10" fmla="*/ 86 w 163"/>
                  <a:gd name="T11" fmla="*/ 23 h 49"/>
                  <a:gd name="T12" fmla="*/ 120 w 163"/>
                  <a:gd name="T13" fmla="*/ 25 h 49"/>
                  <a:gd name="T14" fmla="*/ 148 w 163"/>
                  <a:gd name="T15" fmla="*/ 34 h 49"/>
                  <a:gd name="T16" fmla="*/ 162 w 163"/>
                  <a:gd name="T17" fmla="*/ 36 h 49"/>
                  <a:gd name="T18" fmla="*/ 157 w 163"/>
                  <a:gd name="T19" fmla="*/ 41 h 49"/>
                  <a:gd name="T20" fmla="*/ 156 w 163"/>
                  <a:gd name="T21" fmla="*/ 48 h 49"/>
                  <a:gd name="T22" fmla="*/ 124 w 163"/>
                  <a:gd name="T23" fmla="*/ 36 h 49"/>
                  <a:gd name="T24" fmla="*/ 97 w 163"/>
                  <a:gd name="T25" fmla="*/ 30 h 49"/>
                  <a:gd name="T26" fmla="*/ 76 w 163"/>
                  <a:gd name="T27" fmla="*/ 25 h 49"/>
                  <a:gd name="T28" fmla="*/ 42 w 163"/>
                  <a:gd name="T29" fmla="*/ 23 h 49"/>
                  <a:gd name="T30" fmla="*/ 34 w 163"/>
                  <a:gd name="T31" fmla="*/ 21 h 49"/>
                  <a:gd name="T32" fmla="*/ 3 w 163"/>
                  <a:gd name="T33" fmla="*/ 6 h 49"/>
                  <a:gd name="T34" fmla="*/ 0 w 163"/>
                  <a:gd name="T35" fmla="*/ 0 h 49"/>
                  <a:gd name="T36" fmla="*/ 0 w 163"/>
                  <a:gd name="T37" fmla="*/ 0 h 4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63" h="49">
                    <a:moveTo>
                      <a:pt x="0" y="0"/>
                    </a:moveTo>
                    <a:lnTo>
                      <a:pt x="13" y="3"/>
                    </a:lnTo>
                    <a:lnTo>
                      <a:pt x="29" y="7"/>
                    </a:lnTo>
                    <a:lnTo>
                      <a:pt x="49" y="14"/>
                    </a:lnTo>
                    <a:lnTo>
                      <a:pt x="64" y="19"/>
                    </a:lnTo>
                    <a:lnTo>
                      <a:pt x="86" y="23"/>
                    </a:lnTo>
                    <a:lnTo>
                      <a:pt x="120" y="25"/>
                    </a:lnTo>
                    <a:lnTo>
                      <a:pt x="148" y="34"/>
                    </a:lnTo>
                    <a:lnTo>
                      <a:pt x="162" y="36"/>
                    </a:lnTo>
                    <a:lnTo>
                      <a:pt x="157" y="41"/>
                    </a:lnTo>
                    <a:lnTo>
                      <a:pt x="156" y="48"/>
                    </a:lnTo>
                    <a:lnTo>
                      <a:pt x="124" y="36"/>
                    </a:lnTo>
                    <a:lnTo>
                      <a:pt x="97" y="30"/>
                    </a:lnTo>
                    <a:lnTo>
                      <a:pt x="76" y="25"/>
                    </a:lnTo>
                    <a:lnTo>
                      <a:pt x="42" y="23"/>
                    </a:lnTo>
                    <a:lnTo>
                      <a:pt x="34" y="21"/>
                    </a:lnTo>
                    <a:lnTo>
                      <a:pt x="3" y="6"/>
                    </a:lnTo>
                    <a:lnTo>
                      <a:pt x="0" y="0"/>
                    </a:lnTo>
                  </a:path>
                </a:pathLst>
              </a:custGeom>
              <a:solidFill>
                <a:srgbClr val="EFEFEF"/>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093" name="その他">
                <a:extLst>
                  <a:ext uri="{FF2B5EF4-FFF2-40B4-BE49-F238E27FC236}">
                    <a16:creationId xmlns:a16="http://schemas.microsoft.com/office/drawing/2014/main" id="{A7DFE2D6-FE89-4D1A-9997-EA50BE4A8617}"/>
                  </a:ext>
                </a:extLst>
              </p:cNvPr>
              <p:cNvSpPr>
                <a:spLocks/>
              </p:cNvSpPr>
              <p:nvPr/>
            </p:nvSpPr>
            <p:spPr bwMode="auto">
              <a:xfrm>
                <a:off x="217" y="334"/>
                <a:ext cx="172" cy="78"/>
              </a:xfrm>
              <a:custGeom>
                <a:avLst/>
                <a:gdLst>
                  <a:gd name="T0" fmla="*/ 26 w 172"/>
                  <a:gd name="T1" fmla="*/ 0 h 78"/>
                  <a:gd name="T2" fmla="*/ 19 w 172"/>
                  <a:gd name="T3" fmla="*/ 6 h 78"/>
                  <a:gd name="T4" fmla="*/ 12 w 172"/>
                  <a:gd name="T5" fmla="*/ 13 h 78"/>
                  <a:gd name="T6" fmla="*/ 0 w 172"/>
                  <a:gd name="T7" fmla="*/ 21 h 78"/>
                  <a:gd name="T8" fmla="*/ 70 w 172"/>
                  <a:gd name="T9" fmla="*/ 53 h 78"/>
                  <a:gd name="T10" fmla="*/ 97 w 172"/>
                  <a:gd name="T11" fmla="*/ 64 h 78"/>
                  <a:gd name="T12" fmla="*/ 124 w 172"/>
                  <a:gd name="T13" fmla="*/ 68 h 78"/>
                  <a:gd name="T14" fmla="*/ 140 w 172"/>
                  <a:gd name="T15" fmla="*/ 75 h 78"/>
                  <a:gd name="T16" fmla="*/ 145 w 172"/>
                  <a:gd name="T17" fmla="*/ 77 h 78"/>
                  <a:gd name="T18" fmla="*/ 152 w 172"/>
                  <a:gd name="T19" fmla="*/ 66 h 78"/>
                  <a:gd name="T20" fmla="*/ 163 w 172"/>
                  <a:gd name="T21" fmla="*/ 51 h 78"/>
                  <a:gd name="T22" fmla="*/ 171 w 172"/>
                  <a:gd name="T23" fmla="*/ 42 h 78"/>
                  <a:gd name="T24" fmla="*/ 171 w 172"/>
                  <a:gd name="T25" fmla="*/ 36 h 78"/>
                  <a:gd name="T26" fmla="*/ 132 w 172"/>
                  <a:gd name="T27" fmla="*/ 33 h 78"/>
                  <a:gd name="T28" fmla="*/ 105 w 172"/>
                  <a:gd name="T29" fmla="*/ 25 h 78"/>
                  <a:gd name="T30" fmla="*/ 70 w 172"/>
                  <a:gd name="T31" fmla="*/ 17 h 78"/>
                  <a:gd name="T32" fmla="*/ 54 w 172"/>
                  <a:gd name="T33" fmla="*/ 9 h 78"/>
                  <a:gd name="T34" fmla="*/ 47 w 172"/>
                  <a:gd name="T35" fmla="*/ 9 h 78"/>
                  <a:gd name="T36" fmla="*/ 35 w 172"/>
                  <a:gd name="T37" fmla="*/ 2 h 78"/>
                  <a:gd name="T38" fmla="*/ 24 w 172"/>
                  <a:gd name="T39" fmla="*/ 0 h 78"/>
                  <a:gd name="T40" fmla="*/ 26 w 172"/>
                  <a:gd name="T41" fmla="*/ 0 h 78"/>
                  <a:gd name="T42" fmla="*/ 26 w 172"/>
                  <a:gd name="T43" fmla="*/ 0 h 7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72" h="78">
                    <a:moveTo>
                      <a:pt x="26" y="0"/>
                    </a:moveTo>
                    <a:lnTo>
                      <a:pt x="19" y="6"/>
                    </a:lnTo>
                    <a:lnTo>
                      <a:pt x="12" y="13"/>
                    </a:lnTo>
                    <a:lnTo>
                      <a:pt x="0" y="21"/>
                    </a:lnTo>
                    <a:lnTo>
                      <a:pt x="70" y="53"/>
                    </a:lnTo>
                    <a:lnTo>
                      <a:pt x="97" y="64"/>
                    </a:lnTo>
                    <a:lnTo>
                      <a:pt x="124" y="68"/>
                    </a:lnTo>
                    <a:lnTo>
                      <a:pt x="140" y="75"/>
                    </a:lnTo>
                    <a:lnTo>
                      <a:pt x="145" y="77"/>
                    </a:lnTo>
                    <a:lnTo>
                      <a:pt x="152" y="66"/>
                    </a:lnTo>
                    <a:lnTo>
                      <a:pt x="163" y="51"/>
                    </a:lnTo>
                    <a:lnTo>
                      <a:pt x="171" y="42"/>
                    </a:lnTo>
                    <a:lnTo>
                      <a:pt x="171" y="36"/>
                    </a:lnTo>
                    <a:lnTo>
                      <a:pt x="132" y="33"/>
                    </a:lnTo>
                    <a:lnTo>
                      <a:pt x="105" y="25"/>
                    </a:lnTo>
                    <a:lnTo>
                      <a:pt x="70" y="17"/>
                    </a:lnTo>
                    <a:lnTo>
                      <a:pt x="54" y="9"/>
                    </a:lnTo>
                    <a:lnTo>
                      <a:pt x="47" y="9"/>
                    </a:lnTo>
                    <a:lnTo>
                      <a:pt x="35" y="2"/>
                    </a:lnTo>
                    <a:lnTo>
                      <a:pt x="24" y="0"/>
                    </a:lnTo>
                    <a:lnTo>
                      <a:pt x="26" y="0"/>
                    </a:lnTo>
                  </a:path>
                </a:pathLst>
              </a:custGeom>
              <a:solidFill>
                <a:srgbClr val="EFEFEF"/>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094" name="その他">
                <a:extLst>
                  <a:ext uri="{FF2B5EF4-FFF2-40B4-BE49-F238E27FC236}">
                    <a16:creationId xmlns:a16="http://schemas.microsoft.com/office/drawing/2014/main" id="{C968A79D-F5AE-499E-95EB-C74B090F3C33}"/>
                  </a:ext>
                </a:extLst>
              </p:cNvPr>
              <p:cNvSpPr>
                <a:spLocks/>
              </p:cNvSpPr>
              <p:nvPr/>
            </p:nvSpPr>
            <p:spPr bwMode="auto">
              <a:xfrm>
                <a:off x="550" y="281"/>
                <a:ext cx="34" cy="6"/>
              </a:xfrm>
              <a:custGeom>
                <a:avLst/>
                <a:gdLst>
                  <a:gd name="T0" fmla="*/ 0 w 34"/>
                  <a:gd name="T1" fmla="*/ 0 h 6"/>
                  <a:gd name="T2" fmla="*/ 11 w 34"/>
                  <a:gd name="T3" fmla="*/ 0 h 6"/>
                  <a:gd name="T4" fmla="*/ 25 w 34"/>
                  <a:gd name="T5" fmla="*/ 5 h 6"/>
                  <a:gd name="T6" fmla="*/ 33 w 34"/>
                  <a:gd name="T7" fmla="*/ 3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4" h="6">
                    <a:moveTo>
                      <a:pt x="0" y="0"/>
                    </a:moveTo>
                    <a:lnTo>
                      <a:pt x="11" y="0"/>
                    </a:lnTo>
                    <a:lnTo>
                      <a:pt x="25" y="5"/>
                    </a:lnTo>
                    <a:lnTo>
                      <a:pt x="33" y="3"/>
                    </a:lnTo>
                  </a:path>
                </a:pathLst>
              </a:custGeom>
              <a:noFill/>
              <a:ln w="18851" cap="flat"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095" name="その他">
                <a:extLst>
                  <a:ext uri="{FF2B5EF4-FFF2-40B4-BE49-F238E27FC236}">
                    <a16:creationId xmlns:a16="http://schemas.microsoft.com/office/drawing/2014/main" id="{7E775120-7CDF-4FFC-8D8B-8A0BA95D5FA6}"/>
                  </a:ext>
                </a:extLst>
              </p:cNvPr>
              <p:cNvSpPr>
                <a:spLocks/>
              </p:cNvSpPr>
              <p:nvPr/>
            </p:nvSpPr>
            <p:spPr bwMode="auto">
              <a:xfrm>
                <a:off x="175" y="248"/>
                <a:ext cx="55" cy="43"/>
              </a:xfrm>
              <a:custGeom>
                <a:avLst/>
                <a:gdLst>
                  <a:gd name="T0" fmla="*/ 40 w 55"/>
                  <a:gd name="T1" fmla="*/ 0 h 43"/>
                  <a:gd name="T2" fmla="*/ 44 w 55"/>
                  <a:gd name="T3" fmla="*/ 0 h 43"/>
                  <a:gd name="T4" fmla="*/ 51 w 55"/>
                  <a:gd name="T5" fmla="*/ 2 h 43"/>
                  <a:gd name="T6" fmla="*/ 54 w 55"/>
                  <a:gd name="T7" fmla="*/ 13 h 43"/>
                  <a:gd name="T8" fmla="*/ 53 w 55"/>
                  <a:gd name="T9" fmla="*/ 16 h 43"/>
                  <a:gd name="T10" fmla="*/ 44 w 55"/>
                  <a:gd name="T11" fmla="*/ 28 h 43"/>
                  <a:gd name="T12" fmla="*/ 4 w 55"/>
                  <a:gd name="T13" fmla="*/ 42 h 43"/>
                  <a:gd name="T14" fmla="*/ 0 w 55"/>
                  <a:gd name="T15" fmla="*/ 28 h 43"/>
                  <a:gd name="T16" fmla="*/ 40 w 55"/>
                  <a:gd name="T17" fmla="*/ 0 h 43"/>
                  <a:gd name="T18" fmla="*/ 40 w 55"/>
                  <a:gd name="T19" fmla="*/ 0 h 4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5" h="43">
                    <a:moveTo>
                      <a:pt x="40" y="0"/>
                    </a:moveTo>
                    <a:lnTo>
                      <a:pt x="44" y="0"/>
                    </a:lnTo>
                    <a:lnTo>
                      <a:pt x="51" y="2"/>
                    </a:lnTo>
                    <a:lnTo>
                      <a:pt x="54" y="13"/>
                    </a:lnTo>
                    <a:lnTo>
                      <a:pt x="53" y="16"/>
                    </a:lnTo>
                    <a:lnTo>
                      <a:pt x="44" y="28"/>
                    </a:lnTo>
                    <a:lnTo>
                      <a:pt x="4" y="42"/>
                    </a:lnTo>
                    <a:lnTo>
                      <a:pt x="0" y="28"/>
                    </a:lnTo>
                    <a:lnTo>
                      <a:pt x="40" y="0"/>
                    </a:lnTo>
                  </a:path>
                </a:pathLst>
              </a:custGeom>
              <a:solidFill>
                <a:srgbClr val="EFEFEF"/>
              </a:solidFill>
              <a:ln w="18851" cap="flat" cmpd="sng">
                <a:solidFill>
                  <a:srgbClr val="0000A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096" name="その他">
                <a:extLst>
                  <a:ext uri="{FF2B5EF4-FFF2-40B4-BE49-F238E27FC236}">
                    <a16:creationId xmlns:a16="http://schemas.microsoft.com/office/drawing/2014/main" id="{7BE9E2B5-7FEA-4560-847A-60C68608DFAA}"/>
                  </a:ext>
                </a:extLst>
              </p:cNvPr>
              <p:cNvSpPr>
                <a:spLocks/>
              </p:cNvSpPr>
              <p:nvPr/>
            </p:nvSpPr>
            <p:spPr bwMode="auto">
              <a:xfrm>
                <a:off x="182" y="264"/>
                <a:ext cx="50" cy="34"/>
              </a:xfrm>
              <a:custGeom>
                <a:avLst/>
                <a:gdLst>
                  <a:gd name="T0" fmla="*/ 41 w 50"/>
                  <a:gd name="T1" fmla="*/ 0 h 34"/>
                  <a:gd name="T2" fmla="*/ 49 w 50"/>
                  <a:gd name="T3" fmla="*/ 0 h 34"/>
                  <a:gd name="T4" fmla="*/ 49 w 50"/>
                  <a:gd name="T5" fmla="*/ 4 h 34"/>
                  <a:gd name="T6" fmla="*/ 42 w 50"/>
                  <a:gd name="T7" fmla="*/ 12 h 34"/>
                  <a:gd name="T8" fmla="*/ 11 w 50"/>
                  <a:gd name="T9" fmla="*/ 33 h 34"/>
                  <a:gd name="T10" fmla="*/ 0 w 50"/>
                  <a:gd name="T11" fmla="*/ 28 h 34"/>
                  <a:gd name="T12" fmla="*/ 24 w 50"/>
                  <a:gd name="T13" fmla="*/ 14 h 34"/>
                  <a:gd name="T14" fmla="*/ 41 w 50"/>
                  <a:gd name="T15" fmla="*/ 0 h 34"/>
                  <a:gd name="T16" fmla="*/ 41 w 50"/>
                  <a:gd name="T17" fmla="*/ 0 h 3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0" h="34">
                    <a:moveTo>
                      <a:pt x="41" y="0"/>
                    </a:moveTo>
                    <a:lnTo>
                      <a:pt x="49" y="0"/>
                    </a:lnTo>
                    <a:lnTo>
                      <a:pt x="49" y="4"/>
                    </a:lnTo>
                    <a:lnTo>
                      <a:pt x="42" y="12"/>
                    </a:lnTo>
                    <a:lnTo>
                      <a:pt x="11" y="33"/>
                    </a:lnTo>
                    <a:lnTo>
                      <a:pt x="0" y="28"/>
                    </a:lnTo>
                    <a:lnTo>
                      <a:pt x="24" y="14"/>
                    </a:lnTo>
                    <a:lnTo>
                      <a:pt x="41" y="0"/>
                    </a:lnTo>
                  </a:path>
                </a:pathLst>
              </a:custGeom>
              <a:solidFill>
                <a:srgbClr val="E1E1E1"/>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097" name="その他">
                <a:extLst>
                  <a:ext uri="{FF2B5EF4-FFF2-40B4-BE49-F238E27FC236}">
                    <a16:creationId xmlns:a16="http://schemas.microsoft.com/office/drawing/2014/main" id="{31B5261A-8B26-4C79-8954-2A59675A42BE}"/>
                  </a:ext>
                </a:extLst>
              </p:cNvPr>
              <p:cNvSpPr>
                <a:spLocks/>
              </p:cNvSpPr>
              <p:nvPr/>
            </p:nvSpPr>
            <p:spPr bwMode="auto">
              <a:xfrm>
                <a:off x="226" y="240"/>
                <a:ext cx="29" cy="9"/>
              </a:xfrm>
              <a:custGeom>
                <a:avLst/>
                <a:gdLst>
                  <a:gd name="T0" fmla="*/ 0 w 29"/>
                  <a:gd name="T1" fmla="*/ 8 h 9"/>
                  <a:gd name="T2" fmla="*/ 0 w 29"/>
                  <a:gd name="T3" fmla="*/ 8 h 9"/>
                  <a:gd name="T4" fmla="*/ 0 w 29"/>
                  <a:gd name="T5" fmla="*/ 8 h 9"/>
                  <a:gd name="T6" fmla="*/ 0 w 29"/>
                  <a:gd name="T7" fmla="*/ 8 h 9"/>
                  <a:gd name="T8" fmla="*/ 2 w 29"/>
                  <a:gd name="T9" fmla="*/ 7 h 9"/>
                  <a:gd name="T10" fmla="*/ 2 w 29"/>
                  <a:gd name="T11" fmla="*/ 7 h 9"/>
                  <a:gd name="T12" fmla="*/ 3 w 29"/>
                  <a:gd name="T13" fmla="*/ 7 h 9"/>
                  <a:gd name="T14" fmla="*/ 3 w 29"/>
                  <a:gd name="T15" fmla="*/ 7 h 9"/>
                  <a:gd name="T16" fmla="*/ 5 w 29"/>
                  <a:gd name="T17" fmla="*/ 5 h 9"/>
                  <a:gd name="T18" fmla="*/ 5 w 29"/>
                  <a:gd name="T19" fmla="*/ 5 h 9"/>
                  <a:gd name="T20" fmla="*/ 5 w 29"/>
                  <a:gd name="T21" fmla="*/ 5 h 9"/>
                  <a:gd name="T22" fmla="*/ 5 w 29"/>
                  <a:gd name="T23" fmla="*/ 5 h 9"/>
                  <a:gd name="T24" fmla="*/ 7 w 29"/>
                  <a:gd name="T25" fmla="*/ 5 h 9"/>
                  <a:gd name="T26" fmla="*/ 7 w 29"/>
                  <a:gd name="T27" fmla="*/ 5 h 9"/>
                  <a:gd name="T28" fmla="*/ 8 w 29"/>
                  <a:gd name="T29" fmla="*/ 5 h 9"/>
                  <a:gd name="T30" fmla="*/ 8 w 29"/>
                  <a:gd name="T31" fmla="*/ 5 h 9"/>
                  <a:gd name="T32" fmla="*/ 9 w 29"/>
                  <a:gd name="T33" fmla="*/ 4 h 9"/>
                  <a:gd name="T34" fmla="*/ 9 w 29"/>
                  <a:gd name="T35" fmla="*/ 4 h 9"/>
                  <a:gd name="T36" fmla="*/ 9 w 29"/>
                  <a:gd name="T37" fmla="*/ 4 h 9"/>
                  <a:gd name="T38" fmla="*/ 9 w 29"/>
                  <a:gd name="T39" fmla="*/ 4 h 9"/>
                  <a:gd name="T40" fmla="*/ 11 w 29"/>
                  <a:gd name="T41" fmla="*/ 3 h 9"/>
                  <a:gd name="T42" fmla="*/ 11 w 29"/>
                  <a:gd name="T43" fmla="*/ 3 h 9"/>
                  <a:gd name="T44" fmla="*/ 13 w 29"/>
                  <a:gd name="T45" fmla="*/ 3 h 9"/>
                  <a:gd name="T46" fmla="*/ 13 w 29"/>
                  <a:gd name="T47" fmla="*/ 3 h 9"/>
                  <a:gd name="T48" fmla="*/ 14 w 29"/>
                  <a:gd name="T49" fmla="*/ 1 h 9"/>
                  <a:gd name="T50" fmla="*/ 14 w 29"/>
                  <a:gd name="T51" fmla="*/ 1 h 9"/>
                  <a:gd name="T52" fmla="*/ 14 w 29"/>
                  <a:gd name="T53" fmla="*/ 1 h 9"/>
                  <a:gd name="T54" fmla="*/ 14 w 29"/>
                  <a:gd name="T55" fmla="*/ 1 h 9"/>
                  <a:gd name="T56" fmla="*/ 14 w 29"/>
                  <a:gd name="T57" fmla="*/ 1 h 9"/>
                  <a:gd name="T58" fmla="*/ 14 w 29"/>
                  <a:gd name="T59" fmla="*/ 1 h 9"/>
                  <a:gd name="T60" fmla="*/ 14 w 29"/>
                  <a:gd name="T61" fmla="*/ 1 h 9"/>
                  <a:gd name="T62" fmla="*/ 14 w 29"/>
                  <a:gd name="T63" fmla="*/ 1 h 9"/>
                  <a:gd name="T64" fmla="*/ 15 w 29"/>
                  <a:gd name="T65" fmla="*/ 0 h 9"/>
                  <a:gd name="T66" fmla="*/ 15 w 29"/>
                  <a:gd name="T67" fmla="*/ 0 h 9"/>
                  <a:gd name="T68" fmla="*/ 16 w 29"/>
                  <a:gd name="T69" fmla="*/ 0 h 9"/>
                  <a:gd name="T70" fmla="*/ 16 w 29"/>
                  <a:gd name="T71" fmla="*/ 0 h 9"/>
                  <a:gd name="T72" fmla="*/ 19 w 29"/>
                  <a:gd name="T73" fmla="*/ 0 h 9"/>
                  <a:gd name="T74" fmla="*/ 19 w 29"/>
                  <a:gd name="T75" fmla="*/ 0 h 9"/>
                  <a:gd name="T76" fmla="*/ 22 w 29"/>
                  <a:gd name="T77" fmla="*/ 0 h 9"/>
                  <a:gd name="T78" fmla="*/ 22 w 29"/>
                  <a:gd name="T79" fmla="*/ 0 h 9"/>
                  <a:gd name="T80" fmla="*/ 26 w 29"/>
                  <a:gd name="T81" fmla="*/ 0 h 9"/>
                  <a:gd name="T82" fmla="*/ 26 w 29"/>
                  <a:gd name="T83" fmla="*/ 0 h 9"/>
                  <a:gd name="T84" fmla="*/ 26 w 29"/>
                  <a:gd name="T85" fmla="*/ 0 h 9"/>
                  <a:gd name="T86" fmla="*/ 26 w 29"/>
                  <a:gd name="T87" fmla="*/ 0 h 9"/>
                  <a:gd name="T88" fmla="*/ 26 w 29"/>
                  <a:gd name="T89" fmla="*/ 0 h 9"/>
                  <a:gd name="T90" fmla="*/ 26 w 29"/>
                  <a:gd name="T91" fmla="*/ 0 h 9"/>
                  <a:gd name="T92" fmla="*/ 26 w 29"/>
                  <a:gd name="T93" fmla="*/ 0 h 9"/>
                  <a:gd name="T94" fmla="*/ 26 w 29"/>
                  <a:gd name="T95" fmla="*/ 0 h 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9" h="9">
                    <a:moveTo>
                      <a:pt x="0" y="8"/>
                    </a:moveTo>
                    <a:lnTo>
                      <a:pt x="0" y="8"/>
                    </a:lnTo>
                    <a:lnTo>
                      <a:pt x="2" y="7"/>
                    </a:lnTo>
                    <a:lnTo>
                      <a:pt x="3" y="7"/>
                    </a:lnTo>
                    <a:lnTo>
                      <a:pt x="5" y="4"/>
                    </a:lnTo>
                    <a:lnTo>
                      <a:pt x="5" y="5"/>
                    </a:lnTo>
                    <a:lnTo>
                      <a:pt x="7" y="5"/>
                    </a:lnTo>
                    <a:lnTo>
                      <a:pt x="8" y="5"/>
                    </a:lnTo>
                    <a:lnTo>
                      <a:pt x="10" y="4"/>
                    </a:lnTo>
                    <a:lnTo>
                      <a:pt x="9" y="4"/>
                    </a:lnTo>
                    <a:lnTo>
                      <a:pt x="11" y="3"/>
                    </a:lnTo>
                    <a:lnTo>
                      <a:pt x="13" y="3"/>
                    </a:lnTo>
                    <a:lnTo>
                      <a:pt x="14" y="0"/>
                    </a:lnTo>
                    <a:lnTo>
                      <a:pt x="14" y="1"/>
                    </a:lnTo>
                    <a:lnTo>
                      <a:pt x="15" y="0"/>
                    </a:lnTo>
                    <a:lnTo>
                      <a:pt x="16" y="0"/>
                    </a:lnTo>
                    <a:lnTo>
                      <a:pt x="19" y="0"/>
                    </a:lnTo>
                    <a:lnTo>
                      <a:pt x="22" y="0"/>
                    </a:lnTo>
                    <a:lnTo>
                      <a:pt x="26" y="0"/>
                    </a:lnTo>
                    <a:lnTo>
                      <a:pt x="28" y="0"/>
                    </a:lnTo>
                  </a:path>
                </a:pathLst>
              </a:custGeom>
              <a:noFill/>
              <a:ln w="18851" cap="flat"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098" name="その他">
                <a:extLst>
                  <a:ext uri="{FF2B5EF4-FFF2-40B4-BE49-F238E27FC236}">
                    <a16:creationId xmlns:a16="http://schemas.microsoft.com/office/drawing/2014/main" id="{38206A38-306D-455E-9E05-3BF79D4D6417}"/>
                  </a:ext>
                </a:extLst>
              </p:cNvPr>
              <p:cNvSpPr>
                <a:spLocks/>
              </p:cNvSpPr>
              <p:nvPr/>
            </p:nvSpPr>
            <p:spPr bwMode="auto">
              <a:xfrm>
                <a:off x="16" y="0"/>
                <a:ext cx="146" cy="144"/>
              </a:xfrm>
              <a:custGeom>
                <a:avLst/>
                <a:gdLst>
                  <a:gd name="T0" fmla="*/ 116 w 146"/>
                  <a:gd name="T1" fmla="*/ 137 h 144"/>
                  <a:gd name="T2" fmla="*/ 120 w 146"/>
                  <a:gd name="T3" fmla="*/ 137 h 144"/>
                  <a:gd name="T4" fmla="*/ 124 w 146"/>
                  <a:gd name="T5" fmla="*/ 137 h 144"/>
                  <a:gd name="T6" fmla="*/ 126 w 146"/>
                  <a:gd name="T7" fmla="*/ 136 h 144"/>
                  <a:gd name="T8" fmla="*/ 132 w 146"/>
                  <a:gd name="T9" fmla="*/ 132 h 144"/>
                  <a:gd name="T10" fmla="*/ 134 w 146"/>
                  <a:gd name="T11" fmla="*/ 130 h 144"/>
                  <a:gd name="T12" fmla="*/ 137 w 146"/>
                  <a:gd name="T13" fmla="*/ 127 h 144"/>
                  <a:gd name="T14" fmla="*/ 137 w 146"/>
                  <a:gd name="T15" fmla="*/ 119 h 144"/>
                  <a:gd name="T16" fmla="*/ 142 w 146"/>
                  <a:gd name="T17" fmla="*/ 108 h 144"/>
                  <a:gd name="T18" fmla="*/ 144 w 146"/>
                  <a:gd name="T19" fmla="*/ 100 h 144"/>
                  <a:gd name="T20" fmla="*/ 144 w 146"/>
                  <a:gd name="T21" fmla="*/ 92 h 144"/>
                  <a:gd name="T22" fmla="*/ 143 w 146"/>
                  <a:gd name="T23" fmla="*/ 84 h 144"/>
                  <a:gd name="T24" fmla="*/ 143 w 146"/>
                  <a:gd name="T25" fmla="*/ 73 h 144"/>
                  <a:gd name="T26" fmla="*/ 139 w 146"/>
                  <a:gd name="T27" fmla="*/ 60 h 144"/>
                  <a:gd name="T28" fmla="*/ 136 w 146"/>
                  <a:gd name="T29" fmla="*/ 44 h 144"/>
                  <a:gd name="T30" fmla="*/ 133 w 146"/>
                  <a:gd name="T31" fmla="*/ 30 h 144"/>
                  <a:gd name="T32" fmla="*/ 126 w 146"/>
                  <a:gd name="T33" fmla="*/ 23 h 144"/>
                  <a:gd name="T34" fmla="*/ 118 w 146"/>
                  <a:gd name="T35" fmla="*/ 17 h 144"/>
                  <a:gd name="T36" fmla="*/ 112 w 146"/>
                  <a:gd name="T37" fmla="*/ 9 h 144"/>
                  <a:gd name="T38" fmla="*/ 105 w 146"/>
                  <a:gd name="T39" fmla="*/ 5 h 144"/>
                  <a:gd name="T40" fmla="*/ 100 w 146"/>
                  <a:gd name="T41" fmla="*/ 2 h 144"/>
                  <a:gd name="T42" fmla="*/ 89 w 146"/>
                  <a:gd name="T43" fmla="*/ 1 h 144"/>
                  <a:gd name="T44" fmla="*/ 85 w 146"/>
                  <a:gd name="T45" fmla="*/ 2 h 144"/>
                  <a:gd name="T46" fmla="*/ 85 w 146"/>
                  <a:gd name="T47" fmla="*/ 2 h 144"/>
                  <a:gd name="T48" fmla="*/ 84 w 146"/>
                  <a:gd name="T49" fmla="*/ 4 h 144"/>
                  <a:gd name="T50" fmla="*/ 81 w 146"/>
                  <a:gd name="T51" fmla="*/ 4 h 144"/>
                  <a:gd name="T52" fmla="*/ 80 w 146"/>
                  <a:gd name="T53" fmla="*/ 4 h 144"/>
                  <a:gd name="T54" fmla="*/ 78 w 146"/>
                  <a:gd name="T55" fmla="*/ 2 h 144"/>
                  <a:gd name="T56" fmla="*/ 78 w 146"/>
                  <a:gd name="T57" fmla="*/ 0 h 144"/>
                  <a:gd name="T58" fmla="*/ 69 w 146"/>
                  <a:gd name="T59" fmla="*/ 0 h 144"/>
                  <a:gd name="T60" fmla="*/ 65 w 146"/>
                  <a:gd name="T61" fmla="*/ 1 h 144"/>
                  <a:gd name="T62" fmla="*/ 58 w 146"/>
                  <a:gd name="T63" fmla="*/ 1 h 144"/>
                  <a:gd name="T64" fmla="*/ 51 w 146"/>
                  <a:gd name="T65" fmla="*/ 4 h 144"/>
                  <a:gd name="T66" fmla="*/ 41 w 146"/>
                  <a:gd name="T67" fmla="*/ 9 h 144"/>
                  <a:gd name="T68" fmla="*/ 35 w 146"/>
                  <a:gd name="T69" fmla="*/ 15 h 144"/>
                  <a:gd name="T70" fmla="*/ 25 w 146"/>
                  <a:gd name="T71" fmla="*/ 26 h 144"/>
                  <a:gd name="T72" fmla="*/ 16 w 146"/>
                  <a:gd name="T73" fmla="*/ 34 h 144"/>
                  <a:gd name="T74" fmla="*/ 6 w 146"/>
                  <a:gd name="T75" fmla="*/ 49 h 144"/>
                  <a:gd name="T76" fmla="*/ 3 w 146"/>
                  <a:gd name="T77" fmla="*/ 63 h 144"/>
                  <a:gd name="T78" fmla="*/ 1 w 146"/>
                  <a:gd name="T79" fmla="*/ 77 h 144"/>
                  <a:gd name="T80" fmla="*/ 0 w 146"/>
                  <a:gd name="T81" fmla="*/ 88 h 144"/>
                  <a:gd name="T82" fmla="*/ 3 w 146"/>
                  <a:gd name="T83" fmla="*/ 99 h 144"/>
                  <a:gd name="T84" fmla="*/ 3 w 146"/>
                  <a:gd name="T85" fmla="*/ 115 h 144"/>
                  <a:gd name="T86" fmla="*/ 8 w 146"/>
                  <a:gd name="T87" fmla="*/ 133 h 144"/>
                  <a:gd name="T88" fmla="*/ 22 w 146"/>
                  <a:gd name="T89" fmla="*/ 141 h 144"/>
                  <a:gd name="T90" fmla="*/ 35 w 146"/>
                  <a:gd name="T91" fmla="*/ 143 h 144"/>
                  <a:gd name="T92" fmla="*/ 47 w 146"/>
                  <a:gd name="T93" fmla="*/ 140 h 144"/>
                  <a:gd name="T94" fmla="*/ 52 w 146"/>
                  <a:gd name="T95" fmla="*/ 136 h 144"/>
                  <a:gd name="T96" fmla="*/ 65 w 146"/>
                  <a:gd name="T97" fmla="*/ 134 h 144"/>
                  <a:gd name="T98" fmla="*/ 85 w 146"/>
                  <a:gd name="T99" fmla="*/ 137 h 144"/>
                  <a:gd name="T100" fmla="*/ 107 w 146"/>
                  <a:gd name="T101" fmla="*/ 137 h 144"/>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46" h="144">
                    <a:moveTo>
                      <a:pt x="115" y="137"/>
                    </a:moveTo>
                    <a:lnTo>
                      <a:pt x="115" y="137"/>
                    </a:lnTo>
                    <a:lnTo>
                      <a:pt x="116" y="137"/>
                    </a:lnTo>
                    <a:lnTo>
                      <a:pt x="120" y="137"/>
                    </a:lnTo>
                    <a:lnTo>
                      <a:pt x="122" y="137"/>
                    </a:lnTo>
                    <a:lnTo>
                      <a:pt x="124" y="137"/>
                    </a:lnTo>
                    <a:lnTo>
                      <a:pt x="126" y="136"/>
                    </a:lnTo>
                    <a:lnTo>
                      <a:pt x="129" y="135"/>
                    </a:lnTo>
                    <a:lnTo>
                      <a:pt x="132" y="132"/>
                    </a:lnTo>
                    <a:lnTo>
                      <a:pt x="134" y="130"/>
                    </a:lnTo>
                    <a:lnTo>
                      <a:pt x="137" y="127"/>
                    </a:lnTo>
                    <a:lnTo>
                      <a:pt x="137" y="123"/>
                    </a:lnTo>
                    <a:lnTo>
                      <a:pt x="137" y="121"/>
                    </a:lnTo>
                    <a:lnTo>
                      <a:pt x="137" y="119"/>
                    </a:lnTo>
                    <a:lnTo>
                      <a:pt x="140" y="115"/>
                    </a:lnTo>
                    <a:lnTo>
                      <a:pt x="140" y="112"/>
                    </a:lnTo>
                    <a:lnTo>
                      <a:pt x="140" y="111"/>
                    </a:lnTo>
                    <a:lnTo>
                      <a:pt x="142" y="108"/>
                    </a:lnTo>
                    <a:lnTo>
                      <a:pt x="142" y="105"/>
                    </a:lnTo>
                    <a:lnTo>
                      <a:pt x="142" y="103"/>
                    </a:lnTo>
                    <a:lnTo>
                      <a:pt x="145" y="100"/>
                    </a:lnTo>
                    <a:lnTo>
                      <a:pt x="144" y="100"/>
                    </a:lnTo>
                    <a:lnTo>
                      <a:pt x="144" y="98"/>
                    </a:lnTo>
                    <a:lnTo>
                      <a:pt x="144" y="95"/>
                    </a:lnTo>
                    <a:lnTo>
                      <a:pt x="144" y="92"/>
                    </a:lnTo>
                    <a:lnTo>
                      <a:pt x="144" y="90"/>
                    </a:lnTo>
                    <a:lnTo>
                      <a:pt x="144" y="88"/>
                    </a:lnTo>
                    <a:lnTo>
                      <a:pt x="143" y="88"/>
                    </a:lnTo>
                    <a:lnTo>
                      <a:pt x="143" y="84"/>
                    </a:lnTo>
                    <a:lnTo>
                      <a:pt x="143" y="81"/>
                    </a:lnTo>
                    <a:lnTo>
                      <a:pt x="143" y="79"/>
                    </a:lnTo>
                    <a:lnTo>
                      <a:pt x="143" y="77"/>
                    </a:lnTo>
                    <a:lnTo>
                      <a:pt x="143" y="73"/>
                    </a:lnTo>
                    <a:lnTo>
                      <a:pt x="140" y="72"/>
                    </a:lnTo>
                    <a:lnTo>
                      <a:pt x="140" y="69"/>
                    </a:lnTo>
                    <a:lnTo>
                      <a:pt x="140" y="66"/>
                    </a:lnTo>
                    <a:lnTo>
                      <a:pt x="140" y="63"/>
                    </a:lnTo>
                    <a:lnTo>
                      <a:pt x="139" y="60"/>
                    </a:lnTo>
                    <a:lnTo>
                      <a:pt x="139" y="57"/>
                    </a:lnTo>
                    <a:lnTo>
                      <a:pt x="139" y="53"/>
                    </a:lnTo>
                    <a:lnTo>
                      <a:pt x="139" y="50"/>
                    </a:lnTo>
                    <a:lnTo>
                      <a:pt x="136" y="46"/>
                    </a:lnTo>
                    <a:lnTo>
                      <a:pt x="136" y="44"/>
                    </a:lnTo>
                    <a:lnTo>
                      <a:pt x="136" y="40"/>
                    </a:lnTo>
                    <a:lnTo>
                      <a:pt x="136" y="37"/>
                    </a:lnTo>
                    <a:lnTo>
                      <a:pt x="133" y="36"/>
                    </a:lnTo>
                    <a:lnTo>
                      <a:pt x="133" y="33"/>
                    </a:lnTo>
                    <a:lnTo>
                      <a:pt x="133" y="30"/>
                    </a:lnTo>
                    <a:lnTo>
                      <a:pt x="133" y="27"/>
                    </a:lnTo>
                    <a:lnTo>
                      <a:pt x="130" y="27"/>
                    </a:lnTo>
                    <a:lnTo>
                      <a:pt x="130" y="26"/>
                    </a:lnTo>
                    <a:lnTo>
                      <a:pt x="126" y="26"/>
                    </a:lnTo>
                    <a:lnTo>
                      <a:pt x="126" y="23"/>
                    </a:lnTo>
                    <a:lnTo>
                      <a:pt x="124" y="23"/>
                    </a:lnTo>
                    <a:lnTo>
                      <a:pt x="124" y="20"/>
                    </a:lnTo>
                    <a:lnTo>
                      <a:pt x="122" y="20"/>
                    </a:lnTo>
                    <a:lnTo>
                      <a:pt x="122" y="17"/>
                    </a:lnTo>
                    <a:lnTo>
                      <a:pt x="118" y="17"/>
                    </a:lnTo>
                    <a:lnTo>
                      <a:pt x="118" y="15"/>
                    </a:lnTo>
                    <a:lnTo>
                      <a:pt x="115" y="15"/>
                    </a:lnTo>
                    <a:lnTo>
                      <a:pt x="115" y="11"/>
                    </a:lnTo>
                    <a:lnTo>
                      <a:pt x="112" y="11"/>
                    </a:lnTo>
                    <a:lnTo>
                      <a:pt x="112" y="9"/>
                    </a:lnTo>
                    <a:lnTo>
                      <a:pt x="110" y="9"/>
                    </a:lnTo>
                    <a:lnTo>
                      <a:pt x="110" y="5"/>
                    </a:lnTo>
                    <a:lnTo>
                      <a:pt x="107" y="5"/>
                    </a:lnTo>
                    <a:lnTo>
                      <a:pt x="105" y="5"/>
                    </a:lnTo>
                    <a:lnTo>
                      <a:pt x="102" y="5"/>
                    </a:lnTo>
                    <a:lnTo>
                      <a:pt x="100" y="5"/>
                    </a:lnTo>
                    <a:lnTo>
                      <a:pt x="100" y="2"/>
                    </a:lnTo>
                    <a:lnTo>
                      <a:pt x="97" y="2"/>
                    </a:lnTo>
                    <a:lnTo>
                      <a:pt x="96" y="2"/>
                    </a:lnTo>
                    <a:lnTo>
                      <a:pt x="93" y="2"/>
                    </a:lnTo>
                    <a:lnTo>
                      <a:pt x="93" y="1"/>
                    </a:lnTo>
                    <a:lnTo>
                      <a:pt x="89" y="1"/>
                    </a:lnTo>
                    <a:lnTo>
                      <a:pt x="87" y="1"/>
                    </a:lnTo>
                    <a:lnTo>
                      <a:pt x="87" y="0"/>
                    </a:lnTo>
                    <a:lnTo>
                      <a:pt x="85" y="2"/>
                    </a:lnTo>
                    <a:lnTo>
                      <a:pt x="84" y="4"/>
                    </a:lnTo>
                    <a:lnTo>
                      <a:pt x="81" y="4"/>
                    </a:lnTo>
                    <a:lnTo>
                      <a:pt x="80" y="4"/>
                    </a:lnTo>
                    <a:lnTo>
                      <a:pt x="80" y="2"/>
                    </a:lnTo>
                    <a:lnTo>
                      <a:pt x="78" y="2"/>
                    </a:lnTo>
                    <a:lnTo>
                      <a:pt x="78" y="0"/>
                    </a:lnTo>
                    <a:lnTo>
                      <a:pt x="75" y="0"/>
                    </a:lnTo>
                    <a:lnTo>
                      <a:pt x="72" y="0"/>
                    </a:lnTo>
                    <a:lnTo>
                      <a:pt x="69" y="0"/>
                    </a:lnTo>
                    <a:lnTo>
                      <a:pt x="68" y="0"/>
                    </a:lnTo>
                    <a:lnTo>
                      <a:pt x="65" y="1"/>
                    </a:lnTo>
                    <a:lnTo>
                      <a:pt x="62" y="1"/>
                    </a:lnTo>
                    <a:lnTo>
                      <a:pt x="58" y="1"/>
                    </a:lnTo>
                    <a:lnTo>
                      <a:pt x="56" y="4"/>
                    </a:lnTo>
                    <a:lnTo>
                      <a:pt x="54" y="4"/>
                    </a:lnTo>
                    <a:lnTo>
                      <a:pt x="51" y="4"/>
                    </a:lnTo>
                    <a:lnTo>
                      <a:pt x="47" y="7"/>
                    </a:lnTo>
                    <a:lnTo>
                      <a:pt x="45" y="7"/>
                    </a:lnTo>
                    <a:lnTo>
                      <a:pt x="41" y="9"/>
                    </a:lnTo>
                    <a:lnTo>
                      <a:pt x="38" y="11"/>
                    </a:lnTo>
                    <a:lnTo>
                      <a:pt x="35" y="15"/>
                    </a:lnTo>
                    <a:lnTo>
                      <a:pt x="34" y="17"/>
                    </a:lnTo>
                    <a:lnTo>
                      <a:pt x="31" y="20"/>
                    </a:lnTo>
                    <a:lnTo>
                      <a:pt x="28" y="23"/>
                    </a:lnTo>
                    <a:lnTo>
                      <a:pt x="25" y="26"/>
                    </a:lnTo>
                    <a:lnTo>
                      <a:pt x="23" y="26"/>
                    </a:lnTo>
                    <a:lnTo>
                      <a:pt x="20" y="29"/>
                    </a:lnTo>
                    <a:lnTo>
                      <a:pt x="19" y="31"/>
                    </a:lnTo>
                    <a:lnTo>
                      <a:pt x="16" y="34"/>
                    </a:lnTo>
                    <a:lnTo>
                      <a:pt x="12" y="37"/>
                    </a:lnTo>
                    <a:lnTo>
                      <a:pt x="12" y="40"/>
                    </a:lnTo>
                    <a:lnTo>
                      <a:pt x="10" y="44"/>
                    </a:lnTo>
                    <a:lnTo>
                      <a:pt x="10" y="46"/>
                    </a:lnTo>
                    <a:lnTo>
                      <a:pt x="6" y="49"/>
                    </a:lnTo>
                    <a:lnTo>
                      <a:pt x="6" y="52"/>
                    </a:lnTo>
                    <a:lnTo>
                      <a:pt x="6" y="55"/>
                    </a:lnTo>
                    <a:lnTo>
                      <a:pt x="6" y="57"/>
                    </a:lnTo>
                    <a:lnTo>
                      <a:pt x="3" y="60"/>
                    </a:lnTo>
                    <a:lnTo>
                      <a:pt x="3" y="63"/>
                    </a:lnTo>
                    <a:lnTo>
                      <a:pt x="3" y="66"/>
                    </a:lnTo>
                    <a:lnTo>
                      <a:pt x="3" y="67"/>
                    </a:lnTo>
                    <a:lnTo>
                      <a:pt x="1" y="70"/>
                    </a:lnTo>
                    <a:lnTo>
                      <a:pt x="1" y="73"/>
                    </a:lnTo>
                    <a:lnTo>
                      <a:pt x="1" y="77"/>
                    </a:lnTo>
                    <a:lnTo>
                      <a:pt x="0" y="81"/>
                    </a:lnTo>
                    <a:lnTo>
                      <a:pt x="0" y="84"/>
                    </a:lnTo>
                    <a:lnTo>
                      <a:pt x="0" y="86"/>
                    </a:lnTo>
                    <a:lnTo>
                      <a:pt x="0" y="88"/>
                    </a:lnTo>
                    <a:lnTo>
                      <a:pt x="0" y="92"/>
                    </a:lnTo>
                    <a:lnTo>
                      <a:pt x="0" y="93"/>
                    </a:lnTo>
                    <a:lnTo>
                      <a:pt x="0" y="96"/>
                    </a:lnTo>
                    <a:lnTo>
                      <a:pt x="3" y="96"/>
                    </a:lnTo>
                    <a:lnTo>
                      <a:pt x="3" y="99"/>
                    </a:lnTo>
                    <a:lnTo>
                      <a:pt x="3" y="101"/>
                    </a:lnTo>
                    <a:lnTo>
                      <a:pt x="3" y="104"/>
                    </a:lnTo>
                    <a:lnTo>
                      <a:pt x="3" y="107"/>
                    </a:lnTo>
                    <a:lnTo>
                      <a:pt x="3" y="112"/>
                    </a:lnTo>
                    <a:lnTo>
                      <a:pt x="3" y="115"/>
                    </a:lnTo>
                    <a:lnTo>
                      <a:pt x="3" y="119"/>
                    </a:lnTo>
                    <a:lnTo>
                      <a:pt x="6" y="121"/>
                    </a:lnTo>
                    <a:lnTo>
                      <a:pt x="6" y="127"/>
                    </a:lnTo>
                    <a:lnTo>
                      <a:pt x="8" y="130"/>
                    </a:lnTo>
                    <a:lnTo>
                      <a:pt x="8" y="133"/>
                    </a:lnTo>
                    <a:lnTo>
                      <a:pt x="12" y="136"/>
                    </a:lnTo>
                    <a:lnTo>
                      <a:pt x="12" y="139"/>
                    </a:lnTo>
                    <a:lnTo>
                      <a:pt x="16" y="140"/>
                    </a:lnTo>
                    <a:lnTo>
                      <a:pt x="19" y="141"/>
                    </a:lnTo>
                    <a:lnTo>
                      <a:pt x="22" y="141"/>
                    </a:lnTo>
                    <a:lnTo>
                      <a:pt x="25" y="143"/>
                    </a:lnTo>
                    <a:lnTo>
                      <a:pt x="28" y="143"/>
                    </a:lnTo>
                    <a:lnTo>
                      <a:pt x="31" y="143"/>
                    </a:lnTo>
                    <a:lnTo>
                      <a:pt x="34" y="143"/>
                    </a:lnTo>
                    <a:lnTo>
                      <a:pt x="35" y="143"/>
                    </a:lnTo>
                    <a:lnTo>
                      <a:pt x="38" y="143"/>
                    </a:lnTo>
                    <a:lnTo>
                      <a:pt x="41" y="143"/>
                    </a:lnTo>
                    <a:lnTo>
                      <a:pt x="45" y="140"/>
                    </a:lnTo>
                    <a:lnTo>
                      <a:pt x="47" y="140"/>
                    </a:lnTo>
                    <a:lnTo>
                      <a:pt x="51" y="137"/>
                    </a:lnTo>
                    <a:lnTo>
                      <a:pt x="52" y="136"/>
                    </a:lnTo>
                    <a:lnTo>
                      <a:pt x="54" y="134"/>
                    </a:lnTo>
                    <a:lnTo>
                      <a:pt x="58" y="134"/>
                    </a:lnTo>
                    <a:lnTo>
                      <a:pt x="61" y="134"/>
                    </a:lnTo>
                    <a:lnTo>
                      <a:pt x="65" y="134"/>
                    </a:lnTo>
                    <a:lnTo>
                      <a:pt x="68" y="135"/>
                    </a:lnTo>
                    <a:lnTo>
                      <a:pt x="73" y="135"/>
                    </a:lnTo>
                    <a:lnTo>
                      <a:pt x="76" y="135"/>
                    </a:lnTo>
                    <a:lnTo>
                      <a:pt x="82" y="135"/>
                    </a:lnTo>
                    <a:lnTo>
                      <a:pt x="85" y="137"/>
                    </a:lnTo>
                    <a:lnTo>
                      <a:pt x="91" y="137"/>
                    </a:lnTo>
                    <a:lnTo>
                      <a:pt x="94" y="137"/>
                    </a:lnTo>
                    <a:lnTo>
                      <a:pt x="100" y="137"/>
                    </a:lnTo>
                    <a:lnTo>
                      <a:pt x="103" y="137"/>
                    </a:lnTo>
                    <a:lnTo>
                      <a:pt x="107" y="137"/>
                    </a:lnTo>
                    <a:lnTo>
                      <a:pt x="110" y="137"/>
                    </a:lnTo>
                    <a:lnTo>
                      <a:pt x="115" y="137"/>
                    </a:lnTo>
                  </a:path>
                </a:pathLst>
              </a:custGeom>
              <a:solidFill>
                <a:srgbClr val="000000"/>
              </a:solidFill>
              <a:ln w="9405"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099" name="その他">
                <a:extLst>
                  <a:ext uri="{FF2B5EF4-FFF2-40B4-BE49-F238E27FC236}">
                    <a16:creationId xmlns:a16="http://schemas.microsoft.com/office/drawing/2014/main" id="{FAABBEA3-5BF4-4BAB-8810-EF051BC8D596}"/>
                  </a:ext>
                </a:extLst>
              </p:cNvPr>
              <p:cNvSpPr>
                <a:spLocks/>
              </p:cNvSpPr>
              <p:nvPr/>
            </p:nvSpPr>
            <p:spPr bwMode="auto">
              <a:xfrm>
                <a:off x="30" y="9"/>
                <a:ext cx="122" cy="273"/>
              </a:xfrm>
              <a:custGeom>
                <a:avLst/>
                <a:gdLst>
                  <a:gd name="T0" fmla="*/ 64 w 122"/>
                  <a:gd name="T1" fmla="*/ 0 h 273"/>
                  <a:gd name="T2" fmla="*/ 54 w 122"/>
                  <a:gd name="T3" fmla="*/ 0 h 273"/>
                  <a:gd name="T4" fmla="*/ 40 w 122"/>
                  <a:gd name="T5" fmla="*/ 10 h 273"/>
                  <a:gd name="T6" fmla="*/ 29 w 122"/>
                  <a:gd name="T7" fmla="*/ 18 h 273"/>
                  <a:gd name="T8" fmla="*/ 22 w 122"/>
                  <a:gd name="T9" fmla="*/ 28 h 273"/>
                  <a:gd name="T10" fmla="*/ 16 w 122"/>
                  <a:gd name="T11" fmla="*/ 42 h 273"/>
                  <a:gd name="T12" fmla="*/ 11 w 122"/>
                  <a:gd name="T13" fmla="*/ 48 h 273"/>
                  <a:gd name="T14" fmla="*/ 8 w 122"/>
                  <a:gd name="T15" fmla="*/ 51 h 273"/>
                  <a:gd name="T16" fmla="*/ 8 w 122"/>
                  <a:gd name="T17" fmla="*/ 66 h 273"/>
                  <a:gd name="T18" fmla="*/ 13 w 122"/>
                  <a:gd name="T19" fmla="*/ 77 h 273"/>
                  <a:gd name="T20" fmla="*/ 11 w 122"/>
                  <a:gd name="T21" fmla="*/ 79 h 273"/>
                  <a:gd name="T22" fmla="*/ 9 w 122"/>
                  <a:gd name="T23" fmla="*/ 81 h 273"/>
                  <a:gd name="T24" fmla="*/ 9 w 122"/>
                  <a:gd name="T25" fmla="*/ 91 h 273"/>
                  <a:gd name="T26" fmla="*/ 16 w 122"/>
                  <a:gd name="T27" fmla="*/ 99 h 273"/>
                  <a:gd name="T28" fmla="*/ 20 w 122"/>
                  <a:gd name="T29" fmla="*/ 104 h 273"/>
                  <a:gd name="T30" fmla="*/ 25 w 122"/>
                  <a:gd name="T31" fmla="*/ 110 h 273"/>
                  <a:gd name="T32" fmla="*/ 27 w 122"/>
                  <a:gd name="T33" fmla="*/ 114 h 273"/>
                  <a:gd name="T34" fmla="*/ 31 w 122"/>
                  <a:gd name="T35" fmla="*/ 118 h 273"/>
                  <a:gd name="T36" fmla="*/ 33 w 122"/>
                  <a:gd name="T37" fmla="*/ 122 h 273"/>
                  <a:gd name="T38" fmla="*/ 33 w 122"/>
                  <a:gd name="T39" fmla="*/ 124 h 273"/>
                  <a:gd name="T40" fmla="*/ 35 w 122"/>
                  <a:gd name="T41" fmla="*/ 130 h 273"/>
                  <a:gd name="T42" fmla="*/ 42 w 122"/>
                  <a:gd name="T43" fmla="*/ 135 h 273"/>
                  <a:gd name="T44" fmla="*/ 44 w 122"/>
                  <a:gd name="T45" fmla="*/ 136 h 273"/>
                  <a:gd name="T46" fmla="*/ 42 w 122"/>
                  <a:gd name="T47" fmla="*/ 136 h 273"/>
                  <a:gd name="T48" fmla="*/ 42 w 122"/>
                  <a:gd name="T49" fmla="*/ 149 h 273"/>
                  <a:gd name="T50" fmla="*/ 40 w 122"/>
                  <a:gd name="T51" fmla="*/ 168 h 273"/>
                  <a:gd name="T52" fmla="*/ 22 w 122"/>
                  <a:gd name="T53" fmla="*/ 174 h 273"/>
                  <a:gd name="T54" fmla="*/ 0 w 122"/>
                  <a:gd name="T55" fmla="*/ 180 h 273"/>
                  <a:gd name="T56" fmla="*/ 35 w 122"/>
                  <a:gd name="T57" fmla="*/ 222 h 273"/>
                  <a:gd name="T58" fmla="*/ 87 w 122"/>
                  <a:gd name="T59" fmla="*/ 272 h 273"/>
                  <a:gd name="T60" fmla="*/ 102 w 122"/>
                  <a:gd name="T61" fmla="*/ 241 h 273"/>
                  <a:gd name="T62" fmla="*/ 119 w 122"/>
                  <a:gd name="T63" fmla="*/ 178 h 273"/>
                  <a:gd name="T64" fmla="*/ 108 w 122"/>
                  <a:gd name="T65" fmla="*/ 160 h 273"/>
                  <a:gd name="T66" fmla="*/ 95 w 122"/>
                  <a:gd name="T67" fmla="*/ 157 h 273"/>
                  <a:gd name="T68" fmla="*/ 89 w 122"/>
                  <a:gd name="T69" fmla="*/ 152 h 273"/>
                  <a:gd name="T70" fmla="*/ 86 w 122"/>
                  <a:gd name="T71" fmla="*/ 139 h 273"/>
                  <a:gd name="T72" fmla="*/ 89 w 122"/>
                  <a:gd name="T73" fmla="*/ 134 h 273"/>
                  <a:gd name="T74" fmla="*/ 96 w 122"/>
                  <a:gd name="T75" fmla="*/ 128 h 273"/>
                  <a:gd name="T76" fmla="*/ 100 w 122"/>
                  <a:gd name="T77" fmla="*/ 125 h 273"/>
                  <a:gd name="T78" fmla="*/ 104 w 122"/>
                  <a:gd name="T79" fmla="*/ 121 h 273"/>
                  <a:gd name="T80" fmla="*/ 110 w 122"/>
                  <a:gd name="T81" fmla="*/ 107 h 273"/>
                  <a:gd name="T82" fmla="*/ 117 w 122"/>
                  <a:gd name="T83" fmla="*/ 88 h 273"/>
                  <a:gd name="T84" fmla="*/ 114 w 122"/>
                  <a:gd name="T85" fmla="*/ 77 h 273"/>
                  <a:gd name="T86" fmla="*/ 110 w 122"/>
                  <a:gd name="T87" fmla="*/ 66 h 273"/>
                  <a:gd name="T88" fmla="*/ 106 w 122"/>
                  <a:gd name="T89" fmla="*/ 57 h 273"/>
                  <a:gd name="T90" fmla="*/ 104 w 122"/>
                  <a:gd name="T91" fmla="*/ 48 h 273"/>
                  <a:gd name="T92" fmla="*/ 103 w 122"/>
                  <a:gd name="T93" fmla="*/ 37 h 273"/>
                  <a:gd name="T94" fmla="*/ 102 w 122"/>
                  <a:gd name="T95" fmla="*/ 27 h 273"/>
                  <a:gd name="T96" fmla="*/ 100 w 122"/>
                  <a:gd name="T97" fmla="*/ 23 h 273"/>
                  <a:gd name="T98" fmla="*/ 98 w 122"/>
                  <a:gd name="T99" fmla="*/ 18 h 273"/>
                  <a:gd name="T100" fmla="*/ 90 w 122"/>
                  <a:gd name="T101" fmla="*/ 15 h 273"/>
                  <a:gd name="T102" fmla="*/ 84 w 122"/>
                  <a:gd name="T103" fmla="*/ 11 h 273"/>
                  <a:gd name="T104" fmla="*/ 77 w 122"/>
                  <a:gd name="T105" fmla="*/ 7 h 273"/>
                  <a:gd name="T106" fmla="*/ 75 w 122"/>
                  <a:gd name="T107" fmla="*/ 2 h 273"/>
                  <a:gd name="T108" fmla="*/ 73 w 122"/>
                  <a:gd name="T109" fmla="*/ 0 h 273"/>
                  <a:gd name="T110" fmla="*/ 73 w 122"/>
                  <a:gd name="T111" fmla="*/ 0 h 27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22" h="273">
                    <a:moveTo>
                      <a:pt x="73" y="0"/>
                    </a:moveTo>
                    <a:lnTo>
                      <a:pt x="71" y="0"/>
                    </a:lnTo>
                    <a:lnTo>
                      <a:pt x="70" y="0"/>
                    </a:lnTo>
                    <a:lnTo>
                      <a:pt x="67" y="0"/>
                    </a:lnTo>
                    <a:lnTo>
                      <a:pt x="64" y="0"/>
                    </a:lnTo>
                    <a:lnTo>
                      <a:pt x="61" y="0"/>
                    </a:lnTo>
                    <a:lnTo>
                      <a:pt x="58" y="0"/>
                    </a:lnTo>
                    <a:lnTo>
                      <a:pt x="55" y="0"/>
                    </a:lnTo>
                    <a:lnTo>
                      <a:pt x="54" y="0"/>
                    </a:lnTo>
                    <a:lnTo>
                      <a:pt x="51" y="4"/>
                    </a:lnTo>
                    <a:lnTo>
                      <a:pt x="50" y="4"/>
                    </a:lnTo>
                    <a:lnTo>
                      <a:pt x="47" y="6"/>
                    </a:lnTo>
                    <a:lnTo>
                      <a:pt x="44" y="9"/>
                    </a:lnTo>
                    <a:lnTo>
                      <a:pt x="40" y="10"/>
                    </a:lnTo>
                    <a:lnTo>
                      <a:pt x="38" y="13"/>
                    </a:lnTo>
                    <a:lnTo>
                      <a:pt x="35" y="15"/>
                    </a:lnTo>
                    <a:lnTo>
                      <a:pt x="31" y="18"/>
                    </a:lnTo>
                    <a:lnTo>
                      <a:pt x="29" y="18"/>
                    </a:lnTo>
                    <a:lnTo>
                      <a:pt x="26" y="21"/>
                    </a:lnTo>
                    <a:lnTo>
                      <a:pt x="25" y="23"/>
                    </a:lnTo>
                    <a:lnTo>
                      <a:pt x="22" y="26"/>
                    </a:lnTo>
                    <a:lnTo>
                      <a:pt x="22" y="28"/>
                    </a:lnTo>
                    <a:lnTo>
                      <a:pt x="19" y="31"/>
                    </a:lnTo>
                    <a:lnTo>
                      <a:pt x="19" y="33"/>
                    </a:lnTo>
                    <a:lnTo>
                      <a:pt x="19" y="35"/>
                    </a:lnTo>
                    <a:lnTo>
                      <a:pt x="16" y="39"/>
                    </a:lnTo>
                    <a:lnTo>
                      <a:pt x="16" y="42"/>
                    </a:lnTo>
                    <a:lnTo>
                      <a:pt x="13" y="44"/>
                    </a:lnTo>
                    <a:lnTo>
                      <a:pt x="11" y="48"/>
                    </a:lnTo>
                    <a:lnTo>
                      <a:pt x="8" y="51"/>
                    </a:lnTo>
                    <a:lnTo>
                      <a:pt x="8" y="54"/>
                    </a:lnTo>
                    <a:lnTo>
                      <a:pt x="8" y="56"/>
                    </a:lnTo>
                    <a:lnTo>
                      <a:pt x="8" y="59"/>
                    </a:lnTo>
                    <a:lnTo>
                      <a:pt x="8" y="62"/>
                    </a:lnTo>
                    <a:lnTo>
                      <a:pt x="8" y="66"/>
                    </a:lnTo>
                    <a:lnTo>
                      <a:pt x="9" y="66"/>
                    </a:lnTo>
                    <a:lnTo>
                      <a:pt x="9" y="68"/>
                    </a:lnTo>
                    <a:lnTo>
                      <a:pt x="9" y="70"/>
                    </a:lnTo>
                    <a:lnTo>
                      <a:pt x="9" y="72"/>
                    </a:lnTo>
                    <a:lnTo>
                      <a:pt x="12" y="72"/>
                    </a:lnTo>
                    <a:lnTo>
                      <a:pt x="12" y="75"/>
                    </a:lnTo>
                    <a:lnTo>
                      <a:pt x="13" y="75"/>
                    </a:lnTo>
                    <a:lnTo>
                      <a:pt x="13" y="77"/>
                    </a:lnTo>
                    <a:lnTo>
                      <a:pt x="16" y="77"/>
                    </a:lnTo>
                    <a:lnTo>
                      <a:pt x="13" y="79"/>
                    </a:lnTo>
                    <a:lnTo>
                      <a:pt x="11" y="79"/>
                    </a:lnTo>
                    <a:lnTo>
                      <a:pt x="9" y="81"/>
                    </a:lnTo>
                    <a:lnTo>
                      <a:pt x="9" y="84"/>
                    </a:lnTo>
                    <a:lnTo>
                      <a:pt x="9" y="85"/>
                    </a:lnTo>
                    <a:lnTo>
                      <a:pt x="9" y="88"/>
                    </a:lnTo>
                    <a:lnTo>
                      <a:pt x="9" y="91"/>
                    </a:lnTo>
                    <a:lnTo>
                      <a:pt x="13" y="91"/>
                    </a:lnTo>
                    <a:lnTo>
                      <a:pt x="13" y="94"/>
                    </a:lnTo>
                    <a:lnTo>
                      <a:pt x="13" y="97"/>
                    </a:lnTo>
                    <a:lnTo>
                      <a:pt x="16" y="97"/>
                    </a:lnTo>
                    <a:lnTo>
                      <a:pt x="16" y="99"/>
                    </a:lnTo>
                    <a:lnTo>
                      <a:pt x="19" y="99"/>
                    </a:lnTo>
                    <a:lnTo>
                      <a:pt x="19" y="102"/>
                    </a:lnTo>
                    <a:lnTo>
                      <a:pt x="20" y="102"/>
                    </a:lnTo>
                    <a:lnTo>
                      <a:pt x="20" y="104"/>
                    </a:lnTo>
                    <a:lnTo>
                      <a:pt x="23" y="104"/>
                    </a:lnTo>
                    <a:lnTo>
                      <a:pt x="23" y="107"/>
                    </a:lnTo>
                    <a:lnTo>
                      <a:pt x="25" y="107"/>
                    </a:lnTo>
                    <a:lnTo>
                      <a:pt x="25" y="110"/>
                    </a:lnTo>
                    <a:lnTo>
                      <a:pt x="27" y="110"/>
                    </a:lnTo>
                    <a:lnTo>
                      <a:pt x="27" y="112"/>
                    </a:lnTo>
                    <a:lnTo>
                      <a:pt x="27" y="114"/>
                    </a:lnTo>
                    <a:lnTo>
                      <a:pt x="29" y="114"/>
                    </a:lnTo>
                    <a:lnTo>
                      <a:pt x="29" y="118"/>
                    </a:lnTo>
                    <a:lnTo>
                      <a:pt x="31" y="118"/>
                    </a:lnTo>
                    <a:lnTo>
                      <a:pt x="33" y="118"/>
                    </a:lnTo>
                    <a:lnTo>
                      <a:pt x="33" y="121"/>
                    </a:lnTo>
                    <a:lnTo>
                      <a:pt x="33" y="122"/>
                    </a:lnTo>
                    <a:lnTo>
                      <a:pt x="33" y="124"/>
                    </a:lnTo>
                    <a:lnTo>
                      <a:pt x="35" y="124"/>
                    </a:lnTo>
                    <a:lnTo>
                      <a:pt x="35" y="127"/>
                    </a:lnTo>
                    <a:lnTo>
                      <a:pt x="35" y="130"/>
                    </a:lnTo>
                    <a:lnTo>
                      <a:pt x="38" y="130"/>
                    </a:lnTo>
                    <a:lnTo>
                      <a:pt x="38" y="133"/>
                    </a:lnTo>
                    <a:lnTo>
                      <a:pt x="42" y="133"/>
                    </a:lnTo>
                    <a:lnTo>
                      <a:pt x="42" y="135"/>
                    </a:lnTo>
                    <a:lnTo>
                      <a:pt x="44" y="135"/>
                    </a:lnTo>
                    <a:lnTo>
                      <a:pt x="44" y="136"/>
                    </a:lnTo>
                    <a:lnTo>
                      <a:pt x="42" y="136"/>
                    </a:lnTo>
                    <a:lnTo>
                      <a:pt x="42" y="139"/>
                    </a:lnTo>
                    <a:lnTo>
                      <a:pt x="42" y="141"/>
                    </a:lnTo>
                    <a:lnTo>
                      <a:pt x="42" y="145"/>
                    </a:lnTo>
                    <a:lnTo>
                      <a:pt x="42" y="147"/>
                    </a:lnTo>
                    <a:lnTo>
                      <a:pt x="42" y="149"/>
                    </a:lnTo>
                    <a:lnTo>
                      <a:pt x="40" y="153"/>
                    </a:lnTo>
                    <a:lnTo>
                      <a:pt x="40" y="156"/>
                    </a:lnTo>
                    <a:lnTo>
                      <a:pt x="40" y="159"/>
                    </a:lnTo>
                    <a:lnTo>
                      <a:pt x="40" y="160"/>
                    </a:lnTo>
                    <a:lnTo>
                      <a:pt x="40" y="163"/>
                    </a:lnTo>
                    <a:lnTo>
                      <a:pt x="40" y="165"/>
                    </a:lnTo>
                    <a:lnTo>
                      <a:pt x="40" y="168"/>
                    </a:lnTo>
                    <a:lnTo>
                      <a:pt x="38" y="171"/>
                    </a:lnTo>
                    <a:lnTo>
                      <a:pt x="35" y="171"/>
                    </a:lnTo>
                    <a:lnTo>
                      <a:pt x="33" y="171"/>
                    </a:lnTo>
                    <a:lnTo>
                      <a:pt x="29" y="174"/>
                    </a:lnTo>
                    <a:lnTo>
                      <a:pt x="25" y="174"/>
                    </a:lnTo>
                    <a:lnTo>
                      <a:pt x="22" y="174"/>
                    </a:lnTo>
                    <a:lnTo>
                      <a:pt x="19" y="174"/>
                    </a:lnTo>
                    <a:lnTo>
                      <a:pt x="14" y="178"/>
                    </a:lnTo>
                    <a:lnTo>
                      <a:pt x="11" y="178"/>
                    </a:lnTo>
                    <a:lnTo>
                      <a:pt x="8" y="178"/>
                    </a:lnTo>
                    <a:lnTo>
                      <a:pt x="5" y="178"/>
                    </a:lnTo>
                    <a:lnTo>
                      <a:pt x="2" y="180"/>
                    </a:lnTo>
                    <a:lnTo>
                      <a:pt x="0" y="180"/>
                    </a:lnTo>
                    <a:lnTo>
                      <a:pt x="0" y="182"/>
                    </a:lnTo>
                    <a:lnTo>
                      <a:pt x="4" y="186"/>
                    </a:lnTo>
                    <a:lnTo>
                      <a:pt x="8" y="191"/>
                    </a:lnTo>
                    <a:lnTo>
                      <a:pt x="14" y="197"/>
                    </a:lnTo>
                    <a:lnTo>
                      <a:pt x="20" y="205"/>
                    </a:lnTo>
                    <a:lnTo>
                      <a:pt x="27" y="213"/>
                    </a:lnTo>
                    <a:lnTo>
                      <a:pt x="35" y="222"/>
                    </a:lnTo>
                    <a:lnTo>
                      <a:pt x="44" y="228"/>
                    </a:lnTo>
                    <a:lnTo>
                      <a:pt x="51" y="237"/>
                    </a:lnTo>
                    <a:lnTo>
                      <a:pt x="59" y="245"/>
                    </a:lnTo>
                    <a:lnTo>
                      <a:pt x="66" y="252"/>
                    </a:lnTo>
                    <a:lnTo>
                      <a:pt x="73" y="259"/>
                    </a:lnTo>
                    <a:lnTo>
                      <a:pt x="79" y="265"/>
                    </a:lnTo>
                    <a:lnTo>
                      <a:pt x="84" y="269"/>
                    </a:lnTo>
                    <a:lnTo>
                      <a:pt x="87" y="272"/>
                    </a:lnTo>
                    <a:lnTo>
                      <a:pt x="90" y="271"/>
                    </a:lnTo>
                    <a:lnTo>
                      <a:pt x="91" y="269"/>
                    </a:lnTo>
                    <a:lnTo>
                      <a:pt x="91" y="266"/>
                    </a:lnTo>
                    <a:lnTo>
                      <a:pt x="94" y="259"/>
                    </a:lnTo>
                    <a:lnTo>
                      <a:pt x="96" y="255"/>
                    </a:lnTo>
                    <a:lnTo>
                      <a:pt x="99" y="247"/>
                    </a:lnTo>
                    <a:lnTo>
                      <a:pt x="102" y="241"/>
                    </a:lnTo>
                    <a:lnTo>
                      <a:pt x="106" y="232"/>
                    </a:lnTo>
                    <a:lnTo>
                      <a:pt x="108" y="226"/>
                    </a:lnTo>
                    <a:lnTo>
                      <a:pt x="110" y="216"/>
                    </a:lnTo>
                    <a:lnTo>
                      <a:pt x="112" y="208"/>
                    </a:lnTo>
                    <a:lnTo>
                      <a:pt x="116" y="199"/>
                    </a:lnTo>
                    <a:lnTo>
                      <a:pt x="116" y="193"/>
                    </a:lnTo>
                    <a:lnTo>
                      <a:pt x="119" y="184"/>
                    </a:lnTo>
                    <a:lnTo>
                      <a:pt x="119" y="178"/>
                    </a:lnTo>
                    <a:lnTo>
                      <a:pt x="121" y="169"/>
                    </a:lnTo>
                    <a:lnTo>
                      <a:pt x="119" y="168"/>
                    </a:lnTo>
                    <a:lnTo>
                      <a:pt x="119" y="165"/>
                    </a:lnTo>
                    <a:lnTo>
                      <a:pt x="116" y="164"/>
                    </a:lnTo>
                    <a:lnTo>
                      <a:pt x="116" y="161"/>
                    </a:lnTo>
                    <a:lnTo>
                      <a:pt x="112" y="161"/>
                    </a:lnTo>
                    <a:lnTo>
                      <a:pt x="110" y="160"/>
                    </a:lnTo>
                    <a:lnTo>
                      <a:pt x="108" y="160"/>
                    </a:lnTo>
                    <a:lnTo>
                      <a:pt x="108" y="157"/>
                    </a:lnTo>
                    <a:lnTo>
                      <a:pt x="104" y="157"/>
                    </a:lnTo>
                    <a:lnTo>
                      <a:pt x="101" y="157"/>
                    </a:lnTo>
                    <a:lnTo>
                      <a:pt x="98" y="157"/>
                    </a:lnTo>
                    <a:lnTo>
                      <a:pt x="95" y="157"/>
                    </a:lnTo>
                    <a:lnTo>
                      <a:pt x="95" y="156"/>
                    </a:lnTo>
                    <a:lnTo>
                      <a:pt x="93" y="156"/>
                    </a:lnTo>
                    <a:lnTo>
                      <a:pt x="92" y="156"/>
                    </a:lnTo>
                    <a:lnTo>
                      <a:pt x="92" y="153"/>
                    </a:lnTo>
                    <a:lnTo>
                      <a:pt x="89" y="153"/>
                    </a:lnTo>
                    <a:lnTo>
                      <a:pt x="89" y="152"/>
                    </a:lnTo>
                    <a:lnTo>
                      <a:pt x="89" y="149"/>
                    </a:lnTo>
                    <a:lnTo>
                      <a:pt x="86" y="149"/>
                    </a:lnTo>
                    <a:lnTo>
                      <a:pt x="86" y="145"/>
                    </a:lnTo>
                    <a:lnTo>
                      <a:pt x="86" y="143"/>
                    </a:lnTo>
                    <a:lnTo>
                      <a:pt x="86" y="139"/>
                    </a:lnTo>
                    <a:lnTo>
                      <a:pt x="87" y="136"/>
                    </a:lnTo>
                    <a:lnTo>
                      <a:pt x="89" y="134"/>
                    </a:lnTo>
                    <a:lnTo>
                      <a:pt x="92" y="131"/>
                    </a:lnTo>
                    <a:lnTo>
                      <a:pt x="95" y="128"/>
                    </a:lnTo>
                    <a:lnTo>
                      <a:pt x="96" y="128"/>
                    </a:lnTo>
                    <a:lnTo>
                      <a:pt x="99" y="125"/>
                    </a:lnTo>
                    <a:lnTo>
                      <a:pt x="100" y="125"/>
                    </a:lnTo>
                    <a:lnTo>
                      <a:pt x="103" y="123"/>
                    </a:lnTo>
                    <a:lnTo>
                      <a:pt x="104" y="121"/>
                    </a:lnTo>
                    <a:lnTo>
                      <a:pt x="108" y="118"/>
                    </a:lnTo>
                    <a:lnTo>
                      <a:pt x="108" y="117"/>
                    </a:lnTo>
                    <a:lnTo>
                      <a:pt x="110" y="114"/>
                    </a:lnTo>
                    <a:lnTo>
                      <a:pt x="110" y="110"/>
                    </a:lnTo>
                    <a:lnTo>
                      <a:pt x="110" y="107"/>
                    </a:lnTo>
                    <a:lnTo>
                      <a:pt x="112" y="104"/>
                    </a:lnTo>
                    <a:lnTo>
                      <a:pt x="112" y="103"/>
                    </a:lnTo>
                    <a:lnTo>
                      <a:pt x="112" y="101"/>
                    </a:lnTo>
                    <a:lnTo>
                      <a:pt x="112" y="97"/>
                    </a:lnTo>
                    <a:lnTo>
                      <a:pt x="116" y="94"/>
                    </a:lnTo>
                    <a:lnTo>
                      <a:pt x="116" y="93"/>
                    </a:lnTo>
                    <a:lnTo>
                      <a:pt x="117" y="90"/>
                    </a:lnTo>
                    <a:lnTo>
                      <a:pt x="117" y="88"/>
                    </a:lnTo>
                    <a:lnTo>
                      <a:pt x="119" y="85"/>
                    </a:lnTo>
                    <a:lnTo>
                      <a:pt x="117" y="85"/>
                    </a:lnTo>
                    <a:lnTo>
                      <a:pt x="117" y="81"/>
                    </a:lnTo>
                    <a:lnTo>
                      <a:pt x="114" y="81"/>
                    </a:lnTo>
                    <a:lnTo>
                      <a:pt x="114" y="79"/>
                    </a:lnTo>
                    <a:lnTo>
                      <a:pt x="114" y="77"/>
                    </a:lnTo>
                    <a:lnTo>
                      <a:pt x="114" y="75"/>
                    </a:lnTo>
                    <a:lnTo>
                      <a:pt x="110" y="75"/>
                    </a:lnTo>
                    <a:lnTo>
                      <a:pt x="110" y="72"/>
                    </a:lnTo>
                    <a:lnTo>
                      <a:pt x="110" y="68"/>
                    </a:lnTo>
                    <a:lnTo>
                      <a:pt x="110" y="66"/>
                    </a:lnTo>
                    <a:lnTo>
                      <a:pt x="110" y="62"/>
                    </a:lnTo>
                    <a:lnTo>
                      <a:pt x="106" y="62"/>
                    </a:lnTo>
                    <a:lnTo>
                      <a:pt x="106" y="59"/>
                    </a:lnTo>
                    <a:lnTo>
                      <a:pt x="106" y="57"/>
                    </a:lnTo>
                    <a:lnTo>
                      <a:pt x="106" y="54"/>
                    </a:lnTo>
                    <a:lnTo>
                      <a:pt x="104" y="54"/>
                    </a:lnTo>
                    <a:lnTo>
                      <a:pt x="104" y="53"/>
                    </a:lnTo>
                    <a:lnTo>
                      <a:pt x="104" y="50"/>
                    </a:lnTo>
                    <a:lnTo>
                      <a:pt x="104" y="48"/>
                    </a:lnTo>
                    <a:lnTo>
                      <a:pt x="104" y="44"/>
                    </a:lnTo>
                    <a:lnTo>
                      <a:pt x="103" y="44"/>
                    </a:lnTo>
                    <a:lnTo>
                      <a:pt x="103" y="41"/>
                    </a:lnTo>
                    <a:lnTo>
                      <a:pt x="103" y="37"/>
                    </a:lnTo>
                    <a:lnTo>
                      <a:pt x="103" y="35"/>
                    </a:lnTo>
                    <a:lnTo>
                      <a:pt x="102" y="35"/>
                    </a:lnTo>
                    <a:lnTo>
                      <a:pt x="102" y="33"/>
                    </a:lnTo>
                    <a:lnTo>
                      <a:pt x="102" y="29"/>
                    </a:lnTo>
                    <a:lnTo>
                      <a:pt x="102" y="27"/>
                    </a:lnTo>
                    <a:lnTo>
                      <a:pt x="102" y="24"/>
                    </a:lnTo>
                    <a:lnTo>
                      <a:pt x="100" y="24"/>
                    </a:lnTo>
                    <a:lnTo>
                      <a:pt x="100" y="23"/>
                    </a:lnTo>
                    <a:lnTo>
                      <a:pt x="100" y="20"/>
                    </a:lnTo>
                    <a:lnTo>
                      <a:pt x="98" y="20"/>
                    </a:lnTo>
                    <a:lnTo>
                      <a:pt x="98" y="18"/>
                    </a:lnTo>
                    <a:lnTo>
                      <a:pt x="98" y="15"/>
                    </a:lnTo>
                    <a:lnTo>
                      <a:pt x="95" y="15"/>
                    </a:lnTo>
                    <a:lnTo>
                      <a:pt x="93" y="15"/>
                    </a:lnTo>
                    <a:lnTo>
                      <a:pt x="90" y="15"/>
                    </a:lnTo>
                    <a:lnTo>
                      <a:pt x="90" y="12"/>
                    </a:lnTo>
                    <a:lnTo>
                      <a:pt x="87" y="12"/>
                    </a:lnTo>
                    <a:lnTo>
                      <a:pt x="86" y="12"/>
                    </a:lnTo>
                    <a:lnTo>
                      <a:pt x="86" y="11"/>
                    </a:lnTo>
                    <a:lnTo>
                      <a:pt x="84" y="11"/>
                    </a:lnTo>
                    <a:lnTo>
                      <a:pt x="84" y="8"/>
                    </a:lnTo>
                    <a:lnTo>
                      <a:pt x="81" y="8"/>
                    </a:lnTo>
                    <a:lnTo>
                      <a:pt x="81" y="7"/>
                    </a:lnTo>
                    <a:lnTo>
                      <a:pt x="77" y="7"/>
                    </a:lnTo>
                    <a:lnTo>
                      <a:pt x="77" y="4"/>
                    </a:lnTo>
                    <a:lnTo>
                      <a:pt x="75" y="4"/>
                    </a:lnTo>
                    <a:lnTo>
                      <a:pt x="75" y="2"/>
                    </a:lnTo>
                    <a:lnTo>
                      <a:pt x="75" y="0"/>
                    </a:lnTo>
                    <a:lnTo>
                      <a:pt x="73" y="0"/>
                    </a:lnTo>
                  </a:path>
                </a:pathLst>
              </a:custGeom>
              <a:solidFill>
                <a:srgbClr val="FFC281"/>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00" name="その他">
                <a:extLst>
                  <a:ext uri="{FF2B5EF4-FFF2-40B4-BE49-F238E27FC236}">
                    <a16:creationId xmlns:a16="http://schemas.microsoft.com/office/drawing/2014/main" id="{E0C0D193-EBCC-4329-AB5A-22AFD1D6C4EC}"/>
                  </a:ext>
                </a:extLst>
              </p:cNvPr>
              <p:cNvSpPr>
                <a:spLocks/>
              </p:cNvSpPr>
              <p:nvPr/>
            </p:nvSpPr>
            <p:spPr bwMode="auto">
              <a:xfrm>
                <a:off x="87" y="57"/>
                <a:ext cx="33" cy="43"/>
              </a:xfrm>
              <a:custGeom>
                <a:avLst/>
                <a:gdLst>
                  <a:gd name="T0" fmla="*/ 16 w 33"/>
                  <a:gd name="T1" fmla="*/ 2 h 43"/>
                  <a:gd name="T2" fmla="*/ 16 w 33"/>
                  <a:gd name="T3" fmla="*/ 2 h 43"/>
                  <a:gd name="T4" fmla="*/ 16 w 33"/>
                  <a:gd name="T5" fmla="*/ 3 h 43"/>
                  <a:gd name="T6" fmla="*/ 16 w 33"/>
                  <a:gd name="T7" fmla="*/ 3 h 43"/>
                  <a:gd name="T8" fmla="*/ 16 w 33"/>
                  <a:gd name="T9" fmla="*/ 6 h 43"/>
                  <a:gd name="T10" fmla="*/ 16 w 33"/>
                  <a:gd name="T11" fmla="*/ 6 h 43"/>
                  <a:gd name="T12" fmla="*/ 16 w 33"/>
                  <a:gd name="T13" fmla="*/ 6 h 43"/>
                  <a:gd name="T14" fmla="*/ 16 w 33"/>
                  <a:gd name="T15" fmla="*/ 6 h 43"/>
                  <a:gd name="T16" fmla="*/ 18 w 33"/>
                  <a:gd name="T17" fmla="*/ 9 h 43"/>
                  <a:gd name="T18" fmla="*/ 18 w 33"/>
                  <a:gd name="T19" fmla="*/ 12 h 43"/>
                  <a:gd name="T20" fmla="*/ 18 w 33"/>
                  <a:gd name="T21" fmla="*/ 15 h 43"/>
                  <a:gd name="T22" fmla="*/ 18 w 33"/>
                  <a:gd name="T23" fmla="*/ 18 h 43"/>
                  <a:gd name="T24" fmla="*/ 22 w 33"/>
                  <a:gd name="T25" fmla="*/ 22 h 43"/>
                  <a:gd name="T26" fmla="*/ 22 w 33"/>
                  <a:gd name="T27" fmla="*/ 25 h 43"/>
                  <a:gd name="T28" fmla="*/ 25 w 33"/>
                  <a:gd name="T29" fmla="*/ 29 h 43"/>
                  <a:gd name="T30" fmla="*/ 27 w 33"/>
                  <a:gd name="T31" fmla="*/ 29 h 43"/>
                  <a:gd name="T32" fmla="*/ 30 w 33"/>
                  <a:gd name="T33" fmla="*/ 31 h 43"/>
                  <a:gd name="T34" fmla="*/ 30 w 33"/>
                  <a:gd name="T35" fmla="*/ 31 h 43"/>
                  <a:gd name="T36" fmla="*/ 30 w 33"/>
                  <a:gd name="T37" fmla="*/ 33 h 43"/>
                  <a:gd name="T38" fmla="*/ 30 w 33"/>
                  <a:gd name="T39" fmla="*/ 33 h 43"/>
                  <a:gd name="T40" fmla="*/ 30 w 33"/>
                  <a:gd name="T41" fmla="*/ 37 h 43"/>
                  <a:gd name="T42" fmla="*/ 30 w 33"/>
                  <a:gd name="T43" fmla="*/ 37 h 43"/>
                  <a:gd name="T44" fmla="*/ 30 w 33"/>
                  <a:gd name="T45" fmla="*/ 38 h 43"/>
                  <a:gd name="T46" fmla="*/ 30 w 33"/>
                  <a:gd name="T47" fmla="*/ 38 h 43"/>
                  <a:gd name="T48" fmla="*/ 29 w 33"/>
                  <a:gd name="T49" fmla="*/ 41 h 43"/>
                  <a:gd name="T50" fmla="*/ 29 w 33"/>
                  <a:gd name="T51" fmla="*/ 41 h 43"/>
                  <a:gd name="T52" fmla="*/ 27 w 33"/>
                  <a:gd name="T53" fmla="*/ 41 h 43"/>
                  <a:gd name="T54" fmla="*/ 27 w 33"/>
                  <a:gd name="T55" fmla="*/ 41 h 43"/>
                  <a:gd name="T56" fmla="*/ 25 w 33"/>
                  <a:gd name="T57" fmla="*/ 42 h 43"/>
                  <a:gd name="T58" fmla="*/ 25 w 33"/>
                  <a:gd name="T59" fmla="*/ 42 h 43"/>
                  <a:gd name="T60" fmla="*/ 25 w 33"/>
                  <a:gd name="T61" fmla="*/ 42 h 43"/>
                  <a:gd name="T62" fmla="*/ 25 w 33"/>
                  <a:gd name="T63" fmla="*/ 42 h 43"/>
                  <a:gd name="T64" fmla="*/ 22 w 33"/>
                  <a:gd name="T65" fmla="*/ 42 h 43"/>
                  <a:gd name="T66" fmla="*/ 18 w 33"/>
                  <a:gd name="T67" fmla="*/ 42 h 43"/>
                  <a:gd name="T68" fmla="*/ 16 w 33"/>
                  <a:gd name="T69" fmla="*/ 42 h 43"/>
                  <a:gd name="T70" fmla="*/ 13 w 33"/>
                  <a:gd name="T71" fmla="*/ 42 h 43"/>
                  <a:gd name="T72" fmla="*/ 10 w 33"/>
                  <a:gd name="T73" fmla="*/ 39 h 43"/>
                  <a:gd name="T74" fmla="*/ 9 w 33"/>
                  <a:gd name="T75" fmla="*/ 39 h 43"/>
                  <a:gd name="T76" fmla="*/ 9 w 33"/>
                  <a:gd name="T77" fmla="*/ 37 h 43"/>
                  <a:gd name="T78" fmla="*/ 9 w 33"/>
                  <a:gd name="T79" fmla="*/ 37 h 43"/>
                  <a:gd name="T80" fmla="*/ 5 w 33"/>
                  <a:gd name="T81" fmla="*/ 35 h 43"/>
                  <a:gd name="T82" fmla="*/ 5 w 33"/>
                  <a:gd name="T83" fmla="*/ 35 h 43"/>
                  <a:gd name="T84" fmla="*/ 3 w 33"/>
                  <a:gd name="T85" fmla="*/ 35 h 43"/>
                  <a:gd name="T86" fmla="*/ 3 w 33"/>
                  <a:gd name="T87" fmla="*/ 35 h 43"/>
                  <a:gd name="T88" fmla="*/ 0 w 33"/>
                  <a:gd name="T89" fmla="*/ 31 h 43"/>
                  <a:gd name="T90" fmla="*/ 0 w 33"/>
                  <a:gd name="T91" fmla="*/ 31 h 43"/>
                  <a:gd name="T92" fmla="*/ 0 w 33"/>
                  <a:gd name="T93" fmla="*/ 29 h 43"/>
                  <a:gd name="T94" fmla="*/ 0 w 33"/>
                  <a:gd name="T95" fmla="*/ 29 h 43"/>
                  <a:gd name="T96" fmla="*/ 0 w 33"/>
                  <a:gd name="T97" fmla="*/ 27 h 43"/>
                  <a:gd name="T98" fmla="*/ 0 w 33"/>
                  <a:gd name="T99" fmla="*/ 27 h 43"/>
                  <a:gd name="T100" fmla="*/ 0 w 33"/>
                  <a:gd name="T101" fmla="*/ 25 h 43"/>
                  <a:gd name="T102" fmla="*/ 0 w 33"/>
                  <a:gd name="T103" fmla="*/ 25 h 43"/>
                  <a:gd name="T104" fmla="*/ 0 w 33"/>
                  <a:gd name="T105" fmla="*/ 22 h 43"/>
                  <a:gd name="T106" fmla="*/ 0 w 33"/>
                  <a:gd name="T107" fmla="*/ 22 h 43"/>
                  <a:gd name="T108" fmla="*/ 0 w 33"/>
                  <a:gd name="T109" fmla="*/ 20 h 43"/>
                  <a:gd name="T110" fmla="*/ 0 w 33"/>
                  <a:gd name="T111" fmla="*/ 20 h 4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33" h="43">
                    <a:moveTo>
                      <a:pt x="16" y="0"/>
                    </a:moveTo>
                    <a:lnTo>
                      <a:pt x="16" y="2"/>
                    </a:lnTo>
                    <a:lnTo>
                      <a:pt x="16" y="3"/>
                    </a:lnTo>
                    <a:lnTo>
                      <a:pt x="16" y="6"/>
                    </a:lnTo>
                    <a:lnTo>
                      <a:pt x="18" y="6"/>
                    </a:lnTo>
                    <a:lnTo>
                      <a:pt x="18" y="9"/>
                    </a:lnTo>
                    <a:lnTo>
                      <a:pt x="18" y="12"/>
                    </a:lnTo>
                    <a:lnTo>
                      <a:pt x="18" y="15"/>
                    </a:lnTo>
                    <a:lnTo>
                      <a:pt x="18" y="18"/>
                    </a:lnTo>
                    <a:lnTo>
                      <a:pt x="22" y="18"/>
                    </a:lnTo>
                    <a:lnTo>
                      <a:pt x="22" y="22"/>
                    </a:lnTo>
                    <a:lnTo>
                      <a:pt x="22" y="25"/>
                    </a:lnTo>
                    <a:lnTo>
                      <a:pt x="25" y="25"/>
                    </a:lnTo>
                    <a:lnTo>
                      <a:pt x="25" y="29"/>
                    </a:lnTo>
                    <a:lnTo>
                      <a:pt x="27" y="29"/>
                    </a:lnTo>
                    <a:lnTo>
                      <a:pt x="30" y="29"/>
                    </a:lnTo>
                    <a:lnTo>
                      <a:pt x="30" y="31"/>
                    </a:lnTo>
                    <a:lnTo>
                      <a:pt x="30" y="33"/>
                    </a:lnTo>
                    <a:lnTo>
                      <a:pt x="30" y="37"/>
                    </a:lnTo>
                    <a:lnTo>
                      <a:pt x="30" y="38"/>
                    </a:lnTo>
                    <a:lnTo>
                      <a:pt x="32" y="38"/>
                    </a:lnTo>
                    <a:lnTo>
                      <a:pt x="29" y="41"/>
                    </a:lnTo>
                    <a:lnTo>
                      <a:pt x="27" y="41"/>
                    </a:lnTo>
                    <a:lnTo>
                      <a:pt x="25" y="42"/>
                    </a:lnTo>
                    <a:lnTo>
                      <a:pt x="22" y="42"/>
                    </a:lnTo>
                    <a:lnTo>
                      <a:pt x="18" y="42"/>
                    </a:lnTo>
                    <a:lnTo>
                      <a:pt x="16" y="42"/>
                    </a:lnTo>
                    <a:lnTo>
                      <a:pt x="13" y="42"/>
                    </a:lnTo>
                    <a:lnTo>
                      <a:pt x="13" y="39"/>
                    </a:lnTo>
                    <a:lnTo>
                      <a:pt x="10" y="39"/>
                    </a:lnTo>
                    <a:lnTo>
                      <a:pt x="9" y="39"/>
                    </a:lnTo>
                    <a:lnTo>
                      <a:pt x="9" y="37"/>
                    </a:lnTo>
                    <a:lnTo>
                      <a:pt x="9" y="35"/>
                    </a:lnTo>
                    <a:lnTo>
                      <a:pt x="5" y="35"/>
                    </a:lnTo>
                    <a:lnTo>
                      <a:pt x="3" y="35"/>
                    </a:lnTo>
                    <a:lnTo>
                      <a:pt x="3" y="31"/>
                    </a:lnTo>
                    <a:lnTo>
                      <a:pt x="0" y="31"/>
                    </a:lnTo>
                    <a:lnTo>
                      <a:pt x="0" y="29"/>
                    </a:lnTo>
                    <a:lnTo>
                      <a:pt x="0" y="27"/>
                    </a:lnTo>
                    <a:lnTo>
                      <a:pt x="0" y="25"/>
                    </a:lnTo>
                    <a:lnTo>
                      <a:pt x="0" y="22"/>
                    </a:lnTo>
                    <a:lnTo>
                      <a:pt x="0" y="20"/>
                    </a:lnTo>
                    <a:lnTo>
                      <a:pt x="0" y="18"/>
                    </a:lnTo>
                  </a:path>
                </a:pathLst>
              </a:custGeom>
              <a:noFill/>
              <a:ln w="18851" cap="flat"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01" name="その他">
                <a:extLst>
                  <a:ext uri="{FF2B5EF4-FFF2-40B4-BE49-F238E27FC236}">
                    <a16:creationId xmlns:a16="http://schemas.microsoft.com/office/drawing/2014/main" id="{DE686BDE-72E0-4694-A94B-93EB24BFB5C3}"/>
                  </a:ext>
                </a:extLst>
              </p:cNvPr>
              <p:cNvSpPr>
                <a:spLocks/>
              </p:cNvSpPr>
              <p:nvPr/>
            </p:nvSpPr>
            <p:spPr bwMode="auto">
              <a:xfrm>
                <a:off x="47" y="5"/>
                <a:ext cx="88" cy="51"/>
              </a:xfrm>
              <a:custGeom>
                <a:avLst/>
                <a:gdLst>
                  <a:gd name="T0" fmla="*/ 69 w 88"/>
                  <a:gd name="T1" fmla="*/ 6 h 51"/>
                  <a:gd name="T2" fmla="*/ 87 w 88"/>
                  <a:gd name="T3" fmla="*/ 17 h 51"/>
                  <a:gd name="T4" fmla="*/ 84 w 88"/>
                  <a:gd name="T5" fmla="*/ 28 h 51"/>
                  <a:gd name="T6" fmla="*/ 84 w 88"/>
                  <a:gd name="T7" fmla="*/ 45 h 51"/>
                  <a:gd name="T8" fmla="*/ 56 w 88"/>
                  <a:gd name="T9" fmla="*/ 41 h 51"/>
                  <a:gd name="T10" fmla="*/ 49 w 88"/>
                  <a:gd name="T11" fmla="*/ 19 h 51"/>
                  <a:gd name="T12" fmla="*/ 52 w 88"/>
                  <a:gd name="T13" fmla="*/ 41 h 51"/>
                  <a:gd name="T14" fmla="*/ 34 w 88"/>
                  <a:gd name="T15" fmla="*/ 41 h 51"/>
                  <a:gd name="T16" fmla="*/ 31 w 88"/>
                  <a:gd name="T17" fmla="*/ 17 h 51"/>
                  <a:gd name="T18" fmla="*/ 25 w 88"/>
                  <a:gd name="T19" fmla="*/ 44 h 51"/>
                  <a:gd name="T20" fmla="*/ 3 w 88"/>
                  <a:gd name="T21" fmla="*/ 50 h 51"/>
                  <a:gd name="T22" fmla="*/ 0 w 88"/>
                  <a:gd name="T23" fmla="*/ 30 h 51"/>
                  <a:gd name="T24" fmla="*/ 32 w 88"/>
                  <a:gd name="T25" fmla="*/ 6 h 51"/>
                  <a:gd name="T26" fmla="*/ 58 w 88"/>
                  <a:gd name="T27" fmla="*/ 0 h 51"/>
                  <a:gd name="T28" fmla="*/ 69 w 88"/>
                  <a:gd name="T29" fmla="*/ 6 h 51"/>
                  <a:gd name="T30" fmla="*/ 69 w 88"/>
                  <a:gd name="T31" fmla="*/ 6 h 5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88" h="51">
                    <a:moveTo>
                      <a:pt x="69" y="6"/>
                    </a:moveTo>
                    <a:lnTo>
                      <a:pt x="87" y="17"/>
                    </a:lnTo>
                    <a:lnTo>
                      <a:pt x="84" y="28"/>
                    </a:lnTo>
                    <a:lnTo>
                      <a:pt x="84" y="45"/>
                    </a:lnTo>
                    <a:lnTo>
                      <a:pt x="56" y="41"/>
                    </a:lnTo>
                    <a:lnTo>
                      <a:pt x="49" y="19"/>
                    </a:lnTo>
                    <a:lnTo>
                      <a:pt x="52" y="41"/>
                    </a:lnTo>
                    <a:lnTo>
                      <a:pt x="34" y="41"/>
                    </a:lnTo>
                    <a:lnTo>
                      <a:pt x="31" y="17"/>
                    </a:lnTo>
                    <a:lnTo>
                      <a:pt x="25" y="44"/>
                    </a:lnTo>
                    <a:lnTo>
                      <a:pt x="3" y="50"/>
                    </a:lnTo>
                    <a:lnTo>
                      <a:pt x="0" y="30"/>
                    </a:lnTo>
                    <a:lnTo>
                      <a:pt x="32" y="6"/>
                    </a:lnTo>
                    <a:lnTo>
                      <a:pt x="58" y="0"/>
                    </a:lnTo>
                    <a:lnTo>
                      <a:pt x="69" y="6"/>
                    </a:lnTo>
                  </a:path>
                </a:pathLst>
              </a:custGeom>
              <a:solidFill>
                <a:srgbClr val="000000"/>
              </a:solidFill>
              <a:ln w="9405"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02" name="その他">
                <a:extLst>
                  <a:ext uri="{FF2B5EF4-FFF2-40B4-BE49-F238E27FC236}">
                    <a16:creationId xmlns:a16="http://schemas.microsoft.com/office/drawing/2014/main" id="{0F627A96-07F9-4CEA-9120-DE41B599B9BF}"/>
                  </a:ext>
                </a:extLst>
              </p:cNvPr>
              <p:cNvSpPr>
                <a:spLocks/>
              </p:cNvSpPr>
              <p:nvPr/>
            </p:nvSpPr>
            <p:spPr bwMode="auto">
              <a:xfrm>
                <a:off x="70" y="99"/>
                <a:ext cx="55" cy="33"/>
              </a:xfrm>
              <a:custGeom>
                <a:avLst/>
                <a:gdLst>
                  <a:gd name="T0" fmla="*/ 0 w 55"/>
                  <a:gd name="T1" fmla="*/ 1 h 33"/>
                  <a:gd name="T2" fmla="*/ 0 w 55"/>
                  <a:gd name="T3" fmla="*/ 7 h 33"/>
                  <a:gd name="T4" fmla="*/ 2 w 55"/>
                  <a:gd name="T5" fmla="*/ 11 h 33"/>
                  <a:gd name="T6" fmla="*/ 2 w 55"/>
                  <a:gd name="T7" fmla="*/ 16 h 33"/>
                  <a:gd name="T8" fmla="*/ 6 w 55"/>
                  <a:gd name="T9" fmla="*/ 20 h 33"/>
                  <a:gd name="T10" fmla="*/ 8 w 55"/>
                  <a:gd name="T11" fmla="*/ 24 h 33"/>
                  <a:gd name="T12" fmla="*/ 11 w 55"/>
                  <a:gd name="T13" fmla="*/ 27 h 33"/>
                  <a:gd name="T14" fmla="*/ 14 w 55"/>
                  <a:gd name="T15" fmla="*/ 30 h 33"/>
                  <a:gd name="T16" fmla="*/ 19 w 55"/>
                  <a:gd name="T17" fmla="*/ 30 h 33"/>
                  <a:gd name="T18" fmla="*/ 22 w 55"/>
                  <a:gd name="T19" fmla="*/ 32 h 33"/>
                  <a:gd name="T20" fmla="*/ 27 w 55"/>
                  <a:gd name="T21" fmla="*/ 32 h 33"/>
                  <a:gd name="T22" fmla="*/ 30 w 55"/>
                  <a:gd name="T23" fmla="*/ 32 h 33"/>
                  <a:gd name="T24" fmla="*/ 37 w 55"/>
                  <a:gd name="T25" fmla="*/ 31 h 33"/>
                  <a:gd name="T26" fmla="*/ 40 w 55"/>
                  <a:gd name="T27" fmla="*/ 30 h 33"/>
                  <a:gd name="T28" fmla="*/ 45 w 55"/>
                  <a:gd name="T29" fmla="*/ 27 h 33"/>
                  <a:gd name="T30" fmla="*/ 48 w 55"/>
                  <a:gd name="T31" fmla="*/ 24 h 33"/>
                  <a:gd name="T32" fmla="*/ 54 w 55"/>
                  <a:gd name="T33" fmla="*/ 20 h 33"/>
                  <a:gd name="T34" fmla="*/ 54 w 55"/>
                  <a:gd name="T35" fmla="*/ 20 h 33"/>
                  <a:gd name="T36" fmla="*/ 48 w 55"/>
                  <a:gd name="T37" fmla="*/ 22 h 33"/>
                  <a:gd name="T38" fmla="*/ 44 w 55"/>
                  <a:gd name="T39" fmla="*/ 22 h 33"/>
                  <a:gd name="T40" fmla="*/ 37 w 55"/>
                  <a:gd name="T41" fmla="*/ 22 h 33"/>
                  <a:gd name="T42" fmla="*/ 35 w 55"/>
                  <a:gd name="T43" fmla="*/ 22 h 33"/>
                  <a:gd name="T44" fmla="*/ 30 w 55"/>
                  <a:gd name="T45" fmla="*/ 22 h 33"/>
                  <a:gd name="T46" fmla="*/ 27 w 55"/>
                  <a:gd name="T47" fmla="*/ 20 h 33"/>
                  <a:gd name="T48" fmla="*/ 24 w 55"/>
                  <a:gd name="T49" fmla="*/ 20 h 33"/>
                  <a:gd name="T50" fmla="*/ 21 w 55"/>
                  <a:gd name="T51" fmla="*/ 16 h 33"/>
                  <a:gd name="T52" fmla="*/ 18 w 55"/>
                  <a:gd name="T53" fmla="*/ 16 h 33"/>
                  <a:gd name="T54" fmla="*/ 15 w 55"/>
                  <a:gd name="T55" fmla="*/ 13 h 33"/>
                  <a:gd name="T56" fmla="*/ 12 w 55"/>
                  <a:gd name="T57" fmla="*/ 12 h 33"/>
                  <a:gd name="T58" fmla="*/ 9 w 55"/>
                  <a:gd name="T59" fmla="*/ 9 h 33"/>
                  <a:gd name="T60" fmla="*/ 6 w 55"/>
                  <a:gd name="T61" fmla="*/ 9 h 33"/>
                  <a:gd name="T62" fmla="*/ 2 w 55"/>
                  <a:gd name="T63" fmla="*/ 6 h 33"/>
                  <a:gd name="T64" fmla="*/ 0 w 55"/>
                  <a:gd name="T65" fmla="*/ 3 h 33"/>
                  <a:gd name="T66" fmla="*/ 0 w 55"/>
                  <a:gd name="T67" fmla="*/ 0 h 33"/>
                  <a:gd name="T68" fmla="*/ 0 w 55"/>
                  <a:gd name="T69" fmla="*/ 1 h 33"/>
                  <a:gd name="T70" fmla="*/ 0 w 55"/>
                  <a:gd name="T71" fmla="*/ 1 h 33"/>
                  <a:gd name="T72" fmla="*/ 0 w 55"/>
                  <a:gd name="T73" fmla="*/ 1 h 33"/>
                  <a:gd name="T74" fmla="*/ 0 w 55"/>
                  <a:gd name="T75" fmla="*/ 1 h 33"/>
                  <a:gd name="T76" fmla="*/ 0 w 55"/>
                  <a:gd name="T77" fmla="*/ 1 h 33"/>
                  <a:gd name="T78" fmla="*/ 0 w 55"/>
                  <a:gd name="T79" fmla="*/ 1 h 33"/>
                  <a:gd name="T80" fmla="*/ 0 w 55"/>
                  <a:gd name="T81" fmla="*/ 1 h 33"/>
                  <a:gd name="T82" fmla="*/ 0 w 55"/>
                  <a:gd name="T83" fmla="*/ 1 h 33"/>
                  <a:gd name="T84" fmla="*/ 0 w 55"/>
                  <a:gd name="T85" fmla="*/ 1 h 33"/>
                  <a:gd name="T86" fmla="*/ 0 w 55"/>
                  <a:gd name="T87" fmla="*/ 1 h 33"/>
                  <a:gd name="T88" fmla="*/ 0 w 55"/>
                  <a:gd name="T89" fmla="*/ 1 h 33"/>
                  <a:gd name="T90" fmla="*/ 0 w 55"/>
                  <a:gd name="T91" fmla="*/ 1 h 33"/>
                  <a:gd name="T92" fmla="*/ 0 w 55"/>
                  <a:gd name="T93" fmla="*/ 1 h 33"/>
                  <a:gd name="T94" fmla="*/ 0 w 55"/>
                  <a:gd name="T95" fmla="*/ 1 h 33"/>
                  <a:gd name="T96" fmla="*/ 0 w 55"/>
                  <a:gd name="T97" fmla="*/ 1 h 33"/>
                  <a:gd name="T98" fmla="*/ 0 w 55"/>
                  <a:gd name="T99" fmla="*/ 1 h 33"/>
                  <a:gd name="T100" fmla="*/ 0 w 55"/>
                  <a:gd name="T101" fmla="*/ 1 h 3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55" h="33">
                    <a:moveTo>
                      <a:pt x="0" y="1"/>
                    </a:moveTo>
                    <a:lnTo>
                      <a:pt x="0" y="7"/>
                    </a:lnTo>
                    <a:lnTo>
                      <a:pt x="2" y="11"/>
                    </a:lnTo>
                    <a:lnTo>
                      <a:pt x="2" y="16"/>
                    </a:lnTo>
                    <a:lnTo>
                      <a:pt x="6" y="20"/>
                    </a:lnTo>
                    <a:lnTo>
                      <a:pt x="8" y="24"/>
                    </a:lnTo>
                    <a:lnTo>
                      <a:pt x="11" y="27"/>
                    </a:lnTo>
                    <a:lnTo>
                      <a:pt x="14" y="30"/>
                    </a:lnTo>
                    <a:lnTo>
                      <a:pt x="19" y="30"/>
                    </a:lnTo>
                    <a:lnTo>
                      <a:pt x="22" y="32"/>
                    </a:lnTo>
                    <a:lnTo>
                      <a:pt x="27" y="32"/>
                    </a:lnTo>
                    <a:lnTo>
                      <a:pt x="30" y="32"/>
                    </a:lnTo>
                    <a:lnTo>
                      <a:pt x="37" y="31"/>
                    </a:lnTo>
                    <a:lnTo>
                      <a:pt x="40" y="30"/>
                    </a:lnTo>
                    <a:lnTo>
                      <a:pt x="45" y="27"/>
                    </a:lnTo>
                    <a:lnTo>
                      <a:pt x="48" y="24"/>
                    </a:lnTo>
                    <a:lnTo>
                      <a:pt x="54" y="20"/>
                    </a:lnTo>
                    <a:lnTo>
                      <a:pt x="48" y="22"/>
                    </a:lnTo>
                    <a:lnTo>
                      <a:pt x="44" y="22"/>
                    </a:lnTo>
                    <a:lnTo>
                      <a:pt x="37" y="22"/>
                    </a:lnTo>
                    <a:lnTo>
                      <a:pt x="35" y="22"/>
                    </a:lnTo>
                    <a:lnTo>
                      <a:pt x="30" y="22"/>
                    </a:lnTo>
                    <a:lnTo>
                      <a:pt x="27" y="20"/>
                    </a:lnTo>
                    <a:lnTo>
                      <a:pt x="24" y="20"/>
                    </a:lnTo>
                    <a:lnTo>
                      <a:pt x="21" y="16"/>
                    </a:lnTo>
                    <a:lnTo>
                      <a:pt x="18" y="16"/>
                    </a:lnTo>
                    <a:lnTo>
                      <a:pt x="15" y="13"/>
                    </a:lnTo>
                    <a:lnTo>
                      <a:pt x="12" y="12"/>
                    </a:lnTo>
                    <a:lnTo>
                      <a:pt x="9" y="9"/>
                    </a:lnTo>
                    <a:lnTo>
                      <a:pt x="6" y="9"/>
                    </a:lnTo>
                    <a:lnTo>
                      <a:pt x="2" y="6"/>
                    </a:lnTo>
                    <a:lnTo>
                      <a:pt x="0" y="3"/>
                    </a:lnTo>
                    <a:lnTo>
                      <a:pt x="0" y="0"/>
                    </a:lnTo>
                    <a:lnTo>
                      <a:pt x="0" y="1"/>
                    </a:lnTo>
                  </a:path>
                </a:pathLst>
              </a:custGeom>
              <a:solidFill>
                <a:srgbClr val="FFFFFF"/>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03" name="Oval 168">
                <a:extLst>
                  <a:ext uri="{FF2B5EF4-FFF2-40B4-BE49-F238E27FC236}">
                    <a16:creationId xmlns:a16="http://schemas.microsoft.com/office/drawing/2014/main" id="{F9AF1CB1-4900-4BAF-80AB-B72C9ABEB0AF}"/>
                  </a:ext>
                </a:extLst>
              </p:cNvPr>
              <p:cNvSpPr>
                <a:spLocks noChangeArrowheads="1"/>
              </p:cNvSpPr>
              <p:nvPr/>
            </p:nvSpPr>
            <p:spPr bwMode="auto">
              <a:xfrm>
                <a:off x="103" y="55"/>
                <a:ext cx="10" cy="5"/>
              </a:xfrm>
              <a:prstGeom prst="ellipse">
                <a:avLst/>
              </a:prstGeom>
              <a:solidFill>
                <a:srgbClr val="000000"/>
              </a:solidFill>
              <a:ln w="940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endParaRPr lang="ja-JP" altLang="en-US" dirty="0"/>
              </a:p>
            </p:txBody>
          </p:sp>
          <p:sp>
            <p:nvSpPr>
              <p:cNvPr id="3104" name="Oval 169">
                <a:extLst>
                  <a:ext uri="{FF2B5EF4-FFF2-40B4-BE49-F238E27FC236}">
                    <a16:creationId xmlns:a16="http://schemas.microsoft.com/office/drawing/2014/main" id="{B021EA89-D578-411A-ACB1-C1F5C66514F5}"/>
                  </a:ext>
                </a:extLst>
              </p:cNvPr>
              <p:cNvSpPr>
                <a:spLocks noChangeArrowheads="1"/>
              </p:cNvSpPr>
              <p:nvPr/>
            </p:nvSpPr>
            <p:spPr bwMode="auto">
              <a:xfrm>
                <a:off x="81" y="57"/>
                <a:ext cx="8" cy="8"/>
              </a:xfrm>
              <a:prstGeom prst="ellipse">
                <a:avLst/>
              </a:prstGeom>
              <a:solidFill>
                <a:srgbClr val="000000"/>
              </a:solidFill>
              <a:ln w="940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endParaRPr lang="ja-JP" altLang="en-US" dirty="0"/>
              </a:p>
            </p:txBody>
          </p:sp>
          <p:sp>
            <p:nvSpPr>
              <p:cNvPr id="3105" name="その他">
                <a:extLst>
                  <a:ext uri="{FF2B5EF4-FFF2-40B4-BE49-F238E27FC236}">
                    <a16:creationId xmlns:a16="http://schemas.microsoft.com/office/drawing/2014/main" id="{A1285B59-7A90-443A-944E-1A1D7DCD79D6}"/>
                  </a:ext>
                </a:extLst>
              </p:cNvPr>
              <p:cNvSpPr>
                <a:spLocks/>
              </p:cNvSpPr>
              <p:nvPr/>
            </p:nvSpPr>
            <p:spPr bwMode="auto">
              <a:xfrm>
                <a:off x="0" y="166"/>
                <a:ext cx="216" cy="230"/>
              </a:xfrm>
              <a:custGeom>
                <a:avLst/>
                <a:gdLst>
                  <a:gd name="T0" fmla="*/ 52 w 216"/>
                  <a:gd name="T1" fmla="*/ 10 h 230"/>
                  <a:gd name="T2" fmla="*/ 44 w 216"/>
                  <a:gd name="T3" fmla="*/ 11 h 230"/>
                  <a:gd name="T4" fmla="*/ 41 w 216"/>
                  <a:gd name="T5" fmla="*/ 13 h 230"/>
                  <a:gd name="T6" fmla="*/ 35 w 216"/>
                  <a:gd name="T7" fmla="*/ 17 h 230"/>
                  <a:gd name="T8" fmla="*/ 30 w 216"/>
                  <a:gd name="T9" fmla="*/ 19 h 230"/>
                  <a:gd name="T10" fmla="*/ 24 w 216"/>
                  <a:gd name="T11" fmla="*/ 19 h 230"/>
                  <a:gd name="T12" fmla="*/ 24 w 216"/>
                  <a:gd name="T13" fmla="*/ 19 h 230"/>
                  <a:gd name="T14" fmla="*/ 14 w 216"/>
                  <a:gd name="T15" fmla="*/ 25 h 230"/>
                  <a:gd name="T16" fmla="*/ 5 w 216"/>
                  <a:gd name="T17" fmla="*/ 30 h 230"/>
                  <a:gd name="T18" fmla="*/ 3 w 216"/>
                  <a:gd name="T19" fmla="*/ 36 h 230"/>
                  <a:gd name="T20" fmla="*/ 3 w 216"/>
                  <a:gd name="T21" fmla="*/ 42 h 230"/>
                  <a:gd name="T22" fmla="*/ 1 w 216"/>
                  <a:gd name="T23" fmla="*/ 47 h 230"/>
                  <a:gd name="T24" fmla="*/ 1 w 216"/>
                  <a:gd name="T25" fmla="*/ 53 h 230"/>
                  <a:gd name="T26" fmla="*/ 1 w 216"/>
                  <a:gd name="T27" fmla="*/ 60 h 230"/>
                  <a:gd name="T28" fmla="*/ 1 w 216"/>
                  <a:gd name="T29" fmla="*/ 61 h 230"/>
                  <a:gd name="T30" fmla="*/ 1 w 216"/>
                  <a:gd name="T31" fmla="*/ 63 h 230"/>
                  <a:gd name="T32" fmla="*/ 0 w 216"/>
                  <a:gd name="T33" fmla="*/ 74 h 230"/>
                  <a:gd name="T34" fmla="*/ 0 w 216"/>
                  <a:gd name="T35" fmla="*/ 89 h 230"/>
                  <a:gd name="T36" fmla="*/ 1 w 216"/>
                  <a:gd name="T37" fmla="*/ 100 h 230"/>
                  <a:gd name="T38" fmla="*/ 1 w 216"/>
                  <a:gd name="T39" fmla="*/ 123 h 230"/>
                  <a:gd name="T40" fmla="*/ 0 w 216"/>
                  <a:gd name="T41" fmla="*/ 135 h 230"/>
                  <a:gd name="T42" fmla="*/ 1 w 216"/>
                  <a:gd name="T43" fmla="*/ 161 h 230"/>
                  <a:gd name="T44" fmla="*/ 28 w 216"/>
                  <a:gd name="T45" fmla="*/ 193 h 230"/>
                  <a:gd name="T46" fmla="*/ 30 w 216"/>
                  <a:gd name="T47" fmla="*/ 199 h 230"/>
                  <a:gd name="T48" fmla="*/ 32 w 216"/>
                  <a:gd name="T49" fmla="*/ 208 h 230"/>
                  <a:gd name="T50" fmla="*/ 70 w 216"/>
                  <a:gd name="T51" fmla="*/ 228 h 230"/>
                  <a:gd name="T52" fmla="*/ 142 w 216"/>
                  <a:gd name="T53" fmla="*/ 225 h 230"/>
                  <a:gd name="T54" fmla="*/ 184 w 216"/>
                  <a:gd name="T55" fmla="*/ 212 h 230"/>
                  <a:gd name="T56" fmla="*/ 197 w 216"/>
                  <a:gd name="T57" fmla="*/ 217 h 230"/>
                  <a:gd name="T58" fmla="*/ 202 w 216"/>
                  <a:gd name="T59" fmla="*/ 216 h 230"/>
                  <a:gd name="T60" fmla="*/ 203 w 216"/>
                  <a:gd name="T61" fmla="*/ 207 h 230"/>
                  <a:gd name="T62" fmla="*/ 208 w 216"/>
                  <a:gd name="T63" fmla="*/ 201 h 230"/>
                  <a:gd name="T64" fmla="*/ 213 w 216"/>
                  <a:gd name="T65" fmla="*/ 186 h 230"/>
                  <a:gd name="T66" fmla="*/ 213 w 216"/>
                  <a:gd name="T67" fmla="*/ 168 h 230"/>
                  <a:gd name="T68" fmla="*/ 215 w 216"/>
                  <a:gd name="T69" fmla="*/ 153 h 230"/>
                  <a:gd name="T70" fmla="*/ 212 w 216"/>
                  <a:gd name="T71" fmla="*/ 137 h 230"/>
                  <a:gd name="T72" fmla="*/ 215 w 216"/>
                  <a:gd name="T73" fmla="*/ 129 h 230"/>
                  <a:gd name="T74" fmla="*/ 213 w 216"/>
                  <a:gd name="T75" fmla="*/ 112 h 230"/>
                  <a:gd name="T76" fmla="*/ 210 w 216"/>
                  <a:gd name="T77" fmla="*/ 95 h 230"/>
                  <a:gd name="T78" fmla="*/ 202 w 216"/>
                  <a:gd name="T79" fmla="*/ 80 h 230"/>
                  <a:gd name="T80" fmla="*/ 198 w 216"/>
                  <a:gd name="T81" fmla="*/ 53 h 230"/>
                  <a:gd name="T82" fmla="*/ 191 w 216"/>
                  <a:gd name="T83" fmla="*/ 36 h 230"/>
                  <a:gd name="T84" fmla="*/ 187 w 216"/>
                  <a:gd name="T85" fmla="*/ 13 h 230"/>
                  <a:gd name="T86" fmla="*/ 173 w 216"/>
                  <a:gd name="T87" fmla="*/ 4 h 230"/>
                  <a:gd name="T88" fmla="*/ 163 w 216"/>
                  <a:gd name="T89" fmla="*/ 1 h 230"/>
                  <a:gd name="T90" fmla="*/ 157 w 216"/>
                  <a:gd name="T91" fmla="*/ 2 h 230"/>
                  <a:gd name="T92" fmla="*/ 149 w 216"/>
                  <a:gd name="T93" fmla="*/ 2 h 230"/>
                  <a:gd name="T94" fmla="*/ 140 w 216"/>
                  <a:gd name="T95" fmla="*/ 2 h 230"/>
                  <a:gd name="T96" fmla="*/ 136 w 216"/>
                  <a:gd name="T97" fmla="*/ 13 h 230"/>
                  <a:gd name="T98" fmla="*/ 128 w 216"/>
                  <a:gd name="T99" fmla="*/ 29 h 230"/>
                  <a:gd name="T100" fmla="*/ 124 w 216"/>
                  <a:gd name="T101" fmla="*/ 44 h 230"/>
                  <a:gd name="T102" fmla="*/ 124 w 216"/>
                  <a:gd name="T103" fmla="*/ 86 h 230"/>
                  <a:gd name="T104" fmla="*/ 115 w 216"/>
                  <a:gd name="T105" fmla="*/ 98 h 230"/>
                  <a:gd name="T106" fmla="*/ 96 w 216"/>
                  <a:gd name="T107" fmla="*/ 58 h 230"/>
                  <a:gd name="T108" fmla="*/ 86 w 216"/>
                  <a:gd name="T109" fmla="*/ 27 h 230"/>
                  <a:gd name="T110" fmla="*/ 72 w 216"/>
                  <a:gd name="T111" fmla="*/ 19 h 230"/>
                  <a:gd name="T112" fmla="*/ 65 w 216"/>
                  <a:gd name="T113" fmla="*/ 8 h 230"/>
                  <a:gd name="T114" fmla="*/ 63 w 216"/>
                  <a:gd name="T115" fmla="*/ 9 h 230"/>
                  <a:gd name="T116" fmla="*/ 59 w 216"/>
                  <a:gd name="T117" fmla="*/ 9 h 23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16" h="230">
                    <a:moveTo>
                      <a:pt x="59" y="9"/>
                    </a:moveTo>
                    <a:lnTo>
                      <a:pt x="56" y="10"/>
                    </a:lnTo>
                    <a:lnTo>
                      <a:pt x="55" y="10"/>
                    </a:lnTo>
                    <a:lnTo>
                      <a:pt x="52" y="10"/>
                    </a:lnTo>
                    <a:lnTo>
                      <a:pt x="49" y="11"/>
                    </a:lnTo>
                    <a:lnTo>
                      <a:pt x="47" y="11"/>
                    </a:lnTo>
                    <a:lnTo>
                      <a:pt x="44" y="11"/>
                    </a:lnTo>
                    <a:lnTo>
                      <a:pt x="41" y="13"/>
                    </a:lnTo>
                    <a:lnTo>
                      <a:pt x="38" y="15"/>
                    </a:lnTo>
                    <a:lnTo>
                      <a:pt x="35" y="17"/>
                    </a:lnTo>
                    <a:lnTo>
                      <a:pt x="34" y="17"/>
                    </a:lnTo>
                    <a:lnTo>
                      <a:pt x="30" y="19"/>
                    </a:lnTo>
                    <a:lnTo>
                      <a:pt x="28" y="19"/>
                    </a:lnTo>
                    <a:lnTo>
                      <a:pt x="24" y="19"/>
                    </a:lnTo>
                    <a:lnTo>
                      <a:pt x="21" y="23"/>
                    </a:lnTo>
                    <a:lnTo>
                      <a:pt x="19" y="23"/>
                    </a:lnTo>
                    <a:lnTo>
                      <a:pt x="16" y="25"/>
                    </a:lnTo>
                    <a:lnTo>
                      <a:pt x="14" y="25"/>
                    </a:lnTo>
                    <a:lnTo>
                      <a:pt x="11" y="29"/>
                    </a:lnTo>
                    <a:lnTo>
                      <a:pt x="8" y="29"/>
                    </a:lnTo>
                    <a:lnTo>
                      <a:pt x="5" y="30"/>
                    </a:lnTo>
                    <a:lnTo>
                      <a:pt x="3" y="32"/>
                    </a:lnTo>
                    <a:lnTo>
                      <a:pt x="3" y="36"/>
                    </a:lnTo>
                    <a:lnTo>
                      <a:pt x="3" y="37"/>
                    </a:lnTo>
                    <a:lnTo>
                      <a:pt x="3" y="40"/>
                    </a:lnTo>
                    <a:lnTo>
                      <a:pt x="3" y="42"/>
                    </a:lnTo>
                    <a:lnTo>
                      <a:pt x="3" y="44"/>
                    </a:lnTo>
                    <a:lnTo>
                      <a:pt x="1" y="47"/>
                    </a:lnTo>
                    <a:lnTo>
                      <a:pt x="1" y="50"/>
                    </a:lnTo>
                    <a:lnTo>
                      <a:pt x="1" y="53"/>
                    </a:lnTo>
                    <a:lnTo>
                      <a:pt x="1" y="54"/>
                    </a:lnTo>
                    <a:lnTo>
                      <a:pt x="1" y="58"/>
                    </a:lnTo>
                    <a:lnTo>
                      <a:pt x="1" y="60"/>
                    </a:lnTo>
                    <a:lnTo>
                      <a:pt x="1" y="61"/>
                    </a:lnTo>
                    <a:lnTo>
                      <a:pt x="1" y="63"/>
                    </a:lnTo>
                    <a:lnTo>
                      <a:pt x="0" y="65"/>
                    </a:lnTo>
                    <a:lnTo>
                      <a:pt x="0" y="67"/>
                    </a:lnTo>
                    <a:lnTo>
                      <a:pt x="0" y="69"/>
                    </a:lnTo>
                    <a:lnTo>
                      <a:pt x="0" y="73"/>
                    </a:lnTo>
                    <a:lnTo>
                      <a:pt x="0" y="74"/>
                    </a:lnTo>
                    <a:lnTo>
                      <a:pt x="0" y="77"/>
                    </a:lnTo>
                    <a:lnTo>
                      <a:pt x="0" y="80"/>
                    </a:lnTo>
                    <a:lnTo>
                      <a:pt x="0" y="83"/>
                    </a:lnTo>
                    <a:lnTo>
                      <a:pt x="0" y="86"/>
                    </a:lnTo>
                    <a:lnTo>
                      <a:pt x="0" y="89"/>
                    </a:lnTo>
                    <a:lnTo>
                      <a:pt x="0" y="92"/>
                    </a:lnTo>
                    <a:lnTo>
                      <a:pt x="1" y="92"/>
                    </a:lnTo>
                    <a:lnTo>
                      <a:pt x="1" y="95"/>
                    </a:lnTo>
                    <a:lnTo>
                      <a:pt x="1" y="96"/>
                    </a:lnTo>
                    <a:lnTo>
                      <a:pt x="1" y="100"/>
                    </a:lnTo>
                    <a:lnTo>
                      <a:pt x="1" y="104"/>
                    </a:lnTo>
                    <a:lnTo>
                      <a:pt x="1" y="107"/>
                    </a:lnTo>
                    <a:lnTo>
                      <a:pt x="1" y="110"/>
                    </a:lnTo>
                    <a:lnTo>
                      <a:pt x="1" y="113"/>
                    </a:lnTo>
                    <a:lnTo>
                      <a:pt x="1" y="117"/>
                    </a:lnTo>
                    <a:lnTo>
                      <a:pt x="1" y="120"/>
                    </a:lnTo>
                    <a:lnTo>
                      <a:pt x="1" y="123"/>
                    </a:lnTo>
                    <a:lnTo>
                      <a:pt x="1" y="126"/>
                    </a:lnTo>
                    <a:lnTo>
                      <a:pt x="1" y="129"/>
                    </a:lnTo>
                    <a:lnTo>
                      <a:pt x="1" y="130"/>
                    </a:lnTo>
                    <a:lnTo>
                      <a:pt x="1" y="131"/>
                    </a:lnTo>
                    <a:lnTo>
                      <a:pt x="0" y="135"/>
                    </a:lnTo>
                    <a:lnTo>
                      <a:pt x="0" y="139"/>
                    </a:lnTo>
                    <a:lnTo>
                      <a:pt x="0" y="140"/>
                    </a:lnTo>
                    <a:lnTo>
                      <a:pt x="0" y="145"/>
                    </a:lnTo>
                    <a:lnTo>
                      <a:pt x="0" y="148"/>
                    </a:lnTo>
                    <a:lnTo>
                      <a:pt x="0" y="152"/>
                    </a:lnTo>
                    <a:lnTo>
                      <a:pt x="1" y="155"/>
                    </a:lnTo>
                    <a:lnTo>
                      <a:pt x="1" y="161"/>
                    </a:lnTo>
                    <a:lnTo>
                      <a:pt x="3" y="166"/>
                    </a:lnTo>
                    <a:lnTo>
                      <a:pt x="5" y="172"/>
                    </a:lnTo>
                    <a:lnTo>
                      <a:pt x="8" y="175"/>
                    </a:lnTo>
                    <a:lnTo>
                      <a:pt x="11" y="181"/>
                    </a:lnTo>
                    <a:lnTo>
                      <a:pt x="16" y="184"/>
                    </a:lnTo>
                    <a:lnTo>
                      <a:pt x="21" y="190"/>
                    </a:lnTo>
                    <a:lnTo>
                      <a:pt x="28" y="193"/>
                    </a:lnTo>
                    <a:lnTo>
                      <a:pt x="28" y="195"/>
                    </a:lnTo>
                    <a:lnTo>
                      <a:pt x="28" y="196"/>
                    </a:lnTo>
                    <a:lnTo>
                      <a:pt x="30" y="196"/>
                    </a:lnTo>
                    <a:lnTo>
                      <a:pt x="30" y="199"/>
                    </a:lnTo>
                    <a:lnTo>
                      <a:pt x="30" y="203"/>
                    </a:lnTo>
                    <a:lnTo>
                      <a:pt x="30" y="205"/>
                    </a:lnTo>
                    <a:lnTo>
                      <a:pt x="30" y="208"/>
                    </a:lnTo>
                    <a:lnTo>
                      <a:pt x="32" y="208"/>
                    </a:lnTo>
                    <a:lnTo>
                      <a:pt x="32" y="210"/>
                    </a:lnTo>
                    <a:lnTo>
                      <a:pt x="35" y="210"/>
                    </a:lnTo>
                    <a:lnTo>
                      <a:pt x="39" y="216"/>
                    </a:lnTo>
                    <a:lnTo>
                      <a:pt x="45" y="219"/>
                    </a:lnTo>
                    <a:lnTo>
                      <a:pt x="52" y="222"/>
                    </a:lnTo>
                    <a:lnTo>
                      <a:pt x="61" y="225"/>
                    </a:lnTo>
                    <a:lnTo>
                      <a:pt x="70" y="228"/>
                    </a:lnTo>
                    <a:lnTo>
                      <a:pt x="79" y="229"/>
                    </a:lnTo>
                    <a:lnTo>
                      <a:pt x="88" y="229"/>
                    </a:lnTo>
                    <a:lnTo>
                      <a:pt x="100" y="229"/>
                    </a:lnTo>
                    <a:lnTo>
                      <a:pt x="110" y="229"/>
                    </a:lnTo>
                    <a:lnTo>
                      <a:pt x="120" y="229"/>
                    </a:lnTo>
                    <a:lnTo>
                      <a:pt x="129" y="228"/>
                    </a:lnTo>
                    <a:lnTo>
                      <a:pt x="142" y="225"/>
                    </a:lnTo>
                    <a:lnTo>
                      <a:pt x="151" y="223"/>
                    </a:lnTo>
                    <a:lnTo>
                      <a:pt x="162" y="220"/>
                    </a:lnTo>
                    <a:lnTo>
                      <a:pt x="171" y="217"/>
                    </a:lnTo>
                    <a:lnTo>
                      <a:pt x="183" y="210"/>
                    </a:lnTo>
                    <a:lnTo>
                      <a:pt x="183" y="212"/>
                    </a:lnTo>
                    <a:lnTo>
                      <a:pt x="184" y="212"/>
                    </a:lnTo>
                    <a:lnTo>
                      <a:pt x="187" y="212"/>
                    </a:lnTo>
                    <a:lnTo>
                      <a:pt x="187" y="214"/>
                    </a:lnTo>
                    <a:lnTo>
                      <a:pt x="190" y="214"/>
                    </a:lnTo>
                    <a:lnTo>
                      <a:pt x="191" y="214"/>
                    </a:lnTo>
                    <a:lnTo>
                      <a:pt x="194" y="214"/>
                    </a:lnTo>
                    <a:lnTo>
                      <a:pt x="194" y="217"/>
                    </a:lnTo>
                    <a:lnTo>
                      <a:pt x="197" y="217"/>
                    </a:lnTo>
                    <a:lnTo>
                      <a:pt x="200" y="217"/>
                    </a:lnTo>
                    <a:lnTo>
                      <a:pt x="202" y="217"/>
                    </a:lnTo>
                    <a:lnTo>
                      <a:pt x="204" y="216"/>
                    </a:lnTo>
                    <a:lnTo>
                      <a:pt x="202" y="216"/>
                    </a:lnTo>
                    <a:lnTo>
                      <a:pt x="202" y="214"/>
                    </a:lnTo>
                    <a:lnTo>
                      <a:pt x="202" y="210"/>
                    </a:lnTo>
                    <a:lnTo>
                      <a:pt x="203" y="207"/>
                    </a:lnTo>
                    <a:lnTo>
                      <a:pt x="203" y="205"/>
                    </a:lnTo>
                    <a:lnTo>
                      <a:pt x="206" y="203"/>
                    </a:lnTo>
                    <a:lnTo>
                      <a:pt x="208" y="201"/>
                    </a:lnTo>
                    <a:lnTo>
                      <a:pt x="210" y="199"/>
                    </a:lnTo>
                    <a:lnTo>
                      <a:pt x="210" y="197"/>
                    </a:lnTo>
                    <a:lnTo>
                      <a:pt x="210" y="195"/>
                    </a:lnTo>
                    <a:lnTo>
                      <a:pt x="213" y="192"/>
                    </a:lnTo>
                    <a:lnTo>
                      <a:pt x="213" y="189"/>
                    </a:lnTo>
                    <a:lnTo>
                      <a:pt x="213" y="186"/>
                    </a:lnTo>
                    <a:lnTo>
                      <a:pt x="213" y="183"/>
                    </a:lnTo>
                    <a:lnTo>
                      <a:pt x="213" y="179"/>
                    </a:lnTo>
                    <a:lnTo>
                      <a:pt x="213" y="177"/>
                    </a:lnTo>
                    <a:lnTo>
                      <a:pt x="213" y="175"/>
                    </a:lnTo>
                    <a:lnTo>
                      <a:pt x="213" y="172"/>
                    </a:lnTo>
                    <a:lnTo>
                      <a:pt x="213" y="168"/>
                    </a:lnTo>
                    <a:lnTo>
                      <a:pt x="213" y="164"/>
                    </a:lnTo>
                    <a:lnTo>
                      <a:pt x="213" y="162"/>
                    </a:lnTo>
                    <a:lnTo>
                      <a:pt x="215" y="159"/>
                    </a:lnTo>
                    <a:lnTo>
                      <a:pt x="215" y="157"/>
                    </a:lnTo>
                    <a:lnTo>
                      <a:pt x="215" y="156"/>
                    </a:lnTo>
                    <a:lnTo>
                      <a:pt x="215" y="153"/>
                    </a:lnTo>
                    <a:lnTo>
                      <a:pt x="213" y="152"/>
                    </a:lnTo>
                    <a:lnTo>
                      <a:pt x="213" y="149"/>
                    </a:lnTo>
                    <a:lnTo>
                      <a:pt x="213" y="146"/>
                    </a:lnTo>
                    <a:lnTo>
                      <a:pt x="213" y="143"/>
                    </a:lnTo>
                    <a:lnTo>
                      <a:pt x="212" y="143"/>
                    </a:lnTo>
                    <a:lnTo>
                      <a:pt x="212" y="140"/>
                    </a:lnTo>
                    <a:lnTo>
                      <a:pt x="212" y="137"/>
                    </a:lnTo>
                    <a:lnTo>
                      <a:pt x="212" y="135"/>
                    </a:lnTo>
                    <a:lnTo>
                      <a:pt x="213" y="131"/>
                    </a:lnTo>
                    <a:lnTo>
                      <a:pt x="215" y="129"/>
                    </a:lnTo>
                    <a:lnTo>
                      <a:pt x="215" y="128"/>
                    </a:lnTo>
                    <a:lnTo>
                      <a:pt x="215" y="125"/>
                    </a:lnTo>
                    <a:lnTo>
                      <a:pt x="215" y="123"/>
                    </a:lnTo>
                    <a:lnTo>
                      <a:pt x="215" y="120"/>
                    </a:lnTo>
                    <a:lnTo>
                      <a:pt x="215" y="117"/>
                    </a:lnTo>
                    <a:lnTo>
                      <a:pt x="215" y="114"/>
                    </a:lnTo>
                    <a:lnTo>
                      <a:pt x="213" y="112"/>
                    </a:lnTo>
                    <a:lnTo>
                      <a:pt x="213" y="109"/>
                    </a:lnTo>
                    <a:lnTo>
                      <a:pt x="213" y="106"/>
                    </a:lnTo>
                    <a:lnTo>
                      <a:pt x="213" y="102"/>
                    </a:lnTo>
                    <a:lnTo>
                      <a:pt x="210" y="102"/>
                    </a:lnTo>
                    <a:lnTo>
                      <a:pt x="210" y="100"/>
                    </a:lnTo>
                    <a:lnTo>
                      <a:pt x="210" y="98"/>
                    </a:lnTo>
                    <a:lnTo>
                      <a:pt x="210" y="95"/>
                    </a:lnTo>
                    <a:lnTo>
                      <a:pt x="208" y="95"/>
                    </a:lnTo>
                    <a:lnTo>
                      <a:pt x="208" y="94"/>
                    </a:lnTo>
                    <a:lnTo>
                      <a:pt x="206" y="92"/>
                    </a:lnTo>
                    <a:lnTo>
                      <a:pt x="206" y="89"/>
                    </a:lnTo>
                    <a:lnTo>
                      <a:pt x="202" y="86"/>
                    </a:lnTo>
                    <a:lnTo>
                      <a:pt x="202" y="83"/>
                    </a:lnTo>
                    <a:lnTo>
                      <a:pt x="202" y="80"/>
                    </a:lnTo>
                    <a:lnTo>
                      <a:pt x="202" y="75"/>
                    </a:lnTo>
                    <a:lnTo>
                      <a:pt x="199" y="72"/>
                    </a:lnTo>
                    <a:lnTo>
                      <a:pt x="199" y="69"/>
                    </a:lnTo>
                    <a:lnTo>
                      <a:pt x="199" y="65"/>
                    </a:lnTo>
                    <a:lnTo>
                      <a:pt x="199" y="59"/>
                    </a:lnTo>
                    <a:lnTo>
                      <a:pt x="198" y="56"/>
                    </a:lnTo>
                    <a:lnTo>
                      <a:pt x="198" y="53"/>
                    </a:lnTo>
                    <a:lnTo>
                      <a:pt x="198" y="51"/>
                    </a:lnTo>
                    <a:lnTo>
                      <a:pt x="198" y="48"/>
                    </a:lnTo>
                    <a:lnTo>
                      <a:pt x="195" y="48"/>
                    </a:lnTo>
                    <a:lnTo>
                      <a:pt x="195" y="45"/>
                    </a:lnTo>
                    <a:lnTo>
                      <a:pt x="194" y="42"/>
                    </a:lnTo>
                    <a:lnTo>
                      <a:pt x="194" y="39"/>
                    </a:lnTo>
                    <a:lnTo>
                      <a:pt x="191" y="36"/>
                    </a:lnTo>
                    <a:lnTo>
                      <a:pt x="191" y="32"/>
                    </a:lnTo>
                    <a:lnTo>
                      <a:pt x="191" y="30"/>
                    </a:lnTo>
                    <a:lnTo>
                      <a:pt x="191" y="25"/>
                    </a:lnTo>
                    <a:lnTo>
                      <a:pt x="188" y="23"/>
                    </a:lnTo>
                    <a:lnTo>
                      <a:pt x="188" y="19"/>
                    </a:lnTo>
                    <a:lnTo>
                      <a:pt x="187" y="16"/>
                    </a:lnTo>
                    <a:lnTo>
                      <a:pt x="187" y="13"/>
                    </a:lnTo>
                    <a:lnTo>
                      <a:pt x="184" y="12"/>
                    </a:lnTo>
                    <a:lnTo>
                      <a:pt x="184" y="9"/>
                    </a:lnTo>
                    <a:lnTo>
                      <a:pt x="183" y="7"/>
                    </a:lnTo>
                    <a:lnTo>
                      <a:pt x="183" y="4"/>
                    </a:lnTo>
                    <a:lnTo>
                      <a:pt x="180" y="4"/>
                    </a:lnTo>
                    <a:lnTo>
                      <a:pt x="177" y="4"/>
                    </a:lnTo>
                    <a:lnTo>
                      <a:pt x="173" y="4"/>
                    </a:lnTo>
                    <a:lnTo>
                      <a:pt x="173" y="3"/>
                    </a:lnTo>
                    <a:lnTo>
                      <a:pt x="171" y="3"/>
                    </a:lnTo>
                    <a:lnTo>
                      <a:pt x="169" y="3"/>
                    </a:lnTo>
                    <a:lnTo>
                      <a:pt x="166" y="3"/>
                    </a:lnTo>
                    <a:lnTo>
                      <a:pt x="166" y="1"/>
                    </a:lnTo>
                    <a:lnTo>
                      <a:pt x="163" y="1"/>
                    </a:lnTo>
                    <a:lnTo>
                      <a:pt x="160" y="1"/>
                    </a:lnTo>
                    <a:lnTo>
                      <a:pt x="159" y="1"/>
                    </a:lnTo>
                    <a:lnTo>
                      <a:pt x="159" y="0"/>
                    </a:lnTo>
                    <a:lnTo>
                      <a:pt x="157" y="2"/>
                    </a:lnTo>
                    <a:lnTo>
                      <a:pt x="155" y="2"/>
                    </a:lnTo>
                    <a:lnTo>
                      <a:pt x="152" y="2"/>
                    </a:lnTo>
                    <a:lnTo>
                      <a:pt x="149" y="2"/>
                    </a:lnTo>
                    <a:lnTo>
                      <a:pt x="146" y="2"/>
                    </a:lnTo>
                    <a:lnTo>
                      <a:pt x="145" y="2"/>
                    </a:lnTo>
                    <a:lnTo>
                      <a:pt x="142" y="2"/>
                    </a:lnTo>
                    <a:lnTo>
                      <a:pt x="140" y="2"/>
                    </a:lnTo>
                    <a:lnTo>
                      <a:pt x="140" y="1"/>
                    </a:lnTo>
                    <a:lnTo>
                      <a:pt x="138" y="4"/>
                    </a:lnTo>
                    <a:lnTo>
                      <a:pt x="138" y="5"/>
                    </a:lnTo>
                    <a:lnTo>
                      <a:pt x="138" y="8"/>
                    </a:lnTo>
                    <a:lnTo>
                      <a:pt x="136" y="11"/>
                    </a:lnTo>
                    <a:lnTo>
                      <a:pt x="136" y="13"/>
                    </a:lnTo>
                    <a:lnTo>
                      <a:pt x="136" y="16"/>
                    </a:lnTo>
                    <a:lnTo>
                      <a:pt x="133" y="19"/>
                    </a:lnTo>
                    <a:lnTo>
                      <a:pt x="133" y="23"/>
                    </a:lnTo>
                    <a:lnTo>
                      <a:pt x="131" y="25"/>
                    </a:lnTo>
                    <a:lnTo>
                      <a:pt x="128" y="29"/>
                    </a:lnTo>
                    <a:lnTo>
                      <a:pt x="125" y="32"/>
                    </a:lnTo>
                    <a:lnTo>
                      <a:pt x="125" y="34"/>
                    </a:lnTo>
                    <a:lnTo>
                      <a:pt x="124" y="41"/>
                    </a:lnTo>
                    <a:lnTo>
                      <a:pt x="124" y="44"/>
                    </a:lnTo>
                    <a:lnTo>
                      <a:pt x="124" y="50"/>
                    </a:lnTo>
                    <a:lnTo>
                      <a:pt x="124" y="56"/>
                    </a:lnTo>
                    <a:lnTo>
                      <a:pt x="124" y="63"/>
                    </a:lnTo>
                    <a:lnTo>
                      <a:pt x="125" y="67"/>
                    </a:lnTo>
                    <a:lnTo>
                      <a:pt x="124" y="74"/>
                    </a:lnTo>
                    <a:lnTo>
                      <a:pt x="124" y="80"/>
                    </a:lnTo>
                    <a:lnTo>
                      <a:pt x="124" y="86"/>
                    </a:lnTo>
                    <a:lnTo>
                      <a:pt x="124" y="90"/>
                    </a:lnTo>
                    <a:lnTo>
                      <a:pt x="121" y="95"/>
                    </a:lnTo>
                    <a:lnTo>
                      <a:pt x="121" y="98"/>
                    </a:lnTo>
                    <a:lnTo>
                      <a:pt x="119" y="100"/>
                    </a:lnTo>
                    <a:lnTo>
                      <a:pt x="116" y="100"/>
                    </a:lnTo>
                    <a:lnTo>
                      <a:pt x="115" y="98"/>
                    </a:lnTo>
                    <a:lnTo>
                      <a:pt x="112" y="94"/>
                    </a:lnTo>
                    <a:lnTo>
                      <a:pt x="111" y="89"/>
                    </a:lnTo>
                    <a:lnTo>
                      <a:pt x="107" y="85"/>
                    </a:lnTo>
                    <a:lnTo>
                      <a:pt x="105" y="79"/>
                    </a:lnTo>
                    <a:lnTo>
                      <a:pt x="101" y="73"/>
                    </a:lnTo>
                    <a:lnTo>
                      <a:pt x="99" y="65"/>
                    </a:lnTo>
                    <a:lnTo>
                      <a:pt x="96" y="58"/>
                    </a:lnTo>
                    <a:lnTo>
                      <a:pt x="94" y="52"/>
                    </a:lnTo>
                    <a:lnTo>
                      <a:pt x="90" y="47"/>
                    </a:lnTo>
                    <a:lnTo>
                      <a:pt x="88" y="41"/>
                    </a:lnTo>
                    <a:lnTo>
                      <a:pt x="85" y="38"/>
                    </a:lnTo>
                    <a:lnTo>
                      <a:pt x="85" y="32"/>
                    </a:lnTo>
                    <a:lnTo>
                      <a:pt x="85" y="31"/>
                    </a:lnTo>
                    <a:lnTo>
                      <a:pt x="86" y="27"/>
                    </a:lnTo>
                    <a:lnTo>
                      <a:pt x="83" y="27"/>
                    </a:lnTo>
                    <a:lnTo>
                      <a:pt x="82" y="27"/>
                    </a:lnTo>
                    <a:lnTo>
                      <a:pt x="79" y="27"/>
                    </a:lnTo>
                    <a:lnTo>
                      <a:pt x="79" y="25"/>
                    </a:lnTo>
                    <a:lnTo>
                      <a:pt x="76" y="25"/>
                    </a:lnTo>
                    <a:lnTo>
                      <a:pt x="76" y="21"/>
                    </a:lnTo>
                    <a:lnTo>
                      <a:pt x="72" y="19"/>
                    </a:lnTo>
                    <a:lnTo>
                      <a:pt x="72" y="16"/>
                    </a:lnTo>
                    <a:lnTo>
                      <a:pt x="70" y="16"/>
                    </a:lnTo>
                    <a:lnTo>
                      <a:pt x="70" y="13"/>
                    </a:lnTo>
                    <a:lnTo>
                      <a:pt x="67" y="13"/>
                    </a:lnTo>
                    <a:lnTo>
                      <a:pt x="67" y="10"/>
                    </a:lnTo>
                    <a:lnTo>
                      <a:pt x="65" y="10"/>
                    </a:lnTo>
                    <a:lnTo>
                      <a:pt x="65" y="8"/>
                    </a:lnTo>
                    <a:lnTo>
                      <a:pt x="65" y="6"/>
                    </a:lnTo>
                    <a:lnTo>
                      <a:pt x="63" y="9"/>
                    </a:lnTo>
                    <a:lnTo>
                      <a:pt x="59" y="9"/>
                    </a:lnTo>
                  </a:path>
                </a:pathLst>
              </a:custGeom>
              <a:solidFill>
                <a:srgbClr val="FFE1DC"/>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06" name="その他">
                <a:extLst>
                  <a:ext uri="{FF2B5EF4-FFF2-40B4-BE49-F238E27FC236}">
                    <a16:creationId xmlns:a16="http://schemas.microsoft.com/office/drawing/2014/main" id="{EE51C0E2-D8BA-4093-BF8B-50464475EEB9}"/>
                  </a:ext>
                </a:extLst>
              </p:cNvPr>
              <p:cNvSpPr>
                <a:spLocks/>
              </p:cNvSpPr>
              <p:nvPr/>
            </p:nvSpPr>
            <p:spPr bwMode="auto">
              <a:xfrm>
                <a:off x="46" y="158"/>
                <a:ext cx="109" cy="123"/>
              </a:xfrm>
              <a:custGeom>
                <a:avLst/>
                <a:gdLst>
                  <a:gd name="T0" fmla="*/ 71 w 109"/>
                  <a:gd name="T1" fmla="*/ 0 h 123"/>
                  <a:gd name="T2" fmla="*/ 108 w 109"/>
                  <a:gd name="T3" fmla="*/ 8 h 123"/>
                  <a:gd name="T4" fmla="*/ 83 w 109"/>
                  <a:gd name="T5" fmla="*/ 44 h 123"/>
                  <a:gd name="T6" fmla="*/ 100 w 109"/>
                  <a:gd name="T7" fmla="*/ 38 h 123"/>
                  <a:gd name="T8" fmla="*/ 71 w 109"/>
                  <a:gd name="T9" fmla="*/ 122 h 123"/>
                  <a:gd name="T10" fmla="*/ 15 w 109"/>
                  <a:gd name="T11" fmla="*/ 44 h 123"/>
                  <a:gd name="T12" fmla="*/ 24 w 109"/>
                  <a:gd name="T13" fmla="*/ 39 h 123"/>
                  <a:gd name="T14" fmla="*/ 0 w 109"/>
                  <a:gd name="T15" fmla="*/ 17 h 123"/>
                  <a:gd name="T16" fmla="*/ 26 w 109"/>
                  <a:gd name="T17" fmla="*/ 0 h 123"/>
                  <a:gd name="T18" fmla="*/ 30 w 109"/>
                  <a:gd name="T19" fmla="*/ 11 h 123"/>
                  <a:gd name="T20" fmla="*/ 57 w 109"/>
                  <a:gd name="T21" fmla="*/ 57 h 123"/>
                  <a:gd name="T22" fmla="*/ 77 w 109"/>
                  <a:gd name="T23" fmla="*/ 7 h 123"/>
                  <a:gd name="T24" fmla="*/ 71 w 109"/>
                  <a:gd name="T25" fmla="*/ 0 h 123"/>
                  <a:gd name="T26" fmla="*/ 71 w 109"/>
                  <a:gd name="T27" fmla="*/ 0 h 12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09" h="123">
                    <a:moveTo>
                      <a:pt x="71" y="0"/>
                    </a:moveTo>
                    <a:lnTo>
                      <a:pt x="108" y="8"/>
                    </a:lnTo>
                    <a:lnTo>
                      <a:pt x="83" y="44"/>
                    </a:lnTo>
                    <a:lnTo>
                      <a:pt x="100" y="38"/>
                    </a:lnTo>
                    <a:lnTo>
                      <a:pt x="71" y="122"/>
                    </a:lnTo>
                    <a:lnTo>
                      <a:pt x="15" y="44"/>
                    </a:lnTo>
                    <a:lnTo>
                      <a:pt x="24" y="39"/>
                    </a:lnTo>
                    <a:lnTo>
                      <a:pt x="0" y="17"/>
                    </a:lnTo>
                    <a:lnTo>
                      <a:pt x="26" y="0"/>
                    </a:lnTo>
                    <a:lnTo>
                      <a:pt x="30" y="11"/>
                    </a:lnTo>
                    <a:lnTo>
                      <a:pt x="57" y="57"/>
                    </a:lnTo>
                    <a:lnTo>
                      <a:pt x="77" y="7"/>
                    </a:lnTo>
                    <a:lnTo>
                      <a:pt x="71" y="0"/>
                    </a:lnTo>
                  </a:path>
                </a:pathLst>
              </a:custGeom>
              <a:solidFill>
                <a:srgbClr val="FFFFFF"/>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07" name="その他">
                <a:extLst>
                  <a:ext uri="{FF2B5EF4-FFF2-40B4-BE49-F238E27FC236}">
                    <a16:creationId xmlns:a16="http://schemas.microsoft.com/office/drawing/2014/main" id="{C9BA40B3-B254-46A2-962A-3DC717F30F86}"/>
                  </a:ext>
                </a:extLst>
              </p:cNvPr>
              <p:cNvSpPr>
                <a:spLocks/>
              </p:cNvSpPr>
              <p:nvPr/>
            </p:nvSpPr>
            <p:spPr bwMode="auto">
              <a:xfrm>
                <a:off x="28" y="233"/>
                <a:ext cx="96" cy="155"/>
              </a:xfrm>
              <a:custGeom>
                <a:avLst/>
                <a:gdLst>
                  <a:gd name="T0" fmla="*/ 0 w 96"/>
                  <a:gd name="T1" fmla="*/ 127 h 155"/>
                  <a:gd name="T2" fmla="*/ 29 w 96"/>
                  <a:gd name="T3" fmla="*/ 143 h 155"/>
                  <a:gd name="T4" fmla="*/ 61 w 96"/>
                  <a:gd name="T5" fmla="*/ 154 h 155"/>
                  <a:gd name="T6" fmla="*/ 61 w 96"/>
                  <a:gd name="T7" fmla="*/ 147 h 155"/>
                  <a:gd name="T8" fmla="*/ 68 w 96"/>
                  <a:gd name="T9" fmla="*/ 134 h 155"/>
                  <a:gd name="T10" fmla="*/ 85 w 96"/>
                  <a:gd name="T11" fmla="*/ 132 h 155"/>
                  <a:gd name="T12" fmla="*/ 95 w 96"/>
                  <a:gd name="T13" fmla="*/ 132 h 155"/>
                  <a:gd name="T14" fmla="*/ 68 w 96"/>
                  <a:gd name="T15" fmla="*/ 110 h 155"/>
                  <a:gd name="T16" fmla="*/ 55 w 96"/>
                  <a:gd name="T17" fmla="*/ 108 h 155"/>
                  <a:gd name="T18" fmla="*/ 42 w 96"/>
                  <a:gd name="T19" fmla="*/ 95 h 155"/>
                  <a:gd name="T20" fmla="*/ 40 w 96"/>
                  <a:gd name="T21" fmla="*/ 95 h 155"/>
                  <a:gd name="T22" fmla="*/ 27 w 96"/>
                  <a:gd name="T23" fmla="*/ 79 h 155"/>
                  <a:gd name="T24" fmla="*/ 21 w 96"/>
                  <a:gd name="T25" fmla="*/ 74 h 155"/>
                  <a:gd name="T26" fmla="*/ 21 w 96"/>
                  <a:gd name="T27" fmla="*/ 53 h 155"/>
                  <a:gd name="T28" fmla="*/ 18 w 96"/>
                  <a:gd name="T29" fmla="*/ 33 h 155"/>
                  <a:gd name="T30" fmla="*/ 15 w 96"/>
                  <a:gd name="T31" fmla="*/ 9 h 155"/>
                  <a:gd name="T32" fmla="*/ 15 w 96"/>
                  <a:gd name="T33" fmla="*/ 0 h 1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96" h="155">
                    <a:moveTo>
                      <a:pt x="0" y="127"/>
                    </a:moveTo>
                    <a:lnTo>
                      <a:pt x="29" y="143"/>
                    </a:lnTo>
                    <a:lnTo>
                      <a:pt x="61" y="154"/>
                    </a:lnTo>
                    <a:lnTo>
                      <a:pt x="61" y="147"/>
                    </a:lnTo>
                    <a:lnTo>
                      <a:pt x="68" y="134"/>
                    </a:lnTo>
                    <a:lnTo>
                      <a:pt x="85" y="132"/>
                    </a:lnTo>
                    <a:lnTo>
                      <a:pt x="95" y="132"/>
                    </a:lnTo>
                    <a:lnTo>
                      <a:pt x="68" y="110"/>
                    </a:lnTo>
                    <a:lnTo>
                      <a:pt x="55" y="108"/>
                    </a:lnTo>
                    <a:lnTo>
                      <a:pt x="42" y="95"/>
                    </a:lnTo>
                    <a:lnTo>
                      <a:pt x="40" y="95"/>
                    </a:lnTo>
                    <a:lnTo>
                      <a:pt x="27" y="79"/>
                    </a:lnTo>
                    <a:lnTo>
                      <a:pt x="21" y="74"/>
                    </a:lnTo>
                    <a:lnTo>
                      <a:pt x="21" y="53"/>
                    </a:lnTo>
                    <a:lnTo>
                      <a:pt x="18" y="33"/>
                    </a:lnTo>
                    <a:lnTo>
                      <a:pt x="15" y="9"/>
                    </a:lnTo>
                    <a:lnTo>
                      <a:pt x="15" y="0"/>
                    </a:lnTo>
                  </a:path>
                </a:pathLst>
              </a:custGeom>
              <a:noFill/>
              <a:ln w="18851" cap="flat"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08" name="その他">
                <a:extLst>
                  <a:ext uri="{FF2B5EF4-FFF2-40B4-BE49-F238E27FC236}">
                    <a16:creationId xmlns:a16="http://schemas.microsoft.com/office/drawing/2014/main" id="{F69F0240-3BA5-4EC1-AB6C-F0D9C4AD2F43}"/>
                  </a:ext>
                </a:extLst>
              </p:cNvPr>
              <p:cNvSpPr>
                <a:spLocks/>
              </p:cNvSpPr>
              <p:nvPr/>
            </p:nvSpPr>
            <p:spPr bwMode="auto">
              <a:xfrm>
                <a:off x="81" y="364"/>
                <a:ext cx="69" cy="42"/>
              </a:xfrm>
              <a:custGeom>
                <a:avLst/>
                <a:gdLst>
                  <a:gd name="T0" fmla="*/ 5 w 69"/>
                  <a:gd name="T1" fmla="*/ 14 h 42"/>
                  <a:gd name="T2" fmla="*/ 0 w 69"/>
                  <a:gd name="T3" fmla="*/ 21 h 42"/>
                  <a:gd name="T4" fmla="*/ 10 w 69"/>
                  <a:gd name="T5" fmla="*/ 34 h 42"/>
                  <a:gd name="T6" fmla="*/ 19 w 69"/>
                  <a:gd name="T7" fmla="*/ 36 h 42"/>
                  <a:gd name="T8" fmla="*/ 24 w 69"/>
                  <a:gd name="T9" fmla="*/ 38 h 42"/>
                  <a:gd name="T10" fmla="*/ 32 w 69"/>
                  <a:gd name="T11" fmla="*/ 36 h 42"/>
                  <a:gd name="T12" fmla="*/ 50 w 69"/>
                  <a:gd name="T13" fmla="*/ 41 h 42"/>
                  <a:gd name="T14" fmla="*/ 53 w 69"/>
                  <a:gd name="T15" fmla="*/ 38 h 42"/>
                  <a:gd name="T16" fmla="*/ 53 w 69"/>
                  <a:gd name="T17" fmla="*/ 36 h 42"/>
                  <a:gd name="T18" fmla="*/ 59 w 69"/>
                  <a:gd name="T19" fmla="*/ 34 h 42"/>
                  <a:gd name="T20" fmla="*/ 59 w 69"/>
                  <a:gd name="T21" fmla="*/ 25 h 42"/>
                  <a:gd name="T22" fmla="*/ 53 w 69"/>
                  <a:gd name="T23" fmla="*/ 20 h 42"/>
                  <a:gd name="T24" fmla="*/ 61 w 69"/>
                  <a:gd name="T25" fmla="*/ 20 h 42"/>
                  <a:gd name="T26" fmla="*/ 68 w 69"/>
                  <a:gd name="T27" fmla="*/ 14 h 42"/>
                  <a:gd name="T28" fmla="*/ 59 w 69"/>
                  <a:gd name="T29" fmla="*/ 8 h 42"/>
                  <a:gd name="T30" fmla="*/ 42 w 69"/>
                  <a:gd name="T31" fmla="*/ 5 h 42"/>
                  <a:gd name="T32" fmla="*/ 33 w 69"/>
                  <a:gd name="T33" fmla="*/ 0 h 42"/>
                  <a:gd name="T34" fmla="*/ 16 w 69"/>
                  <a:gd name="T35" fmla="*/ 1 h 42"/>
                  <a:gd name="T36" fmla="*/ 5 w 69"/>
                  <a:gd name="T37" fmla="*/ 14 h 42"/>
                  <a:gd name="T38" fmla="*/ 5 w 69"/>
                  <a:gd name="T39" fmla="*/ 14 h 4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69" h="42">
                    <a:moveTo>
                      <a:pt x="5" y="14"/>
                    </a:moveTo>
                    <a:lnTo>
                      <a:pt x="0" y="21"/>
                    </a:lnTo>
                    <a:lnTo>
                      <a:pt x="10" y="34"/>
                    </a:lnTo>
                    <a:lnTo>
                      <a:pt x="19" y="36"/>
                    </a:lnTo>
                    <a:lnTo>
                      <a:pt x="24" y="38"/>
                    </a:lnTo>
                    <a:lnTo>
                      <a:pt x="32" y="36"/>
                    </a:lnTo>
                    <a:lnTo>
                      <a:pt x="50" y="41"/>
                    </a:lnTo>
                    <a:lnTo>
                      <a:pt x="53" y="38"/>
                    </a:lnTo>
                    <a:lnTo>
                      <a:pt x="53" y="36"/>
                    </a:lnTo>
                    <a:lnTo>
                      <a:pt x="59" y="34"/>
                    </a:lnTo>
                    <a:lnTo>
                      <a:pt x="59" y="25"/>
                    </a:lnTo>
                    <a:lnTo>
                      <a:pt x="53" y="20"/>
                    </a:lnTo>
                    <a:lnTo>
                      <a:pt x="61" y="20"/>
                    </a:lnTo>
                    <a:lnTo>
                      <a:pt x="68" y="14"/>
                    </a:lnTo>
                    <a:lnTo>
                      <a:pt x="59" y="8"/>
                    </a:lnTo>
                    <a:lnTo>
                      <a:pt x="42" y="5"/>
                    </a:lnTo>
                    <a:lnTo>
                      <a:pt x="33" y="0"/>
                    </a:lnTo>
                    <a:lnTo>
                      <a:pt x="16" y="1"/>
                    </a:lnTo>
                    <a:lnTo>
                      <a:pt x="5" y="14"/>
                    </a:lnTo>
                  </a:path>
                </a:pathLst>
              </a:custGeom>
              <a:solidFill>
                <a:srgbClr val="FFC281"/>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09" name="その他">
                <a:extLst>
                  <a:ext uri="{FF2B5EF4-FFF2-40B4-BE49-F238E27FC236}">
                    <a16:creationId xmlns:a16="http://schemas.microsoft.com/office/drawing/2014/main" id="{48A22017-D8CD-481B-9E78-FB3D5742D6CD}"/>
                  </a:ext>
                </a:extLst>
              </p:cNvPr>
              <p:cNvSpPr>
                <a:spLocks/>
              </p:cNvSpPr>
              <p:nvPr/>
            </p:nvSpPr>
            <p:spPr bwMode="auto">
              <a:xfrm>
                <a:off x="173" y="212"/>
                <a:ext cx="14" cy="161"/>
              </a:xfrm>
              <a:custGeom>
                <a:avLst/>
                <a:gdLst>
                  <a:gd name="T0" fmla="*/ 6 w 14"/>
                  <a:gd name="T1" fmla="*/ 160 h 161"/>
                  <a:gd name="T2" fmla="*/ 6 w 14"/>
                  <a:gd name="T3" fmla="*/ 131 h 161"/>
                  <a:gd name="T4" fmla="*/ 10 w 14"/>
                  <a:gd name="T5" fmla="*/ 108 h 161"/>
                  <a:gd name="T6" fmla="*/ 13 w 14"/>
                  <a:gd name="T7" fmla="*/ 87 h 161"/>
                  <a:gd name="T8" fmla="*/ 10 w 14"/>
                  <a:gd name="T9" fmla="*/ 68 h 161"/>
                  <a:gd name="T10" fmla="*/ 0 w 14"/>
                  <a:gd name="T11" fmla="*/ 46 h 161"/>
                  <a:gd name="T12" fmla="*/ 0 w 14"/>
                  <a:gd name="T13" fmla="*/ 17 h 161"/>
                  <a:gd name="T14" fmla="*/ 0 w 14"/>
                  <a:gd name="T15" fmla="*/ 0 h 16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4" h="161">
                    <a:moveTo>
                      <a:pt x="6" y="160"/>
                    </a:moveTo>
                    <a:lnTo>
                      <a:pt x="6" y="131"/>
                    </a:lnTo>
                    <a:lnTo>
                      <a:pt x="10" y="108"/>
                    </a:lnTo>
                    <a:lnTo>
                      <a:pt x="13" y="87"/>
                    </a:lnTo>
                    <a:lnTo>
                      <a:pt x="10" y="68"/>
                    </a:lnTo>
                    <a:lnTo>
                      <a:pt x="0" y="46"/>
                    </a:lnTo>
                    <a:lnTo>
                      <a:pt x="0" y="17"/>
                    </a:lnTo>
                    <a:lnTo>
                      <a:pt x="0" y="0"/>
                    </a:lnTo>
                  </a:path>
                </a:pathLst>
              </a:custGeom>
              <a:noFill/>
              <a:ln w="18851" cap="flat"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10" name="その他">
                <a:extLst>
                  <a:ext uri="{FF2B5EF4-FFF2-40B4-BE49-F238E27FC236}">
                    <a16:creationId xmlns:a16="http://schemas.microsoft.com/office/drawing/2014/main" id="{3154DCAC-30A2-4BD5-A8F6-F124988CCD20}"/>
                  </a:ext>
                </a:extLst>
              </p:cNvPr>
              <p:cNvSpPr>
                <a:spLocks/>
              </p:cNvSpPr>
              <p:nvPr/>
            </p:nvSpPr>
            <p:spPr bwMode="auto">
              <a:xfrm>
                <a:off x="134" y="351"/>
                <a:ext cx="69" cy="48"/>
              </a:xfrm>
              <a:custGeom>
                <a:avLst/>
                <a:gdLst>
                  <a:gd name="T0" fmla="*/ 62 w 69"/>
                  <a:gd name="T1" fmla="*/ 19 h 48"/>
                  <a:gd name="T2" fmla="*/ 68 w 69"/>
                  <a:gd name="T3" fmla="*/ 25 h 48"/>
                  <a:gd name="T4" fmla="*/ 57 w 69"/>
                  <a:gd name="T5" fmla="*/ 34 h 48"/>
                  <a:gd name="T6" fmla="*/ 49 w 69"/>
                  <a:gd name="T7" fmla="*/ 36 h 48"/>
                  <a:gd name="T8" fmla="*/ 39 w 69"/>
                  <a:gd name="T9" fmla="*/ 44 h 48"/>
                  <a:gd name="T10" fmla="*/ 35 w 69"/>
                  <a:gd name="T11" fmla="*/ 36 h 48"/>
                  <a:gd name="T12" fmla="*/ 19 w 69"/>
                  <a:gd name="T13" fmla="*/ 47 h 48"/>
                  <a:gd name="T14" fmla="*/ 16 w 69"/>
                  <a:gd name="T15" fmla="*/ 44 h 48"/>
                  <a:gd name="T16" fmla="*/ 16 w 69"/>
                  <a:gd name="T17" fmla="*/ 38 h 48"/>
                  <a:gd name="T18" fmla="*/ 6 w 69"/>
                  <a:gd name="T19" fmla="*/ 34 h 48"/>
                  <a:gd name="T20" fmla="*/ 6 w 69"/>
                  <a:gd name="T21" fmla="*/ 27 h 48"/>
                  <a:gd name="T22" fmla="*/ 14 w 69"/>
                  <a:gd name="T23" fmla="*/ 22 h 48"/>
                  <a:gd name="T24" fmla="*/ 4 w 69"/>
                  <a:gd name="T25" fmla="*/ 22 h 48"/>
                  <a:gd name="T26" fmla="*/ 0 w 69"/>
                  <a:gd name="T27" fmla="*/ 18 h 48"/>
                  <a:gd name="T28" fmla="*/ 4 w 69"/>
                  <a:gd name="T29" fmla="*/ 14 h 48"/>
                  <a:gd name="T30" fmla="*/ 27 w 69"/>
                  <a:gd name="T31" fmla="*/ 11 h 48"/>
                  <a:gd name="T32" fmla="*/ 33 w 69"/>
                  <a:gd name="T33" fmla="*/ 0 h 48"/>
                  <a:gd name="T34" fmla="*/ 52 w 69"/>
                  <a:gd name="T35" fmla="*/ 1 h 48"/>
                  <a:gd name="T36" fmla="*/ 62 w 69"/>
                  <a:gd name="T37" fmla="*/ 19 h 48"/>
                  <a:gd name="T38" fmla="*/ 62 w 69"/>
                  <a:gd name="T39" fmla="*/ 19 h 4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69" h="48">
                    <a:moveTo>
                      <a:pt x="62" y="19"/>
                    </a:moveTo>
                    <a:lnTo>
                      <a:pt x="68" y="25"/>
                    </a:lnTo>
                    <a:lnTo>
                      <a:pt x="57" y="34"/>
                    </a:lnTo>
                    <a:lnTo>
                      <a:pt x="49" y="36"/>
                    </a:lnTo>
                    <a:lnTo>
                      <a:pt x="39" y="44"/>
                    </a:lnTo>
                    <a:lnTo>
                      <a:pt x="35" y="36"/>
                    </a:lnTo>
                    <a:lnTo>
                      <a:pt x="19" y="47"/>
                    </a:lnTo>
                    <a:lnTo>
                      <a:pt x="16" y="44"/>
                    </a:lnTo>
                    <a:lnTo>
                      <a:pt x="16" y="38"/>
                    </a:lnTo>
                    <a:lnTo>
                      <a:pt x="6" y="34"/>
                    </a:lnTo>
                    <a:lnTo>
                      <a:pt x="6" y="27"/>
                    </a:lnTo>
                    <a:lnTo>
                      <a:pt x="14" y="22"/>
                    </a:lnTo>
                    <a:lnTo>
                      <a:pt x="4" y="22"/>
                    </a:lnTo>
                    <a:lnTo>
                      <a:pt x="0" y="18"/>
                    </a:lnTo>
                    <a:lnTo>
                      <a:pt x="4" y="14"/>
                    </a:lnTo>
                    <a:lnTo>
                      <a:pt x="27" y="11"/>
                    </a:lnTo>
                    <a:lnTo>
                      <a:pt x="33" y="0"/>
                    </a:lnTo>
                    <a:lnTo>
                      <a:pt x="52" y="1"/>
                    </a:lnTo>
                    <a:lnTo>
                      <a:pt x="62" y="19"/>
                    </a:lnTo>
                  </a:path>
                </a:pathLst>
              </a:custGeom>
              <a:solidFill>
                <a:srgbClr val="FFC281"/>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11" name="その他">
                <a:extLst>
                  <a:ext uri="{FF2B5EF4-FFF2-40B4-BE49-F238E27FC236}">
                    <a16:creationId xmlns:a16="http://schemas.microsoft.com/office/drawing/2014/main" id="{D003DB0A-7AE6-44D0-B8D7-649EDF119BE6}"/>
                  </a:ext>
                </a:extLst>
              </p:cNvPr>
              <p:cNvSpPr>
                <a:spLocks/>
              </p:cNvSpPr>
              <p:nvPr/>
            </p:nvSpPr>
            <p:spPr bwMode="auto">
              <a:xfrm>
                <a:off x="374" y="364"/>
                <a:ext cx="66" cy="66"/>
              </a:xfrm>
              <a:custGeom>
                <a:avLst/>
                <a:gdLst>
                  <a:gd name="T0" fmla="*/ 65 w 66"/>
                  <a:gd name="T1" fmla="*/ 0 h 66"/>
                  <a:gd name="T2" fmla="*/ 65 w 66"/>
                  <a:gd name="T3" fmla="*/ 14 h 66"/>
                  <a:gd name="T4" fmla="*/ 64 w 66"/>
                  <a:gd name="T5" fmla="*/ 26 h 66"/>
                  <a:gd name="T6" fmla="*/ 64 w 66"/>
                  <a:gd name="T7" fmla="*/ 34 h 66"/>
                  <a:gd name="T8" fmla="*/ 47 w 66"/>
                  <a:gd name="T9" fmla="*/ 42 h 66"/>
                  <a:gd name="T10" fmla="*/ 29 w 66"/>
                  <a:gd name="T11" fmla="*/ 53 h 66"/>
                  <a:gd name="T12" fmla="*/ 0 w 66"/>
                  <a:gd name="T13" fmla="*/ 65 h 66"/>
                  <a:gd name="T14" fmla="*/ 42 w 66"/>
                  <a:gd name="T15" fmla="*/ 3 h 66"/>
                  <a:gd name="T16" fmla="*/ 65 w 66"/>
                  <a:gd name="T17" fmla="*/ 0 h 66"/>
                  <a:gd name="T18" fmla="*/ 65 w 66"/>
                  <a:gd name="T19" fmla="*/ 0 h 6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6" h="66">
                    <a:moveTo>
                      <a:pt x="65" y="0"/>
                    </a:moveTo>
                    <a:lnTo>
                      <a:pt x="65" y="14"/>
                    </a:lnTo>
                    <a:lnTo>
                      <a:pt x="64" y="26"/>
                    </a:lnTo>
                    <a:lnTo>
                      <a:pt x="64" y="34"/>
                    </a:lnTo>
                    <a:lnTo>
                      <a:pt x="47" y="42"/>
                    </a:lnTo>
                    <a:lnTo>
                      <a:pt x="29" y="53"/>
                    </a:lnTo>
                    <a:lnTo>
                      <a:pt x="0" y="65"/>
                    </a:lnTo>
                    <a:lnTo>
                      <a:pt x="42" y="3"/>
                    </a:lnTo>
                    <a:lnTo>
                      <a:pt x="65" y="0"/>
                    </a:lnTo>
                  </a:path>
                </a:pathLst>
              </a:custGeom>
              <a:solidFill>
                <a:srgbClr val="D2D2D2"/>
              </a:solidFill>
              <a:ln w="18851" cap="flat"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12" name="Line 177">
                <a:extLst>
                  <a:ext uri="{FF2B5EF4-FFF2-40B4-BE49-F238E27FC236}">
                    <a16:creationId xmlns:a16="http://schemas.microsoft.com/office/drawing/2014/main" id="{F7711BC8-27FF-4B59-B8EF-23883500D0A9}"/>
                  </a:ext>
                </a:extLst>
              </p:cNvPr>
              <p:cNvSpPr>
                <a:spLocks noChangeShapeType="1"/>
              </p:cNvSpPr>
              <p:nvPr/>
            </p:nvSpPr>
            <p:spPr bwMode="auto">
              <a:xfrm flipH="1">
                <a:off x="26" y="373"/>
                <a:ext cx="4" cy="44"/>
              </a:xfrm>
              <a:prstGeom prst="line">
                <a:avLst/>
              </a:prstGeom>
              <a:noFill/>
              <a:ln w="18851">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113" name="Line 178">
                <a:extLst>
                  <a:ext uri="{FF2B5EF4-FFF2-40B4-BE49-F238E27FC236}">
                    <a16:creationId xmlns:a16="http://schemas.microsoft.com/office/drawing/2014/main" id="{B0CAB806-EC92-4ECC-86DD-6D1D869FDC99}"/>
                  </a:ext>
                </a:extLst>
              </p:cNvPr>
              <p:cNvSpPr>
                <a:spLocks noChangeShapeType="1"/>
              </p:cNvSpPr>
              <p:nvPr/>
            </p:nvSpPr>
            <p:spPr bwMode="auto">
              <a:xfrm>
                <a:off x="201" y="378"/>
                <a:ext cx="0" cy="40"/>
              </a:xfrm>
              <a:prstGeom prst="line">
                <a:avLst/>
              </a:prstGeom>
              <a:noFill/>
              <a:ln w="18851">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114" name="その他">
                <a:extLst>
                  <a:ext uri="{FF2B5EF4-FFF2-40B4-BE49-F238E27FC236}">
                    <a16:creationId xmlns:a16="http://schemas.microsoft.com/office/drawing/2014/main" id="{CB614101-A18A-4075-9023-E3EDE38DFC19}"/>
                  </a:ext>
                </a:extLst>
              </p:cNvPr>
              <p:cNvSpPr>
                <a:spLocks/>
              </p:cNvSpPr>
              <p:nvPr/>
            </p:nvSpPr>
            <p:spPr bwMode="auto">
              <a:xfrm>
                <a:off x="291" y="164"/>
                <a:ext cx="105" cy="9"/>
              </a:xfrm>
              <a:custGeom>
                <a:avLst/>
                <a:gdLst>
                  <a:gd name="T0" fmla="*/ 104 w 105"/>
                  <a:gd name="T1" fmla="*/ 8 h 9"/>
                  <a:gd name="T2" fmla="*/ 55 w 105"/>
                  <a:gd name="T3" fmla="*/ 0 h 9"/>
                  <a:gd name="T4" fmla="*/ 29 w 105"/>
                  <a:gd name="T5" fmla="*/ 8 h 9"/>
                  <a:gd name="T6" fmla="*/ 0 w 105"/>
                  <a:gd name="T7" fmla="*/ 0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5" h="9">
                    <a:moveTo>
                      <a:pt x="104" y="8"/>
                    </a:moveTo>
                    <a:lnTo>
                      <a:pt x="55" y="0"/>
                    </a:lnTo>
                    <a:lnTo>
                      <a:pt x="29" y="8"/>
                    </a:lnTo>
                    <a:lnTo>
                      <a:pt x="0" y="0"/>
                    </a:lnTo>
                  </a:path>
                </a:pathLst>
              </a:custGeom>
              <a:noFill/>
              <a:ln w="18851" cap="flat" cmpd="sng">
                <a:solidFill>
                  <a:srgbClr val="FFFF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15" name="その他">
                <a:extLst>
                  <a:ext uri="{FF2B5EF4-FFF2-40B4-BE49-F238E27FC236}">
                    <a16:creationId xmlns:a16="http://schemas.microsoft.com/office/drawing/2014/main" id="{27A51D6A-248A-4761-A7D1-5DC21E04585B}"/>
                  </a:ext>
                </a:extLst>
              </p:cNvPr>
              <p:cNvSpPr>
                <a:spLocks/>
              </p:cNvSpPr>
              <p:nvPr/>
            </p:nvSpPr>
            <p:spPr bwMode="auto">
              <a:xfrm>
                <a:off x="291" y="195"/>
                <a:ext cx="105" cy="8"/>
              </a:xfrm>
              <a:custGeom>
                <a:avLst/>
                <a:gdLst>
                  <a:gd name="T0" fmla="*/ 104 w 105"/>
                  <a:gd name="T1" fmla="*/ 7 h 8"/>
                  <a:gd name="T2" fmla="*/ 55 w 105"/>
                  <a:gd name="T3" fmla="*/ 0 h 8"/>
                  <a:gd name="T4" fmla="*/ 29 w 105"/>
                  <a:gd name="T5" fmla="*/ 7 h 8"/>
                  <a:gd name="T6" fmla="*/ 0 w 105"/>
                  <a:gd name="T7" fmla="*/ 0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5" h="8">
                    <a:moveTo>
                      <a:pt x="104" y="7"/>
                    </a:moveTo>
                    <a:lnTo>
                      <a:pt x="55" y="0"/>
                    </a:lnTo>
                    <a:lnTo>
                      <a:pt x="29" y="7"/>
                    </a:lnTo>
                    <a:lnTo>
                      <a:pt x="0" y="0"/>
                    </a:lnTo>
                  </a:path>
                </a:pathLst>
              </a:custGeom>
              <a:noFill/>
              <a:ln w="18851" cap="flat" cmpd="sng">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16" name="その他">
                <a:extLst>
                  <a:ext uri="{FF2B5EF4-FFF2-40B4-BE49-F238E27FC236}">
                    <a16:creationId xmlns:a16="http://schemas.microsoft.com/office/drawing/2014/main" id="{17918E56-1AE5-4406-83A3-89998FE9AAFD}"/>
                  </a:ext>
                </a:extLst>
              </p:cNvPr>
              <p:cNvSpPr>
                <a:spLocks/>
              </p:cNvSpPr>
              <p:nvPr/>
            </p:nvSpPr>
            <p:spPr bwMode="auto">
              <a:xfrm>
                <a:off x="291" y="218"/>
                <a:ext cx="105" cy="10"/>
              </a:xfrm>
              <a:custGeom>
                <a:avLst/>
                <a:gdLst>
                  <a:gd name="T0" fmla="*/ 104 w 105"/>
                  <a:gd name="T1" fmla="*/ 9 h 10"/>
                  <a:gd name="T2" fmla="*/ 55 w 105"/>
                  <a:gd name="T3" fmla="*/ 0 h 10"/>
                  <a:gd name="T4" fmla="*/ 29 w 105"/>
                  <a:gd name="T5" fmla="*/ 9 h 10"/>
                  <a:gd name="T6" fmla="*/ 0 w 105"/>
                  <a:gd name="T7" fmla="*/ 0 h 1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5" h="10">
                    <a:moveTo>
                      <a:pt x="104" y="9"/>
                    </a:moveTo>
                    <a:lnTo>
                      <a:pt x="55" y="0"/>
                    </a:lnTo>
                    <a:lnTo>
                      <a:pt x="29" y="9"/>
                    </a:lnTo>
                    <a:lnTo>
                      <a:pt x="0" y="0"/>
                    </a:lnTo>
                  </a:path>
                </a:pathLst>
              </a:custGeom>
              <a:noFill/>
              <a:ln w="18851" cap="flat" cmpd="sng">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3117" name="その他">
                <a:extLst>
                  <a:ext uri="{FF2B5EF4-FFF2-40B4-BE49-F238E27FC236}">
                    <a16:creationId xmlns:a16="http://schemas.microsoft.com/office/drawing/2014/main" id="{EB48A6AF-7689-4F4A-89B7-52DADDFD6352}"/>
                  </a:ext>
                </a:extLst>
              </p:cNvPr>
              <p:cNvSpPr>
                <a:spLocks/>
              </p:cNvSpPr>
              <p:nvPr/>
            </p:nvSpPr>
            <p:spPr bwMode="auto">
              <a:xfrm>
                <a:off x="291" y="240"/>
                <a:ext cx="105" cy="8"/>
              </a:xfrm>
              <a:custGeom>
                <a:avLst/>
                <a:gdLst>
                  <a:gd name="T0" fmla="*/ 104 w 105"/>
                  <a:gd name="T1" fmla="*/ 7 h 8"/>
                  <a:gd name="T2" fmla="*/ 55 w 105"/>
                  <a:gd name="T3" fmla="*/ 0 h 8"/>
                  <a:gd name="T4" fmla="*/ 29 w 105"/>
                  <a:gd name="T5" fmla="*/ 7 h 8"/>
                  <a:gd name="T6" fmla="*/ 0 w 105"/>
                  <a:gd name="T7" fmla="*/ 0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5" h="8">
                    <a:moveTo>
                      <a:pt x="104" y="7"/>
                    </a:moveTo>
                    <a:lnTo>
                      <a:pt x="55" y="0"/>
                    </a:lnTo>
                    <a:lnTo>
                      <a:pt x="29" y="7"/>
                    </a:lnTo>
                    <a:lnTo>
                      <a:pt x="0" y="0"/>
                    </a:lnTo>
                  </a:path>
                </a:pathLst>
              </a:custGeom>
              <a:noFill/>
              <a:ln w="18851" cap="flat" cmpd="sng">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grpSp>
      </p:grpSp>
      <p:sp>
        <p:nvSpPr>
          <p:cNvPr id="3255" name="Rectangle 183">
            <a:extLst>
              <a:ext uri="{FF2B5EF4-FFF2-40B4-BE49-F238E27FC236}">
                <a16:creationId xmlns:a16="http://schemas.microsoft.com/office/drawing/2014/main" id="{9D120C4C-9D5D-4E32-9C18-3E8495D0179E}"/>
              </a:ext>
            </a:extLst>
          </p:cNvPr>
          <p:cNvSpPr>
            <a:spLocks noGrp="1" noChangeArrowheads="1"/>
          </p:cNvSpPr>
          <p:nvPr>
            <p:ph type="title"/>
          </p:nvPr>
        </p:nvSpPr>
        <p:spPr>
          <a:xfrm>
            <a:off x="34349" y="461866"/>
            <a:ext cx="9059863" cy="782637"/>
          </a:xfrm>
          <a:noFill/>
          <a:ln>
            <a:noFill/>
          </a:ln>
        </p:spPr>
        <p:style>
          <a:lnRef idx="0">
            <a:scrgbClr r="0" g="0" b="0"/>
          </a:lnRef>
          <a:fillRef idx="0">
            <a:scrgbClr r="0" g="0" b="0"/>
          </a:fillRef>
          <a:effectRef idx="0">
            <a:scrgbClr r="0" g="0" b="0"/>
          </a:effectRef>
          <a:fontRef idx="minor">
            <a:schemeClr val="dk1"/>
          </a:fontRef>
        </p:style>
        <p:txBody>
          <a:bodyPr/>
          <a:lstStyle/>
          <a:p>
            <a:pPr eaLnBrk="1" hangingPunct="1"/>
            <a:r>
              <a:rPr lang="ja-JP" altLang="ja-JP" sz="5400" dirty="0">
                <a:solidFill>
                  <a:schemeClr val="tx1"/>
                </a:solidFill>
                <a:latin typeface="GSNP勘亭流EB 04" panose="02000600000000000000" pitchFamily="2" charset="-128"/>
                <a:ea typeface="GSNP勘亭流EB 04" panose="02000600000000000000" pitchFamily="2" charset="-128"/>
              </a:rPr>
              <a:t>システムと情報</a:t>
            </a:r>
            <a:br>
              <a:rPr lang="ja-JP" altLang="ja-JP" sz="5400" dirty="0">
                <a:solidFill>
                  <a:schemeClr val="tx1"/>
                </a:solidFill>
                <a:latin typeface="GSNP勘亭流EB 04" panose="02000600000000000000" pitchFamily="2" charset="-128"/>
                <a:ea typeface="GSNP勘亭流EB 04" panose="02000600000000000000" pitchFamily="2" charset="-128"/>
              </a:rPr>
            </a:br>
            <a:r>
              <a:rPr lang="ja-JP" altLang="ja-JP" dirty="0">
                <a:solidFill>
                  <a:schemeClr val="tx1"/>
                </a:solidFill>
                <a:latin typeface="GSNP勘亭流EB 04" panose="02000600000000000000" pitchFamily="2" charset="-128"/>
                <a:ea typeface="GSNP勘亭流EB 04" panose="02000600000000000000" pitchFamily="2" charset="-128"/>
              </a:rPr>
              <a:t>チェンジ～かわるってなに？</a:t>
            </a:r>
          </a:p>
        </p:txBody>
      </p:sp>
      <p:sp>
        <p:nvSpPr>
          <p:cNvPr id="3256" name="Text Box 184">
            <a:extLst>
              <a:ext uri="{FF2B5EF4-FFF2-40B4-BE49-F238E27FC236}">
                <a16:creationId xmlns:a16="http://schemas.microsoft.com/office/drawing/2014/main" id="{D033A416-DA9B-4859-96B1-EC520A1111C4}"/>
              </a:ext>
            </a:extLst>
          </p:cNvPr>
          <p:cNvSpPr txBox="1">
            <a:spLocks noChangeArrowheads="1"/>
          </p:cNvSpPr>
          <p:nvPr/>
        </p:nvSpPr>
        <p:spPr bwMode="auto">
          <a:xfrm>
            <a:off x="179388" y="5373688"/>
            <a:ext cx="6319837" cy="7604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algn="l" eaLnBrk="1" hangingPunct="1">
              <a:lnSpc>
                <a:spcPct val="90000"/>
              </a:lnSpc>
              <a:spcBef>
                <a:spcPct val="50000"/>
              </a:spcBef>
              <a:buClr>
                <a:srgbClr val="008000"/>
              </a:buClr>
              <a:buSzPct val="90000"/>
              <a:buFont typeface="Monotype Sorts" pitchFamily="2" charset="2"/>
              <a:buNone/>
            </a:pPr>
            <a:r>
              <a:rPr lang="en-US" altLang="ja-JP" sz="2400" b="0" dirty="0">
                <a:solidFill>
                  <a:schemeClr val="tx1"/>
                </a:solidFill>
                <a:latin typeface="GSNP勘亭流EB 04" panose="02000600000000000000" pitchFamily="2" charset="-128"/>
                <a:ea typeface="GSNP勘亭流EB 04" panose="02000600000000000000" pitchFamily="2" charset="-128"/>
              </a:rPr>
              <a:t>2018</a:t>
            </a:r>
            <a:r>
              <a:rPr lang="ja-JP" altLang="ja-JP" sz="2400" b="0" dirty="0">
                <a:solidFill>
                  <a:schemeClr val="tx1"/>
                </a:solidFill>
                <a:latin typeface="GSNP勘亭流EB 04" panose="02000600000000000000" pitchFamily="2" charset="-128"/>
                <a:ea typeface="GSNP勘亭流EB 04" panose="02000600000000000000" pitchFamily="2" charset="-128"/>
              </a:rPr>
              <a:t>年</a:t>
            </a:r>
            <a:r>
              <a:rPr lang="en-US" altLang="ja-JP" sz="2400" b="0" dirty="0">
                <a:solidFill>
                  <a:schemeClr val="tx1"/>
                </a:solidFill>
                <a:latin typeface="GSNP勘亭流EB 04" panose="02000600000000000000" pitchFamily="2" charset="-128"/>
                <a:ea typeface="GSNP勘亭流EB 04" panose="02000600000000000000" pitchFamily="2" charset="-128"/>
              </a:rPr>
              <a:t>9</a:t>
            </a:r>
            <a:r>
              <a:rPr lang="ja-JP" altLang="ja-JP" sz="2400" b="0" dirty="0">
                <a:solidFill>
                  <a:schemeClr val="tx1"/>
                </a:solidFill>
                <a:latin typeface="GSNP勘亭流EB 04" panose="02000600000000000000" pitchFamily="2" charset="-128"/>
                <a:ea typeface="GSNP勘亭流EB 04" panose="02000600000000000000" pitchFamily="2" charset="-128"/>
              </a:rPr>
              <a:t>月</a:t>
            </a:r>
            <a:r>
              <a:rPr lang="en-US" altLang="ja-JP" sz="2400" b="0" dirty="0">
                <a:solidFill>
                  <a:schemeClr val="tx1"/>
                </a:solidFill>
                <a:latin typeface="GSNP勘亭流EB 04" panose="02000600000000000000" pitchFamily="2" charset="-128"/>
                <a:ea typeface="GSNP勘亭流EB 04" panose="02000600000000000000" pitchFamily="2" charset="-128"/>
              </a:rPr>
              <a:t>15</a:t>
            </a:r>
            <a:r>
              <a:rPr lang="ja-JP" altLang="ja-JP" sz="2400" b="0" dirty="0">
                <a:solidFill>
                  <a:schemeClr val="tx1"/>
                </a:solidFill>
                <a:latin typeface="GSNP勘亭流EB 04" panose="02000600000000000000" pitchFamily="2" charset="-128"/>
                <a:ea typeface="GSNP勘亭流EB 04" panose="02000600000000000000" pitchFamily="2" charset="-128"/>
              </a:rPr>
              <a:t>日　桃組勉強会</a:t>
            </a:r>
            <a:br>
              <a:rPr lang="ja-JP" altLang="ja-JP" sz="2400" b="0" dirty="0">
                <a:solidFill>
                  <a:schemeClr val="tx1"/>
                </a:solidFill>
                <a:latin typeface="GSNP勘亭流EB 04" panose="02000600000000000000" pitchFamily="2" charset="-128"/>
                <a:ea typeface="GSNP勘亭流EB 04" panose="02000600000000000000" pitchFamily="2" charset="-128"/>
              </a:rPr>
            </a:br>
            <a:endParaRPr lang="ja-JP" altLang="ja-JP" sz="2400" b="0" dirty="0">
              <a:solidFill>
                <a:schemeClr val="tx1"/>
              </a:solidFill>
              <a:latin typeface="GSNP勘亭流EB 04" panose="02000600000000000000" pitchFamily="2" charset="-128"/>
              <a:ea typeface="GSNP勘亭流EB 04" panose="02000600000000000000" pitchFamily="2" charset="-128"/>
            </a:endParaRPr>
          </a:p>
        </p:txBody>
      </p:sp>
    </p:spTree>
  </p:cSld>
  <p:clrMapOvr>
    <a:masterClrMapping/>
  </p:clrMapOvr>
  <p:transition spd="med">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3255"/>
                                        </p:tgtEl>
                                        <p:attrNameLst>
                                          <p:attrName>style.visibility</p:attrName>
                                        </p:attrNameLst>
                                      </p:cBhvr>
                                      <p:to>
                                        <p:strVal val="visible"/>
                                      </p:to>
                                    </p:set>
                                    <p:anim from="(-#ppt_w/2)" to="(#ppt_x)" calcmode="lin" valueType="num">
                                      <p:cBhvr>
                                        <p:cTn id="7" dur="600" fill="hold">
                                          <p:stCondLst>
                                            <p:cond delay="0"/>
                                          </p:stCondLst>
                                        </p:cTn>
                                        <p:tgtEl>
                                          <p:spTgt spid="3255"/>
                                        </p:tgtEl>
                                        <p:attrNameLst>
                                          <p:attrName>ppt_x</p:attrName>
                                        </p:attrNameLst>
                                      </p:cBhvr>
                                    </p:anim>
                                    <p:anim from="0" to="-1.0" calcmode="lin" valueType="num">
                                      <p:cBhvr>
                                        <p:cTn id="8" dur="200" decel="50000" autoRev="1" fill="hold">
                                          <p:stCondLst>
                                            <p:cond delay="600"/>
                                          </p:stCondLst>
                                        </p:cTn>
                                        <p:tgtEl>
                                          <p:spTgt spid="3255"/>
                                        </p:tgtEl>
                                        <p:attrNameLst>
                                          <p:attrName>xshear</p:attrName>
                                        </p:attrNameLst>
                                      </p:cBhvr>
                                    </p:anim>
                                    <p:animScale>
                                      <p:cBhvr>
                                        <p:cTn id="9" dur="200" decel="100000" autoRev="1" fill="hold">
                                          <p:stCondLst>
                                            <p:cond delay="600"/>
                                          </p:stCondLst>
                                        </p:cTn>
                                        <p:tgtEl>
                                          <p:spTgt spid="3255"/>
                                        </p:tgtEl>
                                      </p:cBhvr>
                                      <p:from x="100000" y="100000"/>
                                      <p:to x="80000" y="100000"/>
                                    </p:animScale>
                                    <p:anim by="(#ppt_h/3+#ppt_w*0.1)" calcmode="lin" valueType="num">
                                      <p:cBhvr additive="sum">
                                        <p:cTn id="10" dur="200" decel="100000" autoRev="1" fill="hold">
                                          <p:stCondLst>
                                            <p:cond delay="600"/>
                                          </p:stCondLst>
                                        </p:cTn>
                                        <p:tgtEl>
                                          <p:spTgt spid="3255"/>
                                        </p:tgtEl>
                                        <p:attrNameLst>
                                          <p:attrName>ppt_x</p:attrName>
                                        </p:attrNameLst>
                                      </p:cBhvr>
                                    </p:anim>
                                  </p:childTnLst>
                                </p:cTn>
                              </p:par>
                              <p:par>
                                <p:cTn id="11" presetID="26" presetClass="entr" presetSubtype="0" fill="hold" nodeType="withEffect">
                                  <p:stCondLst>
                                    <p:cond delay="0"/>
                                  </p:stCondLst>
                                  <p:childTnLst>
                                    <p:set>
                                      <p:cBhvr>
                                        <p:cTn id="12" dur="1" fill="hold">
                                          <p:stCondLst>
                                            <p:cond delay="0"/>
                                          </p:stCondLst>
                                        </p:cTn>
                                        <p:tgtEl>
                                          <p:spTgt spid="3074"/>
                                        </p:tgtEl>
                                        <p:attrNameLst>
                                          <p:attrName>style.visibility</p:attrName>
                                        </p:attrNameLst>
                                      </p:cBhvr>
                                      <p:to>
                                        <p:strVal val="visible"/>
                                      </p:to>
                                    </p:set>
                                    <p:animEffect transition="in" filter="wipe(down)">
                                      <p:cBhvr>
                                        <p:cTn id="13" dur="580">
                                          <p:stCondLst>
                                            <p:cond delay="0"/>
                                          </p:stCondLst>
                                        </p:cTn>
                                        <p:tgtEl>
                                          <p:spTgt spid="3074"/>
                                        </p:tgtEl>
                                      </p:cBhvr>
                                    </p:animEffect>
                                    <p:anim calcmode="lin" valueType="num">
                                      <p:cBhvr>
                                        <p:cTn id="14" dur="1822" tmFilter="0,0; 0.14,0.36; 0.43,0.73; 0.71,0.91; 1.0,1.0">
                                          <p:stCondLst>
                                            <p:cond delay="0"/>
                                          </p:stCondLst>
                                        </p:cTn>
                                        <p:tgtEl>
                                          <p:spTgt spid="3074"/>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3074"/>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3074"/>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3074"/>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3074"/>
                                        </p:tgtEl>
                                        <p:attrNameLst>
                                          <p:attrName>ppt_y</p:attrName>
                                        </p:attrNameLst>
                                      </p:cBhvr>
                                      <p:tavLst>
                                        <p:tav tm="0" fmla="#ppt_y-sin(pi*$)/81">
                                          <p:val>
                                            <p:fltVal val="0"/>
                                          </p:val>
                                        </p:tav>
                                        <p:tav tm="100000">
                                          <p:val>
                                            <p:fltVal val="1"/>
                                          </p:val>
                                        </p:tav>
                                      </p:tavLst>
                                    </p:anim>
                                    <p:animScale>
                                      <p:cBhvr>
                                        <p:cTn id="19" dur="26">
                                          <p:stCondLst>
                                            <p:cond delay="650"/>
                                          </p:stCondLst>
                                        </p:cTn>
                                        <p:tgtEl>
                                          <p:spTgt spid="3074"/>
                                        </p:tgtEl>
                                      </p:cBhvr>
                                      <p:to x="100000" y="60000"/>
                                    </p:animScale>
                                    <p:animScale>
                                      <p:cBhvr>
                                        <p:cTn id="20" dur="166" decel="50000">
                                          <p:stCondLst>
                                            <p:cond delay="676"/>
                                          </p:stCondLst>
                                        </p:cTn>
                                        <p:tgtEl>
                                          <p:spTgt spid="3074"/>
                                        </p:tgtEl>
                                      </p:cBhvr>
                                      <p:to x="100000" y="100000"/>
                                    </p:animScale>
                                    <p:animScale>
                                      <p:cBhvr>
                                        <p:cTn id="21" dur="26">
                                          <p:stCondLst>
                                            <p:cond delay="1312"/>
                                          </p:stCondLst>
                                        </p:cTn>
                                        <p:tgtEl>
                                          <p:spTgt spid="3074"/>
                                        </p:tgtEl>
                                      </p:cBhvr>
                                      <p:to x="100000" y="80000"/>
                                    </p:animScale>
                                    <p:animScale>
                                      <p:cBhvr>
                                        <p:cTn id="22" dur="166" decel="50000">
                                          <p:stCondLst>
                                            <p:cond delay="1338"/>
                                          </p:stCondLst>
                                        </p:cTn>
                                        <p:tgtEl>
                                          <p:spTgt spid="3074"/>
                                        </p:tgtEl>
                                      </p:cBhvr>
                                      <p:to x="100000" y="100000"/>
                                    </p:animScale>
                                    <p:animScale>
                                      <p:cBhvr>
                                        <p:cTn id="23" dur="26">
                                          <p:stCondLst>
                                            <p:cond delay="1642"/>
                                          </p:stCondLst>
                                        </p:cTn>
                                        <p:tgtEl>
                                          <p:spTgt spid="3074"/>
                                        </p:tgtEl>
                                      </p:cBhvr>
                                      <p:to x="100000" y="90000"/>
                                    </p:animScale>
                                    <p:animScale>
                                      <p:cBhvr>
                                        <p:cTn id="24" dur="166" decel="50000">
                                          <p:stCondLst>
                                            <p:cond delay="1668"/>
                                          </p:stCondLst>
                                        </p:cTn>
                                        <p:tgtEl>
                                          <p:spTgt spid="3074"/>
                                        </p:tgtEl>
                                      </p:cBhvr>
                                      <p:to x="100000" y="100000"/>
                                    </p:animScale>
                                    <p:animScale>
                                      <p:cBhvr>
                                        <p:cTn id="25" dur="26">
                                          <p:stCondLst>
                                            <p:cond delay="1808"/>
                                          </p:stCondLst>
                                        </p:cTn>
                                        <p:tgtEl>
                                          <p:spTgt spid="3074"/>
                                        </p:tgtEl>
                                      </p:cBhvr>
                                      <p:to x="100000" y="95000"/>
                                    </p:animScale>
                                    <p:animScale>
                                      <p:cBhvr>
                                        <p:cTn id="26" dur="166" decel="50000">
                                          <p:stCondLst>
                                            <p:cond delay="1834"/>
                                          </p:stCondLst>
                                        </p:cTn>
                                        <p:tgtEl>
                                          <p:spTgt spid="3074"/>
                                        </p:tgtEl>
                                      </p:cBhvr>
                                      <p:to x="100000" y="100000"/>
                                    </p:animScale>
                                  </p:childTnLst>
                                  <p:subTnLst>
                                    <p:audio>
                                      <p:cMediaNode>
                                        <p:cTn display="0" masterRel="sameClick">
                                          <p:stCondLst>
                                            <p:cond evt="begin" delay="0">
                                              <p:tn val="11"/>
                                            </p:cond>
                                          </p:stCondLst>
                                          <p:endCondLst>
                                            <p:cond evt="onStopAudio" delay="0">
                                              <p:tgtEl>
                                                <p:sldTgt/>
                                              </p:tgtEl>
                                            </p:cond>
                                          </p:endCondLst>
                                        </p:cTn>
                                        <p:tgtEl>
                                          <p:sndTgt r:embed="rId3" name="J0097487.WAV"/>
                                        </p:tgtEl>
                                      </p:cMediaNode>
                                    </p:audio>
                                  </p:subTnLst>
                                </p:cTn>
                              </p:par>
                              <p:par>
                                <p:cTn id="27" presetID="23" presetClass="entr" presetSubtype="16" fill="hold" grpId="1" nodeType="withEffect">
                                  <p:stCondLst>
                                    <p:cond delay="0"/>
                                  </p:stCondLst>
                                  <p:iterate type="lt">
                                    <p:tmAbs val="0"/>
                                  </p:iterate>
                                  <p:childTnLst>
                                    <p:set>
                                      <p:cBhvr>
                                        <p:cTn id="28" dur="1" fill="hold">
                                          <p:stCondLst>
                                            <p:cond delay="0"/>
                                          </p:stCondLst>
                                        </p:cTn>
                                        <p:tgtEl>
                                          <p:spTgt spid="3256"/>
                                        </p:tgtEl>
                                        <p:attrNameLst>
                                          <p:attrName>style.visibility</p:attrName>
                                        </p:attrNameLst>
                                      </p:cBhvr>
                                      <p:to>
                                        <p:strVal val="visible"/>
                                      </p:to>
                                    </p:set>
                                    <p:anim calcmode="lin" valueType="num">
                                      <p:cBhvr>
                                        <p:cTn id="29" dur="500" fill="hold"/>
                                        <p:tgtEl>
                                          <p:spTgt spid="3256"/>
                                        </p:tgtEl>
                                        <p:attrNameLst>
                                          <p:attrName>ppt_w</p:attrName>
                                        </p:attrNameLst>
                                      </p:cBhvr>
                                      <p:tavLst>
                                        <p:tav tm="0">
                                          <p:val>
                                            <p:fltVal val="0"/>
                                          </p:val>
                                        </p:tav>
                                        <p:tav tm="100000">
                                          <p:val>
                                            <p:strVal val="#ppt_w"/>
                                          </p:val>
                                        </p:tav>
                                      </p:tavLst>
                                    </p:anim>
                                    <p:anim calcmode="lin" valueType="num">
                                      <p:cBhvr>
                                        <p:cTn id="30" dur="500" fill="hold"/>
                                        <p:tgtEl>
                                          <p:spTgt spid="3256"/>
                                        </p:tgtEl>
                                        <p:attrNameLst>
                                          <p:attrName>ppt_h</p:attrName>
                                        </p:attrNameLst>
                                      </p:cBhvr>
                                      <p:tavLst>
                                        <p:tav tm="0">
                                          <p:val>
                                            <p:fltVal val="0"/>
                                          </p:val>
                                        </p:tav>
                                        <p:tav tm="100000">
                                          <p:val>
                                            <p:strVal val="#ppt_h"/>
                                          </p:val>
                                        </p:tav>
                                      </p:tavLst>
                                    </p:anim>
                                  </p:childTnLst>
                                </p:cTn>
                              </p:par>
                              <p:par>
                                <p:cTn id="31" presetID="0" presetClass="path" presetSubtype="0" accel="50000" decel="50000" fill="hold" grpId="0" nodeType="withEffect">
                                  <p:stCondLst>
                                    <p:cond delay="0"/>
                                  </p:stCondLst>
                                  <p:iterate type="lt">
                                    <p:tmAbs val="0"/>
                                  </p:iterate>
                                  <p:childTnLst>
                                    <p:animMotion origin="layout" path="M 0.25 0.33287 L -4.16667E-6 1.11111E-6 " pathEditMode="relative" rAng="0" ptsTypes="AA">
                                      <p:cBhvr>
                                        <p:cTn id="32" dur="2000" fill="hold"/>
                                        <p:tgtEl>
                                          <p:spTgt spid="3256"/>
                                        </p:tgtEl>
                                        <p:attrNameLst>
                                          <p:attrName>ppt_x,ppt_y</p:attrName>
                                        </p:attrNameLst>
                                      </p:cBhvr>
                                      <p:rCtr x="-12500" y="-1664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55" grpId="0" autoUpdateAnimBg="0"/>
      <p:bldP spid="3256" grpId="0" autoUpdateAnimBg="0"/>
      <p:bldP spid="3256" grpId="1"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09DFBE37-4DAA-43EC-A0BF-DA33EB4CFA19}"/>
              </a:ext>
            </a:extLst>
          </p:cNvPr>
          <p:cNvSpPr>
            <a:spLocks noGrp="1" noChangeArrowheads="1"/>
          </p:cNvSpPr>
          <p:nvPr>
            <p:ph type="title"/>
          </p:nvPr>
        </p:nvSpPr>
        <p:spPr>
          <a:xfrm>
            <a:off x="250825" y="2790825"/>
            <a:ext cx="8750300" cy="782638"/>
          </a:xfrm>
        </p:spPr>
        <p:txBody>
          <a:bodyPr/>
          <a:lstStyle/>
          <a:p>
            <a:pPr algn="l" eaLnBrk="1" hangingPunct="1"/>
            <a:r>
              <a:rPr lang="ja-JP" altLang="ja-JP" sz="4400" dirty="0">
                <a:solidFill>
                  <a:schemeClr val="tx1"/>
                </a:solidFill>
                <a:latin typeface="GSNP勘亭流EB 04" panose="02000600000000000000" pitchFamily="2" charset="-128"/>
                <a:ea typeface="GSNP勘亭流EB 04" panose="02000600000000000000" pitchFamily="2" charset="-128"/>
              </a:rPr>
              <a:t>書き換えられないものを超える環境変化で</a:t>
            </a:r>
            <a:r>
              <a:rPr lang="ja-JP" altLang="en-US" sz="4400" dirty="0">
                <a:solidFill>
                  <a:schemeClr val="tx1"/>
                </a:solidFill>
                <a:latin typeface="GSNP勘亭流EB 04" panose="02000600000000000000" pitchFamily="2" charset="-128"/>
                <a:ea typeface="GSNP勘亭流EB 04" panose="02000600000000000000" pitchFamily="2" charset="-128"/>
              </a:rPr>
              <a:t>大進化</a:t>
            </a:r>
            <a:r>
              <a:rPr lang="ja-JP" altLang="ja-JP" sz="4400" dirty="0">
                <a:solidFill>
                  <a:schemeClr val="tx1"/>
                </a:solidFill>
                <a:latin typeface="GSNP勘亭流EB 04" panose="02000600000000000000" pitchFamily="2" charset="-128"/>
                <a:ea typeface="GSNP勘亭流EB 04" panose="02000600000000000000" pitchFamily="2" charset="-128"/>
              </a:rPr>
              <a:t>は起きる。</a:t>
            </a:r>
            <a:br>
              <a:rPr lang="ja-JP" altLang="ja-JP" sz="4400" dirty="0">
                <a:solidFill>
                  <a:schemeClr val="tx1"/>
                </a:solidFill>
                <a:latin typeface="GSNP勘亭流EB 04" panose="02000600000000000000" pitchFamily="2" charset="-128"/>
                <a:ea typeface="GSNP勘亭流EB 04" panose="02000600000000000000" pitchFamily="2" charset="-128"/>
              </a:rPr>
            </a:br>
            <a:br>
              <a:rPr lang="ja-JP" altLang="ja-JP" sz="4400" dirty="0">
                <a:solidFill>
                  <a:schemeClr val="tx1"/>
                </a:solidFill>
                <a:latin typeface="GSNP勘亭流EB 04" panose="02000600000000000000" pitchFamily="2" charset="-128"/>
                <a:ea typeface="GSNP勘亭流EB 04" panose="02000600000000000000" pitchFamily="2" charset="-128"/>
              </a:rPr>
            </a:br>
            <a:r>
              <a:rPr lang="ja-JP" altLang="ja-JP" sz="4400" dirty="0">
                <a:solidFill>
                  <a:schemeClr val="tx1"/>
                </a:solidFill>
                <a:latin typeface="GSNP勘亭流EB 04" panose="02000600000000000000" pitchFamily="2" charset="-128"/>
                <a:ea typeface="GSNP勘亭流EB 04" panose="02000600000000000000" pitchFamily="2" charset="-128"/>
              </a:rPr>
              <a:t>若しくは書き換えられないものを書き換えようとすることで</a:t>
            </a:r>
            <a:r>
              <a:rPr lang="ja-JP" altLang="en-US" sz="4400" dirty="0">
                <a:solidFill>
                  <a:schemeClr val="tx1"/>
                </a:solidFill>
                <a:latin typeface="GSNP勘亭流EB 04" panose="02000600000000000000" pitchFamily="2" charset="-128"/>
                <a:ea typeface="GSNP勘亭流EB 04" panose="02000600000000000000" pitchFamily="2" charset="-128"/>
              </a:rPr>
              <a:t>淘汰</a:t>
            </a:r>
            <a:r>
              <a:rPr lang="en-US" altLang="ja-JP" sz="4400" dirty="0">
                <a:solidFill>
                  <a:schemeClr val="tx1"/>
                </a:solidFill>
                <a:latin typeface="GSNP勘亭流EB 04" panose="02000600000000000000" pitchFamily="2" charset="-128"/>
                <a:ea typeface="GSNP勘亭流EB 04" panose="02000600000000000000" pitchFamily="2" charset="-128"/>
              </a:rPr>
              <a:t>/</a:t>
            </a:r>
            <a:r>
              <a:rPr lang="ja-JP" altLang="en-US" sz="4400" dirty="0">
                <a:solidFill>
                  <a:schemeClr val="tx1"/>
                </a:solidFill>
                <a:latin typeface="GSNP勘亭流EB 04" panose="02000600000000000000" pitchFamily="2" charset="-128"/>
                <a:ea typeface="GSNP勘亭流EB 04" panose="02000600000000000000" pitchFamily="2" charset="-128"/>
              </a:rPr>
              <a:t>成功</a:t>
            </a:r>
            <a:r>
              <a:rPr lang="ja-JP" altLang="ja-JP" sz="4400" dirty="0">
                <a:solidFill>
                  <a:schemeClr val="tx1"/>
                </a:solidFill>
                <a:latin typeface="GSNP勘亭流EB 04" panose="02000600000000000000" pitchFamily="2" charset="-128"/>
                <a:ea typeface="GSNP勘亭流EB 04" panose="02000600000000000000" pitchFamily="2" charset="-128"/>
              </a:rPr>
              <a:t>する。</a:t>
            </a:r>
            <a:br>
              <a:rPr lang="en-US" altLang="ja-JP" sz="4400" dirty="0">
                <a:solidFill>
                  <a:schemeClr val="tx1"/>
                </a:solidFill>
                <a:latin typeface="GSNP勘亭流EB 04" panose="02000600000000000000" pitchFamily="2" charset="-128"/>
                <a:ea typeface="GSNP勘亭流EB 04" panose="02000600000000000000" pitchFamily="2" charset="-128"/>
              </a:rPr>
            </a:br>
            <a:br>
              <a:rPr lang="en-US" altLang="ja-JP" sz="4400" dirty="0">
                <a:solidFill>
                  <a:schemeClr val="tx1"/>
                </a:solidFill>
                <a:latin typeface="GSNP勘亭流EB 04" panose="02000600000000000000" pitchFamily="2" charset="-128"/>
                <a:ea typeface="GSNP勘亭流EB 04" panose="02000600000000000000" pitchFamily="2" charset="-128"/>
              </a:rPr>
            </a:br>
            <a:r>
              <a:rPr lang="ja-JP" altLang="en-US" sz="4400" dirty="0">
                <a:solidFill>
                  <a:schemeClr val="tx1"/>
                </a:solidFill>
                <a:latin typeface="GSNP勘亭流EB 04" panose="02000600000000000000" pitchFamily="2" charset="-128"/>
                <a:ea typeface="GSNP勘亭流EB 04" panose="02000600000000000000" pitchFamily="2" charset="-128"/>
              </a:rPr>
              <a:t>　　　　　骰子一擲</a:t>
            </a:r>
            <a:endParaRPr lang="ja-JP" altLang="ja-JP" sz="4400" dirty="0">
              <a:solidFill>
                <a:schemeClr val="tx1"/>
              </a:solidFill>
              <a:latin typeface="GSNP勘亭流EB 04" panose="02000600000000000000" pitchFamily="2" charset="-128"/>
              <a:ea typeface="GSNP勘亭流EB 04" panose="02000600000000000000" pitchFamily="2" charset="-128"/>
            </a:endParaRPr>
          </a:p>
        </p:txBody>
      </p:sp>
      <p:pic>
        <p:nvPicPr>
          <p:cNvPr id="12291" name="Picture 3" descr="momoCA">
            <a:extLst>
              <a:ext uri="{FF2B5EF4-FFF2-40B4-BE49-F238E27FC236}">
                <a16:creationId xmlns:a16="http://schemas.microsoft.com/office/drawing/2014/main" id="{B62AB8C1-B98E-4FEA-8E8F-8FFE6BDB06AD}"/>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7645400" y="4941888"/>
            <a:ext cx="1463675" cy="1871662"/>
          </a:xfrm>
          <a:noFill/>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nodeType="withEffect">
                                  <p:stCondLst>
                                    <p:cond delay="0"/>
                                  </p:stCondLst>
                                  <p:childTnLst>
                                    <p:set>
                                      <p:cBhvr>
                                        <p:cTn id="6" dur="1" fill="hold">
                                          <p:stCondLst>
                                            <p:cond delay="0"/>
                                          </p:stCondLst>
                                        </p:cTn>
                                        <p:tgtEl>
                                          <p:spTgt spid="12291"/>
                                        </p:tgtEl>
                                        <p:attrNameLst>
                                          <p:attrName>style.visibility</p:attrName>
                                        </p:attrNameLst>
                                      </p:cBhvr>
                                      <p:to>
                                        <p:strVal val="visible"/>
                                      </p:to>
                                    </p:set>
                                    <p:animEffect transition="in" filter="wipe(down)">
                                      <p:cBhvr>
                                        <p:cTn id="7" dur="580">
                                          <p:stCondLst>
                                            <p:cond delay="0"/>
                                          </p:stCondLst>
                                        </p:cTn>
                                        <p:tgtEl>
                                          <p:spTgt spid="12291"/>
                                        </p:tgtEl>
                                      </p:cBhvr>
                                    </p:animEffect>
                                    <p:anim calcmode="lin" valueType="num">
                                      <p:cBhvr>
                                        <p:cTn id="8" dur="1822" tmFilter="0,0; 0.14,0.36; 0.43,0.73; 0.71,0.91; 1.0,1.0">
                                          <p:stCondLst>
                                            <p:cond delay="0"/>
                                          </p:stCondLst>
                                        </p:cTn>
                                        <p:tgtEl>
                                          <p:spTgt spid="12291"/>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2291"/>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2291"/>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2291"/>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2291"/>
                                        </p:tgtEl>
                                        <p:attrNameLst>
                                          <p:attrName>ppt_y</p:attrName>
                                        </p:attrNameLst>
                                      </p:cBhvr>
                                      <p:tavLst>
                                        <p:tav tm="0" fmla="#ppt_y-sin(pi*$)/81">
                                          <p:val>
                                            <p:fltVal val="0"/>
                                          </p:val>
                                        </p:tav>
                                        <p:tav tm="100000">
                                          <p:val>
                                            <p:fltVal val="1"/>
                                          </p:val>
                                        </p:tav>
                                      </p:tavLst>
                                    </p:anim>
                                    <p:animScale>
                                      <p:cBhvr>
                                        <p:cTn id="13" dur="26">
                                          <p:stCondLst>
                                            <p:cond delay="650"/>
                                          </p:stCondLst>
                                        </p:cTn>
                                        <p:tgtEl>
                                          <p:spTgt spid="12291"/>
                                        </p:tgtEl>
                                      </p:cBhvr>
                                      <p:to x="100000" y="60000"/>
                                    </p:animScale>
                                    <p:animScale>
                                      <p:cBhvr>
                                        <p:cTn id="14" dur="166" decel="50000">
                                          <p:stCondLst>
                                            <p:cond delay="676"/>
                                          </p:stCondLst>
                                        </p:cTn>
                                        <p:tgtEl>
                                          <p:spTgt spid="12291"/>
                                        </p:tgtEl>
                                      </p:cBhvr>
                                      <p:to x="100000" y="100000"/>
                                    </p:animScale>
                                    <p:animScale>
                                      <p:cBhvr>
                                        <p:cTn id="15" dur="26">
                                          <p:stCondLst>
                                            <p:cond delay="1312"/>
                                          </p:stCondLst>
                                        </p:cTn>
                                        <p:tgtEl>
                                          <p:spTgt spid="12291"/>
                                        </p:tgtEl>
                                      </p:cBhvr>
                                      <p:to x="100000" y="80000"/>
                                    </p:animScale>
                                    <p:animScale>
                                      <p:cBhvr>
                                        <p:cTn id="16" dur="166" decel="50000">
                                          <p:stCondLst>
                                            <p:cond delay="1338"/>
                                          </p:stCondLst>
                                        </p:cTn>
                                        <p:tgtEl>
                                          <p:spTgt spid="12291"/>
                                        </p:tgtEl>
                                      </p:cBhvr>
                                      <p:to x="100000" y="100000"/>
                                    </p:animScale>
                                    <p:animScale>
                                      <p:cBhvr>
                                        <p:cTn id="17" dur="26">
                                          <p:stCondLst>
                                            <p:cond delay="1642"/>
                                          </p:stCondLst>
                                        </p:cTn>
                                        <p:tgtEl>
                                          <p:spTgt spid="12291"/>
                                        </p:tgtEl>
                                      </p:cBhvr>
                                      <p:to x="100000" y="90000"/>
                                    </p:animScale>
                                    <p:animScale>
                                      <p:cBhvr>
                                        <p:cTn id="18" dur="166" decel="50000">
                                          <p:stCondLst>
                                            <p:cond delay="1668"/>
                                          </p:stCondLst>
                                        </p:cTn>
                                        <p:tgtEl>
                                          <p:spTgt spid="12291"/>
                                        </p:tgtEl>
                                      </p:cBhvr>
                                      <p:to x="100000" y="100000"/>
                                    </p:animScale>
                                    <p:animScale>
                                      <p:cBhvr>
                                        <p:cTn id="19" dur="26">
                                          <p:stCondLst>
                                            <p:cond delay="1808"/>
                                          </p:stCondLst>
                                        </p:cTn>
                                        <p:tgtEl>
                                          <p:spTgt spid="12291"/>
                                        </p:tgtEl>
                                      </p:cBhvr>
                                      <p:to x="100000" y="95000"/>
                                    </p:animScale>
                                    <p:animScale>
                                      <p:cBhvr>
                                        <p:cTn id="20" dur="166" decel="50000">
                                          <p:stCondLst>
                                            <p:cond delay="1834"/>
                                          </p:stCondLst>
                                        </p:cTn>
                                        <p:tgtEl>
                                          <p:spTgt spid="1229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A0DC0BCA-98AE-4C1A-8B3D-80D805191D6E}"/>
              </a:ext>
            </a:extLst>
          </p:cNvPr>
          <p:cNvSpPr>
            <a:spLocks noGrp="1" noChangeArrowheads="1"/>
          </p:cNvSpPr>
          <p:nvPr>
            <p:ph type="title"/>
          </p:nvPr>
        </p:nvSpPr>
        <p:spPr>
          <a:xfrm>
            <a:off x="250825" y="2790825"/>
            <a:ext cx="8750300" cy="782638"/>
          </a:xfrm>
        </p:spPr>
        <p:txBody>
          <a:bodyPr/>
          <a:lstStyle/>
          <a:p>
            <a:pPr algn="l" eaLnBrk="1" hangingPunct="1"/>
            <a:r>
              <a:rPr lang="ja-JP" altLang="en-US" sz="7200" dirty="0">
                <a:solidFill>
                  <a:schemeClr val="tx1"/>
                </a:solidFill>
                <a:latin typeface="GSNP勘亭流EB 04" panose="02000600000000000000" pitchFamily="2" charset="-128"/>
                <a:ea typeface="GSNP勘亭流EB 04" panose="02000600000000000000" pitchFamily="2" charset="-128"/>
              </a:rPr>
              <a:t>金融資本主義</a:t>
            </a:r>
            <a:br>
              <a:rPr lang="ja-JP" altLang="en-US" sz="7200" dirty="0">
                <a:solidFill>
                  <a:schemeClr val="tx1"/>
                </a:solidFill>
                <a:latin typeface="GSNP勘亭流EB 04" panose="02000600000000000000" pitchFamily="2" charset="-128"/>
                <a:ea typeface="GSNP勘亭流EB 04" panose="02000600000000000000" pitchFamily="2" charset="-128"/>
              </a:rPr>
            </a:br>
            <a:r>
              <a:rPr lang="ja-JP" altLang="en-US" sz="7200" dirty="0">
                <a:solidFill>
                  <a:schemeClr val="tx1"/>
                </a:solidFill>
                <a:latin typeface="GSNP勘亭流EB 04" panose="02000600000000000000" pitchFamily="2" charset="-128"/>
                <a:ea typeface="GSNP勘亭流EB 04" panose="02000600000000000000" pitchFamily="2" charset="-128"/>
              </a:rPr>
              <a:t>人間の〈欲望〉を「商品」で書き換えようとした運動である</a:t>
            </a:r>
          </a:p>
        </p:txBody>
      </p:sp>
      <p:pic>
        <p:nvPicPr>
          <p:cNvPr id="14339" name="Picture 3" descr="momoCA">
            <a:extLst>
              <a:ext uri="{FF2B5EF4-FFF2-40B4-BE49-F238E27FC236}">
                <a16:creationId xmlns:a16="http://schemas.microsoft.com/office/drawing/2014/main" id="{7C36ACF8-B489-4592-88BD-F2D5098DDEFF}"/>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7645400" y="4941888"/>
            <a:ext cx="1463675" cy="1871662"/>
          </a:xfrm>
          <a:noFill/>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nodeType="withEffect">
                                  <p:stCondLst>
                                    <p:cond delay="0"/>
                                  </p:stCondLst>
                                  <p:childTnLst>
                                    <p:set>
                                      <p:cBhvr>
                                        <p:cTn id="6" dur="1" fill="hold">
                                          <p:stCondLst>
                                            <p:cond delay="0"/>
                                          </p:stCondLst>
                                        </p:cTn>
                                        <p:tgtEl>
                                          <p:spTgt spid="14339"/>
                                        </p:tgtEl>
                                        <p:attrNameLst>
                                          <p:attrName>style.visibility</p:attrName>
                                        </p:attrNameLst>
                                      </p:cBhvr>
                                      <p:to>
                                        <p:strVal val="visible"/>
                                      </p:to>
                                    </p:set>
                                    <p:animEffect transition="in" filter="wipe(down)">
                                      <p:cBhvr>
                                        <p:cTn id="7" dur="580">
                                          <p:stCondLst>
                                            <p:cond delay="0"/>
                                          </p:stCondLst>
                                        </p:cTn>
                                        <p:tgtEl>
                                          <p:spTgt spid="14339"/>
                                        </p:tgtEl>
                                      </p:cBhvr>
                                    </p:animEffect>
                                    <p:anim calcmode="lin" valueType="num">
                                      <p:cBhvr>
                                        <p:cTn id="8" dur="1822" tmFilter="0,0; 0.14,0.36; 0.43,0.73; 0.71,0.91; 1.0,1.0">
                                          <p:stCondLst>
                                            <p:cond delay="0"/>
                                          </p:stCondLst>
                                        </p:cTn>
                                        <p:tgtEl>
                                          <p:spTgt spid="14339"/>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4339"/>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4339"/>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4339"/>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4339"/>
                                        </p:tgtEl>
                                        <p:attrNameLst>
                                          <p:attrName>ppt_y</p:attrName>
                                        </p:attrNameLst>
                                      </p:cBhvr>
                                      <p:tavLst>
                                        <p:tav tm="0" fmla="#ppt_y-sin(pi*$)/81">
                                          <p:val>
                                            <p:fltVal val="0"/>
                                          </p:val>
                                        </p:tav>
                                        <p:tav tm="100000">
                                          <p:val>
                                            <p:fltVal val="1"/>
                                          </p:val>
                                        </p:tav>
                                      </p:tavLst>
                                    </p:anim>
                                    <p:animScale>
                                      <p:cBhvr>
                                        <p:cTn id="13" dur="26">
                                          <p:stCondLst>
                                            <p:cond delay="650"/>
                                          </p:stCondLst>
                                        </p:cTn>
                                        <p:tgtEl>
                                          <p:spTgt spid="14339"/>
                                        </p:tgtEl>
                                      </p:cBhvr>
                                      <p:to x="100000" y="60000"/>
                                    </p:animScale>
                                    <p:animScale>
                                      <p:cBhvr>
                                        <p:cTn id="14" dur="166" decel="50000">
                                          <p:stCondLst>
                                            <p:cond delay="676"/>
                                          </p:stCondLst>
                                        </p:cTn>
                                        <p:tgtEl>
                                          <p:spTgt spid="14339"/>
                                        </p:tgtEl>
                                      </p:cBhvr>
                                      <p:to x="100000" y="100000"/>
                                    </p:animScale>
                                    <p:animScale>
                                      <p:cBhvr>
                                        <p:cTn id="15" dur="26">
                                          <p:stCondLst>
                                            <p:cond delay="1312"/>
                                          </p:stCondLst>
                                        </p:cTn>
                                        <p:tgtEl>
                                          <p:spTgt spid="14339"/>
                                        </p:tgtEl>
                                      </p:cBhvr>
                                      <p:to x="100000" y="80000"/>
                                    </p:animScale>
                                    <p:animScale>
                                      <p:cBhvr>
                                        <p:cTn id="16" dur="166" decel="50000">
                                          <p:stCondLst>
                                            <p:cond delay="1338"/>
                                          </p:stCondLst>
                                        </p:cTn>
                                        <p:tgtEl>
                                          <p:spTgt spid="14339"/>
                                        </p:tgtEl>
                                      </p:cBhvr>
                                      <p:to x="100000" y="100000"/>
                                    </p:animScale>
                                    <p:animScale>
                                      <p:cBhvr>
                                        <p:cTn id="17" dur="26">
                                          <p:stCondLst>
                                            <p:cond delay="1642"/>
                                          </p:stCondLst>
                                        </p:cTn>
                                        <p:tgtEl>
                                          <p:spTgt spid="14339"/>
                                        </p:tgtEl>
                                      </p:cBhvr>
                                      <p:to x="100000" y="90000"/>
                                    </p:animScale>
                                    <p:animScale>
                                      <p:cBhvr>
                                        <p:cTn id="18" dur="166" decel="50000">
                                          <p:stCondLst>
                                            <p:cond delay="1668"/>
                                          </p:stCondLst>
                                        </p:cTn>
                                        <p:tgtEl>
                                          <p:spTgt spid="14339"/>
                                        </p:tgtEl>
                                      </p:cBhvr>
                                      <p:to x="100000" y="100000"/>
                                    </p:animScale>
                                    <p:animScale>
                                      <p:cBhvr>
                                        <p:cTn id="19" dur="26">
                                          <p:stCondLst>
                                            <p:cond delay="1808"/>
                                          </p:stCondLst>
                                        </p:cTn>
                                        <p:tgtEl>
                                          <p:spTgt spid="14339"/>
                                        </p:tgtEl>
                                      </p:cBhvr>
                                      <p:to x="100000" y="95000"/>
                                    </p:animScale>
                                    <p:animScale>
                                      <p:cBhvr>
                                        <p:cTn id="20" dur="166" decel="50000">
                                          <p:stCondLst>
                                            <p:cond delay="1834"/>
                                          </p:stCondLst>
                                        </p:cTn>
                                        <p:tgtEl>
                                          <p:spTgt spid="1433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73C6AF10-11F3-436F-930E-07D4B2FF7241}"/>
              </a:ext>
            </a:extLst>
          </p:cNvPr>
          <p:cNvSpPr>
            <a:spLocks noGrp="1" noChangeArrowheads="1"/>
          </p:cNvSpPr>
          <p:nvPr>
            <p:ph type="title"/>
          </p:nvPr>
        </p:nvSpPr>
        <p:spPr>
          <a:xfrm>
            <a:off x="107950" y="1350963"/>
            <a:ext cx="8750300" cy="782637"/>
          </a:xfrm>
        </p:spPr>
        <p:txBody>
          <a:bodyPr/>
          <a:lstStyle/>
          <a:p>
            <a:pPr algn="l" eaLnBrk="1" hangingPunct="1"/>
            <a:r>
              <a:rPr lang="ja-JP" altLang="ja-JP" dirty="0">
                <a:solidFill>
                  <a:schemeClr val="tx1"/>
                </a:solidFill>
                <a:latin typeface="GSNP勘亭流EB 04" panose="02000600000000000000" pitchFamily="2" charset="-128"/>
                <a:ea typeface="GSNP勘亭流EB 04" panose="02000600000000000000" pitchFamily="2" charset="-128"/>
              </a:rPr>
              <a:t>ルネ・マグリット</a:t>
            </a:r>
            <a:br>
              <a:rPr lang="ja-JP" altLang="ja-JP" dirty="0">
                <a:solidFill>
                  <a:schemeClr val="tx1"/>
                </a:solidFill>
                <a:latin typeface="GSNP勘亭流EB 04" panose="02000600000000000000" pitchFamily="2" charset="-128"/>
                <a:ea typeface="GSNP勘亭流EB 04" panose="02000600000000000000" pitchFamily="2" charset="-128"/>
              </a:rPr>
            </a:br>
            <a:r>
              <a:rPr lang="ja-JP" altLang="ja-JP" dirty="0">
                <a:solidFill>
                  <a:schemeClr val="tx1"/>
                </a:solidFill>
                <a:latin typeface="GSNP勘亭流EB 04" panose="02000600000000000000" pitchFamily="2" charset="-128"/>
                <a:ea typeface="GSNP勘亭流EB 04" panose="02000600000000000000" pitchFamily="2" charset="-128"/>
              </a:rPr>
              <a:t>「夢の解釈」</a:t>
            </a:r>
            <a:br>
              <a:rPr lang="ja-JP" altLang="ja-JP" dirty="0">
                <a:solidFill>
                  <a:schemeClr val="tx1"/>
                </a:solidFill>
                <a:latin typeface="GSNP勘亭流EB 04" panose="02000600000000000000" pitchFamily="2" charset="-128"/>
                <a:ea typeface="GSNP勘亭流EB 04" panose="02000600000000000000" pitchFamily="2" charset="-128"/>
              </a:rPr>
            </a:br>
            <a:br>
              <a:rPr lang="ja-JP" altLang="ja-JP" dirty="0">
                <a:solidFill>
                  <a:schemeClr val="tx1"/>
                </a:solidFill>
                <a:latin typeface="GSNP勘亭流EB 04" panose="02000600000000000000" pitchFamily="2" charset="-128"/>
                <a:ea typeface="GSNP勘亭流EB 04" panose="02000600000000000000" pitchFamily="2" charset="-128"/>
              </a:rPr>
            </a:br>
            <a:r>
              <a:rPr lang="ja-JP" altLang="ja-JP" dirty="0">
                <a:solidFill>
                  <a:schemeClr val="tx1"/>
                </a:solidFill>
                <a:latin typeface="GMAP行書B 04" panose="02000600000000000000" pitchFamily="2" charset="-128"/>
                <a:ea typeface="GMAP行書B 04" panose="02000600000000000000" pitchFamily="2" charset="-128"/>
              </a:rPr>
              <a:t>おカネは</a:t>
            </a:r>
            <a:br>
              <a:rPr lang="ja-JP" altLang="ja-JP" dirty="0">
                <a:solidFill>
                  <a:schemeClr val="tx1"/>
                </a:solidFill>
                <a:latin typeface="GMAP行書B 04" panose="02000600000000000000" pitchFamily="2" charset="-128"/>
                <a:ea typeface="GMAP行書B 04" panose="02000600000000000000" pitchFamily="2" charset="-128"/>
              </a:rPr>
            </a:br>
            <a:r>
              <a:rPr lang="ja-JP" altLang="ja-JP" dirty="0">
                <a:solidFill>
                  <a:schemeClr val="tx1"/>
                </a:solidFill>
                <a:latin typeface="GMAP行書B 04" panose="02000600000000000000" pitchFamily="2" charset="-128"/>
                <a:ea typeface="GMAP行書B 04" panose="02000600000000000000" pitchFamily="2" charset="-128"/>
              </a:rPr>
              <a:t>メタ欲望である</a:t>
            </a:r>
          </a:p>
        </p:txBody>
      </p:sp>
      <p:pic>
        <p:nvPicPr>
          <p:cNvPr id="15363" name="Picture 3" descr="tm_keydreams">
            <a:extLst>
              <a:ext uri="{FF2B5EF4-FFF2-40B4-BE49-F238E27FC236}">
                <a16:creationId xmlns:a16="http://schemas.microsoft.com/office/drawing/2014/main" id="{392254B2-9E1B-4CEA-B7CC-60B332D4FBF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51275" y="188913"/>
            <a:ext cx="4151313" cy="6408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4" name="Picture 4" descr="momoCA">
            <a:extLst>
              <a:ext uri="{FF2B5EF4-FFF2-40B4-BE49-F238E27FC236}">
                <a16:creationId xmlns:a16="http://schemas.microsoft.com/office/drawing/2014/main" id="{2C6F1D2D-6FC2-4835-9163-FB1381B91F61}"/>
              </a:ext>
            </a:extLst>
          </p:cNvPr>
          <p:cNvPicPr>
            <a:picLocks noGrp="1" noChangeAspect="1" noChangeArrowheads="1"/>
          </p:cNvPicPr>
          <p:nvPr>
            <p:ph sz="half" idx="1"/>
          </p:nvPr>
        </p:nvPicPr>
        <p:blipFill>
          <a:blip r:embed="rId4">
            <a:extLst>
              <a:ext uri="{28A0092B-C50C-407E-A947-70E740481C1C}">
                <a14:useLocalDpi xmlns:a14="http://schemas.microsoft.com/office/drawing/2010/main" val="0"/>
              </a:ext>
            </a:extLst>
          </a:blip>
          <a:srcRect/>
          <a:stretch>
            <a:fillRect/>
          </a:stretch>
        </p:blipFill>
        <p:spPr>
          <a:xfrm>
            <a:off x="7645400" y="4941888"/>
            <a:ext cx="1463675" cy="1871662"/>
          </a:xfrm>
          <a:noFill/>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nodeType="withEffect">
                                  <p:stCondLst>
                                    <p:cond delay="0"/>
                                  </p:stCondLst>
                                  <p:childTnLst>
                                    <p:set>
                                      <p:cBhvr>
                                        <p:cTn id="6" dur="1" fill="hold">
                                          <p:stCondLst>
                                            <p:cond delay="0"/>
                                          </p:stCondLst>
                                        </p:cTn>
                                        <p:tgtEl>
                                          <p:spTgt spid="15364"/>
                                        </p:tgtEl>
                                        <p:attrNameLst>
                                          <p:attrName>style.visibility</p:attrName>
                                        </p:attrNameLst>
                                      </p:cBhvr>
                                      <p:to>
                                        <p:strVal val="visible"/>
                                      </p:to>
                                    </p:set>
                                    <p:animEffect transition="in" filter="wipe(down)">
                                      <p:cBhvr>
                                        <p:cTn id="7" dur="580">
                                          <p:stCondLst>
                                            <p:cond delay="0"/>
                                          </p:stCondLst>
                                        </p:cTn>
                                        <p:tgtEl>
                                          <p:spTgt spid="15364"/>
                                        </p:tgtEl>
                                      </p:cBhvr>
                                    </p:animEffect>
                                    <p:anim calcmode="lin" valueType="num">
                                      <p:cBhvr>
                                        <p:cTn id="8" dur="1822" tmFilter="0,0; 0.14,0.36; 0.43,0.73; 0.71,0.91; 1.0,1.0">
                                          <p:stCondLst>
                                            <p:cond delay="0"/>
                                          </p:stCondLst>
                                        </p:cTn>
                                        <p:tgtEl>
                                          <p:spTgt spid="1536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536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536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536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5364"/>
                                        </p:tgtEl>
                                        <p:attrNameLst>
                                          <p:attrName>ppt_y</p:attrName>
                                        </p:attrNameLst>
                                      </p:cBhvr>
                                      <p:tavLst>
                                        <p:tav tm="0" fmla="#ppt_y-sin(pi*$)/81">
                                          <p:val>
                                            <p:fltVal val="0"/>
                                          </p:val>
                                        </p:tav>
                                        <p:tav tm="100000">
                                          <p:val>
                                            <p:fltVal val="1"/>
                                          </p:val>
                                        </p:tav>
                                      </p:tavLst>
                                    </p:anim>
                                    <p:animScale>
                                      <p:cBhvr>
                                        <p:cTn id="13" dur="26">
                                          <p:stCondLst>
                                            <p:cond delay="650"/>
                                          </p:stCondLst>
                                        </p:cTn>
                                        <p:tgtEl>
                                          <p:spTgt spid="15364"/>
                                        </p:tgtEl>
                                      </p:cBhvr>
                                      <p:to x="100000" y="60000"/>
                                    </p:animScale>
                                    <p:animScale>
                                      <p:cBhvr>
                                        <p:cTn id="14" dur="166" decel="50000">
                                          <p:stCondLst>
                                            <p:cond delay="676"/>
                                          </p:stCondLst>
                                        </p:cTn>
                                        <p:tgtEl>
                                          <p:spTgt spid="15364"/>
                                        </p:tgtEl>
                                      </p:cBhvr>
                                      <p:to x="100000" y="100000"/>
                                    </p:animScale>
                                    <p:animScale>
                                      <p:cBhvr>
                                        <p:cTn id="15" dur="26">
                                          <p:stCondLst>
                                            <p:cond delay="1312"/>
                                          </p:stCondLst>
                                        </p:cTn>
                                        <p:tgtEl>
                                          <p:spTgt spid="15364"/>
                                        </p:tgtEl>
                                      </p:cBhvr>
                                      <p:to x="100000" y="80000"/>
                                    </p:animScale>
                                    <p:animScale>
                                      <p:cBhvr>
                                        <p:cTn id="16" dur="166" decel="50000">
                                          <p:stCondLst>
                                            <p:cond delay="1338"/>
                                          </p:stCondLst>
                                        </p:cTn>
                                        <p:tgtEl>
                                          <p:spTgt spid="15364"/>
                                        </p:tgtEl>
                                      </p:cBhvr>
                                      <p:to x="100000" y="100000"/>
                                    </p:animScale>
                                    <p:animScale>
                                      <p:cBhvr>
                                        <p:cTn id="17" dur="26">
                                          <p:stCondLst>
                                            <p:cond delay="1642"/>
                                          </p:stCondLst>
                                        </p:cTn>
                                        <p:tgtEl>
                                          <p:spTgt spid="15364"/>
                                        </p:tgtEl>
                                      </p:cBhvr>
                                      <p:to x="100000" y="90000"/>
                                    </p:animScale>
                                    <p:animScale>
                                      <p:cBhvr>
                                        <p:cTn id="18" dur="166" decel="50000">
                                          <p:stCondLst>
                                            <p:cond delay="1668"/>
                                          </p:stCondLst>
                                        </p:cTn>
                                        <p:tgtEl>
                                          <p:spTgt spid="15364"/>
                                        </p:tgtEl>
                                      </p:cBhvr>
                                      <p:to x="100000" y="100000"/>
                                    </p:animScale>
                                    <p:animScale>
                                      <p:cBhvr>
                                        <p:cTn id="19" dur="26">
                                          <p:stCondLst>
                                            <p:cond delay="1808"/>
                                          </p:stCondLst>
                                        </p:cTn>
                                        <p:tgtEl>
                                          <p:spTgt spid="15364"/>
                                        </p:tgtEl>
                                      </p:cBhvr>
                                      <p:to x="100000" y="95000"/>
                                    </p:animScale>
                                    <p:animScale>
                                      <p:cBhvr>
                                        <p:cTn id="20" dur="166" decel="50000">
                                          <p:stCondLst>
                                            <p:cond delay="1834"/>
                                          </p:stCondLst>
                                        </p:cTn>
                                        <p:tgtEl>
                                          <p:spTgt spid="1536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333658E6-7DE6-4731-ABC9-7359F319E84D}"/>
              </a:ext>
            </a:extLst>
          </p:cNvPr>
          <p:cNvSpPr>
            <a:spLocks noGrp="1" noChangeArrowheads="1"/>
          </p:cNvSpPr>
          <p:nvPr>
            <p:ph type="title"/>
          </p:nvPr>
        </p:nvSpPr>
        <p:spPr>
          <a:xfrm>
            <a:off x="285750" y="2790825"/>
            <a:ext cx="8750300" cy="782638"/>
          </a:xfrm>
        </p:spPr>
        <p:txBody>
          <a:bodyPr/>
          <a:lstStyle/>
          <a:p>
            <a:pPr algn="l" eaLnBrk="1" hangingPunct="1"/>
            <a:r>
              <a:rPr lang="ja-JP" altLang="ja-JP" sz="7200" dirty="0">
                <a:solidFill>
                  <a:schemeClr val="tx1"/>
                </a:solidFill>
                <a:latin typeface="GSNP勘亭流EB 04" panose="02000600000000000000" pitchFamily="2" charset="-128"/>
                <a:ea typeface="GSNP勘亭流EB 04" panose="02000600000000000000" pitchFamily="2" charset="-128"/>
              </a:rPr>
              <a:t>その何が問題</a:t>
            </a:r>
            <a:br>
              <a:rPr lang="ja-JP" altLang="ja-JP" sz="7200" dirty="0">
                <a:solidFill>
                  <a:schemeClr val="tx1"/>
                </a:solidFill>
                <a:latin typeface="GSNP勘亭流EB 04" panose="02000600000000000000" pitchFamily="2" charset="-128"/>
                <a:ea typeface="GSNP勘亭流EB 04" panose="02000600000000000000" pitchFamily="2" charset="-128"/>
              </a:rPr>
            </a:br>
            <a:r>
              <a:rPr lang="ja-JP" altLang="ja-JP" sz="7200" dirty="0">
                <a:solidFill>
                  <a:schemeClr val="tx1"/>
                </a:solidFill>
                <a:latin typeface="GSNP勘亭流EB 04" panose="02000600000000000000" pitchFamily="2" charset="-128"/>
                <a:ea typeface="GSNP勘亭流EB 04" panose="02000600000000000000" pitchFamily="2" charset="-128"/>
              </a:rPr>
              <a:t>だったのか</a:t>
            </a:r>
          </a:p>
        </p:txBody>
      </p:sp>
      <p:pic>
        <p:nvPicPr>
          <p:cNvPr id="16387" name="Picture 3" descr="momoCA">
            <a:extLst>
              <a:ext uri="{FF2B5EF4-FFF2-40B4-BE49-F238E27FC236}">
                <a16:creationId xmlns:a16="http://schemas.microsoft.com/office/drawing/2014/main" id="{D71D513E-DB68-42FC-B3CD-7532D72310F3}"/>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7645400" y="4941888"/>
            <a:ext cx="1463675" cy="1871662"/>
          </a:xfrm>
          <a:noFill/>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nodeType="withEffect">
                                  <p:stCondLst>
                                    <p:cond delay="0"/>
                                  </p:stCondLst>
                                  <p:childTnLst>
                                    <p:set>
                                      <p:cBhvr>
                                        <p:cTn id="6" dur="1" fill="hold">
                                          <p:stCondLst>
                                            <p:cond delay="0"/>
                                          </p:stCondLst>
                                        </p:cTn>
                                        <p:tgtEl>
                                          <p:spTgt spid="16387"/>
                                        </p:tgtEl>
                                        <p:attrNameLst>
                                          <p:attrName>style.visibility</p:attrName>
                                        </p:attrNameLst>
                                      </p:cBhvr>
                                      <p:to>
                                        <p:strVal val="visible"/>
                                      </p:to>
                                    </p:set>
                                    <p:animEffect transition="in" filter="wipe(down)">
                                      <p:cBhvr>
                                        <p:cTn id="7" dur="580">
                                          <p:stCondLst>
                                            <p:cond delay="0"/>
                                          </p:stCondLst>
                                        </p:cTn>
                                        <p:tgtEl>
                                          <p:spTgt spid="16387"/>
                                        </p:tgtEl>
                                      </p:cBhvr>
                                    </p:animEffect>
                                    <p:anim calcmode="lin" valueType="num">
                                      <p:cBhvr>
                                        <p:cTn id="8" dur="1822" tmFilter="0,0; 0.14,0.36; 0.43,0.73; 0.71,0.91; 1.0,1.0">
                                          <p:stCondLst>
                                            <p:cond delay="0"/>
                                          </p:stCondLst>
                                        </p:cTn>
                                        <p:tgtEl>
                                          <p:spTgt spid="1638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638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638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638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6387"/>
                                        </p:tgtEl>
                                        <p:attrNameLst>
                                          <p:attrName>ppt_y</p:attrName>
                                        </p:attrNameLst>
                                      </p:cBhvr>
                                      <p:tavLst>
                                        <p:tav tm="0" fmla="#ppt_y-sin(pi*$)/81">
                                          <p:val>
                                            <p:fltVal val="0"/>
                                          </p:val>
                                        </p:tav>
                                        <p:tav tm="100000">
                                          <p:val>
                                            <p:fltVal val="1"/>
                                          </p:val>
                                        </p:tav>
                                      </p:tavLst>
                                    </p:anim>
                                    <p:animScale>
                                      <p:cBhvr>
                                        <p:cTn id="13" dur="26">
                                          <p:stCondLst>
                                            <p:cond delay="650"/>
                                          </p:stCondLst>
                                        </p:cTn>
                                        <p:tgtEl>
                                          <p:spTgt spid="16387"/>
                                        </p:tgtEl>
                                      </p:cBhvr>
                                      <p:to x="100000" y="60000"/>
                                    </p:animScale>
                                    <p:animScale>
                                      <p:cBhvr>
                                        <p:cTn id="14" dur="166" decel="50000">
                                          <p:stCondLst>
                                            <p:cond delay="676"/>
                                          </p:stCondLst>
                                        </p:cTn>
                                        <p:tgtEl>
                                          <p:spTgt spid="16387"/>
                                        </p:tgtEl>
                                      </p:cBhvr>
                                      <p:to x="100000" y="100000"/>
                                    </p:animScale>
                                    <p:animScale>
                                      <p:cBhvr>
                                        <p:cTn id="15" dur="26">
                                          <p:stCondLst>
                                            <p:cond delay="1312"/>
                                          </p:stCondLst>
                                        </p:cTn>
                                        <p:tgtEl>
                                          <p:spTgt spid="16387"/>
                                        </p:tgtEl>
                                      </p:cBhvr>
                                      <p:to x="100000" y="80000"/>
                                    </p:animScale>
                                    <p:animScale>
                                      <p:cBhvr>
                                        <p:cTn id="16" dur="166" decel="50000">
                                          <p:stCondLst>
                                            <p:cond delay="1338"/>
                                          </p:stCondLst>
                                        </p:cTn>
                                        <p:tgtEl>
                                          <p:spTgt spid="16387"/>
                                        </p:tgtEl>
                                      </p:cBhvr>
                                      <p:to x="100000" y="100000"/>
                                    </p:animScale>
                                    <p:animScale>
                                      <p:cBhvr>
                                        <p:cTn id="17" dur="26">
                                          <p:stCondLst>
                                            <p:cond delay="1642"/>
                                          </p:stCondLst>
                                        </p:cTn>
                                        <p:tgtEl>
                                          <p:spTgt spid="16387"/>
                                        </p:tgtEl>
                                      </p:cBhvr>
                                      <p:to x="100000" y="90000"/>
                                    </p:animScale>
                                    <p:animScale>
                                      <p:cBhvr>
                                        <p:cTn id="18" dur="166" decel="50000">
                                          <p:stCondLst>
                                            <p:cond delay="1668"/>
                                          </p:stCondLst>
                                        </p:cTn>
                                        <p:tgtEl>
                                          <p:spTgt spid="16387"/>
                                        </p:tgtEl>
                                      </p:cBhvr>
                                      <p:to x="100000" y="100000"/>
                                    </p:animScale>
                                    <p:animScale>
                                      <p:cBhvr>
                                        <p:cTn id="19" dur="26">
                                          <p:stCondLst>
                                            <p:cond delay="1808"/>
                                          </p:stCondLst>
                                        </p:cTn>
                                        <p:tgtEl>
                                          <p:spTgt spid="16387"/>
                                        </p:tgtEl>
                                      </p:cBhvr>
                                      <p:to x="100000" y="95000"/>
                                    </p:animScale>
                                    <p:animScale>
                                      <p:cBhvr>
                                        <p:cTn id="20" dur="166" decel="50000">
                                          <p:stCondLst>
                                            <p:cond delay="1834"/>
                                          </p:stCondLst>
                                        </p:cTn>
                                        <p:tgtEl>
                                          <p:spTgt spid="1638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9EA3DE53-22F8-4766-862D-68C4F1FA87E2}"/>
              </a:ext>
            </a:extLst>
          </p:cNvPr>
          <p:cNvSpPr>
            <a:spLocks noGrp="1" noChangeArrowheads="1"/>
          </p:cNvSpPr>
          <p:nvPr>
            <p:ph type="title"/>
          </p:nvPr>
        </p:nvSpPr>
        <p:spPr>
          <a:xfrm>
            <a:off x="34925" y="0"/>
            <a:ext cx="8964613" cy="855663"/>
          </a:xfrm>
        </p:spPr>
        <p:txBody>
          <a:bodyPr/>
          <a:lstStyle/>
          <a:p>
            <a:pPr eaLnBrk="1" hangingPunct="1"/>
            <a:r>
              <a:rPr lang="ja-JP" altLang="ja-JP" dirty="0">
                <a:solidFill>
                  <a:schemeClr val="tx1"/>
                </a:solidFill>
                <a:latin typeface="GMAP古印体EB 04" panose="02000600000000000000" pitchFamily="2" charset="-128"/>
                <a:ea typeface="GMAP古印体EB 04" panose="02000600000000000000" pitchFamily="2" charset="-128"/>
              </a:rPr>
              <a:t>英米流の金融資本主義</a:t>
            </a:r>
          </a:p>
        </p:txBody>
      </p:sp>
      <p:sp>
        <p:nvSpPr>
          <p:cNvPr id="17411" name="Oval 3">
            <a:extLst>
              <a:ext uri="{FF2B5EF4-FFF2-40B4-BE49-F238E27FC236}">
                <a16:creationId xmlns:a16="http://schemas.microsoft.com/office/drawing/2014/main" id="{8EF73184-051A-467E-A620-7DFED6F91039}"/>
              </a:ext>
            </a:extLst>
          </p:cNvPr>
          <p:cNvSpPr>
            <a:spLocks noChangeArrowheads="1"/>
          </p:cNvSpPr>
          <p:nvPr/>
        </p:nvSpPr>
        <p:spPr bwMode="auto">
          <a:xfrm>
            <a:off x="572756" y="1200150"/>
            <a:ext cx="8064500" cy="5324475"/>
          </a:xfrm>
          <a:prstGeom prst="ellipse">
            <a:avLst/>
          </a:pr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buClr>
                <a:srgbClr val="008000"/>
              </a:buClr>
              <a:buSzPct val="90000"/>
              <a:buFont typeface="Monotype Sorts" pitchFamily="2" charset="2"/>
              <a:buNone/>
            </a:pPr>
            <a:endParaRPr lang="ja-JP" altLang="ja-JP" b="0" dirty="0">
              <a:solidFill>
                <a:schemeClr val="bg1"/>
              </a:solidFill>
              <a:ea typeface="HGP明朝B" panose="02020800000000000000" pitchFamily="18" charset="-128"/>
            </a:endParaRPr>
          </a:p>
        </p:txBody>
      </p:sp>
      <p:sp>
        <p:nvSpPr>
          <p:cNvPr id="17412" name="Rectangle 4">
            <a:extLst>
              <a:ext uri="{FF2B5EF4-FFF2-40B4-BE49-F238E27FC236}">
                <a16:creationId xmlns:a16="http://schemas.microsoft.com/office/drawing/2014/main" id="{872B5E68-842C-4D95-A4B3-E3291CEE8D82}"/>
              </a:ext>
            </a:extLst>
          </p:cNvPr>
          <p:cNvSpPr>
            <a:spLocks noChangeArrowheads="1"/>
          </p:cNvSpPr>
          <p:nvPr/>
        </p:nvSpPr>
        <p:spPr bwMode="auto">
          <a:xfrm>
            <a:off x="539750" y="1196975"/>
            <a:ext cx="8064500" cy="53276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endParaRPr lang="ja-JP" altLang="en-US" dirty="0"/>
          </a:p>
        </p:txBody>
      </p:sp>
      <p:sp>
        <p:nvSpPr>
          <p:cNvPr id="17413" name="Text Box 5">
            <a:extLst>
              <a:ext uri="{FF2B5EF4-FFF2-40B4-BE49-F238E27FC236}">
                <a16:creationId xmlns:a16="http://schemas.microsoft.com/office/drawing/2014/main" id="{58D17B07-1523-416A-97A4-CA9334B642DD}"/>
              </a:ext>
            </a:extLst>
          </p:cNvPr>
          <p:cNvSpPr txBox="1">
            <a:spLocks noChangeArrowheads="1"/>
          </p:cNvSpPr>
          <p:nvPr/>
        </p:nvSpPr>
        <p:spPr bwMode="auto">
          <a:xfrm>
            <a:off x="6033163" y="799306"/>
            <a:ext cx="3095625" cy="11906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buClr>
                <a:srgbClr val="008000"/>
              </a:buClr>
              <a:buSzPct val="90000"/>
              <a:buFont typeface="Monotype Sorts" pitchFamily="2" charset="2"/>
              <a:buNone/>
            </a:pPr>
            <a:r>
              <a:rPr lang="ja-JP" altLang="ja-JP" sz="3600" b="0" dirty="0">
                <a:solidFill>
                  <a:schemeClr val="tx1"/>
                </a:solidFill>
                <a:latin typeface="GMAP古印体EB 04" panose="02000600000000000000" pitchFamily="2" charset="-128"/>
                <a:ea typeface="GMAP古印体EB 04" panose="02000600000000000000" pitchFamily="2" charset="-128"/>
              </a:rPr>
              <a:t>社会的交換（贈与）</a:t>
            </a:r>
          </a:p>
        </p:txBody>
      </p:sp>
      <p:sp>
        <p:nvSpPr>
          <p:cNvPr id="17414" name="Text Box 6">
            <a:extLst>
              <a:ext uri="{FF2B5EF4-FFF2-40B4-BE49-F238E27FC236}">
                <a16:creationId xmlns:a16="http://schemas.microsoft.com/office/drawing/2014/main" id="{10DEE074-23F7-4D55-8C4D-DDBBFBFFE45A}"/>
              </a:ext>
            </a:extLst>
          </p:cNvPr>
          <p:cNvSpPr txBox="1">
            <a:spLocks noChangeArrowheads="1"/>
          </p:cNvSpPr>
          <p:nvPr/>
        </p:nvSpPr>
        <p:spPr bwMode="auto">
          <a:xfrm>
            <a:off x="3236870" y="3265487"/>
            <a:ext cx="2951162" cy="11906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buClr>
                <a:srgbClr val="008000"/>
              </a:buClr>
              <a:buSzPct val="90000"/>
              <a:buFont typeface="Monotype Sorts" pitchFamily="2" charset="2"/>
              <a:buNone/>
            </a:pPr>
            <a:r>
              <a:rPr lang="ja-JP" altLang="ja-JP" sz="3600" b="0" dirty="0">
                <a:solidFill>
                  <a:schemeClr val="tx1"/>
                </a:solidFill>
                <a:latin typeface="GMAP古印体EB 04" panose="02000600000000000000" pitchFamily="2" charset="-128"/>
                <a:ea typeface="GMAP古印体EB 04" panose="02000600000000000000" pitchFamily="2" charset="-128"/>
              </a:rPr>
              <a:t>経済的交換</a:t>
            </a:r>
            <a:br>
              <a:rPr lang="ja-JP" altLang="ja-JP" sz="3600" b="0" dirty="0">
                <a:solidFill>
                  <a:schemeClr val="tx1"/>
                </a:solidFill>
                <a:latin typeface="GMAP古印体EB 04" panose="02000600000000000000" pitchFamily="2" charset="-128"/>
                <a:ea typeface="GMAP古印体EB 04" panose="02000600000000000000" pitchFamily="2" charset="-128"/>
              </a:rPr>
            </a:br>
            <a:r>
              <a:rPr lang="ja-JP" altLang="ja-JP" sz="3600" b="0" dirty="0">
                <a:solidFill>
                  <a:schemeClr val="tx1"/>
                </a:solidFill>
                <a:latin typeface="GMAP古印体EB 04" panose="02000600000000000000" pitchFamily="2" charset="-128"/>
                <a:ea typeface="GMAP古印体EB 04" panose="02000600000000000000" pitchFamily="2" charset="-128"/>
              </a:rPr>
              <a:t>（交換）</a:t>
            </a:r>
          </a:p>
        </p:txBody>
      </p:sp>
      <p:pic>
        <p:nvPicPr>
          <p:cNvPr id="17415" name="Picture 7" descr="momoCA">
            <a:extLst>
              <a:ext uri="{FF2B5EF4-FFF2-40B4-BE49-F238E27FC236}">
                <a16:creationId xmlns:a16="http://schemas.microsoft.com/office/drawing/2014/main" id="{D2DA2754-2501-4D66-A120-9CF42A731F64}"/>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7604125" y="4941888"/>
            <a:ext cx="1489075" cy="1871662"/>
          </a:xfrm>
          <a:noFill/>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pic>
    </p:spTree>
  </p:cSld>
  <p:clrMapOvr>
    <a:masterClrMapping/>
  </p:clrMapOvr>
  <p:transition spd="med">
    <p:random/>
    <p:sndAc>
      <p:stSnd>
        <p:snd r:embed="rId2" name="camera.wav"/>
      </p:stSnd>
    </p:sndAc>
  </p:transition>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751CC222-79BF-4A6A-8BEC-107A07519B4F}"/>
              </a:ext>
            </a:extLst>
          </p:cNvPr>
          <p:cNvSpPr>
            <a:spLocks noGrp="1" noChangeArrowheads="1"/>
          </p:cNvSpPr>
          <p:nvPr>
            <p:ph type="title"/>
          </p:nvPr>
        </p:nvSpPr>
        <p:spPr>
          <a:xfrm>
            <a:off x="34925" y="404813"/>
            <a:ext cx="8964613" cy="855662"/>
          </a:xfrm>
        </p:spPr>
        <p:txBody>
          <a:bodyPr/>
          <a:lstStyle/>
          <a:p>
            <a:pPr eaLnBrk="1" hangingPunct="1"/>
            <a:r>
              <a:rPr lang="ja-JP" altLang="ja-JP" sz="6000" dirty="0">
                <a:solidFill>
                  <a:schemeClr val="tx1"/>
                </a:solidFill>
                <a:latin typeface="GSNP勘亭流EB 04" panose="02000600000000000000" pitchFamily="2" charset="-128"/>
                <a:ea typeface="GSNP勘亭流EB 04" panose="02000600000000000000" pitchFamily="2" charset="-128"/>
              </a:rPr>
              <a:t>交換</a:t>
            </a:r>
          </a:p>
        </p:txBody>
      </p:sp>
      <p:pic>
        <p:nvPicPr>
          <p:cNvPr id="18435" name="Picture 3" descr="MCFD01703_0000[1]">
            <a:extLst>
              <a:ext uri="{FF2B5EF4-FFF2-40B4-BE49-F238E27FC236}">
                <a16:creationId xmlns:a16="http://schemas.microsoft.com/office/drawing/2014/main" id="{201281CE-630C-4D96-86CA-9168695E5CA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8038" y="1916113"/>
            <a:ext cx="2755900" cy="366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6" name="Picture 4" descr="momoCA">
            <a:extLst>
              <a:ext uri="{FF2B5EF4-FFF2-40B4-BE49-F238E27FC236}">
                <a16:creationId xmlns:a16="http://schemas.microsoft.com/office/drawing/2014/main" id="{E7CE91D8-EA40-438F-BC8F-99127F9F5D88}"/>
              </a:ext>
            </a:extLst>
          </p:cNvPr>
          <p:cNvPicPr>
            <a:picLocks noGrp="1" noChangeAspect="1" noChangeArrowheads="1"/>
          </p:cNvPicPr>
          <p:nvPr>
            <p:ph sz="half" idx="1"/>
          </p:nvPr>
        </p:nvPicPr>
        <p:blipFill>
          <a:blip r:embed="rId4">
            <a:extLst>
              <a:ext uri="{28A0092B-C50C-407E-A947-70E740481C1C}">
                <a14:useLocalDpi xmlns:a14="http://schemas.microsoft.com/office/drawing/2010/main" val="0"/>
              </a:ext>
            </a:extLst>
          </a:blip>
          <a:srcRect/>
          <a:stretch>
            <a:fillRect/>
          </a:stretch>
        </p:blipFill>
        <p:spPr>
          <a:xfrm>
            <a:off x="7604125" y="4941888"/>
            <a:ext cx="1489075" cy="1871662"/>
          </a:xfrm>
          <a:noFill/>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pic>
    </p:spTree>
  </p:cSld>
  <p:clrMapOvr>
    <a:masterClrMapping/>
  </p:clrMapOvr>
  <p:transition spd="med">
    <p:random/>
    <p:sndAc>
      <p:stSnd>
        <p:snd r:embed="rId2" name="camera.wav"/>
      </p:stSnd>
    </p:sndAc>
  </p:transition>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60EF719E-8BB9-4791-9937-07616063175C}"/>
              </a:ext>
            </a:extLst>
          </p:cNvPr>
          <p:cNvSpPr>
            <a:spLocks noGrp="1" noChangeArrowheads="1"/>
          </p:cNvSpPr>
          <p:nvPr>
            <p:ph type="title"/>
          </p:nvPr>
        </p:nvSpPr>
        <p:spPr>
          <a:xfrm>
            <a:off x="107950" y="2565400"/>
            <a:ext cx="8891588" cy="1584325"/>
          </a:xfrm>
        </p:spPr>
        <p:txBody>
          <a:bodyPr/>
          <a:lstStyle/>
          <a:p>
            <a:pPr marL="685800" indent="-685800" algn="l" eaLnBrk="1" hangingPunct="1"/>
            <a:r>
              <a:rPr lang="ja-JP" altLang="ja-JP" sz="2400" b="1" dirty="0">
                <a:latin typeface="GSNP勘亭流EB 04" panose="02000600000000000000" pitchFamily="2" charset="-128"/>
                <a:ea typeface="GSNP勘亭流EB 04" panose="02000600000000000000" pitchFamily="2" charset="-128"/>
              </a:rPr>
              <a:t>交換の原理</a:t>
            </a:r>
            <a:br>
              <a:rPr lang="ja-JP" altLang="ja-JP" sz="2400" b="1" dirty="0"/>
            </a:br>
            <a:r>
              <a:rPr lang="ja-JP" altLang="ja-JP" sz="2400" b="1" dirty="0"/>
              <a:t> </a:t>
            </a:r>
            <a:br>
              <a:rPr lang="ja-JP" altLang="ja-JP" sz="2400" b="1" dirty="0"/>
            </a:br>
            <a:r>
              <a:rPr lang="ja-JP" altLang="ja-JP" sz="2400" dirty="0">
                <a:latin typeface="GSNP勘亭流EB 04" panose="02000600000000000000" pitchFamily="2" charset="-128"/>
                <a:ea typeface="GSNP勘亭流EB 04" panose="02000600000000000000" pitchFamily="2" charset="-128"/>
              </a:rPr>
              <a:t>商品はモノである。つまり、そこにはそれをつくった人や前に所有していた人の人格や憾情などは、含まれていないのが原則である。</a:t>
            </a:r>
            <a:br>
              <a:rPr lang="ja-JP" altLang="ja-JP" sz="2400" dirty="0">
                <a:latin typeface="GSNP勘亭流EB 04" panose="02000600000000000000" pitchFamily="2" charset="-128"/>
                <a:ea typeface="GSNP勘亭流EB 04" panose="02000600000000000000" pitchFamily="2" charset="-128"/>
              </a:rPr>
            </a:br>
            <a:r>
              <a:rPr lang="ja-JP" altLang="ja-JP" sz="2400" dirty="0">
                <a:latin typeface="GSNP勘亭流EB 04" panose="02000600000000000000" pitchFamily="2" charset="-128"/>
                <a:ea typeface="GSNP勘亭流EB 04" panose="02000600000000000000" pitchFamily="2" charset="-128"/>
              </a:rPr>
              <a:t> </a:t>
            </a:r>
            <a:br>
              <a:rPr lang="ja-JP" altLang="ja-JP" sz="2400" dirty="0">
                <a:latin typeface="GSNP勘亭流EB 04" panose="02000600000000000000" pitchFamily="2" charset="-128"/>
                <a:ea typeface="GSNP勘亭流EB 04" panose="02000600000000000000" pitchFamily="2" charset="-128"/>
              </a:rPr>
            </a:br>
            <a:r>
              <a:rPr lang="ja-JP" altLang="ja-JP" sz="2400" dirty="0">
                <a:latin typeface="GSNP勘亭流EB 04" panose="02000600000000000000" pitchFamily="2" charset="-128"/>
                <a:ea typeface="GSNP勘亭流EB 04" panose="02000600000000000000" pitchFamily="2" charset="-128"/>
              </a:rPr>
              <a:t>ほぼ同じ価値をもつとみなされるモノ同士が、交換される。商品の売り手は、自分が相手に手渡したモノの価値を承知していて、それを買った人から相当な価値がこちらに戻ってくることを、当然のこととしている。</a:t>
            </a:r>
            <a:br>
              <a:rPr lang="ja-JP" altLang="ja-JP" sz="2400" dirty="0">
                <a:latin typeface="GSNP勘亭流EB 04" panose="02000600000000000000" pitchFamily="2" charset="-128"/>
                <a:ea typeface="GSNP勘亭流EB 04" panose="02000600000000000000" pitchFamily="2" charset="-128"/>
              </a:rPr>
            </a:br>
            <a:r>
              <a:rPr lang="ja-JP" altLang="ja-JP" sz="2400" dirty="0">
                <a:latin typeface="GSNP勘亭流EB 04" panose="02000600000000000000" pitchFamily="2" charset="-128"/>
                <a:ea typeface="GSNP勘亭流EB 04" panose="02000600000000000000" pitchFamily="2" charset="-128"/>
              </a:rPr>
              <a:t> </a:t>
            </a:r>
            <a:br>
              <a:rPr lang="ja-JP" altLang="ja-JP" sz="2400" dirty="0">
                <a:latin typeface="GSNP勘亭流EB 04" panose="02000600000000000000" pitchFamily="2" charset="-128"/>
                <a:ea typeface="GSNP勘亭流EB 04" panose="02000600000000000000" pitchFamily="2" charset="-128"/>
              </a:rPr>
            </a:br>
            <a:r>
              <a:rPr lang="ja-JP" altLang="ja-JP" sz="2400" dirty="0">
                <a:latin typeface="GSNP勘亭流EB 04" panose="02000600000000000000" pitchFamily="2" charset="-128"/>
                <a:ea typeface="GSNP勘亭流EB 04" panose="02000600000000000000" pitchFamily="2" charset="-128"/>
              </a:rPr>
              <a:t>モノの価値は確定的であろうとつとめている。その価値は計算可能なものに設定されているのでなければならない。 </a:t>
            </a:r>
            <a:br>
              <a:rPr lang="ja-JP" altLang="ja-JP" sz="2400" dirty="0">
                <a:latin typeface="GSNP勘亭流EB 04" panose="02000600000000000000" pitchFamily="2" charset="-128"/>
                <a:ea typeface="GSNP勘亭流EB 04" panose="02000600000000000000" pitchFamily="2" charset="-128"/>
              </a:rPr>
            </a:br>
            <a:endParaRPr lang="ja-JP" altLang="ja-JP" sz="2400" dirty="0">
              <a:latin typeface="GSNP勘亭流EB 04" panose="02000600000000000000" pitchFamily="2" charset="-128"/>
              <a:ea typeface="GSNP勘亭流EB 04" panose="02000600000000000000" pitchFamily="2" charset="-128"/>
            </a:endParaRPr>
          </a:p>
        </p:txBody>
      </p:sp>
      <p:pic>
        <p:nvPicPr>
          <p:cNvPr id="19459" name="Picture 3" descr="momoCA">
            <a:extLst>
              <a:ext uri="{FF2B5EF4-FFF2-40B4-BE49-F238E27FC236}">
                <a16:creationId xmlns:a16="http://schemas.microsoft.com/office/drawing/2014/main" id="{C1CAE1BA-FD56-4A25-B1E7-A9D83794E44A}"/>
              </a:ext>
            </a:extLst>
          </p:cNvPr>
          <p:cNvPicPr>
            <a:picLocks noGrp="1" noChangeAspect="1" noChangeArrowheads="1"/>
          </p:cNvPicPr>
          <p:nvPr>
            <p:ph sz="half" idx="1"/>
          </p:nvPr>
        </p:nvPicPr>
        <p:blipFill>
          <a:blip r:embed="rId4">
            <a:extLst>
              <a:ext uri="{28A0092B-C50C-407E-A947-70E740481C1C}">
                <a14:useLocalDpi xmlns:a14="http://schemas.microsoft.com/office/drawing/2010/main" val="0"/>
              </a:ext>
            </a:extLst>
          </a:blip>
          <a:srcRect/>
          <a:stretch>
            <a:fillRect/>
          </a:stretch>
        </p:blipFill>
        <p:spPr>
          <a:xfrm>
            <a:off x="8175625" y="5661025"/>
            <a:ext cx="917575" cy="1152525"/>
          </a:xfrm>
          <a:noFill/>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pic>
    </p:spTree>
  </p:cSld>
  <p:clrMapOvr>
    <a:masterClrMapping/>
  </p:clrMapOvr>
  <p:transition spd="med">
    <p:sndAc>
      <p:stSnd>
        <p:snd r:embed="rId3" name="CAMERA.WAV"/>
      </p:stSnd>
    </p:sndAc>
  </p:transition>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F8E72A77-ABF9-42B6-A50B-62F1FDA0B64D}"/>
              </a:ext>
            </a:extLst>
          </p:cNvPr>
          <p:cNvSpPr>
            <a:spLocks noGrp="1" noChangeArrowheads="1"/>
          </p:cNvSpPr>
          <p:nvPr>
            <p:ph type="title"/>
          </p:nvPr>
        </p:nvSpPr>
        <p:spPr>
          <a:xfrm>
            <a:off x="34925" y="44450"/>
            <a:ext cx="8964613" cy="855663"/>
          </a:xfrm>
        </p:spPr>
        <p:txBody>
          <a:bodyPr/>
          <a:lstStyle/>
          <a:p>
            <a:pPr eaLnBrk="1" hangingPunct="1"/>
            <a:r>
              <a:rPr lang="ja-JP" altLang="ja-JP" sz="6000" dirty="0">
                <a:solidFill>
                  <a:schemeClr val="tx1"/>
                </a:solidFill>
                <a:latin typeface="GMAP古印体EB 04" panose="02000600000000000000" pitchFamily="2" charset="-128"/>
                <a:ea typeface="GMAP古印体EB 04" panose="02000600000000000000" pitchFamily="2" charset="-128"/>
              </a:rPr>
              <a:t>贈与</a:t>
            </a:r>
          </a:p>
        </p:txBody>
      </p:sp>
      <p:pic>
        <p:nvPicPr>
          <p:cNvPr id="20483" name="Picture 3" descr="MCj04288970000[1]">
            <a:extLst>
              <a:ext uri="{FF2B5EF4-FFF2-40B4-BE49-F238E27FC236}">
                <a16:creationId xmlns:a16="http://schemas.microsoft.com/office/drawing/2014/main" id="{9AC9C948-8D5F-47B8-BAA1-C1E6968184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7100" y="1135063"/>
            <a:ext cx="4246563"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4" name="Picture 4" descr="momoCA">
            <a:extLst>
              <a:ext uri="{FF2B5EF4-FFF2-40B4-BE49-F238E27FC236}">
                <a16:creationId xmlns:a16="http://schemas.microsoft.com/office/drawing/2014/main" id="{BEE51B4A-551B-4112-9DEA-442D62B66DEB}"/>
              </a:ext>
            </a:extLst>
          </p:cNvPr>
          <p:cNvPicPr>
            <a:picLocks noGrp="1" noChangeAspect="1" noChangeArrowheads="1"/>
          </p:cNvPicPr>
          <p:nvPr>
            <p:ph sz="half" idx="1"/>
          </p:nvPr>
        </p:nvPicPr>
        <p:blipFill>
          <a:blip r:embed="rId4">
            <a:extLst>
              <a:ext uri="{28A0092B-C50C-407E-A947-70E740481C1C}">
                <a14:useLocalDpi xmlns:a14="http://schemas.microsoft.com/office/drawing/2010/main" val="0"/>
              </a:ext>
            </a:extLst>
          </a:blip>
          <a:srcRect/>
          <a:stretch>
            <a:fillRect/>
          </a:stretch>
        </p:blipFill>
        <p:spPr>
          <a:xfrm>
            <a:off x="7604125" y="4941888"/>
            <a:ext cx="1489075" cy="1871662"/>
          </a:xfrm>
          <a:noFill/>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pic>
      <p:sp>
        <p:nvSpPr>
          <p:cNvPr id="20485" name="Text Box 5">
            <a:extLst>
              <a:ext uri="{FF2B5EF4-FFF2-40B4-BE49-F238E27FC236}">
                <a16:creationId xmlns:a16="http://schemas.microsoft.com/office/drawing/2014/main" id="{AF239D92-9366-4632-889C-A34FB638D968}"/>
              </a:ext>
            </a:extLst>
          </p:cNvPr>
          <p:cNvSpPr txBox="1">
            <a:spLocks noChangeArrowheads="1"/>
          </p:cNvSpPr>
          <p:nvPr/>
        </p:nvSpPr>
        <p:spPr bwMode="auto">
          <a:xfrm>
            <a:off x="50800" y="3861048"/>
            <a:ext cx="8353425" cy="26681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2058" tIns="41029" rIns="82058" bIns="41029">
            <a:spAutoFit/>
          </a:bodyPr>
          <a:lstStyle>
            <a:lvl1pPr defTabSz="820738">
              <a:spcBef>
                <a:spcPct val="20000"/>
              </a:spcBef>
              <a:buChar char="•"/>
              <a:defRPr sz="2900">
                <a:solidFill>
                  <a:schemeClr val="tx1"/>
                </a:solidFill>
                <a:latin typeface="HGPﾌﾞｰｹ" pitchFamily="2" charset="-128"/>
                <a:ea typeface="HGPﾌﾞｰｹ" pitchFamily="2" charset="-128"/>
              </a:defRPr>
            </a:lvl1pPr>
            <a:lvl2pPr marL="666750" indent="-257175" defTabSz="820738">
              <a:spcBef>
                <a:spcPct val="20000"/>
              </a:spcBef>
              <a:buChar char="–"/>
              <a:defRPr sz="2500">
                <a:solidFill>
                  <a:schemeClr val="tx1"/>
                </a:solidFill>
                <a:latin typeface="HGPﾌﾞｰｹ" pitchFamily="2" charset="-128"/>
                <a:ea typeface="HGPﾌﾞｰｹ" pitchFamily="2" charset="-128"/>
              </a:defRPr>
            </a:lvl2pPr>
            <a:lvl3pPr marL="1025525" indent="-204788" defTabSz="820738">
              <a:spcBef>
                <a:spcPct val="20000"/>
              </a:spcBef>
              <a:buChar char="•"/>
              <a:defRPr sz="2200">
                <a:solidFill>
                  <a:schemeClr val="tx1"/>
                </a:solidFill>
                <a:latin typeface="HGPﾌﾞｰｹ" pitchFamily="2" charset="-128"/>
                <a:ea typeface="HGPﾌﾞｰｹ" pitchFamily="2" charset="-128"/>
              </a:defRPr>
            </a:lvl3pPr>
            <a:lvl4pPr marL="1436688" indent="-206375" defTabSz="820738">
              <a:spcBef>
                <a:spcPct val="20000"/>
              </a:spcBef>
              <a:buChar char="–"/>
              <a:defRPr>
                <a:solidFill>
                  <a:schemeClr val="tx1"/>
                </a:solidFill>
                <a:latin typeface="HGPﾌﾞｰｹ" pitchFamily="2" charset="-128"/>
                <a:ea typeface="HGPﾌﾞｰｹ" pitchFamily="2" charset="-128"/>
              </a:defRPr>
            </a:lvl4pPr>
            <a:lvl5pPr marL="1846263" indent="-204788" defTabSz="820738">
              <a:spcBef>
                <a:spcPct val="20000"/>
              </a:spcBef>
              <a:buChar char="»"/>
              <a:defRPr>
                <a:solidFill>
                  <a:schemeClr val="tx1"/>
                </a:solidFill>
                <a:latin typeface="HGPﾌﾞｰｹ" pitchFamily="2" charset="-128"/>
                <a:ea typeface="HGPﾌﾞｰｹ" pitchFamily="2" charset="-128"/>
              </a:defRPr>
            </a:lvl5pPr>
            <a:lvl6pPr marL="2303463" indent="-204788" defTabSz="820738" eaLnBrk="0" fontAlgn="base" hangingPunct="0">
              <a:spcBef>
                <a:spcPct val="20000"/>
              </a:spcBef>
              <a:spcAft>
                <a:spcPct val="0"/>
              </a:spcAft>
              <a:buChar char="»"/>
              <a:defRPr>
                <a:solidFill>
                  <a:schemeClr val="tx1"/>
                </a:solidFill>
                <a:latin typeface="HGPﾌﾞｰｹ" pitchFamily="2" charset="-128"/>
                <a:ea typeface="HGPﾌﾞｰｹ" pitchFamily="2" charset="-128"/>
              </a:defRPr>
            </a:lvl6pPr>
            <a:lvl7pPr marL="2760663" indent="-204788" defTabSz="820738" eaLnBrk="0" fontAlgn="base" hangingPunct="0">
              <a:spcBef>
                <a:spcPct val="20000"/>
              </a:spcBef>
              <a:spcAft>
                <a:spcPct val="0"/>
              </a:spcAft>
              <a:buChar char="»"/>
              <a:defRPr>
                <a:solidFill>
                  <a:schemeClr val="tx1"/>
                </a:solidFill>
                <a:latin typeface="HGPﾌﾞｰｹ" pitchFamily="2" charset="-128"/>
                <a:ea typeface="HGPﾌﾞｰｹ" pitchFamily="2" charset="-128"/>
              </a:defRPr>
            </a:lvl7pPr>
            <a:lvl8pPr marL="3217863" indent="-204788" defTabSz="820738" eaLnBrk="0" fontAlgn="base" hangingPunct="0">
              <a:spcBef>
                <a:spcPct val="20000"/>
              </a:spcBef>
              <a:spcAft>
                <a:spcPct val="0"/>
              </a:spcAft>
              <a:buChar char="»"/>
              <a:defRPr>
                <a:solidFill>
                  <a:schemeClr val="tx1"/>
                </a:solidFill>
                <a:latin typeface="HGPﾌﾞｰｹ" pitchFamily="2" charset="-128"/>
                <a:ea typeface="HGPﾌﾞｰｹ" pitchFamily="2" charset="-128"/>
              </a:defRPr>
            </a:lvl8pPr>
            <a:lvl9pPr marL="3675063" indent="-204788" defTabSz="820738" eaLnBrk="0" fontAlgn="base" hangingPunct="0">
              <a:spcBef>
                <a:spcPct val="20000"/>
              </a:spcBef>
              <a:spcAft>
                <a:spcPct val="0"/>
              </a:spcAft>
              <a:buChar char="»"/>
              <a:defRPr>
                <a:solidFill>
                  <a:schemeClr val="tx1"/>
                </a:solidFill>
                <a:latin typeface="HGPﾌﾞｰｹ" pitchFamily="2" charset="-128"/>
                <a:ea typeface="HGPﾌﾞｰｹ" pitchFamily="2" charset="-128"/>
              </a:defRPr>
            </a:lvl9pPr>
          </a:lstStyle>
          <a:p>
            <a:pPr eaLnBrk="1" hangingPunct="1">
              <a:spcBef>
                <a:spcPct val="50000"/>
              </a:spcBef>
              <a:buFontTx/>
              <a:buNone/>
            </a:pPr>
            <a:r>
              <a:rPr lang="ja-JP" altLang="ja-JP" sz="4800" b="0" dirty="0">
                <a:solidFill>
                  <a:srgbClr val="00004A"/>
                </a:solidFill>
                <a:latin typeface="GMAP古印体EB 04" panose="02000600000000000000" pitchFamily="2" charset="-128"/>
                <a:ea typeface="GMAP古印体EB 04" panose="02000600000000000000" pitchFamily="2" charset="-128"/>
              </a:rPr>
              <a:t>しかし</a:t>
            </a:r>
            <a:br>
              <a:rPr lang="ja-JP" altLang="ja-JP" sz="4800" b="0" dirty="0">
                <a:solidFill>
                  <a:srgbClr val="00004A"/>
                </a:solidFill>
                <a:latin typeface="GMAP古印体EB 04" panose="02000600000000000000" pitchFamily="2" charset="-128"/>
                <a:ea typeface="GMAP古印体EB 04" panose="02000600000000000000" pitchFamily="2" charset="-128"/>
              </a:rPr>
            </a:br>
            <a:r>
              <a:rPr lang="ja-JP" altLang="ja-JP" sz="4800" b="0" dirty="0">
                <a:solidFill>
                  <a:srgbClr val="00004A"/>
                </a:solidFill>
                <a:latin typeface="GMAP古印体EB 04" panose="02000600000000000000" pitchFamily="2" charset="-128"/>
                <a:ea typeface="GMAP古印体EB 04" panose="02000600000000000000" pitchFamily="2" charset="-128"/>
              </a:rPr>
              <a:t>贈与は</a:t>
            </a:r>
            <a:r>
              <a:rPr lang="ja-JP" altLang="en-US" sz="4800" b="0" dirty="0">
                <a:solidFill>
                  <a:srgbClr val="00004A"/>
                </a:solidFill>
                <a:latin typeface="GMAP古印体EB 04" panose="02000600000000000000" pitchFamily="2" charset="-128"/>
                <a:ea typeface="GMAP古印体EB 04" panose="02000600000000000000" pitchFamily="2" charset="-128"/>
              </a:rPr>
              <a:t>もう一つの</a:t>
            </a:r>
            <a:endParaRPr lang="en-US" altLang="ja-JP" sz="4800" b="0" dirty="0">
              <a:solidFill>
                <a:srgbClr val="00004A"/>
              </a:solidFill>
              <a:latin typeface="GMAP古印体EB 04" panose="02000600000000000000" pitchFamily="2" charset="-128"/>
              <a:ea typeface="GMAP古印体EB 04" panose="02000600000000000000" pitchFamily="2" charset="-128"/>
            </a:endParaRPr>
          </a:p>
          <a:p>
            <a:pPr eaLnBrk="1" hangingPunct="1">
              <a:spcBef>
                <a:spcPct val="50000"/>
              </a:spcBef>
              <a:buFontTx/>
              <a:buNone/>
            </a:pPr>
            <a:r>
              <a:rPr lang="ja-JP" altLang="ja-JP" sz="4800" b="0" dirty="0">
                <a:solidFill>
                  <a:srgbClr val="00004A"/>
                </a:solidFill>
                <a:latin typeface="GMAP古印体EB 04" panose="02000600000000000000" pitchFamily="2" charset="-128"/>
                <a:ea typeface="GMAP古印体EB 04" panose="02000600000000000000" pitchFamily="2" charset="-128"/>
              </a:rPr>
              <a:t>〈欲望〉である</a:t>
            </a:r>
            <a:r>
              <a:rPr lang="ja-JP" altLang="ja-JP" sz="4800" b="0" dirty="0">
                <a:solidFill>
                  <a:srgbClr val="00004A"/>
                </a:solidFill>
              </a:rPr>
              <a:t>。</a:t>
            </a:r>
          </a:p>
        </p:txBody>
      </p:sp>
    </p:spTree>
  </p:cSld>
  <p:clrMapOvr>
    <a:masterClrMapping/>
  </p:clrMapOvr>
  <p:transition spd="med">
    <p:random/>
    <p:sndAc>
      <p:stSnd>
        <p:snd r:embed="rId2" name="camera.wav"/>
      </p:stSnd>
    </p:sndAc>
  </p:transition>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00EADE60-22D3-4C1B-8D16-DC61D0AC828F}"/>
              </a:ext>
            </a:extLst>
          </p:cNvPr>
          <p:cNvSpPr>
            <a:spLocks noGrp="1" noChangeArrowheads="1"/>
          </p:cNvSpPr>
          <p:nvPr>
            <p:ph type="title"/>
          </p:nvPr>
        </p:nvSpPr>
        <p:spPr>
          <a:xfrm>
            <a:off x="107950" y="2276475"/>
            <a:ext cx="8891588" cy="1584325"/>
          </a:xfrm>
        </p:spPr>
        <p:txBody>
          <a:bodyPr/>
          <a:lstStyle/>
          <a:p>
            <a:pPr marL="685800" indent="-685800" algn="l" eaLnBrk="1" hangingPunct="1"/>
            <a:r>
              <a:rPr lang="ja-JP" altLang="ja-JP" sz="2400" b="1" dirty="0">
                <a:latin typeface="GSNP勘亭流EB 04" panose="02000600000000000000" pitchFamily="2" charset="-128"/>
                <a:ea typeface="GSNP勘亭流EB 04" panose="02000600000000000000" pitchFamily="2" charset="-128"/>
              </a:rPr>
              <a:t>贈与の原理</a:t>
            </a:r>
            <a:br>
              <a:rPr lang="ja-JP" altLang="ja-JP" sz="2400" b="1" dirty="0"/>
            </a:br>
            <a:r>
              <a:rPr lang="ja-JP" altLang="ja-JP" sz="2400" b="1" dirty="0"/>
              <a:t> </a:t>
            </a:r>
            <a:br>
              <a:rPr lang="ja-JP" altLang="ja-JP" sz="2400" b="1" dirty="0"/>
            </a:br>
            <a:r>
              <a:rPr lang="ja-JP" altLang="ja-JP" sz="2400" dirty="0">
                <a:latin typeface="GSNP勘亭流EB 04" panose="02000600000000000000" pitchFamily="2" charset="-128"/>
                <a:ea typeface="GSNP勘亭流EB 04" panose="02000600000000000000" pitchFamily="2" charset="-128"/>
              </a:rPr>
              <a:t>贈り物はモノではない。モノを媒介にして、人と人との間を人格的ななにかが移動しているようである。</a:t>
            </a:r>
            <a:br>
              <a:rPr lang="ja-JP" altLang="ja-JP" sz="2400" dirty="0">
                <a:latin typeface="GSNP勘亭流EB 04" panose="02000600000000000000" pitchFamily="2" charset="-128"/>
                <a:ea typeface="GSNP勘亭流EB 04" panose="02000600000000000000" pitchFamily="2" charset="-128"/>
              </a:rPr>
            </a:br>
            <a:r>
              <a:rPr lang="ja-JP" altLang="ja-JP" sz="2400" dirty="0">
                <a:latin typeface="GSNP勘亭流EB 04" panose="02000600000000000000" pitchFamily="2" charset="-128"/>
                <a:ea typeface="GSNP勘亭流EB 04" panose="02000600000000000000" pitchFamily="2" charset="-128"/>
              </a:rPr>
              <a:t> </a:t>
            </a:r>
            <a:br>
              <a:rPr lang="ja-JP" altLang="ja-JP" sz="2400" dirty="0">
                <a:latin typeface="GSNP勘亭流EB 04" panose="02000600000000000000" pitchFamily="2" charset="-128"/>
                <a:ea typeface="GSNP勘亭流EB 04" panose="02000600000000000000" pitchFamily="2" charset="-128"/>
              </a:rPr>
            </a:br>
            <a:r>
              <a:rPr lang="ja-JP" altLang="ja-JP" sz="2400" dirty="0">
                <a:latin typeface="GSNP勘亭流EB 04" panose="02000600000000000000" pitchFamily="2" charset="-128"/>
                <a:ea typeface="GSNP勘亭流EB 04" panose="02000600000000000000" pitchFamily="2" charset="-128"/>
              </a:rPr>
              <a:t>相互信頼の気持ちを表現するかのように、お返しは適当な間隔をおいておこなわれなければならない。 </a:t>
            </a:r>
            <a:br>
              <a:rPr lang="ja-JP" altLang="ja-JP" sz="2400" dirty="0">
                <a:latin typeface="GSNP勘亭流EB 04" panose="02000600000000000000" pitchFamily="2" charset="-128"/>
                <a:ea typeface="GSNP勘亭流EB 04" panose="02000600000000000000" pitchFamily="2" charset="-128"/>
              </a:rPr>
            </a:br>
            <a:br>
              <a:rPr lang="ja-JP" altLang="ja-JP" sz="2400" dirty="0">
                <a:latin typeface="GSNP勘亭流EB 04" panose="02000600000000000000" pitchFamily="2" charset="-128"/>
                <a:ea typeface="GSNP勘亭流EB 04" panose="02000600000000000000" pitchFamily="2" charset="-128"/>
              </a:rPr>
            </a:br>
            <a:r>
              <a:rPr lang="ja-JP" altLang="ja-JP" sz="2400" dirty="0">
                <a:latin typeface="GSNP勘亭流EB 04" panose="02000600000000000000" pitchFamily="2" charset="-128"/>
                <a:ea typeface="GSNP勘亭流EB 04" panose="02000600000000000000" pitchFamily="2" charset="-128"/>
              </a:rPr>
              <a:t>モノを媒介にして、不確定で決定不能な価値が動いている。そこに交換価値の思考が入り込んでくるのを、デリケートに排除することによって、贈与ははじめて可能になる。</a:t>
            </a:r>
          </a:p>
        </p:txBody>
      </p:sp>
      <p:pic>
        <p:nvPicPr>
          <p:cNvPr id="21507" name="Picture 3" descr="momoCA">
            <a:extLst>
              <a:ext uri="{FF2B5EF4-FFF2-40B4-BE49-F238E27FC236}">
                <a16:creationId xmlns:a16="http://schemas.microsoft.com/office/drawing/2014/main" id="{B89A0B71-B080-4149-B9B3-3F79140AECF7}"/>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7604125" y="4941888"/>
            <a:ext cx="1489075" cy="1871662"/>
          </a:xfrm>
          <a:noFill/>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pic>
    </p:spTree>
  </p:cSld>
  <p:clrMapOvr>
    <a:masterClrMapping/>
  </p:clrMapOvr>
  <p:transition spd="med">
    <p:sndAc>
      <p:stSnd>
        <p:snd r:embed="rId2" name="CAMERA.WAV"/>
      </p:stSnd>
    </p:sndAc>
  </p:transition>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E76C284-7F02-4932-B201-E994F3EBC3F3}"/>
              </a:ext>
            </a:extLst>
          </p:cNvPr>
          <p:cNvSpPr>
            <a:spLocks noGrp="1" noChangeArrowheads="1"/>
          </p:cNvSpPr>
          <p:nvPr>
            <p:ph type="title"/>
          </p:nvPr>
        </p:nvSpPr>
        <p:spPr>
          <a:xfrm>
            <a:off x="0" y="44450"/>
            <a:ext cx="9144000" cy="782638"/>
          </a:xfrm>
        </p:spPr>
        <p:txBody>
          <a:bodyPr/>
          <a:lstStyle/>
          <a:p>
            <a:pPr eaLnBrk="1" hangingPunct="1"/>
            <a:r>
              <a:rPr lang="ja-JP" altLang="ja-JP" dirty="0">
                <a:solidFill>
                  <a:schemeClr val="tx1"/>
                </a:solidFill>
                <a:latin typeface="GSNP勘亭流EB 04" panose="02000600000000000000" pitchFamily="2" charset="-128"/>
                <a:ea typeface="GSNP勘亭流EB 04" panose="02000600000000000000" pitchFamily="2" charset="-128"/>
              </a:rPr>
              <a:t>裸の甲虫</a:t>
            </a:r>
          </a:p>
        </p:txBody>
      </p:sp>
      <p:sp>
        <p:nvSpPr>
          <p:cNvPr id="22531" name="AutoShape 3">
            <a:extLst>
              <a:ext uri="{FF2B5EF4-FFF2-40B4-BE49-F238E27FC236}">
                <a16:creationId xmlns:a16="http://schemas.microsoft.com/office/drawing/2014/main" id="{E8F86EB7-5D5C-4F8C-B072-0B7C6482B67A}"/>
              </a:ext>
            </a:extLst>
          </p:cNvPr>
          <p:cNvSpPr>
            <a:spLocks noChangeArrowheads="1"/>
          </p:cNvSpPr>
          <p:nvPr/>
        </p:nvSpPr>
        <p:spPr bwMode="auto">
          <a:xfrm>
            <a:off x="828675" y="981075"/>
            <a:ext cx="6911975" cy="5400675"/>
          </a:xfrm>
          <a:prstGeom prst="wedgeEllipseCallout">
            <a:avLst>
              <a:gd name="adj1" fmla="val 55444"/>
              <a:gd name="adj2" fmla="val 20843"/>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lnSpc>
                <a:spcPct val="90000"/>
              </a:lnSpc>
              <a:spcBef>
                <a:spcPct val="50000"/>
              </a:spcBef>
              <a:buClr>
                <a:srgbClr val="008000"/>
              </a:buClr>
              <a:buSzPct val="90000"/>
              <a:buFont typeface="Monotype Sorts" pitchFamily="2" charset="2"/>
              <a:buNone/>
            </a:pPr>
            <a:endParaRPr lang="ja-JP" altLang="ja-JP" sz="3600" b="0" dirty="0">
              <a:solidFill>
                <a:schemeClr val="tx1"/>
              </a:solidFill>
              <a:ea typeface="HGP明朝E" panose="02020900000000000000" pitchFamily="18" charset="-128"/>
            </a:endParaRPr>
          </a:p>
        </p:txBody>
      </p:sp>
      <p:pic>
        <p:nvPicPr>
          <p:cNvPr id="22532" name="Picture 4" descr="momoCA">
            <a:extLst>
              <a:ext uri="{FF2B5EF4-FFF2-40B4-BE49-F238E27FC236}">
                <a16:creationId xmlns:a16="http://schemas.microsoft.com/office/drawing/2014/main" id="{78ABA2BE-0A54-4FB4-9E0E-E5C3193DD513}"/>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6443663" y="4365625"/>
            <a:ext cx="1914525" cy="2449513"/>
          </a:xfrm>
          <a:noFill/>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2533" name="Picture 5" descr="mmet_p1">
            <a:extLst>
              <a:ext uri="{FF2B5EF4-FFF2-40B4-BE49-F238E27FC236}">
                <a16:creationId xmlns:a16="http://schemas.microsoft.com/office/drawing/2014/main" id="{F375A644-F5C0-4550-9DBC-7CD5BF5910B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46300" y="1989138"/>
            <a:ext cx="3721100" cy="312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4" name="AutoShape 6">
            <a:extLst>
              <a:ext uri="{FF2B5EF4-FFF2-40B4-BE49-F238E27FC236}">
                <a16:creationId xmlns:a16="http://schemas.microsoft.com/office/drawing/2014/main" id="{484486CF-0CC1-42F0-8914-22843D750954}"/>
              </a:ext>
            </a:extLst>
          </p:cNvPr>
          <p:cNvSpPr>
            <a:spLocks noChangeArrowheads="1"/>
          </p:cNvSpPr>
          <p:nvPr/>
        </p:nvSpPr>
        <p:spPr bwMode="auto">
          <a:xfrm>
            <a:off x="5508625" y="908050"/>
            <a:ext cx="3527425" cy="3168650"/>
          </a:xfrm>
          <a:prstGeom prst="wedgeEllipseCallout">
            <a:avLst>
              <a:gd name="adj1" fmla="val 13995"/>
              <a:gd name="adj2" fmla="val 57417"/>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lnSpc>
                <a:spcPct val="90000"/>
              </a:lnSpc>
              <a:spcBef>
                <a:spcPct val="50000"/>
              </a:spcBef>
              <a:buClr>
                <a:srgbClr val="008000"/>
              </a:buClr>
              <a:buSzPct val="90000"/>
              <a:buFont typeface="Monotype Sorts" pitchFamily="2" charset="2"/>
              <a:buNone/>
            </a:pPr>
            <a:r>
              <a:rPr lang="ja-JP" altLang="ja-JP" sz="3200" b="0" dirty="0">
                <a:solidFill>
                  <a:schemeClr val="tx1"/>
                </a:solidFill>
                <a:latin typeface="GSNP勘亭流EB 04" panose="02000600000000000000" pitchFamily="2" charset="-128"/>
                <a:ea typeface="GSNP勘亭流EB 04" panose="02000600000000000000" pitchFamily="2" charset="-128"/>
              </a:rPr>
              <a:t>新生児は</a:t>
            </a:r>
          </a:p>
          <a:p>
            <a:pPr eaLnBrk="1" hangingPunct="1">
              <a:lnSpc>
                <a:spcPct val="90000"/>
              </a:lnSpc>
              <a:spcBef>
                <a:spcPct val="50000"/>
              </a:spcBef>
              <a:buClr>
                <a:srgbClr val="008000"/>
              </a:buClr>
              <a:buSzPct val="90000"/>
              <a:buFont typeface="Monotype Sorts" pitchFamily="2" charset="2"/>
              <a:buNone/>
            </a:pPr>
            <a:r>
              <a:rPr lang="ja-JP" altLang="ja-JP" sz="3200" b="0" dirty="0">
                <a:solidFill>
                  <a:schemeClr val="tx1"/>
                </a:solidFill>
                <a:latin typeface="GSNP勘亭流EB 04" panose="02000600000000000000" pitchFamily="2" charset="-128"/>
                <a:ea typeface="GSNP勘亭流EB 04" panose="02000600000000000000" pitchFamily="2" charset="-128"/>
              </a:rPr>
              <a:t>まるで</a:t>
            </a:r>
          </a:p>
          <a:p>
            <a:pPr eaLnBrk="1" hangingPunct="1">
              <a:lnSpc>
                <a:spcPct val="90000"/>
              </a:lnSpc>
              <a:spcBef>
                <a:spcPct val="50000"/>
              </a:spcBef>
              <a:buClr>
                <a:srgbClr val="008000"/>
              </a:buClr>
              <a:buSzPct val="90000"/>
              <a:buFont typeface="Monotype Sorts" pitchFamily="2" charset="2"/>
              <a:buNone/>
            </a:pPr>
            <a:r>
              <a:rPr lang="ja-JP" altLang="ja-JP" sz="3200" b="0" dirty="0">
                <a:solidFill>
                  <a:schemeClr val="tx1"/>
                </a:solidFill>
                <a:latin typeface="GSNP勘亭流EB 04" panose="02000600000000000000" pitchFamily="2" charset="-128"/>
                <a:ea typeface="GSNP勘亭流EB 04" panose="02000600000000000000" pitchFamily="2" charset="-128"/>
              </a:rPr>
              <a:t>裸の</a:t>
            </a:r>
          </a:p>
          <a:p>
            <a:pPr eaLnBrk="1" hangingPunct="1">
              <a:lnSpc>
                <a:spcPct val="90000"/>
              </a:lnSpc>
              <a:spcBef>
                <a:spcPct val="50000"/>
              </a:spcBef>
              <a:buClr>
                <a:srgbClr val="008000"/>
              </a:buClr>
              <a:buSzPct val="90000"/>
              <a:buFont typeface="Monotype Sorts" pitchFamily="2" charset="2"/>
              <a:buNone/>
            </a:pPr>
            <a:r>
              <a:rPr lang="ja-JP" altLang="ja-JP" sz="3200" b="0" dirty="0">
                <a:solidFill>
                  <a:schemeClr val="tx1"/>
                </a:solidFill>
                <a:latin typeface="GSNP勘亭流EB 04" panose="02000600000000000000" pitchFamily="2" charset="-128"/>
                <a:ea typeface="GSNP勘亭流EB 04" panose="02000600000000000000" pitchFamily="2" charset="-128"/>
              </a:rPr>
              <a:t>甲虫である</a:t>
            </a:r>
          </a:p>
        </p:txBody>
      </p:sp>
    </p:spTree>
  </p:cSld>
  <p:clrMapOvr>
    <a:masterClrMapping/>
  </p:clrMapOvr>
  <p:transition spd="med">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nodeType="afterEffect">
                                  <p:stCondLst>
                                    <p:cond delay="0"/>
                                  </p:stCondLst>
                                  <p:childTnLst>
                                    <p:set>
                                      <p:cBhvr>
                                        <p:cTn id="6" dur="1" fill="hold">
                                          <p:stCondLst>
                                            <p:cond delay="0"/>
                                          </p:stCondLst>
                                        </p:cTn>
                                        <p:tgtEl>
                                          <p:spTgt spid="22532"/>
                                        </p:tgtEl>
                                        <p:attrNameLst>
                                          <p:attrName>style.visibility</p:attrName>
                                        </p:attrNameLst>
                                      </p:cBhvr>
                                      <p:to>
                                        <p:strVal val="visible"/>
                                      </p:to>
                                    </p:set>
                                    <p:animEffect transition="in" filter="wipe(down)">
                                      <p:cBhvr>
                                        <p:cTn id="7" dur="580">
                                          <p:stCondLst>
                                            <p:cond delay="0"/>
                                          </p:stCondLst>
                                        </p:cTn>
                                        <p:tgtEl>
                                          <p:spTgt spid="22532"/>
                                        </p:tgtEl>
                                      </p:cBhvr>
                                    </p:animEffect>
                                    <p:anim calcmode="lin" valueType="num">
                                      <p:cBhvr>
                                        <p:cTn id="8" dur="1822" tmFilter="0,0; 0.14,0.36; 0.43,0.73; 0.71,0.91; 1.0,1.0">
                                          <p:stCondLst>
                                            <p:cond delay="0"/>
                                          </p:stCondLst>
                                        </p:cTn>
                                        <p:tgtEl>
                                          <p:spTgt spid="2253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253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253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253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2532"/>
                                        </p:tgtEl>
                                        <p:attrNameLst>
                                          <p:attrName>ppt_y</p:attrName>
                                        </p:attrNameLst>
                                      </p:cBhvr>
                                      <p:tavLst>
                                        <p:tav tm="0" fmla="#ppt_y-sin(pi*$)/81">
                                          <p:val>
                                            <p:fltVal val="0"/>
                                          </p:val>
                                        </p:tav>
                                        <p:tav tm="100000">
                                          <p:val>
                                            <p:fltVal val="1"/>
                                          </p:val>
                                        </p:tav>
                                      </p:tavLst>
                                    </p:anim>
                                    <p:animScale>
                                      <p:cBhvr>
                                        <p:cTn id="13" dur="26">
                                          <p:stCondLst>
                                            <p:cond delay="650"/>
                                          </p:stCondLst>
                                        </p:cTn>
                                        <p:tgtEl>
                                          <p:spTgt spid="22532"/>
                                        </p:tgtEl>
                                      </p:cBhvr>
                                      <p:to x="100000" y="60000"/>
                                    </p:animScale>
                                    <p:animScale>
                                      <p:cBhvr>
                                        <p:cTn id="14" dur="166" decel="50000">
                                          <p:stCondLst>
                                            <p:cond delay="676"/>
                                          </p:stCondLst>
                                        </p:cTn>
                                        <p:tgtEl>
                                          <p:spTgt spid="22532"/>
                                        </p:tgtEl>
                                      </p:cBhvr>
                                      <p:to x="100000" y="100000"/>
                                    </p:animScale>
                                    <p:animScale>
                                      <p:cBhvr>
                                        <p:cTn id="15" dur="26">
                                          <p:stCondLst>
                                            <p:cond delay="1312"/>
                                          </p:stCondLst>
                                        </p:cTn>
                                        <p:tgtEl>
                                          <p:spTgt spid="22532"/>
                                        </p:tgtEl>
                                      </p:cBhvr>
                                      <p:to x="100000" y="80000"/>
                                    </p:animScale>
                                    <p:animScale>
                                      <p:cBhvr>
                                        <p:cTn id="16" dur="166" decel="50000">
                                          <p:stCondLst>
                                            <p:cond delay="1338"/>
                                          </p:stCondLst>
                                        </p:cTn>
                                        <p:tgtEl>
                                          <p:spTgt spid="22532"/>
                                        </p:tgtEl>
                                      </p:cBhvr>
                                      <p:to x="100000" y="100000"/>
                                    </p:animScale>
                                    <p:animScale>
                                      <p:cBhvr>
                                        <p:cTn id="17" dur="26">
                                          <p:stCondLst>
                                            <p:cond delay="1642"/>
                                          </p:stCondLst>
                                        </p:cTn>
                                        <p:tgtEl>
                                          <p:spTgt spid="22532"/>
                                        </p:tgtEl>
                                      </p:cBhvr>
                                      <p:to x="100000" y="90000"/>
                                    </p:animScale>
                                    <p:animScale>
                                      <p:cBhvr>
                                        <p:cTn id="18" dur="166" decel="50000">
                                          <p:stCondLst>
                                            <p:cond delay="1668"/>
                                          </p:stCondLst>
                                        </p:cTn>
                                        <p:tgtEl>
                                          <p:spTgt spid="22532"/>
                                        </p:tgtEl>
                                      </p:cBhvr>
                                      <p:to x="100000" y="100000"/>
                                    </p:animScale>
                                    <p:animScale>
                                      <p:cBhvr>
                                        <p:cTn id="19" dur="26">
                                          <p:stCondLst>
                                            <p:cond delay="1808"/>
                                          </p:stCondLst>
                                        </p:cTn>
                                        <p:tgtEl>
                                          <p:spTgt spid="22532"/>
                                        </p:tgtEl>
                                      </p:cBhvr>
                                      <p:to x="100000" y="95000"/>
                                    </p:animScale>
                                    <p:animScale>
                                      <p:cBhvr>
                                        <p:cTn id="20" dur="166" decel="50000">
                                          <p:stCondLst>
                                            <p:cond delay="1834"/>
                                          </p:stCondLst>
                                        </p:cTn>
                                        <p:tgtEl>
                                          <p:spTgt spid="22532"/>
                                        </p:tgtEl>
                                      </p:cBhvr>
                                      <p:to x="100000" y="100000"/>
                                    </p:animScale>
                                  </p:childTnLst>
                                </p:cTn>
                              </p:par>
                            </p:childTnLst>
                          </p:cTn>
                        </p:par>
                        <p:par>
                          <p:cTn id="21" fill="hold" nodeType="afterGroup">
                            <p:stCondLst>
                              <p:cond delay="2000"/>
                            </p:stCondLst>
                            <p:childTnLst>
                              <p:par>
                                <p:cTn id="22" presetID="17" presetClass="entr" presetSubtype="10" fill="hold" grpId="0" nodeType="afterEffect">
                                  <p:stCondLst>
                                    <p:cond delay="0"/>
                                  </p:stCondLst>
                                  <p:childTnLst>
                                    <p:set>
                                      <p:cBhvr>
                                        <p:cTn id="23" dur="1" fill="hold">
                                          <p:stCondLst>
                                            <p:cond delay="0"/>
                                          </p:stCondLst>
                                        </p:cTn>
                                        <p:tgtEl>
                                          <p:spTgt spid="22531"/>
                                        </p:tgtEl>
                                        <p:attrNameLst>
                                          <p:attrName>style.visibility</p:attrName>
                                        </p:attrNameLst>
                                      </p:cBhvr>
                                      <p:to>
                                        <p:strVal val="visible"/>
                                      </p:to>
                                    </p:set>
                                    <p:anim calcmode="lin" valueType="num">
                                      <p:cBhvr>
                                        <p:cTn id="24" dur="500" fill="hold"/>
                                        <p:tgtEl>
                                          <p:spTgt spid="22531"/>
                                        </p:tgtEl>
                                        <p:attrNameLst>
                                          <p:attrName>ppt_w</p:attrName>
                                        </p:attrNameLst>
                                      </p:cBhvr>
                                      <p:tavLst>
                                        <p:tav tm="0">
                                          <p:val>
                                            <p:fltVal val="0"/>
                                          </p:val>
                                        </p:tav>
                                        <p:tav tm="100000">
                                          <p:val>
                                            <p:strVal val="#ppt_w"/>
                                          </p:val>
                                        </p:tav>
                                      </p:tavLst>
                                    </p:anim>
                                    <p:anim calcmode="lin" valueType="num">
                                      <p:cBhvr>
                                        <p:cTn id="25" dur="500" fill="hold"/>
                                        <p:tgtEl>
                                          <p:spTgt spid="22531"/>
                                        </p:tgtEl>
                                        <p:attrNameLst>
                                          <p:attrName>ppt_h</p:attrName>
                                        </p:attrNameLst>
                                      </p:cBhvr>
                                      <p:tavLst>
                                        <p:tav tm="0">
                                          <p:val>
                                            <p:strVal val="#ppt_h"/>
                                          </p:val>
                                        </p:tav>
                                        <p:tav tm="100000">
                                          <p:val>
                                            <p:strVal val="#ppt_h"/>
                                          </p:val>
                                        </p:tav>
                                      </p:tavLst>
                                    </p:anim>
                                  </p:childTnLst>
                                </p:cTn>
                              </p:par>
                              <p:par>
                                <p:cTn id="26" presetID="23" presetClass="entr" presetSubtype="16" fill="hold" nodeType="withEffect">
                                  <p:stCondLst>
                                    <p:cond delay="0"/>
                                  </p:stCondLst>
                                  <p:childTnLst>
                                    <p:set>
                                      <p:cBhvr>
                                        <p:cTn id="27" dur="1" fill="hold">
                                          <p:stCondLst>
                                            <p:cond delay="0"/>
                                          </p:stCondLst>
                                        </p:cTn>
                                        <p:tgtEl>
                                          <p:spTgt spid="22533"/>
                                        </p:tgtEl>
                                        <p:attrNameLst>
                                          <p:attrName>style.visibility</p:attrName>
                                        </p:attrNameLst>
                                      </p:cBhvr>
                                      <p:to>
                                        <p:strVal val="visible"/>
                                      </p:to>
                                    </p:set>
                                    <p:anim calcmode="lin" valueType="num">
                                      <p:cBhvr>
                                        <p:cTn id="28" dur="500" fill="hold"/>
                                        <p:tgtEl>
                                          <p:spTgt spid="22533"/>
                                        </p:tgtEl>
                                        <p:attrNameLst>
                                          <p:attrName>ppt_w</p:attrName>
                                        </p:attrNameLst>
                                      </p:cBhvr>
                                      <p:tavLst>
                                        <p:tav tm="0">
                                          <p:val>
                                            <p:fltVal val="0"/>
                                          </p:val>
                                        </p:tav>
                                        <p:tav tm="100000">
                                          <p:val>
                                            <p:strVal val="#ppt_w"/>
                                          </p:val>
                                        </p:tav>
                                      </p:tavLst>
                                    </p:anim>
                                    <p:anim calcmode="lin" valueType="num">
                                      <p:cBhvr>
                                        <p:cTn id="29" dur="500" fill="hold"/>
                                        <p:tgtEl>
                                          <p:spTgt spid="22533"/>
                                        </p:tgtEl>
                                        <p:attrNameLst>
                                          <p:attrName>ppt_h</p:attrName>
                                        </p:attrNameLst>
                                      </p:cBhvr>
                                      <p:tavLst>
                                        <p:tav tm="0">
                                          <p:val>
                                            <p:fltVal val="0"/>
                                          </p:val>
                                        </p:tav>
                                        <p:tav tm="100000">
                                          <p:val>
                                            <p:strVal val="#ppt_h"/>
                                          </p:val>
                                        </p:tav>
                                      </p:tavLst>
                                    </p:anim>
                                  </p:childTnLst>
                                </p:cTn>
                              </p:par>
                              <p:par>
                                <p:cTn id="30" presetID="23" presetClass="entr" presetSubtype="16" fill="hold" grpId="0" nodeType="withEffect">
                                  <p:stCondLst>
                                    <p:cond delay="0"/>
                                  </p:stCondLst>
                                  <p:childTnLst>
                                    <p:set>
                                      <p:cBhvr>
                                        <p:cTn id="31" dur="1" fill="hold">
                                          <p:stCondLst>
                                            <p:cond delay="0"/>
                                          </p:stCondLst>
                                        </p:cTn>
                                        <p:tgtEl>
                                          <p:spTgt spid="22534"/>
                                        </p:tgtEl>
                                        <p:attrNameLst>
                                          <p:attrName>style.visibility</p:attrName>
                                        </p:attrNameLst>
                                      </p:cBhvr>
                                      <p:to>
                                        <p:strVal val="visible"/>
                                      </p:to>
                                    </p:set>
                                    <p:anim calcmode="lin" valueType="num">
                                      <p:cBhvr>
                                        <p:cTn id="32" dur="3000" fill="hold"/>
                                        <p:tgtEl>
                                          <p:spTgt spid="22534"/>
                                        </p:tgtEl>
                                        <p:attrNameLst>
                                          <p:attrName>ppt_w</p:attrName>
                                        </p:attrNameLst>
                                      </p:cBhvr>
                                      <p:tavLst>
                                        <p:tav tm="0">
                                          <p:val>
                                            <p:fltVal val="0"/>
                                          </p:val>
                                        </p:tav>
                                        <p:tav tm="100000">
                                          <p:val>
                                            <p:strVal val="#ppt_w"/>
                                          </p:val>
                                        </p:tav>
                                      </p:tavLst>
                                    </p:anim>
                                    <p:anim calcmode="lin" valueType="num">
                                      <p:cBhvr>
                                        <p:cTn id="33" dur="3000" fill="hold"/>
                                        <p:tgtEl>
                                          <p:spTgt spid="2253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animBg="1" autoUpdateAnimBg="0"/>
      <p:bldP spid="22534"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989EC2F2-DD72-4824-B52A-C6335F70E1B0}"/>
              </a:ext>
            </a:extLst>
          </p:cNvPr>
          <p:cNvSpPr>
            <a:spLocks noGrp="1" noChangeArrowheads="1"/>
          </p:cNvSpPr>
          <p:nvPr>
            <p:ph type="title"/>
          </p:nvPr>
        </p:nvSpPr>
        <p:spPr>
          <a:xfrm>
            <a:off x="468313" y="2359025"/>
            <a:ext cx="8675687" cy="782638"/>
          </a:xfrm>
        </p:spPr>
        <p:txBody>
          <a:bodyPr/>
          <a:lstStyle/>
          <a:p>
            <a:pPr algn="l" eaLnBrk="1" hangingPunct="1"/>
            <a:r>
              <a:rPr lang="ja-JP" altLang="ja-JP" sz="7200" dirty="0">
                <a:solidFill>
                  <a:schemeClr val="tx1"/>
                </a:solidFill>
                <a:latin typeface="GSNP勘亭流EB 04" panose="02000600000000000000" pitchFamily="2" charset="-128"/>
                <a:ea typeface="GSNP勘亭流EB 04" panose="02000600000000000000" pitchFamily="2" charset="-128"/>
              </a:rPr>
              <a:t>情報は変化しない</a:t>
            </a:r>
            <a:br>
              <a:rPr lang="ja-JP" altLang="ja-JP" sz="7200" dirty="0">
                <a:solidFill>
                  <a:schemeClr val="tx1"/>
                </a:solidFill>
                <a:latin typeface="GSNP勘亭流EB 04" panose="02000600000000000000" pitchFamily="2" charset="-128"/>
                <a:ea typeface="GSNP勘亭流EB 04" panose="02000600000000000000" pitchFamily="2" charset="-128"/>
              </a:rPr>
            </a:br>
            <a:r>
              <a:rPr lang="ja-JP" altLang="ja-JP" sz="7200" dirty="0">
                <a:solidFill>
                  <a:schemeClr val="tx1"/>
                </a:solidFill>
                <a:latin typeface="GSNP勘亭流EB 04" panose="02000600000000000000" pitchFamily="2" charset="-128"/>
                <a:ea typeface="GSNP勘亭流EB 04" panose="02000600000000000000" pitchFamily="2" charset="-128"/>
              </a:rPr>
              <a:t>システムは変化する</a:t>
            </a:r>
          </a:p>
        </p:txBody>
      </p:sp>
      <p:pic>
        <p:nvPicPr>
          <p:cNvPr id="4099" name="Picture 3" descr="momoCA">
            <a:extLst>
              <a:ext uri="{FF2B5EF4-FFF2-40B4-BE49-F238E27FC236}">
                <a16:creationId xmlns:a16="http://schemas.microsoft.com/office/drawing/2014/main" id="{51584E90-2C29-4931-A9DB-DD9B035F8CE9}"/>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7645400" y="4941888"/>
            <a:ext cx="1463675" cy="1871662"/>
          </a:xfrm>
          <a:noFill/>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nodeType="withEffect">
                                  <p:stCondLst>
                                    <p:cond delay="0"/>
                                  </p:stCondLst>
                                  <p:childTnLst>
                                    <p:set>
                                      <p:cBhvr>
                                        <p:cTn id="6" dur="1" fill="hold">
                                          <p:stCondLst>
                                            <p:cond delay="0"/>
                                          </p:stCondLst>
                                        </p:cTn>
                                        <p:tgtEl>
                                          <p:spTgt spid="4099"/>
                                        </p:tgtEl>
                                        <p:attrNameLst>
                                          <p:attrName>style.visibility</p:attrName>
                                        </p:attrNameLst>
                                      </p:cBhvr>
                                      <p:to>
                                        <p:strVal val="visible"/>
                                      </p:to>
                                    </p:set>
                                    <p:animEffect transition="in" filter="wipe(down)">
                                      <p:cBhvr>
                                        <p:cTn id="7" dur="580">
                                          <p:stCondLst>
                                            <p:cond delay="0"/>
                                          </p:stCondLst>
                                        </p:cTn>
                                        <p:tgtEl>
                                          <p:spTgt spid="4099"/>
                                        </p:tgtEl>
                                      </p:cBhvr>
                                    </p:animEffect>
                                    <p:anim calcmode="lin" valueType="num">
                                      <p:cBhvr>
                                        <p:cTn id="8" dur="1822" tmFilter="0,0; 0.14,0.36; 0.43,0.73; 0.71,0.91; 1.0,1.0">
                                          <p:stCondLst>
                                            <p:cond delay="0"/>
                                          </p:stCondLst>
                                        </p:cTn>
                                        <p:tgtEl>
                                          <p:spTgt spid="4099"/>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099"/>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099"/>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099"/>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099"/>
                                        </p:tgtEl>
                                        <p:attrNameLst>
                                          <p:attrName>ppt_y</p:attrName>
                                        </p:attrNameLst>
                                      </p:cBhvr>
                                      <p:tavLst>
                                        <p:tav tm="0" fmla="#ppt_y-sin(pi*$)/81">
                                          <p:val>
                                            <p:fltVal val="0"/>
                                          </p:val>
                                        </p:tav>
                                        <p:tav tm="100000">
                                          <p:val>
                                            <p:fltVal val="1"/>
                                          </p:val>
                                        </p:tav>
                                      </p:tavLst>
                                    </p:anim>
                                    <p:animScale>
                                      <p:cBhvr>
                                        <p:cTn id="13" dur="26">
                                          <p:stCondLst>
                                            <p:cond delay="650"/>
                                          </p:stCondLst>
                                        </p:cTn>
                                        <p:tgtEl>
                                          <p:spTgt spid="4099"/>
                                        </p:tgtEl>
                                      </p:cBhvr>
                                      <p:to x="100000" y="60000"/>
                                    </p:animScale>
                                    <p:animScale>
                                      <p:cBhvr>
                                        <p:cTn id="14" dur="166" decel="50000">
                                          <p:stCondLst>
                                            <p:cond delay="676"/>
                                          </p:stCondLst>
                                        </p:cTn>
                                        <p:tgtEl>
                                          <p:spTgt spid="4099"/>
                                        </p:tgtEl>
                                      </p:cBhvr>
                                      <p:to x="100000" y="100000"/>
                                    </p:animScale>
                                    <p:animScale>
                                      <p:cBhvr>
                                        <p:cTn id="15" dur="26">
                                          <p:stCondLst>
                                            <p:cond delay="1312"/>
                                          </p:stCondLst>
                                        </p:cTn>
                                        <p:tgtEl>
                                          <p:spTgt spid="4099"/>
                                        </p:tgtEl>
                                      </p:cBhvr>
                                      <p:to x="100000" y="80000"/>
                                    </p:animScale>
                                    <p:animScale>
                                      <p:cBhvr>
                                        <p:cTn id="16" dur="166" decel="50000">
                                          <p:stCondLst>
                                            <p:cond delay="1338"/>
                                          </p:stCondLst>
                                        </p:cTn>
                                        <p:tgtEl>
                                          <p:spTgt spid="4099"/>
                                        </p:tgtEl>
                                      </p:cBhvr>
                                      <p:to x="100000" y="100000"/>
                                    </p:animScale>
                                    <p:animScale>
                                      <p:cBhvr>
                                        <p:cTn id="17" dur="26">
                                          <p:stCondLst>
                                            <p:cond delay="1642"/>
                                          </p:stCondLst>
                                        </p:cTn>
                                        <p:tgtEl>
                                          <p:spTgt spid="4099"/>
                                        </p:tgtEl>
                                      </p:cBhvr>
                                      <p:to x="100000" y="90000"/>
                                    </p:animScale>
                                    <p:animScale>
                                      <p:cBhvr>
                                        <p:cTn id="18" dur="166" decel="50000">
                                          <p:stCondLst>
                                            <p:cond delay="1668"/>
                                          </p:stCondLst>
                                        </p:cTn>
                                        <p:tgtEl>
                                          <p:spTgt spid="4099"/>
                                        </p:tgtEl>
                                      </p:cBhvr>
                                      <p:to x="100000" y="100000"/>
                                    </p:animScale>
                                    <p:animScale>
                                      <p:cBhvr>
                                        <p:cTn id="19" dur="26">
                                          <p:stCondLst>
                                            <p:cond delay="1808"/>
                                          </p:stCondLst>
                                        </p:cTn>
                                        <p:tgtEl>
                                          <p:spTgt spid="4099"/>
                                        </p:tgtEl>
                                      </p:cBhvr>
                                      <p:to x="100000" y="95000"/>
                                    </p:animScale>
                                    <p:animScale>
                                      <p:cBhvr>
                                        <p:cTn id="20" dur="166" decel="50000">
                                          <p:stCondLst>
                                            <p:cond delay="1834"/>
                                          </p:stCondLst>
                                        </p:cTn>
                                        <p:tgtEl>
                                          <p:spTgt spid="409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Text Box 2">
            <a:extLst>
              <a:ext uri="{FF2B5EF4-FFF2-40B4-BE49-F238E27FC236}">
                <a16:creationId xmlns:a16="http://schemas.microsoft.com/office/drawing/2014/main" id="{768FBB8D-B256-4A95-8492-49B7AC995D34}"/>
              </a:ext>
            </a:extLst>
          </p:cNvPr>
          <p:cNvSpPr txBox="1">
            <a:spLocks noChangeArrowheads="1"/>
          </p:cNvSpPr>
          <p:nvPr/>
        </p:nvSpPr>
        <p:spPr bwMode="auto">
          <a:xfrm>
            <a:off x="76200" y="-9525"/>
            <a:ext cx="184150" cy="303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algn="l" eaLnBrk="1" hangingPunct="1"/>
            <a:endParaRPr lang="ja-JP" altLang="ja-JP" sz="1400" b="0" dirty="0">
              <a:solidFill>
                <a:schemeClr val="accent2"/>
              </a:solidFill>
              <a:latin typeface="Times New Roman" panose="02020603050405020304" pitchFamily="18" charset="0"/>
              <a:ea typeface="HGP明朝E" panose="02020900000000000000" pitchFamily="18" charset="-128"/>
            </a:endParaRPr>
          </a:p>
        </p:txBody>
      </p:sp>
      <p:sp>
        <p:nvSpPr>
          <p:cNvPr id="23555" name="Rectangle 3">
            <a:extLst>
              <a:ext uri="{FF2B5EF4-FFF2-40B4-BE49-F238E27FC236}">
                <a16:creationId xmlns:a16="http://schemas.microsoft.com/office/drawing/2014/main" id="{330FFCF0-243C-474C-83D8-8795B87CFA0B}"/>
              </a:ext>
            </a:extLst>
          </p:cNvPr>
          <p:cNvSpPr>
            <a:spLocks noGrp="1" noChangeArrowheads="1"/>
          </p:cNvSpPr>
          <p:nvPr>
            <p:ph type="title"/>
          </p:nvPr>
        </p:nvSpPr>
        <p:spPr>
          <a:xfrm>
            <a:off x="0" y="44450"/>
            <a:ext cx="9144000" cy="782638"/>
          </a:xfrm>
        </p:spPr>
        <p:txBody>
          <a:bodyPr/>
          <a:lstStyle/>
          <a:p>
            <a:pPr eaLnBrk="1" hangingPunct="1"/>
            <a:r>
              <a:rPr lang="ja-JP" altLang="ja-JP" dirty="0">
                <a:solidFill>
                  <a:schemeClr val="tx1"/>
                </a:solidFill>
                <a:latin typeface="GSNP勘亭流EB 04" panose="02000600000000000000" pitchFamily="2" charset="-128"/>
                <a:ea typeface="GSNP勘亭流EB 04" panose="02000600000000000000" pitchFamily="2" charset="-128"/>
              </a:rPr>
              <a:t>ことばにできない本当の私</a:t>
            </a:r>
          </a:p>
        </p:txBody>
      </p:sp>
      <p:sp>
        <p:nvSpPr>
          <p:cNvPr id="23556" name="AutoShape 4">
            <a:extLst>
              <a:ext uri="{FF2B5EF4-FFF2-40B4-BE49-F238E27FC236}">
                <a16:creationId xmlns:a16="http://schemas.microsoft.com/office/drawing/2014/main" id="{40D7F0E0-477C-4606-8152-28420A0C859E}"/>
              </a:ext>
            </a:extLst>
          </p:cNvPr>
          <p:cNvSpPr>
            <a:spLocks noChangeArrowheads="1"/>
          </p:cNvSpPr>
          <p:nvPr/>
        </p:nvSpPr>
        <p:spPr bwMode="auto">
          <a:xfrm>
            <a:off x="828675" y="981075"/>
            <a:ext cx="6911975" cy="5400675"/>
          </a:xfrm>
          <a:prstGeom prst="wedgeEllipseCallout">
            <a:avLst>
              <a:gd name="adj1" fmla="val 55444"/>
              <a:gd name="adj2" fmla="val 20843"/>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lnSpc>
                <a:spcPct val="90000"/>
              </a:lnSpc>
              <a:spcBef>
                <a:spcPct val="50000"/>
              </a:spcBef>
              <a:buClr>
                <a:srgbClr val="008000"/>
              </a:buClr>
              <a:buSzPct val="90000"/>
              <a:buFont typeface="Monotype Sorts" pitchFamily="2" charset="2"/>
              <a:buNone/>
            </a:pPr>
            <a:endParaRPr lang="ja-JP" altLang="ja-JP" sz="3600" b="0" dirty="0">
              <a:solidFill>
                <a:schemeClr val="tx1"/>
              </a:solidFill>
              <a:ea typeface="HGP明朝E" panose="02020900000000000000" pitchFamily="18" charset="-128"/>
            </a:endParaRPr>
          </a:p>
        </p:txBody>
      </p:sp>
      <p:pic>
        <p:nvPicPr>
          <p:cNvPr id="23557" name="Picture 5" descr="donna">
            <a:extLst>
              <a:ext uri="{FF2B5EF4-FFF2-40B4-BE49-F238E27FC236}">
                <a16:creationId xmlns:a16="http://schemas.microsoft.com/office/drawing/2014/main" id="{75AF30DC-BFBB-484E-BCBD-49727F4155D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8538" y="3094038"/>
            <a:ext cx="3671887" cy="249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8" name="AutoShape 6">
            <a:extLst>
              <a:ext uri="{FF2B5EF4-FFF2-40B4-BE49-F238E27FC236}">
                <a16:creationId xmlns:a16="http://schemas.microsoft.com/office/drawing/2014/main" id="{F1B48D75-D7E8-4B06-AB8C-AFBBB98567D1}"/>
              </a:ext>
            </a:extLst>
          </p:cNvPr>
          <p:cNvSpPr>
            <a:spLocks noChangeArrowheads="1"/>
          </p:cNvSpPr>
          <p:nvPr/>
        </p:nvSpPr>
        <p:spPr bwMode="auto">
          <a:xfrm>
            <a:off x="5508625" y="1125538"/>
            <a:ext cx="3527425" cy="3168650"/>
          </a:xfrm>
          <a:prstGeom prst="wedgeEllipseCallout">
            <a:avLst>
              <a:gd name="adj1" fmla="val -37444"/>
              <a:gd name="adj2" fmla="val 48745"/>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lnSpc>
                <a:spcPct val="90000"/>
              </a:lnSpc>
              <a:spcBef>
                <a:spcPct val="50000"/>
              </a:spcBef>
              <a:buClr>
                <a:srgbClr val="008000"/>
              </a:buClr>
              <a:buSzPct val="90000"/>
              <a:buFont typeface="Monotype Sorts" pitchFamily="2" charset="2"/>
              <a:buNone/>
            </a:pPr>
            <a:r>
              <a:rPr lang="ja-JP" altLang="ja-JP" sz="3200" b="0" dirty="0">
                <a:solidFill>
                  <a:schemeClr val="tx1"/>
                </a:solidFill>
                <a:latin typeface="GSNP勘亭流EB 04" panose="02000600000000000000" pitchFamily="2" charset="-128"/>
                <a:ea typeface="GSNP勘亭流EB 04" panose="02000600000000000000" pitchFamily="2" charset="-128"/>
              </a:rPr>
              <a:t>ことばに</a:t>
            </a:r>
          </a:p>
          <a:p>
            <a:pPr eaLnBrk="1" hangingPunct="1">
              <a:lnSpc>
                <a:spcPct val="90000"/>
              </a:lnSpc>
              <a:spcBef>
                <a:spcPct val="50000"/>
              </a:spcBef>
              <a:buClr>
                <a:srgbClr val="008000"/>
              </a:buClr>
              <a:buSzPct val="90000"/>
              <a:buFont typeface="Monotype Sorts" pitchFamily="2" charset="2"/>
              <a:buNone/>
            </a:pPr>
            <a:r>
              <a:rPr lang="ja-JP" altLang="ja-JP" sz="3200" b="0" dirty="0">
                <a:solidFill>
                  <a:schemeClr val="tx1"/>
                </a:solidFill>
                <a:latin typeface="GSNP勘亭流EB 04" panose="02000600000000000000" pitchFamily="2" charset="-128"/>
                <a:ea typeface="GSNP勘亭流EB 04" panose="02000600000000000000" pitchFamily="2" charset="-128"/>
              </a:rPr>
              <a:t>できない</a:t>
            </a:r>
          </a:p>
          <a:p>
            <a:pPr eaLnBrk="1" hangingPunct="1">
              <a:lnSpc>
                <a:spcPct val="90000"/>
              </a:lnSpc>
              <a:spcBef>
                <a:spcPct val="50000"/>
              </a:spcBef>
              <a:buClr>
                <a:srgbClr val="008000"/>
              </a:buClr>
              <a:buSzPct val="90000"/>
              <a:buFont typeface="Monotype Sorts" pitchFamily="2" charset="2"/>
              <a:buNone/>
            </a:pPr>
            <a:r>
              <a:rPr lang="ja-JP" altLang="ja-JP" sz="3200" b="0" dirty="0">
                <a:solidFill>
                  <a:schemeClr val="tx1"/>
                </a:solidFill>
                <a:latin typeface="GSNP勘亭流EB 04" panose="02000600000000000000" pitchFamily="2" charset="-128"/>
                <a:ea typeface="GSNP勘亭流EB 04" panose="02000600000000000000" pitchFamily="2" charset="-128"/>
              </a:rPr>
              <a:t>本当の私</a:t>
            </a:r>
          </a:p>
        </p:txBody>
      </p:sp>
      <p:sp>
        <p:nvSpPr>
          <p:cNvPr id="23559" name="AutoShape 7">
            <a:extLst>
              <a:ext uri="{FF2B5EF4-FFF2-40B4-BE49-F238E27FC236}">
                <a16:creationId xmlns:a16="http://schemas.microsoft.com/office/drawing/2014/main" id="{A51ACFE3-9B90-4631-885A-4E341E21FC67}"/>
              </a:ext>
            </a:extLst>
          </p:cNvPr>
          <p:cNvSpPr>
            <a:spLocks noChangeArrowheads="1"/>
          </p:cNvSpPr>
          <p:nvPr/>
        </p:nvSpPr>
        <p:spPr bwMode="auto">
          <a:xfrm>
            <a:off x="76200" y="765175"/>
            <a:ext cx="4351338" cy="2087563"/>
          </a:xfrm>
          <a:prstGeom prst="wedgeEllipseCallout">
            <a:avLst>
              <a:gd name="adj1" fmla="val 31542"/>
              <a:gd name="adj2" fmla="val 74259"/>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algn="l" eaLnBrk="1" hangingPunct="1">
              <a:lnSpc>
                <a:spcPct val="90000"/>
              </a:lnSpc>
              <a:spcBef>
                <a:spcPct val="50000"/>
              </a:spcBef>
              <a:buClr>
                <a:srgbClr val="008000"/>
              </a:buClr>
              <a:buSzPct val="90000"/>
              <a:buFont typeface="Monotype Sorts" pitchFamily="2" charset="2"/>
              <a:buNone/>
            </a:pPr>
            <a:r>
              <a:rPr lang="ja-JP" altLang="ja-JP" sz="2400" b="0" dirty="0">
                <a:solidFill>
                  <a:schemeClr val="tx1"/>
                </a:solidFill>
                <a:latin typeface="GSNP勘亭流EB 04" panose="02000600000000000000" pitchFamily="2" charset="-128"/>
                <a:ea typeface="GSNP勘亭流EB 04" panose="02000600000000000000" pitchFamily="2" charset="-128"/>
              </a:rPr>
              <a:t>純粋贈与をうける</a:t>
            </a:r>
            <a:br>
              <a:rPr lang="ja-JP" altLang="ja-JP" sz="2400" b="0" dirty="0">
                <a:solidFill>
                  <a:schemeClr val="tx1"/>
                </a:solidFill>
                <a:latin typeface="GSNP勘亭流EB 04" panose="02000600000000000000" pitchFamily="2" charset="-128"/>
                <a:ea typeface="GSNP勘亭流EB 04" panose="02000600000000000000" pitchFamily="2" charset="-128"/>
              </a:rPr>
            </a:br>
            <a:r>
              <a:rPr lang="ja-JP" altLang="ja-JP" sz="2400" b="0" dirty="0">
                <a:solidFill>
                  <a:schemeClr val="tx1"/>
                </a:solidFill>
                <a:latin typeface="GSNP勘亭流EB 04" panose="02000600000000000000" pitchFamily="2" charset="-128"/>
                <a:ea typeface="GSNP勘亭流EB 04" panose="02000600000000000000" pitchFamily="2" charset="-128"/>
              </a:rPr>
              <a:t>でも、これだけじゃ生きていけない。</a:t>
            </a:r>
          </a:p>
        </p:txBody>
      </p:sp>
    </p:spTree>
  </p:cSld>
  <p:clrMapOvr>
    <a:masterClrMapping/>
  </p:clrMapOvr>
  <p:transition spd="med">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withEffect">
                                  <p:stCondLst>
                                    <p:cond delay="0"/>
                                  </p:stCondLst>
                                  <p:childTnLst>
                                    <p:set>
                                      <p:cBhvr>
                                        <p:cTn id="6" dur="1" fill="hold">
                                          <p:stCondLst>
                                            <p:cond delay="0"/>
                                          </p:stCondLst>
                                        </p:cTn>
                                        <p:tgtEl>
                                          <p:spTgt spid="23557"/>
                                        </p:tgtEl>
                                        <p:attrNameLst>
                                          <p:attrName>style.visibility</p:attrName>
                                        </p:attrNameLst>
                                      </p:cBhvr>
                                      <p:to>
                                        <p:strVal val="visible"/>
                                      </p:to>
                                    </p:set>
                                    <p:anim calcmode="lin" valueType="num">
                                      <p:cBhvr>
                                        <p:cTn id="7" dur="3000" fill="hold"/>
                                        <p:tgtEl>
                                          <p:spTgt spid="23557"/>
                                        </p:tgtEl>
                                        <p:attrNameLst>
                                          <p:attrName>ppt_w</p:attrName>
                                        </p:attrNameLst>
                                      </p:cBhvr>
                                      <p:tavLst>
                                        <p:tav tm="0">
                                          <p:val>
                                            <p:fltVal val="0"/>
                                          </p:val>
                                        </p:tav>
                                        <p:tav tm="100000">
                                          <p:val>
                                            <p:strVal val="#ppt_w"/>
                                          </p:val>
                                        </p:tav>
                                      </p:tavLst>
                                    </p:anim>
                                    <p:anim calcmode="lin" valueType="num">
                                      <p:cBhvr>
                                        <p:cTn id="8" dur="3000" fill="hold"/>
                                        <p:tgtEl>
                                          <p:spTgt spid="23557"/>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23556"/>
                                        </p:tgtEl>
                                        <p:attrNameLst>
                                          <p:attrName>style.visibility</p:attrName>
                                        </p:attrNameLst>
                                      </p:cBhvr>
                                      <p:to>
                                        <p:strVal val="visible"/>
                                      </p:to>
                                    </p:set>
                                    <p:anim calcmode="lin" valueType="num">
                                      <p:cBhvr>
                                        <p:cTn id="13" dur="500" fill="hold"/>
                                        <p:tgtEl>
                                          <p:spTgt spid="23556"/>
                                        </p:tgtEl>
                                        <p:attrNameLst>
                                          <p:attrName>ppt_w</p:attrName>
                                        </p:attrNameLst>
                                      </p:cBhvr>
                                      <p:tavLst>
                                        <p:tav tm="0">
                                          <p:val>
                                            <p:fltVal val="0"/>
                                          </p:val>
                                        </p:tav>
                                        <p:tav tm="100000">
                                          <p:val>
                                            <p:strVal val="#ppt_w"/>
                                          </p:val>
                                        </p:tav>
                                      </p:tavLst>
                                    </p:anim>
                                    <p:anim calcmode="lin" valueType="num">
                                      <p:cBhvr>
                                        <p:cTn id="14" dur="500" fill="hold"/>
                                        <p:tgtEl>
                                          <p:spTgt spid="23556"/>
                                        </p:tgtEl>
                                        <p:attrNameLst>
                                          <p:attrName>ppt_h</p:attrName>
                                        </p:attrNameLst>
                                      </p:cBhvr>
                                      <p:tavLst>
                                        <p:tav tm="0">
                                          <p:val>
                                            <p:strVal val="#ppt_h"/>
                                          </p:val>
                                        </p:tav>
                                        <p:tav tm="100000">
                                          <p:val>
                                            <p:strVal val="#ppt_h"/>
                                          </p:val>
                                        </p:tav>
                                      </p:tavLst>
                                    </p:anim>
                                  </p:childTnLst>
                                </p:cTn>
                              </p:par>
                              <p:par>
                                <p:cTn id="15" presetID="23" presetClass="entr" presetSubtype="16" fill="hold" grpId="0" nodeType="withEffect">
                                  <p:stCondLst>
                                    <p:cond delay="0"/>
                                  </p:stCondLst>
                                  <p:childTnLst>
                                    <p:set>
                                      <p:cBhvr>
                                        <p:cTn id="16" dur="1" fill="hold">
                                          <p:stCondLst>
                                            <p:cond delay="0"/>
                                          </p:stCondLst>
                                        </p:cTn>
                                        <p:tgtEl>
                                          <p:spTgt spid="23558"/>
                                        </p:tgtEl>
                                        <p:attrNameLst>
                                          <p:attrName>style.visibility</p:attrName>
                                        </p:attrNameLst>
                                      </p:cBhvr>
                                      <p:to>
                                        <p:strVal val="visible"/>
                                      </p:to>
                                    </p:set>
                                    <p:anim calcmode="lin" valueType="num">
                                      <p:cBhvr>
                                        <p:cTn id="17" dur="2000" fill="hold"/>
                                        <p:tgtEl>
                                          <p:spTgt spid="23558"/>
                                        </p:tgtEl>
                                        <p:attrNameLst>
                                          <p:attrName>ppt_w</p:attrName>
                                        </p:attrNameLst>
                                      </p:cBhvr>
                                      <p:tavLst>
                                        <p:tav tm="0">
                                          <p:val>
                                            <p:fltVal val="0"/>
                                          </p:val>
                                        </p:tav>
                                        <p:tav tm="100000">
                                          <p:val>
                                            <p:strVal val="#ppt_w"/>
                                          </p:val>
                                        </p:tav>
                                      </p:tavLst>
                                    </p:anim>
                                    <p:anim calcmode="lin" valueType="num">
                                      <p:cBhvr>
                                        <p:cTn id="18" dur="2000" fill="hold"/>
                                        <p:tgtEl>
                                          <p:spTgt spid="23558"/>
                                        </p:tgtEl>
                                        <p:attrNameLst>
                                          <p:attrName>ppt_h</p:attrName>
                                        </p:attrNameLst>
                                      </p:cBhvr>
                                      <p:tavLst>
                                        <p:tav tm="0">
                                          <p:val>
                                            <p:fltVal val="0"/>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9" presetClass="entr" presetSubtype="0" fill="hold" grpId="0" nodeType="clickEffect">
                                  <p:stCondLst>
                                    <p:cond delay="0"/>
                                  </p:stCondLst>
                                  <p:childTnLst>
                                    <p:set>
                                      <p:cBhvr>
                                        <p:cTn id="22" dur="1" fill="hold">
                                          <p:stCondLst>
                                            <p:cond delay="0"/>
                                          </p:stCondLst>
                                        </p:cTn>
                                        <p:tgtEl>
                                          <p:spTgt spid="23559"/>
                                        </p:tgtEl>
                                        <p:attrNameLst>
                                          <p:attrName>style.visibility</p:attrName>
                                        </p:attrNameLst>
                                      </p:cBhvr>
                                      <p:to>
                                        <p:strVal val="visible"/>
                                      </p:to>
                                    </p:set>
                                    <p:anim calcmode="lin" valueType="num">
                                      <p:cBhvr>
                                        <p:cTn id="23" dur="1000" fill="hold"/>
                                        <p:tgtEl>
                                          <p:spTgt spid="23559"/>
                                        </p:tgtEl>
                                        <p:attrNameLst>
                                          <p:attrName>ppt_x</p:attrName>
                                        </p:attrNameLst>
                                      </p:cBhvr>
                                      <p:tavLst>
                                        <p:tav tm="0">
                                          <p:val>
                                            <p:strVal val="#ppt_x-.2"/>
                                          </p:val>
                                        </p:tav>
                                        <p:tav tm="100000">
                                          <p:val>
                                            <p:strVal val="#ppt_x"/>
                                          </p:val>
                                        </p:tav>
                                      </p:tavLst>
                                    </p:anim>
                                    <p:anim calcmode="lin" valueType="num">
                                      <p:cBhvr>
                                        <p:cTn id="24" dur="1000" fill="hold"/>
                                        <p:tgtEl>
                                          <p:spTgt spid="23559"/>
                                        </p:tgtEl>
                                        <p:attrNameLst>
                                          <p:attrName>ppt_y</p:attrName>
                                        </p:attrNameLst>
                                      </p:cBhvr>
                                      <p:tavLst>
                                        <p:tav tm="0">
                                          <p:val>
                                            <p:strVal val="#ppt_y"/>
                                          </p:val>
                                        </p:tav>
                                        <p:tav tm="100000">
                                          <p:val>
                                            <p:strVal val="#ppt_y"/>
                                          </p:val>
                                        </p:tav>
                                      </p:tavLst>
                                    </p:anim>
                                    <p:animEffect transition="in" filter="wipe(right)" prLst="gradientSize: 0.1">
                                      <p:cBhvr>
                                        <p:cTn id="25" dur="1000"/>
                                        <p:tgtEl>
                                          <p:spTgt spid="235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6" grpId="0" animBg="1" autoUpdateAnimBg="0"/>
      <p:bldP spid="23558" grpId="0" animBg="1" autoUpdateAnimBg="0"/>
      <p:bldP spid="23559" grpId="0" animBg="1"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8E21EDA4-9893-4803-8742-8BCB1E9F44D8}"/>
              </a:ext>
            </a:extLst>
          </p:cNvPr>
          <p:cNvSpPr>
            <a:spLocks noGrp="1" noChangeArrowheads="1"/>
          </p:cNvSpPr>
          <p:nvPr>
            <p:ph type="title"/>
          </p:nvPr>
        </p:nvSpPr>
        <p:spPr>
          <a:xfrm>
            <a:off x="0" y="-25400"/>
            <a:ext cx="9144000" cy="781050"/>
          </a:xfrm>
        </p:spPr>
        <p:txBody>
          <a:bodyPr/>
          <a:lstStyle/>
          <a:p>
            <a:pPr eaLnBrk="1" hangingPunct="1"/>
            <a:r>
              <a:rPr lang="ja-JP" altLang="ja-JP" dirty="0">
                <a:solidFill>
                  <a:schemeClr val="tx1"/>
                </a:solidFill>
                <a:latin typeface="GSNP勘亭流EB 04" panose="02000600000000000000" pitchFamily="2" charset="-128"/>
                <a:ea typeface="GSNP勘亭流EB 04" panose="02000600000000000000" pitchFamily="2" charset="-128"/>
              </a:rPr>
              <a:t>去勢＝欲望が生まれる</a:t>
            </a:r>
          </a:p>
        </p:txBody>
      </p:sp>
      <p:sp>
        <p:nvSpPr>
          <p:cNvPr id="24579" name="AutoShape 3">
            <a:extLst>
              <a:ext uri="{FF2B5EF4-FFF2-40B4-BE49-F238E27FC236}">
                <a16:creationId xmlns:a16="http://schemas.microsoft.com/office/drawing/2014/main" id="{C44DF178-6811-4B05-98E1-EE78C7008628}"/>
              </a:ext>
            </a:extLst>
          </p:cNvPr>
          <p:cNvSpPr>
            <a:spLocks noChangeArrowheads="1"/>
          </p:cNvSpPr>
          <p:nvPr/>
        </p:nvSpPr>
        <p:spPr bwMode="auto">
          <a:xfrm>
            <a:off x="34925" y="898525"/>
            <a:ext cx="6048375" cy="5483225"/>
          </a:xfrm>
          <a:prstGeom prst="wedgeEllipseCallout">
            <a:avLst>
              <a:gd name="adj1" fmla="val 56222"/>
              <a:gd name="adj2" fmla="val 21278"/>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lnSpc>
                <a:spcPct val="90000"/>
              </a:lnSpc>
              <a:spcBef>
                <a:spcPct val="50000"/>
              </a:spcBef>
              <a:buClr>
                <a:srgbClr val="008000"/>
              </a:buClr>
              <a:buSzPct val="90000"/>
              <a:buFont typeface="Monotype Sorts" pitchFamily="2" charset="2"/>
              <a:buNone/>
            </a:pPr>
            <a:r>
              <a:rPr lang="ja-JP" altLang="ja-JP" sz="3600" b="0" dirty="0">
                <a:solidFill>
                  <a:schemeClr val="tx1"/>
                </a:solidFill>
                <a:latin typeface="GSNP勘亭流EB 04" panose="02000600000000000000" pitchFamily="2" charset="-128"/>
                <a:ea typeface="GSNP勘亭流EB 04" panose="02000600000000000000" pitchFamily="2" charset="-128"/>
              </a:rPr>
              <a:t>社会性をもつ</a:t>
            </a:r>
          </a:p>
          <a:p>
            <a:pPr eaLnBrk="1" hangingPunct="1">
              <a:lnSpc>
                <a:spcPct val="90000"/>
              </a:lnSpc>
              <a:spcBef>
                <a:spcPct val="50000"/>
              </a:spcBef>
              <a:buClr>
                <a:srgbClr val="008000"/>
              </a:buClr>
              <a:buSzPct val="90000"/>
              <a:buFont typeface="Monotype Sorts" pitchFamily="2" charset="2"/>
              <a:buNone/>
            </a:pPr>
            <a:r>
              <a:rPr lang="ja-JP" altLang="ja-JP" sz="3600" b="0" dirty="0">
                <a:solidFill>
                  <a:schemeClr val="tx1"/>
                </a:solidFill>
                <a:latin typeface="GSNP勘亭流EB 04" panose="02000600000000000000" pitchFamily="2" charset="-128"/>
                <a:ea typeface="GSNP勘亭流EB 04" panose="02000600000000000000" pitchFamily="2" charset="-128"/>
              </a:rPr>
              <a:t>ことばを使う</a:t>
            </a:r>
          </a:p>
        </p:txBody>
      </p:sp>
      <p:sp>
        <p:nvSpPr>
          <p:cNvPr id="24580" name="AutoShape 4">
            <a:extLst>
              <a:ext uri="{FF2B5EF4-FFF2-40B4-BE49-F238E27FC236}">
                <a16:creationId xmlns:a16="http://schemas.microsoft.com/office/drawing/2014/main" id="{4C9F89A0-084C-4B34-8FEA-2ABFBE64DB88}"/>
              </a:ext>
            </a:extLst>
          </p:cNvPr>
          <p:cNvSpPr>
            <a:spLocks noChangeArrowheads="1"/>
          </p:cNvSpPr>
          <p:nvPr/>
        </p:nvSpPr>
        <p:spPr bwMode="auto">
          <a:xfrm>
            <a:off x="5219700" y="981075"/>
            <a:ext cx="3816350" cy="3240088"/>
          </a:xfrm>
          <a:prstGeom prst="wedgeEllipseCallout">
            <a:avLst>
              <a:gd name="adj1" fmla="val 16722"/>
              <a:gd name="adj2" fmla="val 59407"/>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lnSpc>
                <a:spcPct val="90000"/>
              </a:lnSpc>
              <a:spcBef>
                <a:spcPct val="50000"/>
              </a:spcBef>
              <a:buClr>
                <a:srgbClr val="008000"/>
              </a:buClr>
              <a:buSzPct val="90000"/>
              <a:buFont typeface="Monotype Sorts" pitchFamily="2" charset="2"/>
              <a:buNone/>
            </a:pPr>
            <a:r>
              <a:rPr lang="ja-JP" altLang="ja-JP" b="0" dirty="0">
                <a:solidFill>
                  <a:schemeClr val="tx1"/>
                </a:solidFill>
                <a:latin typeface="GSNP勘亭流EB 04" panose="02000600000000000000" pitchFamily="2" charset="-128"/>
                <a:ea typeface="GSNP勘亭流EB 04" panose="02000600000000000000" pitchFamily="2" charset="-128"/>
              </a:rPr>
              <a:t>しかし</a:t>
            </a:r>
          </a:p>
          <a:p>
            <a:pPr eaLnBrk="1" hangingPunct="1">
              <a:lnSpc>
                <a:spcPct val="90000"/>
              </a:lnSpc>
              <a:spcBef>
                <a:spcPct val="50000"/>
              </a:spcBef>
              <a:buClr>
                <a:srgbClr val="008000"/>
              </a:buClr>
              <a:buSzPct val="90000"/>
              <a:buFont typeface="Monotype Sorts" pitchFamily="2" charset="2"/>
              <a:buNone/>
            </a:pPr>
            <a:r>
              <a:rPr lang="ja-JP" altLang="ja-JP" b="0" dirty="0">
                <a:solidFill>
                  <a:schemeClr val="tx1"/>
                </a:solidFill>
                <a:latin typeface="GSNP勘亭流EB 04" panose="02000600000000000000" pitchFamily="2" charset="-128"/>
                <a:ea typeface="GSNP勘亭流EB 04" panose="02000600000000000000" pitchFamily="2" charset="-128"/>
              </a:rPr>
              <a:t>ことば は</a:t>
            </a:r>
          </a:p>
          <a:p>
            <a:pPr eaLnBrk="1" hangingPunct="1">
              <a:lnSpc>
                <a:spcPct val="90000"/>
              </a:lnSpc>
              <a:spcBef>
                <a:spcPct val="50000"/>
              </a:spcBef>
              <a:buClr>
                <a:srgbClr val="008000"/>
              </a:buClr>
              <a:buSzPct val="90000"/>
              <a:buFont typeface="Monotype Sorts" pitchFamily="2" charset="2"/>
              <a:buNone/>
            </a:pPr>
            <a:r>
              <a:rPr lang="ja-JP" altLang="ja-JP" b="0" dirty="0">
                <a:solidFill>
                  <a:schemeClr val="tx1"/>
                </a:solidFill>
                <a:latin typeface="GSNP勘亭流EB 04" panose="02000600000000000000" pitchFamily="2" charset="-128"/>
                <a:ea typeface="GSNP勘亭流EB 04" panose="02000600000000000000" pitchFamily="2" charset="-128"/>
              </a:rPr>
              <a:t>私の外にある</a:t>
            </a:r>
          </a:p>
        </p:txBody>
      </p:sp>
      <p:pic>
        <p:nvPicPr>
          <p:cNvPr id="24581" name="Picture 5" descr="du4eihbg[1]">
            <a:extLst>
              <a:ext uri="{FF2B5EF4-FFF2-40B4-BE49-F238E27FC236}">
                <a16:creationId xmlns:a16="http://schemas.microsoft.com/office/drawing/2014/main" id="{78549A3D-A17E-4E07-95F4-A271F2462E5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2275" y="4005263"/>
            <a:ext cx="2520950" cy="200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2" name="AutoShape 6">
            <a:extLst>
              <a:ext uri="{FF2B5EF4-FFF2-40B4-BE49-F238E27FC236}">
                <a16:creationId xmlns:a16="http://schemas.microsoft.com/office/drawing/2014/main" id="{08D6EA3D-8A8A-4CA5-AE55-BC87C3CB74B7}"/>
              </a:ext>
            </a:extLst>
          </p:cNvPr>
          <p:cNvSpPr>
            <a:spLocks noChangeArrowheads="1"/>
          </p:cNvSpPr>
          <p:nvPr/>
        </p:nvSpPr>
        <p:spPr bwMode="auto">
          <a:xfrm>
            <a:off x="4213225" y="4797425"/>
            <a:ext cx="3095625" cy="2017713"/>
          </a:xfrm>
          <a:prstGeom prst="wedgeEllipseCallout">
            <a:avLst>
              <a:gd name="adj1" fmla="val -18255"/>
              <a:gd name="adj2" fmla="val -60069"/>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lnSpc>
                <a:spcPct val="90000"/>
              </a:lnSpc>
              <a:spcBef>
                <a:spcPct val="50000"/>
              </a:spcBef>
              <a:buClr>
                <a:srgbClr val="008000"/>
              </a:buClr>
              <a:buSzPct val="90000"/>
              <a:buFont typeface="Monotype Sorts" pitchFamily="2" charset="2"/>
              <a:buNone/>
            </a:pPr>
            <a:r>
              <a:rPr lang="ja-JP" altLang="ja-JP" sz="4000" b="0" dirty="0">
                <a:solidFill>
                  <a:schemeClr val="tx1"/>
                </a:solidFill>
                <a:latin typeface="GSNP勘亭流EB 04" panose="02000600000000000000" pitchFamily="2" charset="-128"/>
                <a:ea typeface="GSNP勘亭流EB 04" panose="02000600000000000000" pitchFamily="2" charset="-128"/>
              </a:rPr>
              <a:t>人間の</a:t>
            </a:r>
          </a:p>
          <a:p>
            <a:pPr eaLnBrk="1" hangingPunct="1">
              <a:lnSpc>
                <a:spcPct val="90000"/>
              </a:lnSpc>
              <a:spcBef>
                <a:spcPct val="50000"/>
              </a:spcBef>
              <a:buClr>
                <a:srgbClr val="008000"/>
              </a:buClr>
              <a:buSzPct val="90000"/>
              <a:buFont typeface="Monotype Sorts" pitchFamily="2" charset="2"/>
              <a:buNone/>
            </a:pPr>
            <a:r>
              <a:rPr lang="ja-JP" altLang="ja-JP" sz="4000" b="0" dirty="0">
                <a:solidFill>
                  <a:schemeClr val="tx1"/>
                </a:solidFill>
                <a:latin typeface="GSNP勘亭流EB 04" panose="02000600000000000000" pitchFamily="2" charset="-128"/>
                <a:ea typeface="GSNP勘亭流EB 04" panose="02000600000000000000" pitchFamily="2" charset="-128"/>
              </a:rPr>
              <a:t>去勢</a:t>
            </a:r>
          </a:p>
        </p:txBody>
      </p:sp>
      <p:pic>
        <p:nvPicPr>
          <p:cNvPr id="24583" name="Picture 7" descr="momoCA">
            <a:extLst>
              <a:ext uri="{FF2B5EF4-FFF2-40B4-BE49-F238E27FC236}">
                <a16:creationId xmlns:a16="http://schemas.microsoft.com/office/drawing/2014/main" id="{FB6A995F-605D-4935-9299-26A1D6FB0B5B}"/>
              </a:ext>
            </a:extLst>
          </p:cNvPr>
          <p:cNvPicPr>
            <a:picLocks noGrp="1" noChangeAspect="1" noChangeArrowheads="1"/>
          </p:cNvPicPr>
          <p:nvPr>
            <p:ph sz="half" idx="1"/>
          </p:nvPr>
        </p:nvPicPr>
        <p:blipFill>
          <a:blip r:embed="rId4">
            <a:extLst>
              <a:ext uri="{28A0092B-C50C-407E-A947-70E740481C1C}">
                <a14:useLocalDpi xmlns:a14="http://schemas.microsoft.com/office/drawing/2010/main" val="0"/>
              </a:ext>
            </a:extLst>
          </a:blip>
          <a:srcRect/>
          <a:stretch>
            <a:fillRect/>
          </a:stretch>
        </p:blipFill>
        <p:spPr>
          <a:xfrm>
            <a:off x="7050088" y="4365625"/>
            <a:ext cx="1914525" cy="2449513"/>
          </a:xfrm>
          <a:noFill/>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nodeType="afterEffect">
                                  <p:stCondLst>
                                    <p:cond delay="0"/>
                                  </p:stCondLst>
                                  <p:childTnLst>
                                    <p:set>
                                      <p:cBhvr>
                                        <p:cTn id="6" dur="1" fill="hold">
                                          <p:stCondLst>
                                            <p:cond delay="0"/>
                                          </p:stCondLst>
                                        </p:cTn>
                                        <p:tgtEl>
                                          <p:spTgt spid="24583"/>
                                        </p:tgtEl>
                                        <p:attrNameLst>
                                          <p:attrName>style.visibility</p:attrName>
                                        </p:attrNameLst>
                                      </p:cBhvr>
                                      <p:to>
                                        <p:strVal val="visible"/>
                                      </p:to>
                                    </p:set>
                                    <p:animEffect transition="in" filter="wipe(down)">
                                      <p:cBhvr>
                                        <p:cTn id="7" dur="580">
                                          <p:stCondLst>
                                            <p:cond delay="0"/>
                                          </p:stCondLst>
                                        </p:cTn>
                                        <p:tgtEl>
                                          <p:spTgt spid="24583"/>
                                        </p:tgtEl>
                                      </p:cBhvr>
                                    </p:animEffect>
                                    <p:anim calcmode="lin" valueType="num">
                                      <p:cBhvr>
                                        <p:cTn id="8" dur="1822" tmFilter="0,0; 0.14,0.36; 0.43,0.73; 0.71,0.91; 1.0,1.0">
                                          <p:stCondLst>
                                            <p:cond delay="0"/>
                                          </p:stCondLst>
                                        </p:cTn>
                                        <p:tgtEl>
                                          <p:spTgt spid="2458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458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458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458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4583"/>
                                        </p:tgtEl>
                                        <p:attrNameLst>
                                          <p:attrName>ppt_y</p:attrName>
                                        </p:attrNameLst>
                                      </p:cBhvr>
                                      <p:tavLst>
                                        <p:tav tm="0" fmla="#ppt_y-sin(pi*$)/81">
                                          <p:val>
                                            <p:fltVal val="0"/>
                                          </p:val>
                                        </p:tav>
                                        <p:tav tm="100000">
                                          <p:val>
                                            <p:fltVal val="1"/>
                                          </p:val>
                                        </p:tav>
                                      </p:tavLst>
                                    </p:anim>
                                    <p:animScale>
                                      <p:cBhvr>
                                        <p:cTn id="13" dur="26">
                                          <p:stCondLst>
                                            <p:cond delay="650"/>
                                          </p:stCondLst>
                                        </p:cTn>
                                        <p:tgtEl>
                                          <p:spTgt spid="24583"/>
                                        </p:tgtEl>
                                      </p:cBhvr>
                                      <p:to x="100000" y="60000"/>
                                    </p:animScale>
                                    <p:animScale>
                                      <p:cBhvr>
                                        <p:cTn id="14" dur="166" decel="50000">
                                          <p:stCondLst>
                                            <p:cond delay="676"/>
                                          </p:stCondLst>
                                        </p:cTn>
                                        <p:tgtEl>
                                          <p:spTgt spid="24583"/>
                                        </p:tgtEl>
                                      </p:cBhvr>
                                      <p:to x="100000" y="100000"/>
                                    </p:animScale>
                                    <p:animScale>
                                      <p:cBhvr>
                                        <p:cTn id="15" dur="26">
                                          <p:stCondLst>
                                            <p:cond delay="1312"/>
                                          </p:stCondLst>
                                        </p:cTn>
                                        <p:tgtEl>
                                          <p:spTgt spid="24583"/>
                                        </p:tgtEl>
                                      </p:cBhvr>
                                      <p:to x="100000" y="80000"/>
                                    </p:animScale>
                                    <p:animScale>
                                      <p:cBhvr>
                                        <p:cTn id="16" dur="166" decel="50000">
                                          <p:stCondLst>
                                            <p:cond delay="1338"/>
                                          </p:stCondLst>
                                        </p:cTn>
                                        <p:tgtEl>
                                          <p:spTgt spid="24583"/>
                                        </p:tgtEl>
                                      </p:cBhvr>
                                      <p:to x="100000" y="100000"/>
                                    </p:animScale>
                                    <p:animScale>
                                      <p:cBhvr>
                                        <p:cTn id="17" dur="26">
                                          <p:stCondLst>
                                            <p:cond delay="1642"/>
                                          </p:stCondLst>
                                        </p:cTn>
                                        <p:tgtEl>
                                          <p:spTgt spid="24583"/>
                                        </p:tgtEl>
                                      </p:cBhvr>
                                      <p:to x="100000" y="90000"/>
                                    </p:animScale>
                                    <p:animScale>
                                      <p:cBhvr>
                                        <p:cTn id="18" dur="166" decel="50000">
                                          <p:stCondLst>
                                            <p:cond delay="1668"/>
                                          </p:stCondLst>
                                        </p:cTn>
                                        <p:tgtEl>
                                          <p:spTgt spid="24583"/>
                                        </p:tgtEl>
                                      </p:cBhvr>
                                      <p:to x="100000" y="100000"/>
                                    </p:animScale>
                                    <p:animScale>
                                      <p:cBhvr>
                                        <p:cTn id="19" dur="26">
                                          <p:stCondLst>
                                            <p:cond delay="1808"/>
                                          </p:stCondLst>
                                        </p:cTn>
                                        <p:tgtEl>
                                          <p:spTgt spid="24583"/>
                                        </p:tgtEl>
                                      </p:cBhvr>
                                      <p:to x="100000" y="95000"/>
                                    </p:animScale>
                                    <p:animScale>
                                      <p:cBhvr>
                                        <p:cTn id="20" dur="166" decel="50000">
                                          <p:stCondLst>
                                            <p:cond delay="1834"/>
                                          </p:stCondLst>
                                        </p:cTn>
                                        <p:tgtEl>
                                          <p:spTgt spid="24583"/>
                                        </p:tgtEl>
                                      </p:cBhvr>
                                      <p:to x="100000" y="100000"/>
                                    </p:animScale>
                                  </p:childTnLst>
                                </p:cTn>
                              </p:par>
                            </p:childTnLst>
                          </p:cTn>
                        </p:par>
                        <p:par>
                          <p:cTn id="21" fill="hold" nodeType="afterGroup">
                            <p:stCondLst>
                              <p:cond delay="2000"/>
                            </p:stCondLst>
                            <p:childTnLst>
                              <p:par>
                                <p:cTn id="22" presetID="17" presetClass="entr" presetSubtype="10" fill="hold" grpId="0" nodeType="afterEffect">
                                  <p:stCondLst>
                                    <p:cond delay="0"/>
                                  </p:stCondLst>
                                  <p:childTnLst>
                                    <p:set>
                                      <p:cBhvr>
                                        <p:cTn id="23" dur="1" fill="hold">
                                          <p:stCondLst>
                                            <p:cond delay="0"/>
                                          </p:stCondLst>
                                        </p:cTn>
                                        <p:tgtEl>
                                          <p:spTgt spid="24579"/>
                                        </p:tgtEl>
                                        <p:attrNameLst>
                                          <p:attrName>style.visibility</p:attrName>
                                        </p:attrNameLst>
                                      </p:cBhvr>
                                      <p:to>
                                        <p:strVal val="visible"/>
                                      </p:to>
                                    </p:set>
                                    <p:anim calcmode="lin" valueType="num">
                                      <p:cBhvr>
                                        <p:cTn id="24" dur="500" fill="hold"/>
                                        <p:tgtEl>
                                          <p:spTgt spid="24579"/>
                                        </p:tgtEl>
                                        <p:attrNameLst>
                                          <p:attrName>ppt_w</p:attrName>
                                        </p:attrNameLst>
                                      </p:cBhvr>
                                      <p:tavLst>
                                        <p:tav tm="0">
                                          <p:val>
                                            <p:fltVal val="0"/>
                                          </p:val>
                                        </p:tav>
                                        <p:tav tm="100000">
                                          <p:val>
                                            <p:strVal val="#ppt_w"/>
                                          </p:val>
                                        </p:tav>
                                      </p:tavLst>
                                    </p:anim>
                                    <p:anim calcmode="lin" valueType="num">
                                      <p:cBhvr>
                                        <p:cTn id="25" dur="500" fill="hold"/>
                                        <p:tgtEl>
                                          <p:spTgt spid="24579"/>
                                        </p:tgtEl>
                                        <p:attrNameLst>
                                          <p:attrName>ppt_h</p:attrName>
                                        </p:attrNameLst>
                                      </p:cBhvr>
                                      <p:tavLst>
                                        <p:tav tm="0">
                                          <p:val>
                                            <p:strVal val="#ppt_h"/>
                                          </p:val>
                                        </p:tav>
                                        <p:tav tm="100000">
                                          <p:val>
                                            <p:strVal val="#ppt_h"/>
                                          </p:val>
                                        </p:tav>
                                      </p:tavLst>
                                    </p:anim>
                                  </p:childTnLst>
                                </p:cTn>
                              </p:par>
                              <p:par>
                                <p:cTn id="26" presetID="23" presetClass="entr" presetSubtype="16" fill="hold" nodeType="withEffect">
                                  <p:stCondLst>
                                    <p:cond delay="0"/>
                                  </p:stCondLst>
                                  <p:childTnLst>
                                    <p:set>
                                      <p:cBhvr>
                                        <p:cTn id="27" dur="1" fill="hold">
                                          <p:stCondLst>
                                            <p:cond delay="0"/>
                                          </p:stCondLst>
                                        </p:cTn>
                                        <p:tgtEl>
                                          <p:spTgt spid="24581"/>
                                        </p:tgtEl>
                                        <p:attrNameLst>
                                          <p:attrName>style.visibility</p:attrName>
                                        </p:attrNameLst>
                                      </p:cBhvr>
                                      <p:to>
                                        <p:strVal val="visible"/>
                                      </p:to>
                                    </p:set>
                                    <p:anim calcmode="lin" valueType="num">
                                      <p:cBhvr>
                                        <p:cTn id="28" dur="2000" fill="hold"/>
                                        <p:tgtEl>
                                          <p:spTgt spid="24581"/>
                                        </p:tgtEl>
                                        <p:attrNameLst>
                                          <p:attrName>ppt_w</p:attrName>
                                        </p:attrNameLst>
                                      </p:cBhvr>
                                      <p:tavLst>
                                        <p:tav tm="0">
                                          <p:val>
                                            <p:fltVal val="0"/>
                                          </p:val>
                                        </p:tav>
                                        <p:tav tm="100000">
                                          <p:val>
                                            <p:strVal val="#ppt_w"/>
                                          </p:val>
                                        </p:tav>
                                      </p:tavLst>
                                    </p:anim>
                                    <p:anim calcmode="lin" valueType="num">
                                      <p:cBhvr>
                                        <p:cTn id="29" dur="2000" fill="hold"/>
                                        <p:tgtEl>
                                          <p:spTgt spid="24581"/>
                                        </p:tgtEl>
                                        <p:attrNameLst>
                                          <p:attrName>ppt_h</p:attrName>
                                        </p:attrNameLst>
                                      </p:cBhvr>
                                      <p:tavLst>
                                        <p:tav tm="0">
                                          <p:val>
                                            <p:fltVal val="0"/>
                                          </p:val>
                                        </p:tav>
                                        <p:tav tm="100000">
                                          <p:val>
                                            <p:strVal val="#ppt_h"/>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23" presetClass="entr" presetSubtype="16" fill="hold" grpId="0" nodeType="clickEffect">
                                  <p:stCondLst>
                                    <p:cond delay="0"/>
                                  </p:stCondLst>
                                  <p:childTnLst>
                                    <p:set>
                                      <p:cBhvr>
                                        <p:cTn id="33" dur="1" fill="hold">
                                          <p:stCondLst>
                                            <p:cond delay="0"/>
                                          </p:stCondLst>
                                        </p:cTn>
                                        <p:tgtEl>
                                          <p:spTgt spid="24580"/>
                                        </p:tgtEl>
                                        <p:attrNameLst>
                                          <p:attrName>style.visibility</p:attrName>
                                        </p:attrNameLst>
                                      </p:cBhvr>
                                      <p:to>
                                        <p:strVal val="visible"/>
                                      </p:to>
                                    </p:set>
                                    <p:anim calcmode="lin" valueType="num">
                                      <p:cBhvr>
                                        <p:cTn id="34" dur="2000" fill="hold"/>
                                        <p:tgtEl>
                                          <p:spTgt spid="24580"/>
                                        </p:tgtEl>
                                        <p:attrNameLst>
                                          <p:attrName>ppt_w</p:attrName>
                                        </p:attrNameLst>
                                      </p:cBhvr>
                                      <p:tavLst>
                                        <p:tav tm="0">
                                          <p:val>
                                            <p:fltVal val="0"/>
                                          </p:val>
                                        </p:tav>
                                        <p:tav tm="100000">
                                          <p:val>
                                            <p:strVal val="#ppt_w"/>
                                          </p:val>
                                        </p:tav>
                                      </p:tavLst>
                                    </p:anim>
                                    <p:anim calcmode="lin" valueType="num">
                                      <p:cBhvr>
                                        <p:cTn id="35" dur="2000" fill="hold"/>
                                        <p:tgtEl>
                                          <p:spTgt spid="24580"/>
                                        </p:tgtEl>
                                        <p:attrNameLst>
                                          <p:attrName>ppt_h</p:attrName>
                                        </p:attrNameLst>
                                      </p:cBhvr>
                                      <p:tavLst>
                                        <p:tav tm="0">
                                          <p:val>
                                            <p:fltVal val="0"/>
                                          </p:val>
                                        </p:tav>
                                        <p:tav tm="100000">
                                          <p:val>
                                            <p:strVal val="#ppt_h"/>
                                          </p:val>
                                        </p:tav>
                                      </p:tavLst>
                                    </p:anim>
                                  </p:childTnLst>
                                </p:cTn>
                              </p:par>
                              <p:par>
                                <p:cTn id="36" presetID="23" presetClass="entr" presetSubtype="16" fill="hold" grpId="0" nodeType="withEffect">
                                  <p:stCondLst>
                                    <p:cond delay="0"/>
                                  </p:stCondLst>
                                  <p:childTnLst>
                                    <p:set>
                                      <p:cBhvr>
                                        <p:cTn id="37" dur="1" fill="hold">
                                          <p:stCondLst>
                                            <p:cond delay="0"/>
                                          </p:stCondLst>
                                        </p:cTn>
                                        <p:tgtEl>
                                          <p:spTgt spid="24582"/>
                                        </p:tgtEl>
                                        <p:attrNameLst>
                                          <p:attrName>style.visibility</p:attrName>
                                        </p:attrNameLst>
                                      </p:cBhvr>
                                      <p:to>
                                        <p:strVal val="visible"/>
                                      </p:to>
                                    </p:set>
                                    <p:anim calcmode="lin" valueType="num">
                                      <p:cBhvr>
                                        <p:cTn id="38" dur="2000" fill="hold"/>
                                        <p:tgtEl>
                                          <p:spTgt spid="24582"/>
                                        </p:tgtEl>
                                        <p:attrNameLst>
                                          <p:attrName>ppt_w</p:attrName>
                                        </p:attrNameLst>
                                      </p:cBhvr>
                                      <p:tavLst>
                                        <p:tav tm="0">
                                          <p:val>
                                            <p:fltVal val="0"/>
                                          </p:val>
                                        </p:tav>
                                        <p:tav tm="100000">
                                          <p:val>
                                            <p:strVal val="#ppt_w"/>
                                          </p:val>
                                        </p:tav>
                                      </p:tavLst>
                                    </p:anim>
                                    <p:anim calcmode="lin" valueType="num">
                                      <p:cBhvr>
                                        <p:cTn id="39" dur="2000" fill="hold"/>
                                        <p:tgtEl>
                                          <p:spTgt spid="2458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animBg="1" autoUpdateAnimBg="0"/>
      <p:bldP spid="24580" grpId="0" animBg="1" autoUpdateAnimBg="0"/>
      <p:bldP spid="24582" grpId="0" animBg="1"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602" name="Group 2">
            <a:extLst>
              <a:ext uri="{FF2B5EF4-FFF2-40B4-BE49-F238E27FC236}">
                <a16:creationId xmlns:a16="http://schemas.microsoft.com/office/drawing/2014/main" id="{738F582A-2AB4-4404-B42C-29B6BEAEB60B}"/>
              </a:ext>
            </a:extLst>
          </p:cNvPr>
          <p:cNvGrpSpPr>
            <a:grpSpLocks/>
          </p:cNvGrpSpPr>
          <p:nvPr/>
        </p:nvGrpSpPr>
        <p:grpSpPr bwMode="auto">
          <a:xfrm>
            <a:off x="1817688" y="1711326"/>
            <a:ext cx="5505450" cy="5108575"/>
            <a:chOff x="125" y="7"/>
            <a:chExt cx="3468" cy="3218"/>
          </a:xfrm>
        </p:grpSpPr>
        <p:grpSp>
          <p:nvGrpSpPr>
            <p:cNvPr id="25605" name="Group 3">
              <a:extLst>
                <a:ext uri="{FF2B5EF4-FFF2-40B4-BE49-F238E27FC236}">
                  <a16:creationId xmlns:a16="http://schemas.microsoft.com/office/drawing/2014/main" id="{33083D6C-0B1E-404F-8016-472979C75D54}"/>
                </a:ext>
              </a:extLst>
            </p:cNvPr>
            <p:cNvGrpSpPr>
              <a:grpSpLocks/>
            </p:cNvGrpSpPr>
            <p:nvPr/>
          </p:nvGrpSpPr>
          <p:grpSpPr bwMode="auto">
            <a:xfrm>
              <a:off x="125" y="7"/>
              <a:ext cx="3468" cy="3218"/>
              <a:chOff x="125" y="7"/>
              <a:chExt cx="3468" cy="3218"/>
            </a:xfrm>
          </p:grpSpPr>
          <p:pic>
            <p:nvPicPr>
              <p:cNvPr id="25611" name="Picture 4" descr="ボロメオの結び目">
                <a:extLst>
                  <a:ext uri="{FF2B5EF4-FFF2-40B4-BE49-F238E27FC236}">
                    <a16:creationId xmlns:a16="http://schemas.microsoft.com/office/drawing/2014/main" id="{3E19AE0C-B39C-451B-994A-98969FD35D0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 y="7"/>
                <a:ext cx="3468" cy="3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12" name="Text Box 5">
                <a:extLst>
                  <a:ext uri="{FF2B5EF4-FFF2-40B4-BE49-F238E27FC236}">
                    <a16:creationId xmlns:a16="http://schemas.microsoft.com/office/drawing/2014/main" id="{02FBFCD3-86F0-4542-8548-FCBB03A97428}"/>
                  </a:ext>
                </a:extLst>
              </p:cNvPr>
              <p:cNvSpPr txBox="1">
                <a:spLocks noChangeArrowheads="1"/>
              </p:cNvSpPr>
              <p:nvPr/>
            </p:nvSpPr>
            <p:spPr bwMode="auto">
              <a:xfrm>
                <a:off x="328" y="1950"/>
                <a:ext cx="1088" cy="327"/>
              </a:xfrm>
              <a:prstGeom prst="rect">
                <a:avLst/>
              </a:prstGeom>
              <a:noFill/>
              <a:ln>
                <a:noFill/>
              </a:ln>
              <a:effectLst/>
              <a:extLst>
                <a:ext uri="{909E8E84-426E-40DD-AFC4-6F175D3DCCD1}">
                  <a14:hiddenFill xmlns:a14="http://schemas.microsoft.com/office/drawing/2010/main">
                    <a:solidFill>
                      <a:srgbClr val="FFBE7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buClr>
                    <a:srgbClr val="008000"/>
                  </a:buClr>
                  <a:buSzPct val="90000"/>
                  <a:buFont typeface="Monotype Sorts" pitchFamily="2" charset="2"/>
                  <a:buNone/>
                </a:pPr>
                <a:r>
                  <a:rPr lang="ja-JP" altLang="ja-JP" b="0" dirty="0">
                    <a:solidFill>
                      <a:schemeClr val="tx1"/>
                    </a:solidFill>
                    <a:latin typeface="GSNP勘亭流EB 04" panose="02000600000000000000" pitchFamily="2" charset="-128"/>
                    <a:ea typeface="GSNP勘亭流EB 04" panose="02000600000000000000" pitchFamily="2" charset="-128"/>
                  </a:rPr>
                  <a:t>現実界</a:t>
                </a:r>
              </a:p>
            </p:txBody>
          </p:sp>
          <p:sp>
            <p:nvSpPr>
              <p:cNvPr id="25613" name="Text Box 6">
                <a:extLst>
                  <a:ext uri="{FF2B5EF4-FFF2-40B4-BE49-F238E27FC236}">
                    <a16:creationId xmlns:a16="http://schemas.microsoft.com/office/drawing/2014/main" id="{6069E750-E55A-4C36-8D42-4206C4CE5623}"/>
                  </a:ext>
                </a:extLst>
              </p:cNvPr>
              <p:cNvSpPr txBox="1">
                <a:spLocks noChangeArrowheads="1"/>
              </p:cNvSpPr>
              <p:nvPr/>
            </p:nvSpPr>
            <p:spPr bwMode="auto">
              <a:xfrm>
                <a:off x="2047" y="1968"/>
                <a:ext cx="1294" cy="737"/>
              </a:xfrm>
              <a:prstGeom prst="rect">
                <a:avLst/>
              </a:prstGeom>
              <a:noFill/>
              <a:ln>
                <a:noFill/>
              </a:ln>
              <a:effectLst/>
              <a:extLst>
                <a:ext uri="{909E8E84-426E-40DD-AFC4-6F175D3DCCD1}">
                  <a14:hiddenFill xmlns:a14="http://schemas.microsoft.com/office/drawing/2010/main">
                    <a:solidFill>
                      <a:srgbClr val="FFBE7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buClr>
                    <a:srgbClr val="008000"/>
                  </a:buClr>
                  <a:buSzPct val="90000"/>
                  <a:buFont typeface="Monotype Sorts" pitchFamily="2" charset="2"/>
                  <a:buNone/>
                </a:pPr>
                <a:r>
                  <a:rPr lang="ja-JP" altLang="ja-JP" b="0" dirty="0">
                    <a:solidFill>
                      <a:schemeClr val="tx1"/>
                    </a:solidFill>
                    <a:latin typeface="GSNP勘亭流EB 04" panose="02000600000000000000" pitchFamily="2" charset="-128"/>
                    <a:ea typeface="GSNP勘亭流EB 04" panose="02000600000000000000" pitchFamily="2" charset="-128"/>
                  </a:rPr>
                  <a:t>象徴界</a:t>
                </a:r>
              </a:p>
              <a:p>
                <a:pPr eaLnBrk="1" hangingPunct="1">
                  <a:spcBef>
                    <a:spcPct val="50000"/>
                  </a:spcBef>
                  <a:buClr>
                    <a:srgbClr val="008000"/>
                  </a:buClr>
                  <a:buSzPct val="90000"/>
                  <a:buFont typeface="Monotype Sorts" pitchFamily="2" charset="2"/>
                  <a:buNone/>
                </a:pPr>
                <a:endParaRPr lang="ja-JP" altLang="ja-JP" b="0" dirty="0">
                  <a:solidFill>
                    <a:schemeClr val="tx1"/>
                  </a:solidFill>
                </a:endParaRPr>
              </a:p>
            </p:txBody>
          </p:sp>
          <p:sp>
            <p:nvSpPr>
              <p:cNvPr id="25614" name="Text Box 7">
                <a:extLst>
                  <a:ext uri="{FF2B5EF4-FFF2-40B4-BE49-F238E27FC236}">
                    <a16:creationId xmlns:a16="http://schemas.microsoft.com/office/drawing/2014/main" id="{1542F3DE-EF3F-4F1B-9F30-FB9EEF48CE2D}"/>
                  </a:ext>
                </a:extLst>
              </p:cNvPr>
              <p:cNvSpPr txBox="1">
                <a:spLocks noChangeArrowheads="1"/>
              </p:cNvSpPr>
              <p:nvPr/>
            </p:nvSpPr>
            <p:spPr bwMode="auto">
              <a:xfrm>
                <a:off x="998" y="535"/>
                <a:ext cx="1496" cy="327"/>
              </a:xfrm>
              <a:prstGeom prst="rect">
                <a:avLst/>
              </a:prstGeom>
              <a:noFill/>
              <a:ln>
                <a:noFill/>
              </a:ln>
              <a:effectLst/>
              <a:extLst>
                <a:ext uri="{909E8E84-426E-40DD-AFC4-6F175D3DCCD1}">
                  <a14:hiddenFill xmlns:a14="http://schemas.microsoft.com/office/drawing/2010/main">
                    <a:solidFill>
                      <a:srgbClr val="FFBE7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buClr>
                    <a:srgbClr val="008000"/>
                  </a:buClr>
                  <a:buSzPct val="90000"/>
                  <a:buFont typeface="Monotype Sorts" pitchFamily="2" charset="2"/>
                  <a:buNone/>
                </a:pPr>
                <a:r>
                  <a:rPr lang="ja-JP" altLang="ja-JP" b="0" dirty="0">
                    <a:solidFill>
                      <a:schemeClr val="tx1"/>
                    </a:solidFill>
                    <a:latin typeface="GSNP勘亭流EB 04" panose="02000600000000000000" pitchFamily="2" charset="-128"/>
                    <a:ea typeface="GSNP勘亭流EB 04" panose="02000600000000000000" pitchFamily="2" charset="-128"/>
                  </a:rPr>
                  <a:t>想像界</a:t>
                </a:r>
              </a:p>
            </p:txBody>
          </p:sp>
        </p:grpSp>
        <p:sp>
          <p:nvSpPr>
            <p:cNvPr id="25606" name="Text Box 8">
              <a:extLst>
                <a:ext uri="{FF2B5EF4-FFF2-40B4-BE49-F238E27FC236}">
                  <a16:creationId xmlns:a16="http://schemas.microsoft.com/office/drawing/2014/main" id="{106E6D01-1583-47CA-A0DB-DB0D80D36E1B}"/>
                </a:ext>
              </a:extLst>
            </p:cNvPr>
            <p:cNvSpPr txBox="1">
              <a:spLocks noChangeArrowheads="1"/>
            </p:cNvSpPr>
            <p:nvPr/>
          </p:nvSpPr>
          <p:spPr bwMode="auto">
            <a:xfrm>
              <a:off x="1660" y="1917"/>
              <a:ext cx="427" cy="59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pPr>
              <a:r>
                <a:rPr lang="ja-JP" altLang="ja-JP" sz="1600" b="0" dirty="0">
                  <a:solidFill>
                    <a:schemeClr val="tx1"/>
                  </a:solidFill>
                  <a:latin typeface="GSNP勘亭流EB 04" panose="02000600000000000000" pitchFamily="2" charset="-128"/>
                  <a:ea typeface="GSNP勘亭流EB 04" panose="02000600000000000000" pitchFamily="2" charset="-128"/>
                </a:rPr>
                <a:t>ファロスの悦楽</a:t>
              </a:r>
            </a:p>
          </p:txBody>
        </p:sp>
        <p:sp>
          <p:nvSpPr>
            <p:cNvPr id="25607" name="Text Box 9">
              <a:extLst>
                <a:ext uri="{FF2B5EF4-FFF2-40B4-BE49-F238E27FC236}">
                  <a16:creationId xmlns:a16="http://schemas.microsoft.com/office/drawing/2014/main" id="{35392AD1-4640-4D89-895A-6222399C0B30}"/>
                </a:ext>
              </a:extLst>
            </p:cNvPr>
            <p:cNvSpPr txBox="1">
              <a:spLocks noChangeArrowheads="1"/>
            </p:cNvSpPr>
            <p:nvPr/>
          </p:nvSpPr>
          <p:spPr bwMode="auto">
            <a:xfrm>
              <a:off x="998" y="1257"/>
              <a:ext cx="726" cy="23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pPr>
              <a:r>
                <a:rPr lang="ja-JP" altLang="ja-JP" sz="1800" b="0" dirty="0">
                  <a:solidFill>
                    <a:schemeClr val="tx1"/>
                  </a:solidFill>
                  <a:latin typeface="GSNP勘亭流EB 04" panose="02000600000000000000" pitchFamily="2" charset="-128"/>
                  <a:ea typeface="GSNP勘亭流EB 04" panose="02000600000000000000" pitchFamily="2" charset="-128"/>
                </a:rPr>
                <a:t>女の悦楽</a:t>
              </a:r>
            </a:p>
          </p:txBody>
        </p:sp>
        <p:sp>
          <p:nvSpPr>
            <p:cNvPr id="25608" name="Text Box 10">
              <a:extLst>
                <a:ext uri="{FF2B5EF4-FFF2-40B4-BE49-F238E27FC236}">
                  <a16:creationId xmlns:a16="http://schemas.microsoft.com/office/drawing/2014/main" id="{C6B1B7C4-7BEE-4E72-ACA0-0F192FDDFFF1}"/>
                </a:ext>
              </a:extLst>
            </p:cNvPr>
            <p:cNvSpPr txBox="1">
              <a:spLocks noChangeArrowheads="1"/>
            </p:cNvSpPr>
            <p:nvPr/>
          </p:nvSpPr>
          <p:spPr bwMode="auto">
            <a:xfrm>
              <a:off x="1951" y="1311"/>
              <a:ext cx="635" cy="25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pPr>
              <a:r>
                <a:rPr lang="ja-JP" altLang="ja-JP" sz="2000" b="0" dirty="0">
                  <a:solidFill>
                    <a:schemeClr val="tx1"/>
                  </a:solidFill>
                  <a:latin typeface="GSNP勘亭流EB 04" panose="02000600000000000000" pitchFamily="2" charset="-128"/>
                  <a:ea typeface="GSNP勘亭流EB 04" panose="02000600000000000000" pitchFamily="2" charset="-128"/>
                </a:rPr>
                <a:t>意味</a:t>
              </a:r>
            </a:p>
          </p:txBody>
        </p:sp>
        <p:sp>
          <p:nvSpPr>
            <p:cNvPr id="25609" name="Line 11">
              <a:extLst>
                <a:ext uri="{FF2B5EF4-FFF2-40B4-BE49-F238E27FC236}">
                  <a16:creationId xmlns:a16="http://schemas.microsoft.com/office/drawing/2014/main" id="{5219E188-3C9B-414A-8C36-F1A9CB76D544}"/>
                </a:ext>
              </a:extLst>
            </p:cNvPr>
            <p:cNvSpPr>
              <a:spLocks noChangeShapeType="1"/>
            </p:cNvSpPr>
            <p:nvPr/>
          </p:nvSpPr>
          <p:spPr bwMode="auto">
            <a:xfrm flipH="1">
              <a:off x="1678" y="408"/>
              <a:ext cx="907" cy="127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5610" name="Text Box 12">
              <a:extLst>
                <a:ext uri="{FF2B5EF4-FFF2-40B4-BE49-F238E27FC236}">
                  <a16:creationId xmlns:a16="http://schemas.microsoft.com/office/drawing/2014/main" id="{471B4068-7FD4-41EE-8E74-A898710DA15F}"/>
                </a:ext>
              </a:extLst>
            </p:cNvPr>
            <p:cNvSpPr txBox="1">
              <a:spLocks noChangeArrowheads="1"/>
            </p:cNvSpPr>
            <p:nvPr/>
          </p:nvSpPr>
          <p:spPr bwMode="auto">
            <a:xfrm>
              <a:off x="2404" y="272"/>
              <a:ext cx="1043" cy="23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pPr>
              <a:r>
                <a:rPr lang="ja-JP" altLang="ja-JP" sz="1800" b="0" dirty="0">
                  <a:solidFill>
                    <a:schemeClr val="tx1"/>
                  </a:solidFill>
                  <a:latin typeface="GSNP勘亭流EB 04" panose="02000600000000000000" pitchFamily="2" charset="-128"/>
                  <a:ea typeface="GSNP勘亭流EB 04" panose="02000600000000000000" pitchFamily="2" charset="-128"/>
                </a:rPr>
                <a:t>無の悦楽</a:t>
              </a:r>
            </a:p>
          </p:txBody>
        </p:sp>
      </p:grpSp>
      <p:sp>
        <p:nvSpPr>
          <p:cNvPr id="25603" name="Rectangle 13">
            <a:extLst>
              <a:ext uri="{FF2B5EF4-FFF2-40B4-BE49-F238E27FC236}">
                <a16:creationId xmlns:a16="http://schemas.microsoft.com/office/drawing/2014/main" id="{AE6AC674-F847-4325-8ECF-A801359C5911}"/>
              </a:ext>
            </a:extLst>
          </p:cNvPr>
          <p:cNvSpPr>
            <a:spLocks noChangeArrowheads="1"/>
          </p:cNvSpPr>
          <p:nvPr/>
        </p:nvSpPr>
        <p:spPr bwMode="auto">
          <a:xfrm>
            <a:off x="2533490" y="1141412"/>
            <a:ext cx="377539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buClr>
                <a:srgbClr val="008000"/>
              </a:buClr>
              <a:buSzPct val="90000"/>
              <a:buFont typeface="Monotype Sorts" pitchFamily="2" charset="2"/>
              <a:buNone/>
            </a:pPr>
            <a:r>
              <a:rPr lang="ja-JP" altLang="ja-JP" sz="2000" b="0" dirty="0">
                <a:solidFill>
                  <a:schemeClr val="tx1"/>
                </a:solidFill>
                <a:latin typeface="GSNP勘亭流EB 04" panose="02000600000000000000" pitchFamily="2" charset="-128"/>
                <a:ea typeface="GSNP勘亭流EB 04" panose="02000600000000000000" pitchFamily="2" charset="-128"/>
              </a:rPr>
              <a:t>ジャック・ラカンの精神分析学</a:t>
            </a:r>
          </a:p>
        </p:txBody>
      </p:sp>
      <p:sp>
        <p:nvSpPr>
          <p:cNvPr id="25604" name="Rectangle 14">
            <a:extLst>
              <a:ext uri="{FF2B5EF4-FFF2-40B4-BE49-F238E27FC236}">
                <a16:creationId xmlns:a16="http://schemas.microsoft.com/office/drawing/2014/main" id="{E0103C95-A068-42D4-BC42-9E472775F4A4}"/>
              </a:ext>
            </a:extLst>
          </p:cNvPr>
          <p:cNvSpPr>
            <a:spLocks noGrp="1" noChangeArrowheads="1"/>
          </p:cNvSpPr>
          <p:nvPr>
            <p:ph type="ctrTitle"/>
          </p:nvPr>
        </p:nvSpPr>
        <p:spPr>
          <a:xfrm>
            <a:off x="685800" y="158750"/>
            <a:ext cx="7772400" cy="1109663"/>
          </a:xfrm>
        </p:spPr>
        <p:txBody>
          <a:bodyPr anchor="ctr"/>
          <a:lstStyle/>
          <a:p>
            <a:pPr eaLnBrk="1" hangingPunct="1"/>
            <a:r>
              <a:rPr lang="ja-JP" altLang="ja-JP" sz="3600" dirty="0">
                <a:latin typeface="GSNP勘亭流EB 04" panose="02000600000000000000" pitchFamily="2" charset="-128"/>
                <a:ea typeface="GSNP勘亭流EB 04" panose="02000600000000000000" pitchFamily="2" charset="-128"/>
              </a:rPr>
              <a:t>ボロメオの結び目</a:t>
            </a:r>
          </a:p>
        </p:txBody>
      </p:sp>
    </p:spTree>
  </p:cSld>
  <p:clrMapOvr>
    <a:masterClrMapping/>
  </p:clrMapOvr>
  <p:transition spd="med">
    <p:random/>
    <p:sndAc>
      <p:stSnd>
        <p:snd r:embed="rId2" name="camera.wav"/>
      </p:stSnd>
    </p:sndAc>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626" name="Group 2">
            <a:extLst>
              <a:ext uri="{FF2B5EF4-FFF2-40B4-BE49-F238E27FC236}">
                <a16:creationId xmlns:a16="http://schemas.microsoft.com/office/drawing/2014/main" id="{A85C6A8C-77EC-4EDD-AF69-123E37ADC246}"/>
              </a:ext>
            </a:extLst>
          </p:cNvPr>
          <p:cNvGrpSpPr>
            <a:grpSpLocks/>
          </p:cNvGrpSpPr>
          <p:nvPr/>
        </p:nvGrpSpPr>
        <p:grpSpPr bwMode="auto">
          <a:xfrm>
            <a:off x="1801838" y="1057275"/>
            <a:ext cx="5976937" cy="5540375"/>
            <a:chOff x="0" y="0"/>
            <a:chExt cx="3468" cy="3218"/>
          </a:xfrm>
        </p:grpSpPr>
        <p:pic>
          <p:nvPicPr>
            <p:cNvPr id="26632" name="Picture 3" descr="ボロメオの結び目">
              <a:extLst>
                <a:ext uri="{FF2B5EF4-FFF2-40B4-BE49-F238E27FC236}">
                  <a16:creationId xmlns:a16="http://schemas.microsoft.com/office/drawing/2014/main" id="{D5F3D060-26FE-4460-8129-2D08B81E09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3468" cy="3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33" name="Text Box 4">
              <a:extLst>
                <a:ext uri="{FF2B5EF4-FFF2-40B4-BE49-F238E27FC236}">
                  <a16:creationId xmlns:a16="http://schemas.microsoft.com/office/drawing/2014/main" id="{43708181-983D-4756-B02B-E7723C7BEF4E}"/>
                </a:ext>
              </a:extLst>
            </p:cNvPr>
            <p:cNvSpPr txBox="1">
              <a:spLocks noChangeArrowheads="1"/>
            </p:cNvSpPr>
            <p:nvPr/>
          </p:nvSpPr>
          <p:spPr bwMode="auto">
            <a:xfrm>
              <a:off x="45" y="1857"/>
              <a:ext cx="1598" cy="373"/>
            </a:xfrm>
            <a:prstGeom prst="rect">
              <a:avLst/>
            </a:prstGeom>
            <a:noFill/>
            <a:ln>
              <a:noFill/>
            </a:ln>
            <a:effectLst/>
            <a:extLst>
              <a:ext uri="{909E8E84-426E-40DD-AFC4-6F175D3DCCD1}">
                <a14:hiddenFill xmlns:a14="http://schemas.microsoft.com/office/drawing/2010/main">
                  <a:solidFill>
                    <a:srgbClr val="FFBE7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buClr>
                  <a:srgbClr val="008000"/>
                </a:buClr>
                <a:buSzPct val="90000"/>
                <a:buFont typeface="Monotype Sorts" pitchFamily="2" charset="2"/>
                <a:buNone/>
              </a:pPr>
              <a:r>
                <a:rPr lang="ja-JP" altLang="ja-JP" sz="3600" b="0" dirty="0">
                  <a:solidFill>
                    <a:schemeClr val="tx1"/>
                  </a:solidFill>
                  <a:latin typeface="GMAP古印体EB 04" panose="02000600000000000000" pitchFamily="2" charset="-128"/>
                  <a:ea typeface="GMAP古印体EB 04" panose="02000600000000000000" pitchFamily="2" charset="-128"/>
                </a:rPr>
                <a:t>純粋贈与</a:t>
              </a:r>
            </a:p>
          </p:txBody>
        </p:sp>
        <p:sp>
          <p:nvSpPr>
            <p:cNvPr id="26634" name="Text Box 5">
              <a:extLst>
                <a:ext uri="{FF2B5EF4-FFF2-40B4-BE49-F238E27FC236}">
                  <a16:creationId xmlns:a16="http://schemas.microsoft.com/office/drawing/2014/main" id="{CE961359-2B36-437B-94C8-43D3705C54BE}"/>
                </a:ext>
              </a:extLst>
            </p:cNvPr>
            <p:cNvSpPr txBox="1">
              <a:spLocks noChangeArrowheads="1"/>
            </p:cNvSpPr>
            <p:nvPr/>
          </p:nvSpPr>
          <p:spPr bwMode="auto">
            <a:xfrm>
              <a:off x="2041" y="1895"/>
              <a:ext cx="1134" cy="851"/>
            </a:xfrm>
            <a:prstGeom prst="rect">
              <a:avLst/>
            </a:prstGeom>
            <a:noFill/>
            <a:ln>
              <a:noFill/>
            </a:ln>
            <a:effectLst/>
            <a:extLst>
              <a:ext uri="{909E8E84-426E-40DD-AFC4-6F175D3DCCD1}">
                <a14:hiddenFill xmlns:a14="http://schemas.microsoft.com/office/drawing/2010/main">
                  <a:solidFill>
                    <a:srgbClr val="FFBE7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buClr>
                  <a:srgbClr val="008000"/>
                </a:buClr>
                <a:buSzPct val="90000"/>
                <a:buFont typeface="Monotype Sorts" pitchFamily="2" charset="2"/>
                <a:buNone/>
              </a:pPr>
              <a:r>
                <a:rPr lang="ja-JP" altLang="ja-JP" sz="3600" b="0" dirty="0">
                  <a:solidFill>
                    <a:schemeClr val="tx1"/>
                  </a:solidFill>
                  <a:latin typeface="GMAP古印体EB 04" panose="02000600000000000000" pitchFamily="2" charset="-128"/>
                  <a:ea typeface="GMAP古印体EB 04" panose="02000600000000000000" pitchFamily="2" charset="-128"/>
                </a:rPr>
                <a:t>交換</a:t>
              </a:r>
            </a:p>
            <a:p>
              <a:pPr eaLnBrk="1" hangingPunct="1">
                <a:spcBef>
                  <a:spcPct val="50000"/>
                </a:spcBef>
                <a:buClr>
                  <a:srgbClr val="008000"/>
                </a:buClr>
                <a:buSzPct val="90000"/>
                <a:buFont typeface="Monotype Sorts" pitchFamily="2" charset="2"/>
                <a:buNone/>
              </a:pPr>
              <a:endParaRPr lang="ja-JP" altLang="ja-JP" sz="3600" b="0" dirty="0">
                <a:solidFill>
                  <a:schemeClr val="tx1"/>
                </a:solidFill>
                <a:latin typeface="HGPﾌﾞｰｹ" pitchFamily="2" charset="-128"/>
              </a:endParaRPr>
            </a:p>
          </p:txBody>
        </p:sp>
        <p:sp>
          <p:nvSpPr>
            <p:cNvPr id="26635" name="Text Box 6">
              <a:extLst>
                <a:ext uri="{FF2B5EF4-FFF2-40B4-BE49-F238E27FC236}">
                  <a16:creationId xmlns:a16="http://schemas.microsoft.com/office/drawing/2014/main" id="{B2B6D889-E7A6-4744-B8AE-77388C3EC87B}"/>
                </a:ext>
              </a:extLst>
            </p:cNvPr>
            <p:cNvSpPr txBox="1">
              <a:spLocks noChangeArrowheads="1"/>
            </p:cNvSpPr>
            <p:nvPr/>
          </p:nvSpPr>
          <p:spPr bwMode="auto">
            <a:xfrm>
              <a:off x="998" y="535"/>
              <a:ext cx="1496" cy="372"/>
            </a:xfrm>
            <a:prstGeom prst="rect">
              <a:avLst/>
            </a:prstGeom>
            <a:noFill/>
            <a:ln>
              <a:noFill/>
            </a:ln>
            <a:effectLst/>
            <a:extLst>
              <a:ext uri="{909E8E84-426E-40DD-AFC4-6F175D3DCCD1}">
                <a14:hiddenFill xmlns:a14="http://schemas.microsoft.com/office/drawing/2010/main">
                  <a:solidFill>
                    <a:srgbClr val="FFBE7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buClr>
                  <a:srgbClr val="008000"/>
                </a:buClr>
                <a:buSzPct val="90000"/>
                <a:buFont typeface="Monotype Sorts" pitchFamily="2" charset="2"/>
                <a:buNone/>
              </a:pPr>
              <a:r>
                <a:rPr lang="ja-JP" altLang="ja-JP" sz="3600" b="0" dirty="0">
                  <a:solidFill>
                    <a:schemeClr val="tx1"/>
                  </a:solidFill>
                  <a:latin typeface="GMAP古印体EB 04" panose="02000600000000000000" pitchFamily="2" charset="-128"/>
                  <a:ea typeface="GMAP古印体EB 04" panose="02000600000000000000" pitchFamily="2" charset="-128"/>
                </a:rPr>
                <a:t>贈与</a:t>
              </a:r>
            </a:p>
          </p:txBody>
        </p:sp>
      </p:grpSp>
      <p:sp>
        <p:nvSpPr>
          <p:cNvPr id="26627" name="Text Box 7">
            <a:extLst>
              <a:ext uri="{FF2B5EF4-FFF2-40B4-BE49-F238E27FC236}">
                <a16:creationId xmlns:a16="http://schemas.microsoft.com/office/drawing/2014/main" id="{E0E9C095-E91D-4D49-AFA9-B4120B97F6F6}"/>
              </a:ext>
            </a:extLst>
          </p:cNvPr>
          <p:cNvSpPr txBox="1">
            <a:spLocks noChangeArrowheads="1"/>
          </p:cNvSpPr>
          <p:nvPr/>
        </p:nvSpPr>
        <p:spPr bwMode="auto">
          <a:xfrm>
            <a:off x="4405352" y="4365625"/>
            <a:ext cx="553998" cy="7921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pPr>
            <a:r>
              <a:rPr lang="ja-JP" altLang="ja-JP" sz="2400" dirty="0">
                <a:solidFill>
                  <a:schemeClr val="tx1"/>
                </a:solidFill>
                <a:latin typeface="GMAP古印体EB 04" panose="02000600000000000000" pitchFamily="2" charset="-128"/>
                <a:ea typeface="GMAP古印体EB 04" panose="02000600000000000000" pitchFamily="2" charset="-128"/>
              </a:rPr>
              <a:t>資本</a:t>
            </a:r>
          </a:p>
        </p:txBody>
      </p:sp>
      <p:sp>
        <p:nvSpPr>
          <p:cNvPr id="26628" name="Text Box 8">
            <a:extLst>
              <a:ext uri="{FF2B5EF4-FFF2-40B4-BE49-F238E27FC236}">
                <a16:creationId xmlns:a16="http://schemas.microsoft.com/office/drawing/2014/main" id="{D085D1B7-5042-476B-A08A-11EBAF332AF9}"/>
              </a:ext>
            </a:extLst>
          </p:cNvPr>
          <p:cNvSpPr txBox="1">
            <a:spLocks noChangeArrowheads="1"/>
          </p:cNvSpPr>
          <p:nvPr/>
        </p:nvSpPr>
        <p:spPr bwMode="auto">
          <a:xfrm>
            <a:off x="3276600" y="3141663"/>
            <a:ext cx="1439863" cy="5191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pPr>
            <a:r>
              <a:rPr lang="ja-JP" altLang="ja-JP" dirty="0">
                <a:solidFill>
                  <a:srgbClr val="FC2E18"/>
                </a:solidFill>
                <a:latin typeface="GMAP古印体EB 04" panose="02000600000000000000" pitchFamily="2" charset="-128"/>
                <a:ea typeface="GMAP古印体EB 04" panose="02000600000000000000" pitchFamily="2" charset="-128"/>
              </a:rPr>
              <a:t>純生産</a:t>
            </a:r>
          </a:p>
        </p:txBody>
      </p:sp>
      <p:sp>
        <p:nvSpPr>
          <p:cNvPr id="26629" name="Text Box 9">
            <a:extLst>
              <a:ext uri="{FF2B5EF4-FFF2-40B4-BE49-F238E27FC236}">
                <a16:creationId xmlns:a16="http://schemas.microsoft.com/office/drawing/2014/main" id="{39DC76B7-C821-4BCB-B1DA-F46D6B65D344}"/>
              </a:ext>
            </a:extLst>
          </p:cNvPr>
          <p:cNvSpPr txBox="1">
            <a:spLocks noChangeArrowheads="1"/>
          </p:cNvSpPr>
          <p:nvPr/>
        </p:nvSpPr>
        <p:spPr bwMode="auto">
          <a:xfrm>
            <a:off x="5003800" y="3259138"/>
            <a:ext cx="1008063"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pPr>
            <a:r>
              <a:rPr lang="ja-JP" altLang="ja-JP" sz="2400" dirty="0">
                <a:solidFill>
                  <a:schemeClr val="tx1"/>
                </a:solidFill>
                <a:latin typeface="GMAP古印体EB 04" panose="02000600000000000000" pitchFamily="2" charset="-128"/>
                <a:ea typeface="GMAP古印体EB 04" panose="02000600000000000000" pitchFamily="2" charset="-128"/>
              </a:rPr>
              <a:t>商品</a:t>
            </a:r>
          </a:p>
        </p:txBody>
      </p:sp>
      <p:sp>
        <p:nvSpPr>
          <p:cNvPr id="26630" name="Rectangle 10">
            <a:extLst>
              <a:ext uri="{FF2B5EF4-FFF2-40B4-BE49-F238E27FC236}">
                <a16:creationId xmlns:a16="http://schemas.microsoft.com/office/drawing/2014/main" id="{DD6D9BFD-6B4F-4B6B-AF6B-7631CE0E7FD1}"/>
              </a:ext>
            </a:extLst>
          </p:cNvPr>
          <p:cNvSpPr>
            <a:spLocks noGrp="1" noChangeArrowheads="1"/>
          </p:cNvSpPr>
          <p:nvPr>
            <p:ph type="ctrTitle"/>
          </p:nvPr>
        </p:nvSpPr>
        <p:spPr>
          <a:xfrm>
            <a:off x="587375" y="0"/>
            <a:ext cx="7772400" cy="765175"/>
          </a:xfrm>
        </p:spPr>
        <p:txBody>
          <a:bodyPr anchor="ctr"/>
          <a:lstStyle/>
          <a:p>
            <a:pPr eaLnBrk="1" hangingPunct="1"/>
            <a:r>
              <a:rPr lang="ja-JP" altLang="ja-JP" sz="4400" dirty="0">
                <a:latin typeface="GMAP古印体EB 04" panose="02000600000000000000" pitchFamily="2" charset="-128"/>
                <a:ea typeface="GMAP古印体EB 04" panose="02000600000000000000" pitchFamily="2" charset="-128"/>
              </a:rPr>
              <a:t>普遍経済学</a:t>
            </a:r>
          </a:p>
        </p:txBody>
      </p:sp>
      <p:pic>
        <p:nvPicPr>
          <p:cNvPr id="26631" name="Picture 11" descr="momoCA">
            <a:extLst>
              <a:ext uri="{FF2B5EF4-FFF2-40B4-BE49-F238E27FC236}">
                <a16:creationId xmlns:a16="http://schemas.microsoft.com/office/drawing/2014/main" id="{A2347921-21F6-4567-9374-90808B86F30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04125" y="4941888"/>
            <a:ext cx="1489075" cy="1871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pic>
    </p:spTree>
  </p:cSld>
  <p:clrMapOvr>
    <a:masterClrMapping/>
  </p:clrMapOvr>
  <p:transition spd="med">
    <p:random/>
    <p:sndAc>
      <p:stSnd>
        <p:snd r:embed="rId2" name="camera.wav"/>
      </p:stSnd>
    </p:sndAc>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0" name="Group 2">
            <a:extLst>
              <a:ext uri="{FF2B5EF4-FFF2-40B4-BE49-F238E27FC236}">
                <a16:creationId xmlns:a16="http://schemas.microsoft.com/office/drawing/2014/main" id="{7EF47AA3-F1D2-4AFA-8706-2AD49F22EAA4}"/>
              </a:ext>
            </a:extLst>
          </p:cNvPr>
          <p:cNvGrpSpPr>
            <a:grpSpLocks/>
          </p:cNvGrpSpPr>
          <p:nvPr/>
        </p:nvGrpSpPr>
        <p:grpSpPr bwMode="auto">
          <a:xfrm>
            <a:off x="1908175" y="1057275"/>
            <a:ext cx="5505450" cy="5108575"/>
            <a:chOff x="0" y="0"/>
            <a:chExt cx="3468" cy="3218"/>
          </a:xfrm>
        </p:grpSpPr>
        <p:pic>
          <p:nvPicPr>
            <p:cNvPr id="27664" name="Picture 3" descr="ボロメオの結び目">
              <a:extLst>
                <a:ext uri="{FF2B5EF4-FFF2-40B4-BE49-F238E27FC236}">
                  <a16:creationId xmlns:a16="http://schemas.microsoft.com/office/drawing/2014/main" id="{821F5E98-F6AF-40B2-8DB4-5626134CB3D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3468" cy="3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65" name="Text Box 4">
              <a:extLst>
                <a:ext uri="{FF2B5EF4-FFF2-40B4-BE49-F238E27FC236}">
                  <a16:creationId xmlns:a16="http://schemas.microsoft.com/office/drawing/2014/main" id="{1F34A146-3015-4154-8FCA-712A59338285}"/>
                </a:ext>
              </a:extLst>
            </p:cNvPr>
            <p:cNvSpPr txBox="1">
              <a:spLocks noChangeArrowheads="1"/>
            </p:cNvSpPr>
            <p:nvPr/>
          </p:nvSpPr>
          <p:spPr bwMode="auto">
            <a:xfrm>
              <a:off x="45" y="1857"/>
              <a:ext cx="1598" cy="404"/>
            </a:xfrm>
            <a:prstGeom prst="rect">
              <a:avLst/>
            </a:prstGeom>
            <a:noFill/>
            <a:ln>
              <a:noFill/>
            </a:ln>
            <a:effectLst/>
            <a:extLst>
              <a:ext uri="{909E8E84-426E-40DD-AFC4-6F175D3DCCD1}">
                <a14:hiddenFill xmlns:a14="http://schemas.microsoft.com/office/drawing/2010/main">
                  <a:solidFill>
                    <a:srgbClr val="FFBE7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buClr>
                  <a:srgbClr val="008000"/>
                </a:buClr>
                <a:buSzPct val="90000"/>
                <a:buFont typeface="Monotype Sorts" pitchFamily="2" charset="2"/>
                <a:buNone/>
              </a:pPr>
              <a:r>
                <a:rPr lang="ja-JP" altLang="ja-JP" sz="3600" b="0" dirty="0">
                  <a:solidFill>
                    <a:schemeClr val="tx1"/>
                  </a:solidFill>
                  <a:latin typeface="HGPﾌﾞｰｹ" pitchFamily="2" charset="-128"/>
                </a:rPr>
                <a:t>土地</a:t>
              </a:r>
            </a:p>
          </p:txBody>
        </p:sp>
        <p:sp>
          <p:nvSpPr>
            <p:cNvPr id="27666" name="Text Box 5">
              <a:extLst>
                <a:ext uri="{FF2B5EF4-FFF2-40B4-BE49-F238E27FC236}">
                  <a16:creationId xmlns:a16="http://schemas.microsoft.com/office/drawing/2014/main" id="{637BEE8E-AE83-48E9-9736-F488A0D6CBB5}"/>
                </a:ext>
              </a:extLst>
            </p:cNvPr>
            <p:cNvSpPr txBox="1">
              <a:spLocks noChangeArrowheads="1"/>
            </p:cNvSpPr>
            <p:nvPr/>
          </p:nvSpPr>
          <p:spPr bwMode="auto">
            <a:xfrm>
              <a:off x="2041" y="1895"/>
              <a:ext cx="1134" cy="923"/>
            </a:xfrm>
            <a:prstGeom prst="rect">
              <a:avLst/>
            </a:prstGeom>
            <a:noFill/>
            <a:ln>
              <a:noFill/>
            </a:ln>
            <a:effectLst/>
            <a:extLst>
              <a:ext uri="{909E8E84-426E-40DD-AFC4-6F175D3DCCD1}">
                <a14:hiddenFill xmlns:a14="http://schemas.microsoft.com/office/drawing/2010/main">
                  <a:solidFill>
                    <a:srgbClr val="FFBE7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buClr>
                  <a:srgbClr val="008000"/>
                </a:buClr>
                <a:buSzPct val="90000"/>
                <a:buFont typeface="Monotype Sorts" pitchFamily="2" charset="2"/>
                <a:buNone/>
              </a:pPr>
              <a:r>
                <a:rPr lang="ja-JP" altLang="ja-JP" sz="3600" b="0" dirty="0">
                  <a:solidFill>
                    <a:schemeClr val="tx1"/>
                  </a:solidFill>
                  <a:latin typeface="HGPﾌﾞｰｹ" pitchFamily="2" charset="-128"/>
                </a:rPr>
                <a:t>交換</a:t>
              </a:r>
            </a:p>
            <a:p>
              <a:pPr eaLnBrk="1" hangingPunct="1">
                <a:spcBef>
                  <a:spcPct val="50000"/>
                </a:spcBef>
                <a:buClr>
                  <a:srgbClr val="008000"/>
                </a:buClr>
                <a:buSzPct val="90000"/>
                <a:buFont typeface="Monotype Sorts" pitchFamily="2" charset="2"/>
                <a:buNone/>
              </a:pPr>
              <a:endParaRPr lang="ja-JP" altLang="ja-JP" sz="3600" b="0" dirty="0">
                <a:solidFill>
                  <a:schemeClr val="tx1"/>
                </a:solidFill>
                <a:latin typeface="HGPﾌﾞｰｹ" pitchFamily="2" charset="-128"/>
              </a:endParaRPr>
            </a:p>
          </p:txBody>
        </p:sp>
        <p:sp>
          <p:nvSpPr>
            <p:cNvPr id="27667" name="Text Box 6">
              <a:extLst>
                <a:ext uri="{FF2B5EF4-FFF2-40B4-BE49-F238E27FC236}">
                  <a16:creationId xmlns:a16="http://schemas.microsoft.com/office/drawing/2014/main" id="{9A1B2714-6152-46DB-9641-528394775106}"/>
                </a:ext>
              </a:extLst>
            </p:cNvPr>
            <p:cNvSpPr txBox="1">
              <a:spLocks noChangeArrowheads="1"/>
            </p:cNvSpPr>
            <p:nvPr/>
          </p:nvSpPr>
          <p:spPr bwMode="auto">
            <a:xfrm>
              <a:off x="998" y="535"/>
              <a:ext cx="1496" cy="404"/>
            </a:xfrm>
            <a:prstGeom prst="rect">
              <a:avLst/>
            </a:prstGeom>
            <a:noFill/>
            <a:ln>
              <a:noFill/>
            </a:ln>
            <a:effectLst/>
            <a:extLst>
              <a:ext uri="{909E8E84-426E-40DD-AFC4-6F175D3DCCD1}">
                <a14:hiddenFill xmlns:a14="http://schemas.microsoft.com/office/drawing/2010/main">
                  <a:solidFill>
                    <a:srgbClr val="FFBE7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buClr>
                  <a:srgbClr val="008000"/>
                </a:buClr>
                <a:buSzPct val="90000"/>
                <a:buFont typeface="Monotype Sorts" pitchFamily="2" charset="2"/>
                <a:buNone/>
              </a:pPr>
              <a:r>
                <a:rPr lang="ja-JP" altLang="ja-JP" sz="3600" b="0" dirty="0">
                  <a:solidFill>
                    <a:schemeClr val="tx1"/>
                  </a:solidFill>
                  <a:latin typeface="HGPﾌﾞｰｹ" pitchFamily="2" charset="-128"/>
                </a:rPr>
                <a:t>農民</a:t>
              </a:r>
            </a:p>
          </p:txBody>
        </p:sp>
      </p:grpSp>
      <p:sp>
        <p:nvSpPr>
          <p:cNvPr id="27651" name="Text Box 7">
            <a:extLst>
              <a:ext uri="{FF2B5EF4-FFF2-40B4-BE49-F238E27FC236}">
                <a16:creationId xmlns:a16="http://schemas.microsoft.com/office/drawing/2014/main" id="{4E2CFB4F-0D27-487B-8EA2-219CDA8D5BAB}"/>
              </a:ext>
            </a:extLst>
          </p:cNvPr>
          <p:cNvSpPr txBox="1">
            <a:spLocks noChangeArrowheads="1"/>
          </p:cNvSpPr>
          <p:nvPr/>
        </p:nvSpPr>
        <p:spPr bwMode="auto">
          <a:xfrm>
            <a:off x="4383088" y="4076700"/>
            <a:ext cx="549275" cy="7921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pPr>
            <a:r>
              <a:rPr lang="ja-JP" altLang="ja-JP" sz="2400" b="0" dirty="0">
                <a:solidFill>
                  <a:schemeClr val="tx1"/>
                </a:solidFill>
                <a:latin typeface="Arial" panose="020B0604020202020204" pitchFamily="34" charset="0"/>
              </a:rPr>
              <a:t>資本</a:t>
            </a:r>
          </a:p>
        </p:txBody>
      </p:sp>
      <p:sp>
        <p:nvSpPr>
          <p:cNvPr id="27652" name="Text Box 8">
            <a:extLst>
              <a:ext uri="{FF2B5EF4-FFF2-40B4-BE49-F238E27FC236}">
                <a16:creationId xmlns:a16="http://schemas.microsoft.com/office/drawing/2014/main" id="{72063226-94EF-43A9-A452-F35FE4007EAA}"/>
              </a:ext>
            </a:extLst>
          </p:cNvPr>
          <p:cNvSpPr txBox="1">
            <a:spLocks noChangeArrowheads="1"/>
          </p:cNvSpPr>
          <p:nvPr/>
        </p:nvSpPr>
        <p:spPr bwMode="auto">
          <a:xfrm>
            <a:off x="4859338" y="3062288"/>
            <a:ext cx="1008062"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pPr>
            <a:r>
              <a:rPr lang="ja-JP" altLang="ja-JP" sz="2400" b="0" dirty="0">
                <a:solidFill>
                  <a:schemeClr val="tx1"/>
                </a:solidFill>
                <a:latin typeface="Arial" panose="020B0604020202020204" pitchFamily="34" charset="0"/>
              </a:rPr>
              <a:t>商品</a:t>
            </a:r>
          </a:p>
        </p:txBody>
      </p:sp>
      <p:sp>
        <p:nvSpPr>
          <p:cNvPr id="27653" name="Rectangle 9">
            <a:extLst>
              <a:ext uri="{FF2B5EF4-FFF2-40B4-BE49-F238E27FC236}">
                <a16:creationId xmlns:a16="http://schemas.microsoft.com/office/drawing/2014/main" id="{CAAFCD9F-628F-420B-A36B-917B7FE4D0B1}"/>
              </a:ext>
            </a:extLst>
          </p:cNvPr>
          <p:cNvSpPr>
            <a:spLocks noGrp="1" noChangeArrowheads="1"/>
          </p:cNvSpPr>
          <p:nvPr>
            <p:ph type="ctrTitle"/>
          </p:nvPr>
        </p:nvSpPr>
        <p:spPr>
          <a:xfrm>
            <a:off x="587375" y="0"/>
            <a:ext cx="7772400" cy="765175"/>
          </a:xfrm>
        </p:spPr>
        <p:txBody>
          <a:bodyPr anchor="ctr"/>
          <a:lstStyle/>
          <a:p>
            <a:pPr eaLnBrk="1" hangingPunct="1"/>
            <a:r>
              <a:rPr lang="ja-JP" altLang="ja-JP" sz="4000" dirty="0">
                <a:latin typeface="GMAP古印体EB 04" panose="02000600000000000000" pitchFamily="2" charset="-128"/>
                <a:ea typeface="GMAP古印体EB 04" panose="02000600000000000000" pitchFamily="2" charset="-128"/>
              </a:rPr>
              <a:t>農業の三位一体モデル</a:t>
            </a:r>
          </a:p>
        </p:txBody>
      </p:sp>
      <p:sp>
        <p:nvSpPr>
          <p:cNvPr id="27654" name="Text Box 10">
            <a:extLst>
              <a:ext uri="{FF2B5EF4-FFF2-40B4-BE49-F238E27FC236}">
                <a16:creationId xmlns:a16="http://schemas.microsoft.com/office/drawing/2014/main" id="{E39253B3-87F5-48BE-884A-4F91A910CCB2}"/>
              </a:ext>
            </a:extLst>
          </p:cNvPr>
          <p:cNvSpPr txBox="1">
            <a:spLocks noChangeArrowheads="1"/>
          </p:cNvSpPr>
          <p:nvPr/>
        </p:nvSpPr>
        <p:spPr bwMode="auto">
          <a:xfrm>
            <a:off x="107950" y="1700213"/>
            <a:ext cx="3192463" cy="5191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buClr>
                <a:srgbClr val="008000"/>
              </a:buClr>
              <a:buSzPct val="90000"/>
              <a:buFont typeface="Monotype Sorts" pitchFamily="2" charset="2"/>
              <a:buNone/>
            </a:pPr>
            <a:r>
              <a:rPr lang="ja-JP" altLang="ja-JP" b="0" dirty="0">
                <a:solidFill>
                  <a:schemeClr val="tx1"/>
                </a:solidFill>
                <a:latin typeface="HGPﾌﾞｰｹ" pitchFamily="2" charset="-128"/>
              </a:rPr>
              <a:t>耕す（世話をする）</a:t>
            </a:r>
          </a:p>
        </p:txBody>
      </p:sp>
      <p:sp>
        <p:nvSpPr>
          <p:cNvPr id="27655" name="Text Box 11">
            <a:extLst>
              <a:ext uri="{FF2B5EF4-FFF2-40B4-BE49-F238E27FC236}">
                <a16:creationId xmlns:a16="http://schemas.microsoft.com/office/drawing/2014/main" id="{209AD121-53CF-4ADB-BFDB-31A72C069D4A}"/>
              </a:ext>
            </a:extLst>
          </p:cNvPr>
          <p:cNvSpPr txBox="1">
            <a:spLocks noChangeArrowheads="1"/>
          </p:cNvSpPr>
          <p:nvPr/>
        </p:nvSpPr>
        <p:spPr bwMode="auto">
          <a:xfrm>
            <a:off x="1258888" y="2492375"/>
            <a:ext cx="1655762" cy="5191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buClr>
                <a:srgbClr val="008000"/>
              </a:buClr>
              <a:buSzPct val="90000"/>
              <a:buFont typeface="Monotype Sorts" pitchFamily="2" charset="2"/>
              <a:buNone/>
            </a:pPr>
            <a:r>
              <a:rPr lang="ja-JP" altLang="ja-JP" b="0" dirty="0">
                <a:solidFill>
                  <a:srgbClr val="FC2E18"/>
                </a:solidFill>
                <a:latin typeface="HGPﾌﾞｰｹ" pitchFamily="2" charset="-128"/>
              </a:rPr>
              <a:t>農作作物</a:t>
            </a:r>
          </a:p>
        </p:txBody>
      </p:sp>
      <p:sp>
        <p:nvSpPr>
          <p:cNvPr id="27656" name="Text Box 12">
            <a:extLst>
              <a:ext uri="{FF2B5EF4-FFF2-40B4-BE49-F238E27FC236}">
                <a16:creationId xmlns:a16="http://schemas.microsoft.com/office/drawing/2014/main" id="{C7335F05-B766-412D-AB7D-0006AA7B9838}"/>
              </a:ext>
            </a:extLst>
          </p:cNvPr>
          <p:cNvSpPr txBox="1">
            <a:spLocks noChangeArrowheads="1"/>
          </p:cNvSpPr>
          <p:nvPr/>
        </p:nvSpPr>
        <p:spPr bwMode="auto">
          <a:xfrm>
            <a:off x="3708400" y="5651500"/>
            <a:ext cx="4895850" cy="9461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algn="l" eaLnBrk="1" hangingPunct="1">
              <a:spcBef>
                <a:spcPct val="50000"/>
              </a:spcBef>
              <a:buClr>
                <a:srgbClr val="008000"/>
              </a:buClr>
              <a:buSzPct val="90000"/>
              <a:buFont typeface="Monotype Sorts" pitchFamily="2" charset="2"/>
              <a:buNone/>
            </a:pPr>
            <a:r>
              <a:rPr lang="ja-JP" altLang="ja-JP" b="0" dirty="0">
                <a:solidFill>
                  <a:schemeClr val="tx1"/>
                </a:solidFill>
                <a:latin typeface="HGPﾌﾞｰｹ" pitchFamily="2" charset="-128"/>
              </a:rPr>
              <a:t>交換は後から接続されることで純生産が商品に転換する。</a:t>
            </a:r>
          </a:p>
        </p:txBody>
      </p:sp>
      <p:sp>
        <p:nvSpPr>
          <p:cNvPr id="27657" name="Oval 13">
            <a:extLst>
              <a:ext uri="{FF2B5EF4-FFF2-40B4-BE49-F238E27FC236}">
                <a16:creationId xmlns:a16="http://schemas.microsoft.com/office/drawing/2014/main" id="{9AC35C7A-F6A2-44A7-A68D-D211779B5CEC}"/>
              </a:ext>
            </a:extLst>
          </p:cNvPr>
          <p:cNvSpPr>
            <a:spLocks noChangeArrowheads="1"/>
          </p:cNvSpPr>
          <p:nvPr/>
        </p:nvSpPr>
        <p:spPr bwMode="auto">
          <a:xfrm>
            <a:off x="3203575" y="1128713"/>
            <a:ext cx="2855913" cy="2876550"/>
          </a:xfrm>
          <a:prstGeom prst="ellipse">
            <a:avLst/>
          </a:prstGeom>
          <a:noFill/>
          <a:ln w="76200">
            <a:solidFill>
              <a:srgbClr val="FF0000"/>
            </a:solidFill>
            <a:round/>
            <a:headEnd/>
            <a:tailEn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2058" tIns="41029" rIns="82058" bIns="41029" anchor="ct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endParaRPr lang="ja-JP" altLang="en-US" dirty="0"/>
          </a:p>
        </p:txBody>
      </p:sp>
      <p:sp>
        <p:nvSpPr>
          <p:cNvPr id="27658" name="AutoShape 14">
            <a:extLst>
              <a:ext uri="{FF2B5EF4-FFF2-40B4-BE49-F238E27FC236}">
                <a16:creationId xmlns:a16="http://schemas.microsoft.com/office/drawing/2014/main" id="{BAD8F385-FF17-46BA-AD03-C1DC3B7E1240}"/>
              </a:ext>
            </a:extLst>
          </p:cNvPr>
          <p:cNvSpPr>
            <a:spLocks noChangeArrowheads="1"/>
          </p:cNvSpPr>
          <p:nvPr/>
        </p:nvSpPr>
        <p:spPr bwMode="auto">
          <a:xfrm rot="1850408">
            <a:off x="2771775" y="2492375"/>
            <a:ext cx="815975" cy="1057275"/>
          </a:xfrm>
          <a:prstGeom prst="upDownArrow">
            <a:avLst>
              <a:gd name="adj1" fmla="val 50000"/>
              <a:gd name="adj2" fmla="val 25914"/>
            </a:avLst>
          </a:prstGeom>
          <a:solidFill>
            <a:schemeClr val="bg1"/>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endParaRPr lang="ja-JP" altLang="en-US" dirty="0"/>
          </a:p>
        </p:txBody>
      </p:sp>
      <p:pic>
        <p:nvPicPr>
          <p:cNvPr id="27659" name="Picture 15" descr="MCj04266810000[1]">
            <a:extLst>
              <a:ext uri="{FF2B5EF4-FFF2-40B4-BE49-F238E27FC236}">
                <a16:creationId xmlns:a16="http://schemas.microsoft.com/office/drawing/2014/main" id="{BB14998D-FA07-40EA-AB24-35E0E606F67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71775" y="4652963"/>
            <a:ext cx="1512888" cy="814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60" name="Picture 16" descr="MCj04109730000[1]">
            <a:extLst>
              <a:ext uri="{FF2B5EF4-FFF2-40B4-BE49-F238E27FC236}">
                <a16:creationId xmlns:a16="http://schemas.microsoft.com/office/drawing/2014/main" id="{9EBD880E-8694-4A54-A14C-049E78DA8D7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7813" y="3089275"/>
            <a:ext cx="1846262"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61" name="Picture 17" descr="MCj02372340000[1]">
            <a:extLst>
              <a:ext uri="{FF2B5EF4-FFF2-40B4-BE49-F238E27FC236}">
                <a16:creationId xmlns:a16="http://schemas.microsoft.com/office/drawing/2014/main" id="{F5546B6B-4A2B-46FE-88A6-DCAF95CBFF3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34113" y="1498600"/>
            <a:ext cx="2125662" cy="2027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62" name="Text Box 18">
            <a:extLst>
              <a:ext uri="{FF2B5EF4-FFF2-40B4-BE49-F238E27FC236}">
                <a16:creationId xmlns:a16="http://schemas.microsoft.com/office/drawing/2014/main" id="{434BFBE9-85BA-47C3-B0AE-568CC4B403CC}"/>
              </a:ext>
            </a:extLst>
          </p:cNvPr>
          <p:cNvSpPr txBox="1">
            <a:spLocks noChangeArrowheads="1"/>
          </p:cNvSpPr>
          <p:nvPr/>
        </p:nvSpPr>
        <p:spPr bwMode="auto">
          <a:xfrm>
            <a:off x="3203575" y="2921000"/>
            <a:ext cx="1584325" cy="5492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pPr>
            <a:r>
              <a:rPr lang="ja-JP" altLang="ja-JP" sz="3000" b="0" dirty="0">
                <a:solidFill>
                  <a:srgbClr val="FC2E18"/>
                </a:solidFill>
                <a:latin typeface="Arial" panose="020B0604020202020204" pitchFamily="34" charset="0"/>
              </a:rPr>
              <a:t>純生産</a:t>
            </a:r>
          </a:p>
        </p:txBody>
      </p:sp>
      <p:pic>
        <p:nvPicPr>
          <p:cNvPr id="27663" name="Picture 19" descr="momoCA">
            <a:extLst>
              <a:ext uri="{FF2B5EF4-FFF2-40B4-BE49-F238E27FC236}">
                <a16:creationId xmlns:a16="http://schemas.microsoft.com/office/drawing/2014/main" id="{AB018711-5158-4676-B577-690965B8716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29538" y="4005263"/>
            <a:ext cx="1260475" cy="1584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pic>
    </p:spTree>
  </p:cSld>
  <p:clrMapOvr>
    <a:masterClrMapping/>
  </p:clrMapOvr>
  <p:transition spd="med">
    <p:random/>
    <p:sndAc>
      <p:stSnd>
        <p:snd r:embed="rId2" name="camera.wav"/>
      </p:stSnd>
    </p:sndAc>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674" name="Group 2">
            <a:extLst>
              <a:ext uri="{FF2B5EF4-FFF2-40B4-BE49-F238E27FC236}">
                <a16:creationId xmlns:a16="http://schemas.microsoft.com/office/drawing/2014/main" id="{6D20FFBE-25C7-46B2-A405-3DD479D988BC}"/>
              </a:ext>
            </a:extLst>
          </p:cNvPr>
          <p:cNvGrpSpPr>
            <a:grpSpLocks/>
          </p:cNvGrpSpPr>
          <p:nvPr/>
        </p:nvGrpSpPr>
        <p:grpSpPr bwMode="auto">
          <a:xfrm>
            <a:off x="1643311" y="980328"/>
            <a:ext cx="6048375" cy="5473700"/>
            <a:chOff x="0" y="0"/>
            <a:chExt cx="3468" cy="3218"/>
          </a:xfrm>
        </p:grpSpPr>
        <p:pic>
          <p:nvPicPr>
            <p:cNvPr id="28685" name="Picture 3" descr="ボロメオの結び目">
              <a:extLst>
                <a:ext uri="{FF2B5EF4-FFF2-40B4-BE49-F238E27FC236}">
                  <a16:creationId xmlns:a16="http://schemas.microsoft.com/office/drawing/2014/main" id="{2626FD68-7CA6-4D4C-8909-5553C154AB4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3468" cy="3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86" name="Text Box 4">
              <a:extLst>
                <a:ext uri="{FF2B5EF4-FFF2-40B4-BE49-F238E27FC236}">
                  <a16:creationId xmlns:a16="http://schemas.microsoft.com/office/drawing/2014/main" id="{013FDF78-E94D-434F-BD4A-97377408E9EB}"/>
                </a:ext>
              </a:extLst>
            </p:cNvPr>
            <p:cNvSpPr txBox="1">
              <a:spLocks noChangeArrowheads="1"/>
            </p:cNvSpPr>
            <p:nvPr/>
          </p:nvSpPr>
          <p:spPr bwMode="auto">
            <a:xfrm>
              <a:off x="45" y="1857"/>
              <a:ext cx="1598" cy="305"/>
            </a:xfrm>
            <a:prstGeom prst="rect">
              <a:avLst/>
            </a:prstGeom>
            <a:noFill/>
            <a:ln>
              <a:noFill/>
            </a:ln>
            <a:effectLst/>
            <a:extLst>
              <a:ext uri="{909E8E84-426E-40DD-AFC4-6F175D3DCCD1}">
                <a14:hiddenFill xmlns:a14="http://schemas.microsoft.com/office/drawing/2010/main">
                  <a:solidFill>
                    <a:srgbClr val="FFBE7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buClr>
                  <a:srgbClr val="008000"/>
                </a:buClr>
                <a:buSzPct val="90000"/>
                <a:buFont typeface="Monotype Sorts" pitchFamily="2" charset="2"/>
                <a:buNone/>
              </a:pPr>
              <a:r>
                <a:rPr lang="ja-JP" altLang="ja-JP" b="0" dirty="0">
                  <a:solidFill>
                    <a:schemeClr val="tx1"/>
                  </a:solidFill>
                  <a:latin typeface="GMAP古印体EB 04" panose="02000600000000000000" pitchFamily="2" charset="-128"/>
                  <a:ea typeface="GMAP古印体EB 04" panose="02000600000000000000" pitchFamily="2" charset="-128"/>
                </a:rPr>
                <a:t>インターネット</a:t>
              </a:r>
            </a:p>
          </p:txBody>
        </p:sp>
        <p:sp>
          <p:nvSpPr>
            <p:cNvPr id="28687" name="Text Box 5">
              <a:extLst>
                <a:ext uri="{FF2B5EF4-FFF2-40B4-BE49-F238E27FC236}">
                  <a16:creationId xmlns:a16="http://schemas.microsoft.com/office/drawing/2014/main" id="{11D0AD7A-F4D9-47C9-A7EF-0A17B25B8869}"/>
                </a:ext>
              </a:extLst>
            </p:cNvPr>
            <p:cNvSpPr txBox="1">
              <a:spLocks noChangeArrowheads="1"/>
            </p:cNvSpPr>
            <p:nvPr/>
          </p:nvSpPr>
          <p:spPr bwMode="auto">
            <a:xfrm>
              <a:off x="2041" y="1895"/>
              <a:ext cx="1134" cy="682"/>
            </a:xfrm>
            <a:prstGeom prst="rect">
              <a:avLst/>
            </a:prstGeom>
            <a:noFill/>
            <a:ln>
              <a:noFill/>
            </a:ln>
            <a:effectLst/>
            <a:extLst>
              <a:ext uri="{909E8E84-426E-40DD-AFC4-6F175D3DCCD1}">
                <a14:hiddenFill xmlns:a14="http://schemas.microsoft.com/office/drawing/2010/main">
                  <a:solidFill>
                    <a:srgbClr val="FFBE7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buClr>
                  <a:srgbClr val="008000"/>
                </a:buClr>
                <a:buSzPct val="90000"/>
                <a:buFont typeface="Monotype Sorts" pitchFamily="2" charset="2"/>
                <a:buNone/>
              </a:pPr>
              <a:r>
                <a:rPr lang="ja-JP" altLang="ja-JP" b="0" dirty="0">
                  <a:solidFill>
                    <a:schemeClr val="tx1"/>
                  </a:solidFill>
                  <a:latin typeface="GMAP古印体EB 04" panose="02000600000000000000" pitchFamily="2" charset="-128"/>
                  <a:ea typeface="GMAP古印体EB 04" panose="02000600000000000000" pitchFamily="2" charset="-128"/>
                </a:rPr>
                <a:t>交換</a:t>
              </a:r>
            </a:p>
            <a:p>
              <a:pPr eaLnBrk="1" hangingPunct="1">
                <a:spcBef>
                  <a:spcPct val="50000"/>
                </a:spcBef>
                <a:buClr>
                  <a:srgbClr val="008000"/>
                </a:buClr>
                <a:buSzPct val="90000"/>
                <a:buFont typeface="Monotype Sorts" pitchFamily="2" charset="2"/>
                <a:buNone/>
              </a:pPr>
              <a:endParaRPr lang="ja-JP" altLang="ja-JP" b="0" dirty="0">
                <a:solidFill>
                  <a:schemeClr val="tx1"/>
                </a:solidFill>
                <a:latin typeface="HGPﾌﾞｰｹ" pitchFamily="2" charset="-128"/>
              </a:endParaRPr>
            </a:p>
          </p:txBody>
        </p:sp>
        <p:sp>
          <p:nvSpPr>
            <p:cNvPr id="28688" name="Text Box 6">
              <a:extLst>
                <a:ext uri="{FF2B5EF4-FFF2-40B4-BE49-F238E27FC236}">
                  <a16:creationId xmlns:a16="http://schemas.microsoft.com/office/drawing/2014/main" id="{B9B5867B-0753-4A89-B0E6-D29A1133613D}"/>
                </a:ext>
              </a:extLst>
            </p:cNvPr>
            <p:cNvSpPr txBox="1">
              <a:spLocks noChangeArrowheads="1"/>
            </p:cNvSpPr>
            <p:nvPr/>
          </p:nvSpPr>
          <p:spPr bwMode="auto">
            <a:xfrm>
              <a:off x="998" y="535"/>
              <a:ext cx="1496" cy="305"/>
            </a:xfrm>
            <a:prstGeom prst="rect">
              <a:avLst/>
            </a:prstGeom>
            <a:noFill/>
            <a:ln>
              <a:noFill/>
            </a:ln>
            <a:effectLst/>
            <a:extLst>
              <a:ext uri="{909E8E84-426E-40DD-AFC4-6F175D3DCCD1}">
                <a14:hiddenFill xmlns:a14="http://schemas.microsoft.com/office/drawing/2010/main">
                  <a:solidFill>
                    <a:srgbClr val="FFBE7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buClr>
                  <a:srgbClr val="008000"/>
                </a:buClr>
                <a:buSzPct val="90000"/>
                <a:buFont typeface="Monotype Sorts" pitchFamily="2" charset="2"/>
                <a:buNone/>
              </a:pPr>
              <a:r>
                <a:rPr lang="ja-JP" altLang="ja-JP" b="0" dirty="0">
                  <a:solidFill>
                    <a:schemeClr val="tx1"/>
                  </a:solidFill>
                  <a:latin typeface="GMAP古印体EB 04" panose="02000600000000000000" pitchFamily="2" charset="-128"/>
                  <a:ea typeface="GMAP古印体EB 04" panose="02000600000000000000" pitchFamily="2" charset="-128"/>
                </a:rPr>
                <a:t>Google</a:t>
              </a:r>
            </a:p>
          </p:txBody>
        </p:sp>
      </p:grpSp>
      <p:sp>
        <p:nvSpPr>
          <p:cNvPr id="28675" name="Text Box 7">
            <a:extLst>
              <a:ext uri="{FF2B5EF4-FFF2-40B4-BE49-F238E27FC236}">
                <a16:creationId xmlns:a16="http://schemas.microsoft.com/office/drawing/2014/main" id="{7826F70E-0B3A-4814-9B79-1069EA1A2296}"/>
              </a:ext>
            </a:extLst>
          </p:cNvPr>
          <p:cNvSpPr txBox="1">
            <a:spLocks noChangeArrowheads="1"/>
          </p:cNvSpPr>
          <p:nvPr/>
        </p:nvSpPr>
        <p:spPr bwMode="auto">
          <a:xfrm>
            <a:off x="4378365" y="4149725"/>
            <a:ext cx="553998" cy="7921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pPr>
            <a:r>
              <a:rPr lang="ja-JP" altLang="ja-JP" sz="2400" b="0" dirty="0">
                <a:solidFill>
                  <a:schemeClr val="tx1"/>
                </a:solidFill>
                <a:latin typeface="GMAP古印体EB 04" panose="02000600000000000000" pitchFamily="2" charset="-128"/>
                <a:ea typeface="GMAP古印体EB 04" panose="02000600000000000000" pitchFamily="2" charset="-128"/>
              </a:rPr>
              <a:t>資本</a:t>
            </a:r>
          </a:p>
        </p:txBody>
      </p:sp>
      <p:sp>
        <p:nvSpPr>
          <p:cNvPr id="28676" name="Text Box 8">
            <a:extLst>
              <a:ext uri="{FF2B5EF4-FFF2-40B4-BE49-F238E27FC236}">
                <a16:creationId xmlns:a16="http://schemas.microsoft.com/office/drawing/2014/main" id="{5E8244FD-094B-491E-B0AE-F6BF8C4DFB45}"/>
              </a:ext>
            </a:extLst>
          </p:cNvPr>
          <p:cNvSpPr txBox="1">
            <a:spLocks noChangeArrowheads="1"/>
          </p:cNvSpPr>
          <p:nvPr/>
        </p:nvSpPr>
        <p:spPr bwMode="auto">
          <a:xfrm>
            <a:off x="3132138" y="3054350"/>
            <a:ext cx="1584325" cy="5191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pPr>
            <a:r>
              <a:rPr lang="ja-JP" altLang="ja-JP" b="0" dirty="0">
                <a:solidFill>
                  <a:schemeClr val="tx1"/>
                </a:solidFill>
                <a:latin typeface="GMAP古印体EB 04" panose="02000600000000000000" pitchFamily="2" charset="-128"/>
                <a:ea typeface="GMAP古印体EB 04" panose="02000600000000000000" pitchFamily="2" charset="-128"/>
              </a:rPr>
              <a:t>純生産</a:t>
            </a:r>
          </a:p>
        </p:txBody>
      </p:sp>
      <p:sp>
        <p:nvSpPr>
          <p:cNvPr id="28677" name="Text Box 9">
            <a:extLst>
              <a:ext uri="{FF2B5EF4-FFF2-40B4-BE49-F238E27FC236}">
                <a16:creationId xmlns:a16="http://schemas.microsoft.com/office/drawing/2014/main" id="{86E9DA23-2719-4833-B528-8758F6C588C1}"/>
              </a:ext>
            </a:extLst>
          </p:cNvPr>
          <p:cNvSpPr txBox="1">
            <a:spLocks noChangeArrowheads="1"/>
          </p:cNvSpPr>
          <p:nvPr/>
        </p:nvSpPr>
        <p:spPr bwMode="auto">
          <a:xfrm>
            <a:off x="4859338" y="3068638"/>
            <a:ext cx="1008062" cy="5191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pPr>
            <a:r>
              <a:rPr lang="ja-JP" altLang="ja-JP" b="0" dirty="0">
                <a:solidFill>
                  <a:schemeClr val="tx1"/>
                </a:solidFill>
                <a:latin typeface="GMAP古印体EB 04" panose="02000600000000000000" pitchFamily="2" charset="-128"/>
                <a:ea typeface="GMAP古印体EB 04" panose="02000600000000000000" pitchFamily="2" charset="-128"/>
              </a:rPr>
              <a:t>商品</a:t>
            </a:r>
          </a:p>
        </p:txBody>
      </p:sp>
      <p:sp>
        <p:nvSpPr>
          <p:cNvPr id="28678" name="Rectangle 10">
            <a:extLst>
              <a:ext uri="{FF2B5EF4-FFF2-40B4-BE49-F238E27FC236}">
                <a16:creationId xmlns:a16="http://schemas.microsoft.com/office/drawing/2014/main" id="{B858EA0C-47F3-42E0-A089-362A35001947}"/>
              </a:ext>
            </a:extLst>
          </p:cNvPr>
          <p:cNvSpPr>
            <a:spLocks noGrp="1" noChangeArrowheads="1"/>
          </p:cNvSpPr>
          <p:nvPr>
            <p:ph type="ctrTitle"/>
          </p:nvPr>
        </p:nvSpPr>
        <p:spPr>
          <a:xfrm>
            <a:off x="587375" y="0"/>
            <a:ext cx="7772400" cy="765175"/>
          </a:xfrm>
        </p:spPr>
        <p:txBody>
          <a:bodyPr anchor="ctr"/>
          <a:lstStyle/>
          <a:p>
            <a:pPr eaLnBrk="1" hangingPunct="1"/>
            <a:r>
              <a:rPr lang="ja-JP" altLang="ja-JP" sz="3600" dirty="0">
                <a:latin typeface="GMAP古印体EB 04" panose="02000600000000000000" pitchFamily="2" charset="-128"/>
                <a:ea typeface="GMAP古印体EB 04" panose="02000600000000000000" pitchFamily="2" charset="-128"/>
              </a:rPr>
              <a:t>Googleの三位一体モデル</a:t>
            </a:r>
          </a:p>
        </p:txBody>
      </p:sp>
      <p:sp>
        <p:nvSpPr>
          <p:cNvPr id="28679" name="Oval 11">
            <a:extLst>
              <a:ext uri="{FF2B5EF4-FFF2-40B4-BE49-F238E27FC236}">
                <a16:creationId xmlns:a16="http://schemas.microsoft.com/office/drawing/2014/main" id="{021B4681-01E4-4461-BD37-BAA02A0AE780}"/>
              </a:ext>
            </a:extLst>
          </p:cNvPr>
          <p:cNvSpPr>
            <a:spLocks noChangeArrowheads="1"/>
          </p:cNvSpPr>
          <p:nvPr/>
        </p:nvSpPr>
        <p:spPr bwMode="auto">
          <a:xfrm>
            <a:off x="3011488" y="1052513"/>
            <a:ext cx="3216275" cy="3097212"/>
          </a:xfrm>
          <a:prstGeom prst="ellipse">
            <a:avLst/>
          </a:prstGeom>
          <a:noFill/>
          <a:ln w="76200">
            <a:solidFill>
              <a:srgbClr val="FF0000"/>
            </a:solidFill>
            <a:round/>
            <a:headEnd/>
            <a:tailEn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2058" tIns="41029" rIns="82058" bIns="41029" anchor="ct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endParaRPr lang="ja-JP" altLang="en-US" dirty="0"/>
          </a:p>
        </p:txBody>
      </p:sp>
      <p:sp>
        <p:nvSpPr>
          <p:cNvPr id="28680" name="Text Box 12">
            <a:extLst>
              <a:ext uri="{FF2B5EF4-FFF2-40B4-BE49-F238E27FC236}">
                <a16:creationId xmlns:a16="http://schemas.microsoft.com/office/drawing/2014/main" id="{54642CB1-144D-4B6C-8EA1-32800A1DB676}"/>
              </a:ext>
            </a:extLst>
          </p:cNvPr>
          <p:cNvSpPr txBox="1">
            <a:spLocks noChangeArrowheads="1"/>
          </p:cNvSpPr>
          <p:nvPr/>
        </p:nvSpPr>
        <p:spPr bwMode="auto">
          <a:xfrm>
            <a:off x="107950" y="2060575"/>
            <a:ext cx="3192463" cy="4616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buClr>
                <a:srgbClr val="008000"/>
              </a:buClr>
              <a:buSzPct val="90000"/>
              <a:buFont typeface="Monotype Sorts" pitchFamily="2" charset="2"/>
              <a:buNone/>
            </a:pPr>
            <a:r>
              <a:rPr lang="ja-JP" altLang="ja-JP" sz="2400" b="0" dirty="0">
                <a:solidFill>
                  <a:schemeClr val="tx1"/>
                </a:solidFill>
                <a:latin typeface="GMAP古印体EB 04" panose="02000600000000000000" pitchFamily="2" charset="-128"/>
                <a:ea typeface="GMAP古印体EB 04" panose="02000600000000000000" pitchFamily="2" charset="-128"/>
              </a:rPr>
              <a:t>耕す（世話をする）</a:t>
            </a:r>
          </a:p>
        </p:txBody>
      </p:sp>
      <p:sp>
        <p:nvSpPr>
          <p:cNvPr id="28681" name="AutoShape 13">
            <a:extLst>
              <a:ext uri="{FF2B5EF4-FFF2-40B4-BE49-F238E27FC236}">
                <a16:creationId xmlns:a16="http://schemas.microsoft.com/office/drawing/2014/main" id="{81827E57-9725-44D9-9F59-36C5C6CC3ACC}"/>
              </a:ext>
            </a:extLst>
          </p:cNvPr>
          <p:cNvSpPr>
            <a:spLocks noChangeArrowheads="1"/>
          </p:cNvSpPr>
          <p:nvPr/>
        </p:nvSpPr>
        <p:spPr bwMode="auto">
          <a:xfrm rot="2342915">
            <a:off x="2843213" y="2541588"/>
            <a:ext cx="815975" cy="920750"/>
          </a:xfrm>
          <a:prstGeom prst="upDownArrow">
            <a:avLst>
              <a:gd name="adj1" fmla="val 50000"/>
              <a:gd name="adj2" fmla="val 22568"/>
            </a:avLst>
          </a:prstGeom>
          <a:solidFill>
            <a:schemeClr val="bg1"/>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endParaRPr lang="ja-JP" altLang="en-US" dirty="0"/>
          </a:p>
        </p:txBody>
      </p:sp>
      <p:sp>
        <p:nvSpPr>
          <p:cNvPr id="28682" name="Text Box 14">
            <a:extLst>
              <a:ext uri="{FF2B5EF4-FFF2-40B4-BE49-F238E27FC236}">
                <a16:creationId xmlns:a16="http://schemas.microsoft.com/office/drawing/2014/main" id="{753EC302-B389-4B4C-A6E7-F7C95EFC786F}"/>
              </a:ext>
            </a:extLst>
          </p:cNvPr>
          <p:cNvSpPr txBox="1">
            <a:spLocks noChangeArrowheads="1"/>
          </p:cNvSpPr>
          <p:nvPr/>
        </p:nvSpPr>
        <p:spPr bwMode="auto">
          <a:xfrm>
            <a:off x="468313" y="2565400"/>
            <a:ext cx="2400300" cy="9461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buClr>
                <a:srgbClr val="008000"/>
              </a:buClr>
              <a:buSzPct val="90000"/>
              <a:buFont typeface="Monotype Sorts" pitchFamily="2" charset="2"/>
              <a:buNone/>
            </a:pPr>
            <a:r>
              <a:rPr lang="ja-JP" altLang="ja-JP" b="0" dirty="0">
                <a:solidFill>
                  <a:srgbClr val="FC2E18"/>
                </a:solidFill>
                <a:latin typeface="GMAP古印体EB 04" panose="02000600000000000000" pitchFamily="2" charset="-128"/>
                <a:ea typeface="GMAP古印体EB 04" panose="02000600000000000000" pitchFamily="2" charset="-128"/>
              </a:rPr>
              <a:t>インターネットを育てる</a:t>
            </a:r>
          </a:p>
        </p:txBody>
      </p:sp>
      <p:sp>
        <p:nvSpPr>
          <p:cNvPr id="28683" name="Text Box 15">
            <a:extLst>
              <a:ext uri="{FF2B5EF4-FFF2-40B4-BE49-F238E27FC236}">
                <a16:creationId xmlns:a16="http://schemas.microsoft.com/office/drawing/2014/main" id="{5C3537BD-20B8-47D3-BE1B-F47C550CCCCB}"/>
              </a:ext>
            </a:extLst>
          </p:cNvPr>
          <p:cNvSpPr txBox="1">
            <a:spLocks noChangeArrowheads="1"/>
          </p:cNvSpPr>
          <p:nvPr/>
        </p:nvSpPr>
        <p:spPr bwMode="auto">
          <a:xfrm>
            <a:off x="6419850" y="2708275"/>
            <a:ext cx="2400300" cy="9461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buClr>
                <a:srgbClr val="008000"/>
              </a:buClr>
              <a:buSzPct val="90000"/>
              <a:buFont typeface="Monotype Sorts" pitchFamily="2" charset="2"/>
              <a:buNone/>
            </a:pPr>
            <a:r>
              <a:rPr lang="ja-JP" altLang="ja-JP" b="0" dirty="0">
                <a:solidFill>
                  <a:srgbClr val="FC2E18"/>
                </a:solidFill>
                <a:latin typeface="GMAP古印体EB 04" panose="02000600000000000000" pitchFamily="2" charset="-128"/>
                <a:ea typeface="GMAP古印体EB 04" panose="02000600000000000000" pitchFamily="2" charset="-128"/>
              </a:rPr>
              <a:t>Google</a:t>
            </a:r>
            <a:br>
              <a:rPr lang="ja-JP" altLang="ja-JP" b="0" dirty="0">
                <a:solidFill>
                  <a:srgbClr val="FC2E18"/>
                </a:solidFill>
                <a:latin typeface="GMAP古印体EB 04" panose="02000600000000000000" pitchFamily="2" charset="-128"/>
                <a:ea typeface="GMAP古印体EB 04" panose="02000600000000000000" pitchFamily="2" charset="-128"/>
              </a:rPr>
            </a:br>
            <a:r>
              <a:rPr lang="ja-JP" altLang="ja-JP" b="0" dirty="0">
                <a:solidFill>
                  <a:srgbClr val="FC2E18"/>
                </a:solidFill>
                <a:latin typeface="GMAP古印体EB 04" panose="02000600000000000000" pitchFamily="2" charset="-128"/>
                <a:ea typeface="GMAP古印体EB 04" panose="02000600000000000000" pitchFamily="2" charset="-128"/>
              </a:rPr>
              <a:t>アドワーズ</a:t>
            </a:r>
          </a:p>
        </p:txBody>
      </p:sp>
      <p:pic>
        <p:nvPicPr>
          <p:cNvPr id="28684" name="Picture 16" descr="momoCA">
            <a:extLst>
              <a:ext uri="{FF2B5EF4-FFF2-40B4-BE49-F238E27FC236}">
                <a16:creationId xmlns:a16="http://schemas.microsoft.com/office/drawing/2014/main" id="{55E0B156-E5A6-4CBF-851C-409035F0BE7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04125" y="4941888"/>
            <a:ext cx="1489075" cy="1871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pic>
    </p:spTree>
  </p:cSld>
  <p:clrMapOvr>
    <a:masterClrMapping/>
  </p:clrMapOvr>
  <p:transition spd="med">
    <p:random/>
    <p:sndAc>
      <p:stSnd>
        <p:snd r:embed="rId2" name="camera.wav"/>
      </p:stSnd>
    </p:sndAc>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698" name="Group 2">
            <a:extLst>
              <a:ext uri="{FF2B5EF4-FFF2-40B4-BE49-F238E27FC236}">
                <a16:creationId xmlns:a16="http://schemas.microsoft.com/office/drawing/2014/main" id="{88E6A3B3-4107-4DE2-A356-42DB1E51FE2C}"/>
              </a:ext>
            </a:extLst>
          </p:cNvPr>
          <p:cNvGrpSpPr>
            <a:grpSpLocks/>
          </p:cNvGrpSpPr>
          <p:nvPr/>
        </p:nvGrpSpPr>
        <p:grpSpPr bwMode="auto">
          <a:xfrm>
            <a:off x="1908175" y="1055522"/>
            <a:ext cx="5505450" cy="5108575"/>
            <a:chOff x="0" y="0"/>
            <a:chExt cx="3468" cy="3218"/>
          </a:xfrm>
        </p:grpSpPr>
        <p:pic>
          <p:nvPicPr>
            <p:cNvPr id="29710" name="Picture 3" descr="ボロメオの結び目">
              <a:extLst>
                <a:ext uri="{FF2B5EF4-FFF2-40B4-BE49-F238E27FC236}">
                  <a16:creationId xmlns:a16="http://schemas.microsoft.com/office/drawing/2014/main" id="{75FB807B-BEC7-4882-94C6-E267C24277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3468" cy="3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11" name="Text Box 4">
              <a:extLst>
                <a:ext uri="{FF2B5EF4-FFF2-40B4-BE49-F238E27FC236}">
                  <a16:creationId xmlns:a16="http://schemas.microsoft.com/office/drawing/2014/main" id="{68CF7240-0FF1-4EAE-909F-DF3177C7D6A1}"/>
                </a:ext>
              </a:extLst>
            </p:cNvPr>
            <p:cNvSpPr txBox="1">
              <a:spLocks noChangeArrowheads="1"/>
            </p:cNvSpPr>
            <p:nvPr/>
          </p:nvSpPr>
          <p:spPr bwMode="auto">
            <a:xfrm>
              <a:off x="45" y="1857"/>
              <a:ext cx="1598" cy="596"/>
            </a:xfrm>
            <a:prstGeom prst="rect">
              <a:avLst/>
            </a:prstGeom>
            <a:noFill/>
            <a:ln>
              <a:noFill/>
            </a:ln>
            <a:effectLst/>
            <a:extLst>
              <a:ext uri="{909E8E84-426E-40DD-AFC4-6F175D3DCCD1}">
                <a14:hiddenFill xmlns:a14="http://schemas.microsoft.com/office/drawing/2010/main">
                  <a:solidFill>
                    <a:srgbClr val="FFBE7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buClr>
                  <a:srgbClr val="008000"/>
                </a:buClr>
                <a:buSzPct val="90000"/>
                <a:buFont typeface="Monotype Sorts" pitchFamily="2" charset="2"/>
                <a:buNone/>
              </a:pPr>
              <a:r>
                <a:rPr lang="ja-JP" altLang="ja-JP" b="0" dirty="0">
                  <a:solidFill>
                    <a:schemeClr val="tx1"/>
                  </a:solidFill>
                  <a:latin typeface="GMAP行書B 04" panose="02000600000000000000" pitchFamily="2" charset="-128"/>
                  <a:ea typeface="GMAP行書B 04" panose="02000600000000000000" pitchFamily="2" charset="-128"/>
                </a:rPr>
                <a:t>町内会</a:t>
              </a:r>
              <a:br>
                <a:rPr lang="ja-JP" altLang="ja-JP" b="0" dirty="0">
                  <a:solidFill>
                    <a:schemeClr val="tx1"/>
                  </a:solidFill>
                  <a:latin typeface="GMAP行書B 04" panose="02000600000000000000" pitchFamily="2" charset="-128"/>
                  <a:ea typeface="GMAP行書B 04" panose="02000600000000000000" pitchFamily="2" charset="-128"/>
                </a:rPr>
              </a:br>
              <a:r>
                <a:rPr lang="ja-JP" altLang="ja-JP" b="0" dirty="0">
                  <a:solidFill>
                    <a:schemeClr val="tx1"/>
                  </a:solidFill>
                  <a:latin typeface="GMAP行書B 04" panose="02000600000000000000" pitchFamily="2" charset="-128"/>
                  <a:ea typeface="GMAP行書B 04" panose="02000600000000000000" pitchFamily="2" charset="-128"/>
                </a:rPr>
                <a:t>町民</a:t>
              </a:r>
            </a:p>
          </p:txBody>
        </p:sp>
        <p:sp>
          <p:nvSpPr>
            <p:cNvPr id="29712" name="Text Box 5">
              <a:extLst>
                <a:ext uri="{FF2B5EF4-FFF2-40B4-BE49-F238E27FC236}">
                  <a16:creationId xmlns:a16="http://schemas.microsoft.com/office/drawing/2014/main" id="{486A82E9-2D74-4E0A-A38D-F028E01D2804}"/>
                </a:ext>
              </a:extLst>
            </p:cNvPr>
            <p:cNvSpPr txBox="1">
              <a:spLocks noChangeArrowheads="1"/>
            </p:cNvSpPr>
            <p:nvPr/>
          </p:nvSpPr>
          <p:spPr bwMode="auto">
            <a:xfrm>
              <a:off x="2041" y="1895"/>
              <a:ext cx="1134" cy="731"/>
            </a:xfrm>
            <a:prstGeom prst="rect">
              <a:avLst/>
            </a:prstGeom>
            <a:noFill/>
            <a:ln>
              <a:noFill/>
            </a:ln>
            <a:effectLst/>
            <a:extLst>
              <a:ext uri="{909E8E84-426E-40DD-AFC4-6F175D3DCCD1}">
                <a14:hiddenFill xmlns:a14="http://schemas.microsoft.com/office/drawing/2010/main">
                  <a:solidFill>
                    <a:srgbClr val="FFBE7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buClr>
                  <a:srgbClr val="008000"/>
                </a:buClr>
                <a:buSzPct val="90000"/>
                <a:buFont typeface="Monotype Sorts" pitchFamily="2" charset="2"/>
                <a:buNone/>
              </a:pPr>
              <a:r>
                <a:rPr lang="ja-JP" altLang="ja-JP" b="0" dirty="0">
                  <a:solidFill>
                    <a:schemeClr val="tx1"/>
                  </a:solidFill>
                  <a:latin typeface="GMAP行書B 04" panose="02000600000000000000" pitchFamily="2" charset="-128"/>
                  <a:ea typeface="GMAP行書B 04" panose="02000600000000000000" pitchFamily="2" charset="-128"/>
                </a:rPr>
                <a:t>交換</a:t>
              </a:r>
            </a:p>
            <a:p>
              <a:pPr eaLnBrk="1" hangingPunct="1">
                <a:spcBef>
                  <a:spcPct val="50000"/>
                </a:spcBef>
                <a:buClr>
                  <a:srgbClr val="008000"/>
                </a:buClr>
                <a:buSzPct val="90000"/>
                <a:buFont typeface="Monotype Sorts" pitchFamily="2" charset="2"/>
                <a:buNone/>
              </a:pPr>
              <a:endParaRPr lang="ja-JP" altLang="ja-JP" b="0" dirty="0">
                <a:solidFill>
                  <a:schemeClr val="tx1"/>
                </a:solidFill>
                <a:latin typeface="HGPﾌﾞｰｹ" pitchFamily="2" charset="-128"/>
              </a:endParaRPr>
            </a:p>
          </p:txBody>
        </p:sp>
        <p:sp>
          <p:nvSpPr>
            <p:cNvPr id="29713" name="Text Box 6">
              <a:extLst>
                <a:ext uri="{FF2B5EF4-FFF2-40B4-BE49-F238E27FC236}">
                  <a16:creationId xmlns:a16="http://schemas.microsoft.com/office/drawing/2014/main" id="{60A9D8AA-A63F-4453-AD2F-8DA6993AE2E1}"/>
                </a:ext>
              </a:extLst>
            </p:cNvPr>
            <p:cNvSpPr txBox="1">
              <a:spLocks noChangeArrowheads="1"/>
            </p:cNvSpPr>
            <p:nvPr/>
          </p:nvSpPr>
          <p:spPr bwMode="auto">
            <a:xfrm>
              <a:off x="998" y="535"/>
              <a:ext cx="1496" cy="365"/>
            </a:xfrm>
            <a:prstGeom prst="rect">
              <a:avLst/>
            </a:prstGeom>
            <a:noFill/>
            <a:ln>
              <a:noFill/>
            </a:ln>
            <a:effectLst/>
            <a:extLst>
              <a:ext uri="{909E8E84-426E-40DD-AFC4-6F175D3DCCD1}">
                <a14:hiddenFill xmlns:a14="http://schemas.microsoft.com/office/drawing/2010/main">
                  <a:solidFill>
                    <a:srgbClr val="FFBE7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buClr>
                  <a:srgbClr val="008000"/>
                </a:buClr>
                <a:buSzPct val="90000"/>
                <a:buFont typeface="Monotype Sorts" pitchFamily="2" charset="2"/>
                <a:buNone/>
              </a:pPr>
              <a:r>
                <a:rPr lang="ja-JP" altLang="ja-JP" sz="3200" b="0" dirty="0">
                  <a:solidFill>
                    <a:schemeClr val="tx1"/>
                  </a:solidFill>
                  <a:latin typeface="GMAP行書B 04" panose="02000600000000000000" pitchFamily="2" charset="-128"/>
                  <a:ea typeface="GMAP行書B 04" panose="02000600000000000000" pitchFamily="2" charset="-128"/>
                </a:rPr>
                <a:t>町内会</a:t>
              </a:r>
            </a:p>
          </p:txBody>
        </p:sp>
      </p:grpSp>
      <p:sp>
        <p:nvSpPr>
          <p:cNvPr id="29699" name="Text Box 7">
            <a:extLst>
              <a:ext uri="{FF2B5EF4-FFF2-40B4-BE49-F238E27FC236}">
                <a16:creationId xmlns:a16="http://schemas.microsoft.com/office/drawing/2014/main" id="{1F91F949-3DBA-49E5-ACCA-06D928C385E0}"/>
              </a:ext>
            </a:extLst>
          </p:cNvPr>
          <p:cNvSpPr txBox="1">
            <a:spLocks noChangeArrowheads="1"/>
          </p:cNvSpPr>
          <p:nvPr/>
        </p:nvSpPr>
        <p:spPr bwMode="auto">
          <a:xfrm>
            <a:off x="4473575" y="4076700"/>
            <a:ext cx="458788" cy="7921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pPr>
            <a:r>
              <a:rPr lang="ja-JP" altLang="ja-JP" sz="1800" b="0" dirty="0">
                <a:solidFill>
                  <a:schemeClr val="tx1"/>
                </a:solidFill>
                <a:latin typeface="Arial" panose="020B0604020202020204" pitchFamily="34" charset="0"/>
                <a:ea typeface="ＭＳ Ｐゴシック" panose="020B0600070205080204" pitchFamily="50" charset="-128"/>
              </a:rPr>
              <a:t>資本</a:t>
            </a:r>
          </a:p>
        </p:txBody>
      </p:sp>
      <p:sp>
        <p:nvSpPr>
          <p:cNvPr id="29700" name="Text Box 8">
            <a:extLst>
              <a:ext uri="{FF2B5EF4-FFF2-40B4-BE49-F238E27FC236}">
                <a16:creationId xmlns:a16="http://schemas.microsoft.com/office/drawing/2014/main" id="{A519D6F3-4017-464C-8575-07929F60927D}"/>
              </a:ext>
            </a:extLst>
          </p:cNvPr>
          <p:cNvSpPr txBox="1">
            <a:spLocks noChangeArrowheads="1"/>
          </p:cNvSpPr>
          <p:nvPr/>
        </p:nvSpPr>
        <p:spPr bwMode="auto">
          <a:xfrm>
            <a:off x="3059113" y="2997200"/>
            <a:ext cx="1944687" cy="5191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pPr>
            <a:r>
              <a:rPr lang="ja-JP" altLang="ja-JP" dirty="0">
                <a:solidFill>
                  <a:schemeClr val="tx1"/>
                </a:solidFill>
                <a:latin typeface="Arial" panose="020B0604020202020204" pitchFamily="34" charset="0"/>
              </a:rPr>
              <a:t>純生産</a:t>
            </a:r>
          </a:p>
        </p:txBody>
      </p:sp>
      <p:sp>
        <p:nvSpPr>
          <p:cNvPr id="29701" name="Text Box 9">
            <a:extLst>
              <a:ext uri="{FF2B5EF4-FFF2-40B4-BE49-F238E27FC236}">
                <a16:creationId xmlns:a16="http://schemas.microsoft.com/office/drawing/2014/main" id="{5F4291DB-27CA-440E-B20B-B7B1DB01A7AB}"/>
              </a:ext>
            </a:extLst>
          </p:cNvPr>
          <p:cNvSpPr txBox="1">
            <a:spLocks noChangeArrowheads="1"/>
          </p:cNvSpPr>
          <p:nvPr/>
        </p:nvSpPr>
        <p:spPr bwMode="auto">
          <a:xfrm>
            <a:off x="4859338" y="3062288"/>
            <a:ext cx="1008062" cy="3667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pPr>
            <a:r>
              <a:rPr lang="ja-JP" altLang="ja-JP" sz="1800" dirty="0">
                <a:solidFill>
                  <a:schemeClr val="tx1"/>
                </a:solidFill>
                <a:latin typeface="Arial" panose="020B0604020202020204" pitchFamily="34" charset="0"/>
                <a:ea typeface="ＭＳ Ｐゴシック" panose="020B0600070205080204" pitchFamily="50" charset="-128"/>
              </a:rPr>
              <a:t>商品</a:t>
            </a:r>
          </a:p>
        </p:txBody>
      </p:sp>
      <p:sp>
        <p:nvSpPr>
          <p:cNvPr id="29702" name="Rectangle 10">
            <a:extLst>
              <a:ext uri="{FF2B5EF4-FFF2-40B4-BE49-F238E27FC236}">
                <a16:creationId xmlns:a16="http://schemas.microsoft.com/office/drawing/2014/main" id="{1851AC51-AD0F-4B29-96F5-79C1447A4ACF}"/>
              </a:ext>
            </a:extLst>
          </p:cNvPr>
          <p:cNvSpPr>
            <a:spLocks noGrp="1" noChangeArrowheads="1"/>
          </p:cNvSpPr>
          <p:nvPr>
            <p:ph type="ctrTitle"/>
          </p:nvPr>
        </p:nvSpPr>
        <p:spPr>
          <a:xfrm>
            <a:off x="587375" y="0"/>
            <a:ext cx="7772400" cy="765175"/>
          </a:xfrm>
        </p:spPr>
        <p:txBody>
          <a:bodyPr anchor="ctr"/>
          <a:lstStyle/>
          <a:p>
            <a:pPr eaLnBrk="1" hangingPunct="1"/>
            <a:r>
              <a:rPr lang="ja-JP" altLang="ja-JP" sz="3600" dirty="0">
                <a:latin typeface="GMAP古印体EB 04" panose="02000600000000000000" pitchFamily="2" charset="-128"/>
                <a:ea typeface="GMAP古印体EB 04" panose="02000600000000000000" pitchFamily="2" charset="-128"/>
              </a:rPr>
              <a:t>町内会の三位一体モデル</a:t>
            </a:r>
          </a:p>
        </p:txBody>
      </p:sp>
      <p:sp>
        <p:nvSpPr>
          <p:cNvPr id="29703" name="Text Box 11">
            <a:extLst>
              <a:ext uri="{FF2B5EF4-FFF2-40B4-BE49-F238E27FC236}">
                <a16:creationId xmlns:a16="http://schemas.microsoft.com/office/drawing/2014/main" id="{885592BB-3B28-448E-B578-A9AC763C3340}"/>
              </a:ext>
            </a:extLst>
          </p:cNvPr>
          <p:cNvSpPr txBox="1">
            <a:spLocks noChangeArrowheads="1"/>
          </p:cNvSpPr>
          <p:nvPr/>
        </p:nvSpPr>
        <p:spPr bwMode="auto">
          <a:xfrm>
            <a:off x="107950" y="1901825"/>
            <a:ext cx="3192463"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algn="l" eaLnBrk="1" hangingPunct="1">
              <a:spcBef>
                <a:spcPct val="50000"/>
              </a:spcBef>
              <a:buClr>
                <a:srgbClr val="008000"/>
              </a:buClr>
              <a:buSzPct val="90000"/>
              <a:buFont typeface="Monotype Sorts" pitchFamily="2" charset="2"/>
              <a:buNone/>
            </a:pPr>
            <a:r>
              <a:rPr lang="ja-JP" altLang="ja-JP" sz="2400" b="0" dirty="0">
                <a:solidFill>
                  <a:schemeClr val="tx1"/>
                </a:solidFill>
                <a:latin typeface="GMAP行書B 04" panose="02000600000000000000" pitchFamily="2" charset="-128"/>
                <a:ea typeface="GMAP行書B 04" panose="02000600000000000000" pitchFamily="2" charset="-128"/>
              </a:rPr>
              <a:t>耕す（世話をする）</a:t>
            </a:r>
          </a:p>
        </p:txBody>
      </p:sp>
      <p:sp>
        <p:nvSpPr>
          <p:cNvPr id="29704" name="Text Box 12">
            <a:extLst>
              <a:ext uri="{FF2B5EF4-FFF2-40B4-BE49-F238E27FC236}">
                <a16:creationId xmlns:a16="http://schemas.microsoft.com/office/drawing/2014/main" id="{26D4A0DF-963C-4E53-A97A-AAB4D96FACF5}"/>
              </a:ext>
            </a:extLst>
          </p:cNvPr>
          <p:cNvSpPr txBox="1">
            <a:spLocks noChangeArrowheads="1"/>
          </p:cNvSpPr>
          <p:nvPr/>
        </p:nvSpPr>
        <p:spPr bwMode="auto">
          <a:xfrm>
            <a:off x="587375" y="2622550"/>
            <a:ext cx="2400300" cy="5191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buClr>
                <a:srgbClr val="008000"/>
              </a:buClr>
              <a:buSzPct val="90000"/>
              <a:buFont typeface="Monotype Sorts" pitchFamily="2" charset="2"/>
              <a:buNone/>
            </a:pPr>
            <a:r>
              <a:rPr lang="ja-JP" altLang="ja-JP" b="0" dirty="0">
                <a:solidFill>
                  <a:srgbClr val="FC2E18"/>
                </a:solidFill>
                <a:latin typeface="GMAP行書B 04" panose="02000600000000000000" pitchFamily="2" charset="-128"/>
                <a:ea typeface="GMAP行書B 04" panose="02000600000000000000" pitchFamily="2" charset="-128"/>
              </a:rPr>
              <a:t>人を育てる</a:t>
            </a:r>
          </a:p>
        </p:txBody>
      </p:sp>
      <p:sp>
        <p:nvSpPr>
          <p:cNvPr id="29705" name="Text Box 13">
            <a:extLst>
              <a:ext uri="{FF2B5EF4-FFF2-40B4-BE49-F238E27FC236}">
                <a16:creationId xmlns:a16="http://schemas.microsoft.com/office/drawing/2014/main" id="{C973F069-DC9E-4126-9C75-61C68B809345}"/>
              </a:ext>
            </a:extLst>
          </p:cNvPr>
          <p:cNvSpPr txBox="1">
            <a:spLocks noChangeArrowheads="1"/>
          </p:cNvSpPr>
          <p:nvPr/>
        </p:nvSpPr>
        <p:spPr bwMode="auto">
          <a:xfrm>
            <a:off x="3995738" y="5722938"/>
            <a:ext cx="4824412" cy="9461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algn="l" eaLnBrk="1" hangingPunct="1">
              <a:spcBef>
                <a:spcPct val="50000"/>
              </a:spcBef>
              <a:buClr>
                <a:srgbClr val="008000"/>
              </a:buClr>
              <a:buSzPct val="90000"/>
              <a:buFont typeface="Monotype Sorts" pitchFamily="2" charset="2"/>
              <a:buNone/>
            </a:pPr>
            <a:r>
              <a:rPr lang="ja-JP" altLang="ja-JP" b="0" dirty="0">
                <a:solidFill>
                  <a:schemeClr val="tx1"/>
                </a:solidFill>
                <a:latin typeface="GMAP行書B 04" panose="02000600000000000000" pitchFamily="2" charset="-128"/>
                <a:ea typeface="GMAP行書B 04" panose="02000600000000000000" pitchFamily="2" charset="-128"/>
              </a:rPr>
              <a:t>交換は後から接続されることで純生産が商品に転換する</a:t>
            </a:r>
          </a:p>
        </p:txBody>
      </p:sp>
      <p:sp>
        <p:nvSpPr>
          <p:cNvPr id="29706" name="Oval 14">
            <a:extLst>
              <a:ext uri="{FF2B5EF4-FFF2-40B4-BE49-F238E27FC236}">
                <a16:creationId xmlns:a16="http://schemas.microsoft.com/office/drawing/2014/main" id="{9DAAECBC-2E45-4553-B926-F9AB591D963A}"/>
              </a:ext>
            </a:extLst>
          </p:cNvPr>
          <p:cNvSpPr>
            <a:spLocks noChangeArrowheads="1"/>
          </p:cNvSpPr>
          <p:nvPr/>
        </p:nvSpPr>
        <p:spPr bwMode="auto">
          <a:xfrm>
            <a:off x="3203575" y="1128713"/>
            <a:ext cx="2855913" cy="2876550"/>
          </a:xfrm>
          <a:prstGeom prst="ellipse">
            <a:avLst/>
          </a:prstGeom>
          <a:noFill/>
          <a:ln w="76200">
            <a:solidFill>
              <a:srgbClr val="FF0000"/>
            </a:solidFill>
            <a:round/>
            <a:headEnd/>
            <a:tailEn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2058" tIns="41029" rIns="82058" bIns="41029" anchor="ct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endParaRPr lang="ja-JP" altLang="en-US" dirty="0"/>
          </a:p>
        </p:txBody>
      </p:sp>
      <p:sp>
        <p:nvSpPr>
          <p:cNvPr id="29707" name="AutoShape 15">
            <a:extLst>
              <a:ext uri="{FF2B5EF4-FFF2-40B4-BE49-F238E27FC236}">
                <a16:creationId xmlns:a16="http://schemas.microsoft.com/office/drawing/2014/main" id="{6F6DD25C-5FC0-4B2F-B22B-D1EB020FD4E7}"/>
              </a:ext>
            </a:extLst>
          </p:cNvPr>
          <p:cNvSpPr>
            <a:spLocks noChangeArrowheads="1"/>
          </p:cNvSpPr>
          <p:nvPr/>
        </p:nvSpPr>
        <p:spPr bwMode="auto">
          <a:xfrm rot="3404482">
            <a:off x="2864644" y="2609056"/>
            <a:ext cx="815975" cy="582613"/>
          </a:xfrm>
          <a:prstGeom prst="upDownArrow">
            <a:avLst>
              <a:gd name="adj1" fmla="val 50000"/>
              <a:gd name="adj2" fmla="val 20000"/>
            </a:avLst>
          </a:prstGeom>
          <a:solidFill>
            <a:schemeClr val="bg1"/>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endParaRPr lang="ja-JP" altLang="en-US" dirty="0"/>
          </a:p>
        </p:txBody>
      </p:sp>
      <p:sp>
        <p:nvSpPr>
          <p:cNvPr id="29708" name="Text Box 16">
            <a:extLst>
              <a:ext uri="{FF2B5EF4-FFF2-40B4-BE49-F238E27FC236}">
                <a16:creationId xmlns:a16="http://schemas.microsoft.com/office/drawing/2014/main" id="{EE5336AD-D897-4062-A35A-D98DB891DBFC}"/>
              </a:ext>
            </a:extLst>
          </p:cNvPr>
          <p:cNvSpPr txBox="1">
            <a:spLocks noChangeArrowheads="1"/>
          </p:cNvSpPr>
          <p:nvPr/>
        </p:nvSpPr>
        <p:spPr bwMode="auto">
          <a:xfrm>
            <a:off x="6372225" y="2622550"/>
            <a:ext cx="1655763" cy="5191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buClr>
                <a:srgbClr val="008000"/>
              </a:buClr>
              <a:buSzPct val="90000"/>
              <a:buFont typeface="Monotype Sorts" pitchFamily="2" charset="2"/>
              <a:buNone/>
            </a:pPr>
            <a:r>
              <a:rPr lang="ja-JP" altLang="ja-JP" b="0" dirty="0">
                <a:solidFill>
                  <a:srgbClr val="FC2E18"/>
                </a:solidFill>
                <a:latin typeface="GMAP古印体EB 04" panose="02000600000000000000" pitchFamily="2" charset="-128"/>
                <a:ea typeface="GMAP古印体EB 04" panose="02000600000000000000" pitchFamily="2" charset="-128"/>
              </a:rPr>
              <a:t>自営業者</a:t>
            </a:r>
          </a:p>
        </p:txBody>
      </p:sp>
      <p:pic>
        <p:nvPicPr>
          <p:cNvPr id="29709" name="Picture 17" descr="momoCA">
            <a:extLst>
              <a:ext uri="{FF2B5EF4-FFF2-40B4-BE49-F238E27FC236}">
                <a16:creationId xmlns:a16="http://schemas.microsoft.com/office/drawing/2014/main" id="{EA67B66A-7B45-4803-8113-15F551ADB3B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13625" y="3851275"/>
            <a:ext cx="1489075" cy="1871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pic>
    </p:spTree>
  </p:cSld>
  <p:clrMapOvr>
    <a:masterClrMapping/>
  </p:clrMapOvr>
  <p:transition spd="med">
    <p:random/>
    <p:sndAc>
      <p:stSnd>
        <p:snd r:embed="rId2" name="camera.wav"/>
      </p:stSnd>
    </p:sndAc>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22" name="Group 2">
            <a:extLst>
              <a:ext uri="{FF2B5EF4-FFF2-40B4-BE49-F238E27FC236}">
                <a16:creationId xmlns:a16="http://schemas.microsoft.com/office/drawing/2014/main" id="{16366787-E0BC-4143-BCA9-41D0118BA22F}"/>
              </a:ext>
            </a:extLst>
          </p:cNvPr>
          <p:cNvGrpSpPr>
            <a:grpSpLocks/>
          </p:cNvGrpSpPr>
          <p:nvPr/>
        </p:nvGrpSpPr>
        <p:grpSpPr bwMode="auto">
          <a:xfrm>
            <a:off x="1906588" y="979488"/>
            <a:ext cx="5545137" cy="5257800"/>
            <a:chOff x="0" y="0"/>
            <a:chExt cx="3468" cy="3218"/>
          </a:xfrm>
        </p:grpSpPr>
        <p:pic>
          <p:nvPicPr>
            <p:cNvPr id="30732" name="Picture 3" descr="ボロメオの結び目">
              <a:extLst>
                <a:ext uri="{FF2B5EF4-FFF2-40B4-BE49-F238E27FC236}">
                  <a16:creationId xmlns:a16="http://schemas.microsoft.com/office/drawing/2014/main" id="{40328EB8-8CFE-415A-B009-C9495084587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3468" cy="3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33" name="Text Box 4">
              <a:extLst>
                <a:ext uri="{FF2B5EF4-FFF2-40B4-BE49-F238E27FC236}">
                  <a16:creationId xmlns:a16="http://schemas.microsoft.com/office/drawing/2014/main" id="{470F7E23-EE66-48E4-B61D-188AD973C9CD}"/>
                </a:ext>
              </a:extLst>
            </p:cNvPr>
            <p:cNvSpPr txBox="1">
              <a:spLocks noChangeArrowheads="1"/>
            </p:cNvSpPr>
            <p:nvPr/>
          </p:nvSpPr>
          <p:spPr bwMode="auto">
            <a:xfrm>
              <a:off x="45" y="1857"/>
              <a:ext cx="1598" cy="317"/>
            </a:xfrm>
            <a:prstGeom prst="rect">
              <a:avLst/>
            </a:prstGeom>
            <a:noFill/>
            <a:ln>
              <a:noFill/>
            </a:ln>
            <a:effectLst/>
            <a:extLst>
              <a:ext uri="{909E8E84-426E-40DD-AFC4-6F175D3DCCD1}">
                <a14:hiddenFill xmlns:a14="http://schemas.microsoft.com/office/drawing/2010/main">
                  <a:solidFill>
                    <a:srgbClr val="FFBE7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buClr>
                  <a:srgbClr val="008000"/>
                </a:buClr>
                <a:buSzPct val="90000"/>
                <a:buFont typeface="Monotype Sorts" pitchFamily="2" charset="2"/>
                <a:buNone/>
              </a:pPr>
              <a:r>
                <a:rPr lang="ja-JP" altLang="ja-JP" b="0" dirty="0">
                  <a:solidFill>
                    <a:schemeClr val="tx1"/>
                  </a:solidFill>
                  <a:latin typeface="HGPﾌﾞｰｹ" pitchFamily="2" charset="-128"/>
                </a:rPr>
                <a:t>経済</a:t>
              </a:r>
            </a:p>
          </p:txBody>
        </p:sp>
        <p:sp>
          <p:nvSpPr>
            <p:cNvPr id="30734" name="Text Box 5">
              <a:extLst>
                <a:ext uri="{FF2B5EF4-FFF2-40B4-BE49-F238E27FC236}">
                  <a16:creationId xmlns:a16="http://schemas.microsoft.com/office/drawing/2014/main" id="{296596B4-8176-409F-9B69-C059B2356C1C}"/>
                </a:ext>
              </a:extLst>
            </p:cNvPr>
            <p:cNvSpPr txBox="1">
              <a:spLocks noChangeArrowheads="1"/>
            </p:cNvSpPr>
            <p:nvPr/>
          </p:nvSpPr>
          <p:spPr bwMode="auto">
            <a:xfrm>
              <a:off x="2041" y="1895"/>
              <a:ext cx="1134" cy="710"/>
            </a:xfrm>
            <a:prstGeom prst="rect">
              <a:avLst/>
            </a:prstGeom>
            <a:noFill/>
            <a:ln>
              <a:noFill/>
            </a:ln>
            <a:effectLst/>
            <a:extLst>
              <a:ext uri="{909E8E84-426E-40DD-AFC4-6F175D3DCCD1}">
                <a14:hiddenFill xmlns:a14="http://schemas.microsoft.com/office/drawing/2010/main">
                  <a:solidFill>
                    <a:srgbClr val="FFBE7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buClr>
                  <a:srgbClr val="008000"/>
                </a:buClr>
                <a:buSzPct val="90000"/>
                <a:buFont typeface="Monotype Sorts" pitchFamily="2" charset="2"/>
                <a:buNone/>
              </a:pPr>
              <a:r>
                <a:rPr lang="ja-JP" altLang="ja-JP" b="0" dirty="0">
                  <a:solidFill>
                    <a:schemeClr val="tx1"/>
                  </a:solidFill>
                  <a:latin typeface="HGPﾌﾞｰｹ" pitchFamily="2" charset="-128"/>
                </a:rPr>
                <a:t>交換</a:t>
              </a:r>
            </a:p>
            <a:p>
              <a:pPr eaLnBrk="1" hangingPunct="1">
                <a:spcBef>
                  <a:spcPct val="50000"/>
                </a:spcBef>
                <a:buClr>
                  <a:srgbClr val="008000"/>
                </a:buClr>
                <a:buSzPct val="90000"/>
                <a:buFont typeface="Monotype Sorts" pitchFamily="2" charset="2"/>
                <a:buNone/>
              </a:pPr>
              <a:endParaRPr lang="ja-JP" altLang="ja-JP" b="0" dirty="0">
                <a:solidFill>
                  <a:schemeClr val="tx1"/>
                </a:solidFill>
                <a:latin typeface="HGPﾌﾞｰｹ" pitchFamily="2" charset="-128"/>
              </a:endParaRPr>
            </a:p>
          </p:txBody>
        </p:sp>
        <p:sp>
          <p:nvSpPr>
            <p:cNvPr id="30735" name="Text Box 6">
              <a:extLst>
                <a:ext uri="{FF2B5EF4-FFF2-40B4-BE49-F238E27FC236}">
                  <a16:creationId xmlns:a16="http://schemas.microsoft.com/office/drawing/2014/main" id="{50D12914-FB5E-483E-84F6-FB167C5055CF}"/>
                </a:ext>
              </a:extLst>
            </p:cNvPr>
            <p:cNvSpPr txBox="1">
              <a:spLocks noChangeArrowheads="1"/>
            </p:cNvSpPr>
            <p:nvPr/>
          </p:nvSpPr>
          <p:spPr bwMode="auto">
            <a:xfrm>
              <a:off x="998" y="535"/>
              <a:ext cx="1496" cy="318"/>
            </a:xfrm>
            <a:prstGeom prst="rect">
              <a:avLst/>
            </a:prstGeom>
            <a:noFill/>
            <a:ln>
              <a:noFill/>
            </a:ln>
            <a:effectLst/>
            <a:extLst>
              <a:ext uri="{909E8E84-426E-40DD-AFC4-6F175D3DCCD1}">
                <a14:hiddenFill xmlns:a14="http://schemas.microsoft.com/office/drawing/2010/main">
                  <a:solidFill>
                    <a:srgbClr val="FFBE7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buClr>
                  <a:srgbClr val="008000"/>
                </a:buClr>
                <a:buSzPct val="90000"/>
                <a:buFont typeface="Monotype Sorts" pitchFamily="2" charset="2"/>
                <a:buNone/>
              </a:pPr>
              <a:r>
                <a:rPr lang="ja-JP" altLang="ja-JP" b="0" dirty="0">
                  <a:solidFill>
                    <a:schemeClr val="tx1"/>
                  </a:solidFill>
                  <a:latin typeface="HGPﾌﾞｰｹ" pitchFamily="2" charset="-128"/>
                </a:rPr>
                <a:t>贈与</a:t>
              </a:r>
            </a:p>
          </p:txBody>
        </p:sp>
      </p:grpSp>
      <p:sp>
        <p:nvSpPr>
          <p:cNvPr id="30723" name="Text Box 7">
            <a:extLst>
              <a:ext uri="{FF2B5EF4-FFF2-40B4-BE49-F238E27FC236}">
                <a16:creationId xmlns:a16="http://schemas.microsoft.com/office/drawing/2014/main" id="{D6D62F28-9F59-4068-92ED-F9FAD9462AA2}"/>
              </a:ext>
            </a:extLst>
          </p:cNvPr>
          <p:cNvSpPr txBox="1">
            <a:spLocks noChangeArrowheads="1"/>
          </p:cNvSpPr>
          <p:nvPr/>
        </p:nvSpPr>
        <p:spPr bwMode="auto">
          <a:xfrm>
            <a:off x="4383088" y="4149725"/>
            <a:ext cx="549275" cy="7921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pPr>
            <a:r>
              <a:rPr lang="ja-JP" altLang="ja-JP" sz="2400" dirty="0">
                <a:solidFill>
                  <a:schemeClr val="tx1"/>
                </a:solidFill>
                <a:latin typeface="Arial" panose="020B0604020202020204" pitchFamily="34" charset="0"/>
              </a:rPr>
              <a:t>資本</a:t>
            </a:r>
          </a:p>
        </p:txBody>
      </p:sp>
      <p:sp>
        <p:nvSpPr>
          <p:cNvPr id="30724" name="Text Box 8">
            <a:extLst>
              <a:ext uri="{FF2B5EF4-FFF2-40B4-BE49-F238E27FC236}">
                <a16:creationId xmlns:a16="http://schemas.microsoft.com/office/drawing/2014/main" id="{BBF92B58-CBD1-4162-9AF1-CBDAB1AE96AC}"/>
              </a:ext>
            </a:extLst>
          </p:cNvPr>
          <p:cNvSpPr txBox="1">
            <a:spLocks noChangeArrowheads="1"/>
          </p:cNvSpPr>
          <p:nvPr/>
        </p:nvSpPr>
        <p:spPr bwMode="auto">
          <a:xfrm>
            <a:off x="3348038" y="3068638"/>
            <a:ext cx="1152525" cy="3667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pPr>
            <a:r>
              <a:rPr lang="ja-JP" altLang="ja-JP" sz="1800" dirty="0">
                <a:solidFill>
                  <a:schemeClr val="tx1"/>
                </a:solidFill>
                <a:latin typeface="Arial" panose="020B0604020202020204" pitchFamily="34" charset="0"/>
                <a:ea typeface="ＭＳ Ｐゴシック" panose="020B0600070205080204" pitchFamily="50" charset="-128"/>
              </a:rPr>
              <a:t>純生産</a:t>
            </a:r>
          </a:p>
        </p:txBody>
      </p:sp>
      <p:sp>
        <p:nvSpPr>
          <p:cNvPr id="30725" name="Text Box 9">
            <a:extLst>
              <a:ext uri="{FF2B5EF4-FFF2-40B4-BE49-F238E27FC236}">
                <a16:creationId xmlns:a16="http://schemas.microsoft.com/office/drawing/2014/main" id="{C4416740-12BB-4A54-A8E6-A554F14C5964}"/>
              </a:ext>
            </a:extLst>
          </p:cNvPr>
          <p:cNvSpPr txBox="1">
            <a:spLocks noChangeArrowheads="1"/>
          </p:cNvSpPr>
          <p:nvPr/>
        </p:nvSpPr>
        <p:spPr bwMode="auto">
          <a:xfrm>
            <a:off x="4859338" y="3068638"/>
            <a:ext cx="1008062"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pPr>
            <a:r>
              <a:rPr lang="ja-JP" altLang="ja-JP" sz="2400" dirty="0">
                <a:solidFill>
                  <a:schemeClr val="tx1"/>
                </a:solidFill>
                <a:latin typeface="Arial" panose="020B0604020202020204" pitchFamily="34" charset="0"/>
              </a:rPr>
              <a:t>商品</a:t>
            </a:r>
          </a:p>
        </p:txBody>
      </p:sp>
      <p:sp>
        <p:nvSpPr>
          <p:cNvPr id="30726" name="Rectangle 10">
            <a:extLst>
              <a:ext uri="{FF2B5EF4-FFF2-40B4-BE49-F238E27FC236}">
                <a16:creationId xmlns:a16="http://schemas.microsoft.com/office/drawing/2014/main" id="{3C8FBB6E-CC06-4986-ABBE-D5F3F1E870D9}"/>
              </a:ext>
            </a:extLst>
          </p:cNvPr>
          <p:cNvSpPr>
            <a:spLocks noGrp="1" noChangeArrowheads="1"/>
          </p:cNvSpPr>
          <p:nvPr>
            <p:ph type="ctrTitle"/>
          </p:nvPr>
        </p:nvSpPr>
        <p:spPr>
          <a:xfrm>
            <a:off x="587375" y="0"/>
            <a:ext cx="7772400" cy="765175"/>
          </a:xfrm>
        </p:spPr>
        <p:txBody>
          <a:bodyPr anchor="ctr"/>
          <a:lstStyle/>
          <a:p>
            <a:pPr eaLnBrk="1" hangingPunct="1"/>
            <a:r>
              <a:rPr lang="ja-JP" altLang="ja-JP" sz="3600" dirty="0">
                <a:latin typeface="GMAP古印体EB 04" panose="02000600000000000000" pitchFamily="2" charset="-128"/>
                <a:ea typeface="GMAP古印体EB 04" panose="02000600000000000000" pitchFamily="2" charset="-128"/>
              </a:rPr>
              <a:t>破綻した金融資本主義のモデル</a:t>
            </a:r>
          </a:p>
        </p:txBody>
      </p:sp>
      <p:sp>
        <p:nvSpPr>
          <p:cNvPr id="30727" name="Oval 11">
            <a:extLst>
              <a:ext uri="{FF2B5EF4-FFF2-40B4-BE49-F238E27FC236}">
                <a16:creationId xmlns:a16="http://schemas.microsoft.com/office/drawing/2014/main" id="{F43D775E-605D-4D6A-B9AF-C277122F1B19}"/>
              </a:ext>
            </a:extLst>
          </p:cNvPr>
          <p:cNvSpPr>
            <a:spLocks noChangeArrowheads="1"/>
          </p:cNvSpPr>
          <p:nvPr/>
        </p:nvSpPr>
        <p:spPr bwMode="auto">
          <a:xfrm>
            <a:off x="4127500" y="2767013"/>
            <a:ext cx="3036888" cy="2876550"/>
          </a:xfrm>
          <a:prstGeom prst="ellipse">
            <a:avLst/>
          </a:prstGeom>
          <a:noFill/>
          <a:ln w="76200">
            <a:solidFill>
              <a:srgbClr val="FF0000"/>
            </a:solidFill>
            <a:round/>
            <a:headEnd/>
            <a:tailEn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2058" tIns="41029" rIns="82058" bIns="41029" anchor="ct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endParaRPr lang="ja-JP" altLang="en-US" dirty="0"/>
          </a:p>
        </p:txBody>
      </p:sp>
      <p:sp>
        <p:nvSpPr>
          <p:cNvPr id="30728" name="Text Box 12">
            <a:extLst>
              <a:ext uri="{FF2B5EF4-FFF2-40B4-BE49-F238E27FC236}">
                <a16:creationId xmlns:a16="http://schemas.microsoft.com/office/drawing/2014/main" id="{D82B53E5-E6CA-4EF2-8DAC-EF71603FD47F}"/>
              </a:ext>
            </a:extLst>
          </p:cNvPr>
          <p:cNvSpPr txBox="1">
            <a:spLocks noChangeArrowheads="1"/>
          </p:cNvSpPr>
          <p:nvPr/>
        </p:nvSpPr>
        <p:spPr bwMode="auto">
          <a:xfrm>
            <a:off x="3502025" y="5976938"/>
            <a:ext cx="3192463"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buClr>
                <a:srgbClr val="008000"/>
              </a:buClr>
              <a:buSzPct val="90000"/>
              <a:buFont typeface="Monotype Sorts" pitchFamily="2" charset="2"/>
              <a:buNone/>
            </a:pPr>
            <a:r>
              <a:rPr lang="ja-JP" altLang="ja-JP" sz="2400" b="0" dirty="0">
                <a:solidFill>
                  <a:schemeClr val="tx1"/>
                </a:solidFill>
                <a:latin typeface="HGPﾌﾞｰｹ" pitchFamily="2" charset="-128"/>
              </a:rPr>
              <a:t>耕す（世話をする）</a:t>
            </a:r>
          </a:p>
        </p:txBody>
      </p:sp>
      <p:sp>
        <p:nvSpPr>
          <p:cNvPr id="30729" name="AutoShape 13">
            <a:extLst>
              <a:ext uri="{FF2B5EF4-FFF2-40B4-BE49-F238E27FC236}">
                <a16:creationId xmlns:a16="http://schemas.microsoft.com/office/drawing/2014/main" id="{F965608A-8D74-44DD-8C4D-C126EE361524}"/>
              </a:ext>
            </a:extLst>
          </p:cNvPr>
          <p:cNvSpPr>
            <a:spLocks noChangeArrowheads="1"/>
          </p:cNvSpPr>
          <p:nvPr/>
        </p:nvSpPr>
        <p:spPr bwMode="auto">
          <a:xfrm rot="5400000">
            <a:off x="4271962" y="4497388"/>
            <a:ext cx="815975" cy="1657350"/>
          </a:xfrm>
          <a:prstGeom prst="upDownArrow">
            <a:avLst>
              <a:gd name="adj1" fmla="val 50000"/>
              <a:gd name="adj2" fmla="val 40623"/>
            </a:avLst>
          </a:prstGeom>
          <a:solidFill>
            <a:schemeClr val="bg1"/>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endParaRPr lang="ja-JP" altLang="en-US" dirty="0"/>
          </a:p>
        </p:txBody>
      </p:sp>
      <p:sp>
        <p:nvSpPr>
          <p:cNvPr id="30730" name="Line 14">
            <a:extLst>
              <a:ext uri="{FF2B5EF4-FFF2-40B4-BE49-F238E27FC236}">
                <a16:creationId xmlns:a16="http://schemas.microsoft.com/office/drawing/2014/main" id="{A87D9044-5CE6-446A-A1AB-1BC0F6F773BB}"/>
              </a:ext>
            </a:extLst>
          </p:cNvPr>
          <p:cNvSpPr>
            <a:spLocks noChangeShapeType="1"/>
          </p:cNvSpPr>
          <p:nvPr/>
        </p:nvSpPr>
        <p:spPr bwMode="auto">
          <a:xfrm flipH="1">
            <a:off x="3562350" y="1316038"/>
            <a:ext cx="2017713" cy="2119312"/>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2058" tIns="41029" rIns="82058" bIns="41029" anchor="ctr"/>
          <a:lstStyle/>
          <a:p>
            <a:endParaRPr lang="ja-JP" altLang="en-US" dirty="0"/>
          </a:p>
        </p:txBody>
      </p:sp>
      <p:pic>
        <p:nvPicPr>
          <p:cNvPr id="30731" name="Picture 15" descr="momoCA">
            <a:extLst>
              <a:ext uri="{FF2B5EF4-FFF2-40B4-BE49-F238E27FC236}">
                <a16:creationId xmlns:a16="http://schemas.microsoft.com/office/drawing/2014/main" id="{955DFC34-16F9-4FFB-BD52-61E920DF0ED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04125" y="4941888"/>
            <a:ext cx="1489075" cy="1871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pic>
    </p:spTree>
  </p:cSld>
  <p:clrMapOvr>
    <a:masterClrMapping/>
  </p:clrMapOvr>
  <p:transition spd="med">
    <p:random/>
    <p:sndAc>
      <p:stSnd>
        <p:snd r:embed="rId2" name="camera.wav"/>
      </p:stSnd>
    </p:sndAc>
  </p:transition>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484A8943-0C72-4D20-8493-4E47FE39FD8A}"/>
              </a:ext>
            </a:extLst>
          </p:cNvPr>
          <p:cNvSpPr>
            <a:spLocks noChangeArrowheads="1"/>
          </p:cNvSpPr>
          <p:nvPr/>
        </p:nvSpPr>
        <p:spPr bwMode="auto">
          <a:xfrm>
            <a:off x="310111" y="1309252"/>
            <a:ext cx="8225330"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r>
              <a:rPr lang="ja-JP" altLang="ja-JP" sz="5400" b="0" dirty="0">
                <a:solidFill>
                  <a:schemeClr val="tx1"/>
                </a:solidFill>
                <a:latin typeface="GMAP古印体EB 04" panose="02000600000000000000" pitchFamily="2" charset="-128"/>
                <a:ea typeface="GMAP古印体EB 04" panose="02000600000000000000" pitchFamily="2" charset="-128"/>
              </a:rPr>
              <a:t>合理に非合理を突きつけ</a:t>
            </a:r>
          </a:p>
          <a:p>
            <a:pPr eaLnBrk="1" hangingPunct="1"/>
            <a:r>
              <a:rPr lang="ja-JP" altLang="ja-JP" sz="5400" b="0" dirty="0">
                <a:solidFill>
                  <a:schemeClr val="tx1"/>
                </a:solidFill>
                <a:latin typeface="GMAP古印体EB 04" panose="02000600000000000000" pitchFamily="2" charset="-128"/>
                <a:ea typeface="GMAP古印体EB 04" panose="02000600000000000000" pitchFamily="2" charset="-128"/>
              </a:rPr>
              <a:t>無償を爆発させる</a:t>
            </a:r>
          </a:p>
          <a:p>
            <a:pPr eaLnBrk="1" hangingPunct="1"/>
            <a:r>
              <a:rPr lang="ja-JP" altLang="ja-JP" sz="2400" b="0" dirty="0">
                <a:solidFill>
                  <a:schemeClr val="tx1"/>
                </a:solidFill>
                <a:latin typeface="GMAP古印体EB 04" panose="02000600000000000000" pitchFamily="2" charset="-128"/>
                <a:ea typeface="GMAP古印体EB 04" panose="02000600000000000000" pitchFamily="2" charset="-128"/>
              </a:rPr>
              <a:t>　　　　　　　　　　　　　　　　　　　　　岡本太郎</a:t>
            </a:r>
            <a:r>
              <a:rPr lang="ja-JP" altLang="ja-JP" sz="5400" b="0" dirty="0">
                <a:solidFill>
                  <a:schemeClr val="tx1"/>
                </a:solidFill>
                <a:latin typeface="GMAP古印体EB 04" panose="02000600000000000000" pitchFamily="2" charset="-128"/>
                <a:ea typeface="GMAP古印体EB 04" panose="02000600000000000000" pitchFamily="2" charset="-128"/>
              </a:rPr>
              <a:t> </a:t>
            </a:r>
          </a:p>
        </p:txBody>
      </p:sp>
      <p:pic>
        <p:nvPicPr>
          <p:cNvPr id="31747" name="Picture 3" descr="title">
            <a:extLst>
              <a:ext uri="{FF2B5EF4-FFF2-40B4-BE49-F238E27FC236}">
                <a16:creationId xmlns:a16="http://schemas.microsoft.com/office/drawing/2014/main" id="{F59DA28E-F52A-49F3-8279-D68248DDD7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70602" b="18826"/>
          <a:stretch>
            <a:fillRect/>
          </a:stretch>
        </p:blipFill>
        <p:spPr bwMode="auto">
          <a:xfrm>
            <a:off x="323850" y="4098925"/>
            <a:ext cx="4392613" cy="242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48" name="Rectangle 4">
            <a:extLst>
              <a:ext uri="{FF2B5EF4-FFF2-40B4-BE49-F238E27FC236}">
                <a16:creationId xmlns:a16="http://schemas.microsoft.com/office/drawing/2014/main" id="{7157CC16-8891-4950-91D0-9DCCAA54DFC7}"/>
              </a:ext>
            </a:extLst>
          </p:cNvPr>
          <p:cNvSpPr>
            <a:spLocks noGrp="1" noChangeArrowheads="1"/>
          </p:cNvSpPr>
          <p:nvPr>
            <p:ph type="title"/>
          </p:nvPr>
        </p:nvSpPr>
        <p:spPr>
          <a:xfrm>
            <a:off x="533400" y="198438"/>
            <a:ext cx="8345488" cy="782637"/>
          </a:xfrm>
        </p:spPr>
        <p:txBody>
          <a:bodyPr/>
          <a:lstStyle/>
          <a:p>
            <a:pPr eaLnBrk="1" hangingPunct="1"/>
            <a:r>
              <a:rPr lang="ja-JP" altLang="ja-JP" dirty="0">
                <a:solidFill>
                  <a:schemeClr val="tx1"/>
                </a:solidFill>
                <a:latin typeface="GMAP古印体EB 04" panose="02000600000000000000" pitchFamily="2" charset="-128"/>
                <a:ea typeface="GMAP古印体EB 04" panose="02000600000000000000" pitchFamily="2" charset="-128"/>
              </a:rPr>
              <a:t>共感とコミットメントの経済へ</a:t>
            </a:r>
          </a:p>
        </p:txBody>
      </p:sp>
    </p:spTree>
  </p:cSld>
  <p:clrMapOvr>
    <a:masterClrMapping/>
  </p:clrMapOvr>
  <p:transition spd="med">
    <p:random/>
    <p:sndAc>
      <p:stSnd>
        <p:snd r:embed="rId2" name="camera.wav"/>
      </p:stSnd>
    </p:sndAc>
  </p:transition>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2A25512C-3A40-493E-B7F6-5E3C6E9A7C6B}"/>
              </a:ext>
            </a:extLst>
          </p:cNvPr>
          <p:cNvSpPr>
            <a:spLocks noGrp="1" noChangeArrowheads="1"/>
          </p:cNvSpPr>
          <p:nvPr>
            <p:ph type="title"/>
          </p:nvPr>
        </p:nvSpPr>
        <p:spPr>
          <a:xfrm>
            <a:off x="858043" y="2708275"/>
            <a:ext cx="7427913" cy="561975"/>
          </a:xfrm>
        </p:spPr>
        <p:txBody>
          <a:bodyPr/>
          <a:lstStyle/>
          <a:p>
            <a:pPr eaLnBrk="1" hangingPunct="1"/>
            <a:r>
              <a:rPr lang="ja-JP" altLang="ja-JP" sz="8800" dirty="0">
                <a:latin typeface="GSNP勘亭流EB 04" panose="02000600000000000000" pitchFamily="2" charset="-128"/>
                <a:ea typeface="GSNP勘亭流EB 04" panose="02000600000000000000" pitchFamily="2" charset="-128"/>
              </a:rPr>
              <a:t>アジール</a:t>
            </a:r>
          </a:p>
        </p:txBody>
      </p:sp>
    </p:spTree>
  </p:cSld>
  <p:clrMapOvr>
    <a:masterClrMapping/>
  </p:clrMapOvr>
  <p:transition spd="med">
    <p:sndAc>
      <p:stSnd>
        <p:snd r:embed="rId2" name="CAMERA.WAV"/>
      </p:stSnd>
    </p:sndAc>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EE105938-DB43-4F80-8972-A5F1D5D37523}"/>
              </a:ext>
            </a:extLst>
          </p:cNvPr>
          <p:cNvSpPr>
            <a:spLocks noGrp="1" noChangeArrowheads="1"/>
          </p:cNvSpPr>
          <p:nvPr>
            <p:ph type="title"/>
          </p:nvPr>
        </p:nvSpPr>
        <p:spPr>
          <a:xfrm>
            <a:off x="900113" y="2862263"/>
            <a:ext cx="8101012" cy="782637"/>
          </a:xfrm>
        </p:spPr>
        <p:txBody>
          <a:bodyPr/>
          <a:lstStyle/>
          <a:p>
            <a:pPr algn="l" eaLnBrk="1" hangingPunct="1"/>
            <a:r>
              <a:rPr lang="ja-JP" altLang="ja-JP" sz="5400" dirty="0">
                <a:solidFill>
                  <a:schemeClr val="tx1"/>
                </a:solidFill>
                <a:latin typeface="GSNP勘亭流EB 04" panose="02000600000000000000" pitchFamily="2" charset="-128"/>
                <a:ea typeface="GSNP勘亭流EB 04" panose="02000600000000000000" pitchFamily="2" charset="-128"/>
              </a:rPr>
              <a:t>組織（企業・協会）</a:t>
            </a:r>
            <a:br>
              <a:rPr lang="ja-JP" altLang="ja-JP" sz="5400" dirty="0">
                <a:solidFill>
                  <a:schemeClr val="tx1"/>
                </a:solidFill>
                <a:latin typeface="GSNP勘亭流EB 04" panose="02000600000000000000" pitchFamily="2" charset="-128"/>
                <a:ea typeface="GSNP勘亭流EB 04" panose="02000600000000000000" pitchFamily="2" charset="-128"/>
              </a:rPr>
            </a:br>
            <a:r>
              <a:rPr lang="ja-JP" altLang="ja-JP" sz="5400" dirty="0">
                <a:solidFill>
                  <a:schemeClr val="tx1"/>
                </a:solidFill>
                <a:latin typeface="GSNP勘亭流EB 04" panose="02000600000000000000" pitchFamily="2" charset="-128"/>
                <a:ea typeface="GSNP勘亭流EB 04" panose="02000600000000000000" pitchFamily="2" charset="-128"/>
              </a:rPr>
              <a:t>というシステムをつくる</a:t>
            </a:r>
            <a:br>
              <a:rPr lang="ja-JP" altLang="ja-JP" sz="5400" dirty="0">
                <a:solidFill>
                  <a:schemeClr val="tx1"/>
                </a:solidFill>
                <a:latin typeface="GSNP勘亭流EB 04" panose="02000600000000000000" pitchFamily="2" charset="-128"/>
                <a:ea typeface="GSNP勘亭流EB 04" panose="02000600000000000000" pitchFamily="2" charset="-128"/>
              </a:rPr>
            </a:br>
            <a:r>
              <a:rPr lang="ja-JP" altLang="ja-JP" sz="5400" dirty="0">
                <a:solidFill>
                  <a:schemeClr val="tx1"/>
                </a:solidFill>
                <a:latin typeface="GSNP勘亭流EB 04" panose="02000600000000000000" pitchFamily="2" charset="-128"/>
                <a:ea typeface="GSNP勘亭流EB 04" panose="02000600000000000000" pitchFamily="2" charset="-128"/>
              </a:rPr>
              <a:t>情報</a:t>
            </a:r>
            <a:br>
              <a:rPr lang="ja-JP" altLang="ja-JP" sz="5400" dirty="0">
                <a:solidFill>
                  <a:schemeClr val="tx1"/>
                </a:solidFill>
                <a:latin typeface="GSNP勘亭流EB 04" panose="02000600000000000000" pitchFamily="2" charset="-128"/>
                <a:ea typeface="GSNP勘亭流EB 04" panose="02000600000000000000" pitchFamily="2" charset="-128"/>
              </a:rPr>
            </a:br>
            <a:r>
              <a:rPr lang="ja-JP" altLang="ja-JP" sz="5400" dirty="0">
                <a:solidFill>
                  <a:schemeClr val="tx1"/>
                </a:solidFill>
                <a:latin typeface="GSNP勘亭流EB 04" panose="02000600000000000000" pitchFamily="2" charset="-128"/>
                <a:ea typeface="GSNP勘亭流EB 04" panose="02000600000000000000" pitchFamily="2" charset="-128"/>
              </a:rPr>
              <a:t>＝組織のDNA</a:t>
            </a:r>
            <a:br>
              <a:rPr lang="ja-JP" altLang="ja-JP" sz="5400" dirty="0">
                <a:solidFill>
                  <a:schemeClr val="tx1"/>
                </a:solidFill>
                <a:latin typeface="GSNP勘亭流EB 04" panose="02000600000000000000" pitchFamily="2" charset="-128"/>
                <a:ea typeface="GSNP勘亭流EB 04" panose="02000600000000000000" pitchFamily="2" charset="-128"/>
              </a:rPr>
            </a:br>
            <a:r>
              <a:rPr lang="ja-JP" altLang="ja-JP" sz="5400" dirty="0">
                <a:solidFill>
                  <a:schemeClr val="tx1"/>
                </a:solidFill>
                <a:latin typeface="GSNP勘亭流EB 04" panose="02000600000000000000" pitchFamily="2" charset="-128"/>
                <a:ea typeface="GSNP勘亭流EB 04" panose="02000600000000000000" pitchFamily="2" charset="-128"/>
              </a:rPr>
              <a:t>≒ミーム</a:t>
            </a:r>
            <a:br>
              <a:rPr lang="ja-JP" altLang="ja-JP" sz="5400" dirty="0">
                <a:solidFill>
                  <a:schemeClr val="tx1"/>
                </a:solidFill>
                <a:latin typeface="GSNP勘亭流EB 04" panose="02000600000000000000" pitchFamily="2" charset="-128"/>
                <a:ea typeface="GSNP勘亭流EB 04" panose="02000600000000000000" pitchFamily="2" charset="-128"/>
              </a:rPr>
            </a:br>
            <a:r>
              <a:rPr lang="ja-JP" altLang="ja-JP" sz="5400" dirty="0">
                <a:solidFill>
                  <a:schemeClr val="tx1"/>
                </a:solidFill>
                <a:latin typeface="GSNP勘亭流EB 04" panose="02000600000000000000" pitchFamily="2" charset="-128"/>
                <a:ea typeface="GSNP勘亭流EB 04" panose="02000600000000000000" pitchFamily="2" charset="-128"/>
              </a:rPr>
              <a:t>≒社風</a:t>
            </a:r>
          </a:p>
        </p:txBody>
      </p:sp>
      <p:pic>
        <p:nvPicPr>
          <p:cNvPr id="5123" name="Picture 3" descr="momoCA">
            <a:extLst>
              <a:ext uri="{FF2B5EF4-FFF2-40B4-BE49-F238E27FC236}">
                <a16:creationId xmlns:a16="http://schemas.microsoft.com/office/drawing/2014/main" id="{9379A090-240C-41E0-8F37-8E174F56E90E}"/>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7645400" y="4941888"/>
            <a:ext cx="1463675" cy="1871662"/>
          </a:xfrm>
          <a:noFill/>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nodeType="withEffect">
                                  <p:stCondLst>
                                    <p:cond delay="0"/>
                                  </p:stCondLst>
                                  <p:childTnLst>
                                    <p:set>
                                      <p:cBhvr>
                                        <p:cTn id="6" dur="1" fill="hold">
                                          <p:stCondLst>
                                            <p:cond delay="0"/>
                                          </p:stCondLst>
                                        </p:cTn>
                                        <p:tgtEl>
                                          <p:spTgt spid="5123"/>
                                        </p:tgtEl>
                                        <p:attrNameLst>
                                          <p:attrName>style.visibility</p:attrName>
                                        </p:attrNameLst>
                                      </p:cBhvr>
                                      <p:to>
                                        <p:strVal val="visible"/>
                                      </p:to>
                                    </p:set>
                                    <p:animEffect transition="in" filter="wipe(down)">
                                      <p:cBhvr>
                                        <p:cTn id="7" dur="580">
                                          <p:stCondLst>
                                            <p:cond delay="0"/>
                                          </p:stCondLst>
                                        </p:cTn>
                                        <p:tgtEl>
                                          <p:spTgt spid="5123"/>
                                        </p:tgtEl>
                                      </p:cBhvr>
                                    </p:animEffect>
                                    <p:anim calcmode="lin" valueType="num">
                                      <p:cBhvr>
                                        <p:cTn id="8" dur="1822" tmFilter="0,0; 0.14,0.36; 0.43,0.73; 0.71,0.91; 1.0,1.0">
                                          <p:stCondLst>
                                            <p:cond delay="0"/>
                                          </p:stCondLst>
                                        </p:cTn>
                                        <p:tgtEl>
                                          <p:spTgt spid="512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12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12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12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123"/>
                                        </p:tgtEl>
                                        <p:attrNameLst>
                                          <p:attrName>ppt_y</p:attrName>
                                        </p:attrNameLst>
                                      </p:cBhvr>
                                      <p:tavLst>
                                        <p:tav tm="0" fmla="#ppt_y-sin(pi*$)/81">
                                          <p:val>
                                            <p:fltVal val="0"/>
                                          </p:val>
                                        </p:tav>
                                        <p:tav tm="100000">
                                          <p:val>
                                            <p:fltVal val="1"/>
                                          </p:val>
                                        </p:tav>
                                      </p:tavLst>
                                    </p:anim>
                                    <p:animScale>
                                      <p:cBhvr>
                                        <p:cTn id="13" dur="26">
                                          <p:stCondLst>
                                            <p:cond delay="650"/>
                                          </p:stCondLst>
                                        </p:cTn>
                                        <p:tgtEl>
                                          <p:spTgt spid="5123"/>
                                        </p:tgtEl>
                                      </p:cBhvr>
                                      <p:to x="100000" y="60000"/>
                                    </p:animScale>
                                    <p:animScale>
                                      <p:cBhvr>
                                        <p:cTn id="14" dur="166" decel="50000">
                                          <p:stCondLst>
                                            <p:cond delay="676"/>
                                          </p:stCondLst>
                                        </p:cTn>
                                        <p:tgtEl>
                                          <p:spTgt spid="5123"/>
                                        </p:tgtEl>
                                      </p:cBhvr>
                                      <p:to x="100000" y="100000"/>
                                    </p:animScale>
                                    <p:animScale>
                                      <p:cBhvr>
                                        <p:cTn id="15" dur="26">
                                          <p:stCondLst>
                                            <p:cond delay="1312"/>
                                          </p:stCondLst>
                                        </p:cTn>
                                        <p:tgtEl>
                                          <p:spTgt spid="5123"/>
                                        </p:tgtEl>
                                      </p:cBhvr>
                                      <p:to x="100000" y="80000"/>
                                    </p:animScale>
                                    <p:animScale>
                                      <p:cBhvr>
                                        <p:cTn id="16" dur="166" decel="50000">
                                          <p:stCondLst>
                                            <p:cond delay="1338"/>
                                          </p:stCondLst>
                                        </p:cTn>
                                        <p:tgtEl>
                                          <p:spTgt spid="5123"/>
                                        </p:tgtEl>
                                      </p:cBhvr>
                                      <p:to x="100000" y="100000"/>
                                    </p:animScale>
                                    <p:animScale>
                                      <p:cBhvr>
                                        <p:cTn id="17" dur="26">
                                          <p:stCondLst>
                                            <p:cond delay="1642"/>
                                          </p:stCondLst>
                                        </p:cTn>
                                        <p:tgtEl>
                                          <p:spTgt spid="5123"/>
                                        </p:tgtEl>
                                      </p:cBhvr>
                                      <p:to x="100000" y="90000"/>
                                    </p:animScale>
                                    <p:animScale>
                                      <p:cBhvr>
                                        <p:cTn id="18" dur="166" decel="50000">
                                          <p:stCondLst>
                                            <p:cond delay="1668"/>
                                          </p:stCondLst>
                                        </p:cTn>
                                        <p:tgtEl>
                                          <p:spTgt spid="5123"/>
                                        </p:tgtEl>
                                      </p:cBhvr>
                                      <p:to x="100000" y="100000"/>
                                    </p:animScale>
                                    <p:animScale>
                                      <p:cBhvr>
                                        <p:cTn id="19" dur="26">
                                          <p:stCondLst>
                                            <p:cond delay="1808"/>
                                          </p:stCondLst>
                                        </p:cTn>
                                        <p:tgtEl>
                                          <p:spTgt spid="5123"/>
                                        </p:tgtEl>
                                      </p:cBhvr>
                                      <p:to x="100000" y="95000"/>
                                    </p:animScale>
                                    <p:animScale>
                                      <p:cBhvr>
                                        <p:cTn id="20" dur="166" decel="50000">
                                          <p:stCondLst>
                                            <p:cond delay="1834"/>
                                          </p:stCondLst>
                                        </p:cTn>
                                        <p:tgtEl>
                                          <p:spTgt spid="512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A9603E47-C470-4795-B128-47D97C9FDF49}"/>
              </a:ext>
            </a:extLst>
          </p:cNvPr>
          <p:cNvSpPr>
            <a:spLocks noChangeArrowheads="1"/>
          </p:cNvSpPr>
          <p:nvPr/>
        </p:nvSpPr>
        <p:spPr bwMode="auto">
          <a:xfrm>
            <a:off x="196850" y="1131124"/>
            <a:ext cx="8767763"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algn="l" eaLnBrk="1" hangingPunct="1"/>
            <a:r>
              <a:rPr lang="ja-JP" altLang="ja-JP" sz="3200" b="0" dirty="0">
                <a:solidFill>
                  <a:schemeClr val="tx1"/>
                </a:solidFill>
                <a:latin typeface="GMAP古印体EB 04" panose="02000600000000000000" pitchFamily="2" charset="-128"/>
                <a:ea typeface="GMAP古印体EB 04" panose="02000600000000000000" pitchFamily="2" charset="-128"/>
              </a:rPr>
              <a:t>組合は非農業的、アジール的。</a:t>
            </a:r>
          </a:p>
          <a:p>
            <a:pPr algn="l" eaLnBrk="1" hangingPunct="1"/>
            <a:r>
              <a:rPr lang="ja-JP" altLang="ja-JP" sz="3200" b="0" dirty="0">
                <a:solidFill>
                  <a:schemeClr val="tx1"/>
                </a:solidFill>
                <a:latin typeface="GMAP古印体EB 04" panose="02000600000000000000" pitchFamily="2" charset="-128"/>
                <a:ea typeface="GMAP古印体EB 04" panose="02000600000000000000" pitchFamily="2" charset="-128"/>
              </a:rPr>
              <a:t>同一性をもたないトポス。</a:t>
            </a:r>
            <a:br>
              <a:rPr lang="ja-JP" altLang="ja-JP" sz="3200" b="0" dirty="0">
                <a:solidFill>
                  <a:schemeClr val="tx1"/>
                </a:solidFill>
                <a:latin typeface="GMAP古印体EB 04" panose="02000600000000000000" pitchFamily="2" charset="-128"/>
                <a:ea typeface="GMAP古印体EB 04" panose="02000600000000000000" pitchFamily="2" charset="-128"/>
              </a:rPr>
            </a:br>
            <a:r>
              <a:rPr lang="ja-JP" altLang="ja-JP" sz="3200" b="0" dirty="0">
                <a:solidFill>
                  <a:schemeClr val="tx1"/>
                </a:solidFill>
                <a:latin typeface="GMAP古印体EB 04" panose="02000600000000000000" pitchFamily="2" charset="-128"/>
                <a:ea typeface="GMAP古印体EB 04" panose="02000600000000000000" pitchFamily="2" charset="-128"/>
              </a:rPr>
              <a:t>非農業民。非定着、無縁。「原始・未開以来の自由の伝統を生きるもの」（網野）</a:t>
            </a:r>
            <a:br>
              <a:rPr lang="ja-JP" altLang="ja-JP" sz="3200" b="0" dirty="0">
                <a:solidFill>
                  <a:schemeClr val="tx1"/>
                </a:solidFill>
                <a:latin typeface="GMAP古印体EB 04" panose="02000600000000000000" pitchFamily="2" charset="-128"/>
                <a:ea typeface="GMAP古印体EB 04" panose="02000600000000000000" pitchFamily="2" charset="-128"/>
              </a:rPr>
            </a:br>
            <a:r>
              <a:rPr lang="ja-JP" altLang="ja-JP" sz="3200" b="0" dirty="0">
                <a:solidFill>
                  <a:schemeClr val="tx1"/>
                </a:solidFill>
                <a:latin typeface="GMAP古印体EB 04" panose="02000600000000000000" pitchFamily="2" charset="-128"/>
                <a:ea typeface="GMAP古印体EB 04" panose="02000600000000000000" pitchFamily="2" charset="-128"/>
              </a:rPr>
              <a:t>「数の原理」で組織される（年齢や年次や受けたイニシェーションの回数など）。</a:t>
            </a:r>
            <a:br>
              <a:rPr lang="ja-JP" altLang="ja-JP" sz="3200" b="0" dirty="0">
                <a:solidFill>
                  <a:schemeClr val="tx1"/>
                </a:solidFill>
                <a:latin typeface="GMAP古印体EB 04" panose="02000600000000000000" pitchFamily="2" charset="-128"/>
                <a:ea typeface="GMAP古印体EB 04" panose="02000600000000000000" pitchFamily="2" charset="-128"/>
              </a:rPr>
            </a:br>
            <a:r>
              <a:rPr lang="ja-JP" altLang="ja-JP" sz="3200" b="0" dirty="0">
                <a:solidFill>
                  <a:schemeClr val="tx1"/>
                </a:solidFill>
                <a:latin typeface="GMAP古印体EB 04" panose="02000600000000000000" pitchFamily="2" charset="-128"/>
                <a:ea typeface="GMAP古印体EB 04" panose="02000600000000000000" pitchFamily="2" charset="-128"/>
              </a:rPr>
              <a:t>同一性にかわっての差異を尊重。個性の重視。</a:t>
            </a:r>
            <a:br>
              <a:rPr lang="ja-JP" altLang="ja-JP" sz="3200" b="0" dirty="0">
                <a:solidFill>
                  <a:schemeClr val="tx1"/>
                </a:solidFill>
                <a:latin typeface="GMAP古印体EB 04" panose="02000600000000000000" pitchFamily="2" charset="-128"/>
                <a:ea typeface="GMAP古印体EB 04" panose="02000600000000000000" pitchFamily="2" charset="-128"/>
              </a:rPr>
            </a:br>
            <a:r>
              <a:rPr lang="ja-JP" altLang="ja-JP" sz="3200" b="0" dirty="0">
                <a:solidFill>
                  <a:schemeClr val="tx1"/>
                </a:solidFill>
                <a:latin typeface="GMAP古印体EB 04" panose="02000600000000000000" pitchFamily="2" charset="-128"/>
                <a:ea typeface="GMAP古印体EB 04" panose="02000600000000000000" pitchFamily="2" charset="-128"/>
              </a:rPr>
              <a:t>霊的ではあるが肉体性をそなえた神。</a:t>
            </a:r>
            <a:br>
              <a:rPr lang="ja-JP" altLang="ja-JP" sz="3200" b="0" dirty="0">
                <a:solidFill>
                  <a:schemeClr val="tx1"/>
                </a:solidFill>
                <a:latin typeface="GMAP古印体EB 04" panose="02000600000000000000" pitchFamily="2" charset="-128"/>
                <a:ea typeface="GMAP古印体EB 04" panose="02000600000000000000" pitchFamily="2" charset="-128"/>
              </a:rPr>
            </a:br>
            <a:r>
              <a:rPr lang="ja-JP" altLang="ja-JP" sz="3200" b="0" dirty="0">
                <a:solidFill>
                  <a:schemeClr val="tx1"/>
                </a:solidFill>
                <a:latin typeface="GMAP古印体EB 04" panose="02000600000000000000" pitchFamily="2" charset="-128"/>
                <a:ea typeface="GMAP古印体EB 04" panose="02000600000000000000" pitchFamily="2" charset="-128"/>
              </a:rPr>
              <a:t>未知のものを表現する芸術の神、文学の神。</a:t>
            </a:r>
          </a:p>
        </p:txBody>
      </p:sp>
      <p:sp>
        <p:nvSpPr>
          <p:cNvPr id="33795" name="Rectangle 3">
            <a:extLst>
              <a:ext uri="{FF2B5EF4-FFF2-40B4-BE49-F238E27FC236}">
                <a16:creationId xmlns:a16="http://schemas.microsoft.com/office/drawing/2014/main" id="{B17E0B27-9755-430B-B4C0-3164157E5352}"/>
              </a:ext>
            </a:extLst>
          </p:cNvPr>
          <p:cNvSpPr>
            <a:spLocks noGrp="1" noChangeArrowheads="1"/>
          </p:cNvSpPr>
          <p:nvPr>
            <p:ph type="title"/>
          </p:nvPr>
        </p:nvSpPr>
        <p:spPr/>
        <p:txBody>
          <a:bodyPr/>
          <a:lstStyle/>
          <a:p>
            <a:pPr eaLnBrk="1" hangingPunct="1"/>
            <a:r>
              <a:rPr lang="ja-JP" altLang="ja-JP" sz="4000" dirty="0">
                <a:latin typeface="GMAP古印体EB 04" panose="02000600000000000000" pitchFamily="2" charset="-128"/>
                <a:ea typeface="GMAP古印体EB 04" panose="02000600000000000000" pitchFamily="2" charset="-128"/>
              </a:rPr>
              <a:t>公界（組合）の原理</a:t>
            </a:r>
          </a:p>
        </p:txBody>
      </p:sp>
    </p:spTree>
  </p:cSld>
  <p:clrMapOvr>
    <a:masterClrMapping/>
  </p:clrMapOvr>
  <p:transition spd="med">
    <p:random/>
    <p:sndAc>
      <p:stSnd>
        <p:snd r:embed="rId2" name="camera.wav"/>
      </p:stSnd>
    </p:sndAc>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0A073AFE-837B-40E3-8FC6-3883B9FCBEDE}"/>
              </a:ext>
            </a:extLst>
          </p:cNvPr>
          <p:cNvSpPr>
            <a:spLocks noGrp="1" noChangeArrowheads="1"/>
          </p:cNvSpPr>
          <p:nvPr>
            <p:ph type="ctrTitle"/>
          </p:nvPr>
        </p:nvSpPr>
        <p:spPr>
          <a:xfrm>
            <a:off x="685800" y="116632"/>
            <a:ext cx="7772400" cy="677862"/>
          </a:xfrm>
        </p:spPr>
        <p:txBody>
          <a:bodyPr anchor="ctr"/>
          <a:lstStyle/>
          <a:p>
            <a:pPr eaLnBrk="1" hangingPunct="1"/>
            <a:r>
              <a:rPr lang="ja-JP" altLang="ja-JP" sz="4000" dirty="0">
                <a:latin typeface="GMAP古印体EB 04" panose="02000600000000000000" pitchFamily="2" charset="-128"/>
                <a:ea typeface="GMAP古印体EB 04" panose="02000600000000000000" pitchFamily="2" charset="-128"/>
              </a:rPr>
              <a:t>共同体モデル</a:t>
            </a:r>
          </a:p>
        </p:txBody>
      </p:sp>
      <p:sp>
        <p:nvSpPr>
          <p:cNvPr id="34819" name="Rectangle 3">
            <a:extLst>
              <a:ext uri="{FF2B5EF4-FFF2-40B4-BE49-F238E27FC236}">
                <a16:creationId xmlns:a16="http://schemas.microsoft.com/office/drawing/2014/main" id="{B23FBA33-0B5F-487C-8871-33ED2461DEEE}"/>
              </a:ext>
            </a:extLst>
          </p:cNvPr>
          <p:cNvSpPr>
            <a:spLocks noChangeArrowheads="1"/>
          </p:cNvSpPr>
          <p:nvPr/>
        </p:nvSpPr>
        <p:spPr bwMode="auto">
          <a:xfrm>
            <a:off x="339987" y="980728"/>
            <a:ext cx="8424863"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algn="l" eaLnBrk="1" hangingPunct="1"/>
            <a:r>
              <a:rPr lang="ja-JP" altLang="ja-JP" sz="3200" b="0" dirty="0">
                <a:solidFill>
                  <a:schemeClr val="tx1"/>
                </a:solidFill>
                <a:latin typeface="GMAP古印体EB 04" panose="02000600000000000000" pitchFamily="2" charset="-128"/>
                <a:ea typeface="GMAP古印体EB 04" panose="02000600000000000000" pitchFamily="2" charset="-128"/>
              </a:rPr>
              <a:t>共同体は農村的。</a:t>
            </a:r>
          </a:p>
          <a:p>
            <a:pPr algn="l" eaLnBrk="1" hangingPunct="1"/>
            <a:r>
              <a:rPr lang="ja-JP" altLang="ja-JP" sz="3200" b="0" dirty="0">
                <a:solidFill>
                  <a:schemeClr val="tx1"/>
                </a:solidFill>
                <a:latin typeface="GMAP古印体EB 04" panose="02000600000000000000" pitchFamily="2" charset="-128"/>
                <a:ea typeface="GMAP古印体EB 04" panose="02000600000000000000" pitchFamily="2" charset="-128"/>
              </a:rPr>
              <a:t>安定した同一性をそなえた空間。</a:t>
            </a:r>
          </a:p>
          <a:p>
            <a:pPr algn="l" eaLnBrk="1" hangingPunct="1"/>
            <a:r>
              <a:rPr lang="ja-JP" altLang="ja-JP" sz="3200" b="0" dirty="0">
                <a:solidFill>
                  <a:schemeClr val="tx1"/>
                </a:solidFill>
                <a:latin typeface="GMAP古印体EB 04" panose="02000600000000000000" pitchFamily="2" charset="-128"/>
                <a:ea typeface="GMAP古印体EB 04" panose="02000600000000000000" pitchFamily="2" charset="-128"/>
              </a:rPr>
              <a:t>合理のシステム。</a:t>
            </a:r>
            <a:br>
              <a:rPr lang="ja-JP" altLang="ja-JP" sz="3200" b="0" dirty="0">
                <a:solidFill>
                  <a:schemeClr val="tx1"/>
                </a:solidFill>
                <a:latin typeface="GMAP古印体EB 04" panose="02000600000000000000" pitchFamily="2" charset="-128"/>
                <a:ea typeface="GMAP古印体EB 04" panose="02000600000000000000" pitchFamily="2" charset="-128"/>
              </a:rPr>
            </a:br>
            <a:r>
              <a:rPr lang="ja-JP" altLang="ja-JP" sz="3200" b="0" dirty="0">
                <a:solidFill>
                  <a:schemeClr val="tx1"/>
                </a:solidFill>
                <a:latin typeface="GMAP古印体EB 04" panose="02000600000000000000" pitchFamily="2" charset="-128"/>
                <a:ea typeface="GMAP古印体EB 04" panose="02000600000000000000" pitchFamily="2" charset="-128"/>
              </a:rPr>
              <a:t>農業民。定着。土地に人々は結びつき、それを土台として権力は成り立つ。</a:t>
            </a:r>
            <a:br>
              <a:rPr lang="ja-JP" altLang="ja-JP" sz="3200" b="0" dirty="0">
                <a:solidFill>
                  <a:schemeClr val="tx1"/>
                </a:solidFill>
                <a:latin typeface="GMAP古印体EB 04" panose="02000600000000000000" pitchFamily="2" charset="-128"/>
                <a:ea typeface="GMAP古印体EB 04" panose="02000600000000000000" pitchFamily="2" charset="-128"/>
              </a:rPr>
            </a:br>
            <a:r>
              <a:rPr lang="ja-JP" altLang="ja-JP" sz="3200" b="0" dirty="0">
                <a:solidFill>
                  <a:schemeClr val="tx1"/>
                </a:solidFill>
                <a:latin typeface="GMAP古印体EB 04" panose="02000600000000000000" pitchFamily="2" charset="-128"/>
                <a:ea typeface="GMAP古印体EB 04" panose="02000600000000000000" pitchFamily="2" charset="-128"/>
              </a:rPr>
              <a:t>人々を結びつけるさまざまな「縁」でできている。</a:t>
            </a:r>
            <a:br>
              <a:rPr lang="ja-JP" altLang="ja-JP" sz="3200" b="0" dirty="0">
                <a:solidFill>
                  <a:schemeClr val="tx1"/>
                </a:solidFill>
                <a:latin typeface="GMAP古印体EB 04" panose="02000600000000000000" pitchFamily="2" charset="-128"/>
                <a:ea typeface="GMAP古印体EB 04" panose="02000600000000000000" pitchFamily="2" charset="-128"/>
              </a:rPr>
            </a:br>
            <a:r>
              <a:rPr lang="ja-JP" altLang="ja-JP" sz="3200" b="0" dirty="0">
                <a:solidFill>
                  <a:schemeClr val="tx1"/>
                </a:solidFill>
                <a:latin typeface="GMAP古印体EB 04" panose="02000600000000000000" pitchFamily="2" charset="-128"/>
                <a:ea typeface="GMAP古印体EB 04" panose="02000600000000000000" pitchFamily="2" charset="-128"/>
              </a:rPr>
              <a:t>人の社会的地位はその縁によって決定される。</a:t>
            </a:r>
            <a:br>
              <a:rPr lang="ja-JP" altLang="ja-JP" sz="3200" b="0" dirty="0">
                <a:solidFill>
                  <a:schemeClr val="tx1"/>
                </a:solidFill>
                <a:latin typeface="GMAP古印体EB 04" panose="02000600000000000000" pitchFamily="2" charset="-128"/>
                <a:ea typeface="GMAP古印体EB 04" panose="02000600000000000000" pitchFamily="2" charset="-128"/>
              </a:rPr>
            </a:br>
            <a:r>
              <a:rPr lang="ja-JP" altLang="ja-JP" sz="3200" b="0" dirty="0">
                <a:solidFill>
                  <a:schemeClr val="tx1"/>
                </a:solidFill>
                <a:latin typeface="GMAP古印体EB 04" panose="02000600000000000000" pitchFamily="2" charset="-128"/>
                <a:ea typeface="GMAP古印体EB 04" panose="02000600000000000000" pitchFamily="2" charset="-128"/>
              </a:rPr>
              <a:t>同一性の原理が働く。</a:t>
            </a:r>
            <a:br>
              <a:rPr lang="ja-JP" altLang="ja-JP" sz="3200" b="0" dirty="0">
                <a:solidFill>
                  <a:schemeClr val="tx1"/>
                </a:solidFill>
                <a:latin typeface="GMAP古印体EB 04" panose="02000600000000000000" pitchFamily="2" charset="-128"/>
                <a:ea typeface="GMAP古印体EB 04" panose="02000600000000000000" pitchFamily="2" charset="-128"/>
              </a:rPr>
            </a:br>
            <a:r>
              <a:rPr lang="ja-JP" altLang="ja-JP" sz="3200" b="0" dirty="0">
                <a:solidFill>
                  <a:schemeClr val="tx1"/>
                </a:solidFill>
                <a:latin typeface="GMAP古印体EB 04" panose="02000600000000000000" pitchFamily="2" charset="-128"/>
                <a:ea typeface="GMAP古印体EB 04" panose="02000600000000000000" pitchFamily="2" charset="-128"/>
              </a:rPr>
              <a:t>排他的な超越する神。「正しさ」を支える法の神。</a:t>
            </a:r>
          </a:p>
        </p:txBody>
      </p:sp>
    </p:spTree>
  </p:cSld>
  <p:clrMapOvr>
    <a:masterClrMapping/>
  </p:clrMapOvr>
  <p:transition spd="med">
    <p:random/>
    <p:sndAc>
      <p:stSnd>
        <p:snd r:embed="rId2" name="camera.wav"/>
      </p:stSnd>
    </p:sndAc>
  </p:transition>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30A15DB8-8E36-4B9C-AE75-C4DCEC3D0492}"/>
              </a:ext>
            </a:extLst>
          </p:cNvPr>
          <p:cNvSpPr>
            <a:spLocks noGrp="1" noChangeArrowheads="1"/>
          </p:cNvSpPr>
          <p:nvPr>
            <p:ph type="title"/>
          </p:nvPr>
        </p:nvSpPr>
        <p:spPr>
          <a:xfrm>
            <a:off x="0" y="548680"/>
            <a:ext cx="9144000" cy="455613"/>
          </a:xfrm>
        </p:spPr>
        <p:txBody>
          <a:bodyPr/>
          <a:lstStyle/>
          <a:p>
            <a:pPr eaLnBrk="1" hangingPunct="1"/>
            <a:r>
              <a:rPr lang="ja-JP" altLang="ja-JP" sz="4000" dirty="0">
                <a:latin typeface="GSNP勘亭流EB 04" panose="02000600000000000000" pitchFamily="2" charset="-128"/>
                <a:ea typeface="GSNP勘亭流EB 04" panose="02000600000000000000" pitchFamily="2" charset="-128"/>
              </a:rPr>
              <a:t>共同体のトポロジー</a:t>
            </a:r>
          </a:p>
        </p:txBody>
      </p:sp>
      <p:pic>
        <p:nvPicPr>
          <p:cNvPr id="35843" name="Picture 3" descr="momoCA">
            <a:extLst>
              <a:ext uri="{FF2B5EF4-FFF2-40B4-BE49-F238E27FC236}">
                <a16:creationId xmlns:a16="http://schemas.microsoft.com/office/drawing/2014/main" id="{AF54D731-C225-451C-99F2-ED28166D727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67638" y="5157788"/>
            <a:ext cx="1328737" cy="170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4" name="Picture 4" descr="06061401">
            <a:extLst>
              <a:ext uri="{FF2B5EF4-FFF2-40B4-BE49-F238E27FC236}">
                <a16:creationId xmlns:a16="http://schemas.microsoft.com/office/drawing/2014/main" id="{B702EEED-E5B6-40F8-A3DA-B73CD74BB83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60475" y="1773238"/>
            <a:ext cx="6408738" cy="286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nodeType="withEffect">
                                  <p:stCondLst>
                                    <p:cond delay="0"/>
                                  </p:stCondLst>
                                  <p:childTnLst>
                                    <p:set>
                                      <p:cBhvr>
                                        <p:cTn id="6" dur="1" fill="hold">
                                          <p:stCondLst>
                                            <p:cond delay="0"/>
                                          </p:stCondLst>
                                        </p:cTn>
                                        <p:tgtEl>
                                          <p:spTgt spid="35843"/>
                                        </p:tgtEl>
                                        <p:attrNameLst>
                                          <p:attrName>style.visibility</p:attrName>
                                        </p:attrNameLst>
                                      </p:cBhvr>
                                      <p:to>
                                        <p:strVal val="visible"/>
                                      </p:to>
                                    </p:set>
                                    <p:animEffect transition="in" filter="wipe(down)">
                                      <p:cBhvr>
                                        <p:cTn id="7" dur="580">
                                          <p:stCondLst>
                                            <p:cond delay="0"/>
                                          </p:stCondLst>
                                        </p:cTn>
                                        <p:tgtEl>
                                          <p:spTgt spid="35843"/>
                                        </p:tgtEl>
                                      </p:cBhvr>
                                    </p:animEffect>
                                    <p:anim calcmode="lin" valueType="num">
                                      <p:cBhvr>
                                        <p:cTn id="8" dur="1822" tmFilter="0,0; 0.14,0.36; 0.43,0.73; 0.71,0.91; 1.0,1.0">
                                          <p:stCondLst>
                                            <p:cond delay="0"/>
                                          </p:stCondLst>
                                        </p:cTn>
                                        <p:tgtEl>
                                          <p:spTgt spid="3584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584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584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584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5843"/>
                                        </p:tgtEl>
                                        <p:attrNameLst>
                                          <p:attrName>ppt_y</p:attrName>
                                        </p:attrNameLst>
                                      </p:cBhvr>
                                      <p:tavLst>
                                        <p:tav tm="0" fmla="#ppt_y-sin(pi*$)/81">
                                          <p:val>
                                            <p:fltVal val="0"/>
                                          </p:val>
                                        </p:tav>
                                        <p:tav tm="100000">
                                          <p:val>
                                            <p:fltVal val="1"/>
                                          </p:val>
                                        </p:tav>
                                      </p:tavLst>
                                    </p:anim>
                                    <p:animScale>
                                      <p:cBhvr>
                                        <p:cTn id="13" dur="26">
                                          <p:stCondLst>
                                            <p:cond delay="650"/>
                                          </p:stCondLst>
                                        </p:cTn>
                                        <p:tgtEl>
                                          <p:spTgt spid="35843"/>
                                        </p:tgtEl>
                                      </p:cBhvr>
                                      <p:to x="100000" y="60000"/>
                                    </p:animScale>
                                    <p:animScale>
                                      <p:cBhvr>
                                        <p:cTn id="14" dur="166" decel="50000">
                                          <p:stCondLst>
                                            <p:cond delay="676"/>
                                          </p:stCondLst>
                                        </p:cTn>
                                        <p:tgtEl>
                                          <p:spTgt spid="35843"/>
                                        </p:tgtEl>
                                      </p:cBhvr>
                                      <p:to x="100000" y="100000"/>
                                    </p:animScale>
                                    <p:animScale>
                                      <p:cBhvr>
                                        <p:cTn id="15" dur="26">
                                          <p:stCondLst>
                                            <p:cond delay="1312"/>
                                          </p:stCondLst>
                                        </p:cTn>
                                        <p:tgtEl>
                                          <p:spTgt spid="35843"/>
                                        </p:tgtEl>
                                      </p:cBhvr>
                                      <p:to x="100000" y="80000"/>
                                    </p:animScale>
                                    <p:animScale>
                                      <p:cBhvr>
                                        <p:cTn id="16" dur="166" decel="50000">
                                          <p:stCondLst>
                                            <p:cond delay="1338"/>
                                          </p:stCondLst>
                                        </p:cTn>
                                        <p:tgtEl>
                                          <p:spTgt spid="35843"/>
                                        </p:tgtEl>
                                      </p:cBhvr>
                                      <p:to x="100000" y="100000"/>
                                    </p:animScale>
                                    <p:animScale>
                                      <p:cBhvr>
                                        <p:cTn id="17" dur="26">
                                          <p:stCondLst>
                                            <p:cond delay="1642"/>
                                          </p:stCondLst>
                                        </p:cTn>
                                        <p:tgtEl>
                                          <p:spTgt spid="35843"/>
                                        </p:tgtEl>
                                      </p:cBhvr>
                                      <p:to x="100000" y="90000"/>
                                    </p:animScale>
                                    <p:animScale>
                                      <p:cBhvr>
                                        <p:cTn id="18" dur="166" decel="50000">
                                          <p:stCondLst>
                                            <p:cond delay="1668"/>
                                          </p:stCondLst>
                                        </p:cTn>
                                        <p:tgtEl>
                                          <p:spTgt spid="35843"/>
                                        </p:tgtEl>
                                      </p:cBhvr>
                                      <p:to x="100000" y="100000"/>
                                    </p:animScale>
                                    <p:animScale>
                                      <p:cBhvr>
                                        <p:cTn id="19" dur="26">
                                          <p:stCondLst>
                                            <p:cond delay="1808"/>
                                          </p:stCondLst>
                                        </p:cTn>
                                        <p:tgtEl>
                                          <p:spTgt spid="35843"/>
                                        </p:tgtEl>
                                      </p:cBhvr>
                                      <p:to x="100000" y="95000"/>
                                    </p:animScale>
                                    <p:animScale>
                                      <p:cBhvr>
                                        <p:cTn id="20" dur="166" decel="50000">
                                          <p:stCondLst>
                                            <p:cond delay="1834"/>
                                          </p:stCondLst>
                                        </p:cTn>
                                        <p:tgtEl>
                                          <p:spTgt spid="3584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38611119-D904-42D2-A43F-D87ED9586FE1}"/>
              </a:ext>
            </a:extLst>
          </p:cNvPr>
          <p:cNvSpPr>
            <a:spLocks noGrp="1" noChangeArrowheads="1"/>
          </p:cNvSpPr>
          <p:nvPr>
            <p:ph type="title"/>
          </p:nvPr>
        </p:nvSpPr>
        <p:spPr>
          <a:xfrm>
            <a:off x="179388" y="2636838"/>
            <a:ext cx="8916987" cy="455612"/>
          </a:xfrm>
        </p:spPr>
        <p:txBody>
          <a:bodyPr/>
          <a:lstStyle/>
          <a:p>
            <a:pPr eaLnBrk="1" hangingPunct="1"/>
            <a:r>
              <a:rPr lang="ja-JP" altLang="ja-JP" sz="9600" dirty="0">
                <a:latin typeface="GMAPひげ文字U 04" panose="02000600000000000000" pitchFamily="2" charset="-128"/>
                <a:ea typeface="GMAPひげ文字U 04" panose="02000600000000000000" pitchFamily="2" charset="-128"/>
              </a:rPr>
              <a:t>変化がない</a:t>
            </a:r>
          </a:p>
        </p:txBody>
      </p:sp>
      <p:pic>
        <p:nvPicPr>
          <p:cNvPr id="36867" name="Picture 3" descr="momoCA">
            <a:extLst>
              <a:ext uri="{FF2B5EF4-FFF2-40B4-BE49-F238E27FC236}">
                <a16:creationId xmlns:a16="http://schemas.microsoft.com/office/drawing/2014/main" id="{D3C17EBA-1EA4-4DBB-A3DB-4F40B57725D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67638" y="5157788"/>
            <a:ext cx="1328737" cy="170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nodeType="withEffect">
                                  <p:stCondLst>
                                    <p:cond delay="0"/>
                                  </p:stCondLst>
                                  <p:childTnLst>
                                    <p:set>
                                      <p:cBhvr>
                                        <p:cTn id="6" dur="1" fill="hold">
                                          <p:stCondLst>
                                            <p:cond delay="0"/>
                                          </p:stCondLst>
                                        </p:cTn>
                                        <p:tgtEl>
                                          <p:spTgt spid="36867"/>
                                        </p:tgtEl>
                                        <p:attrNameLst>
                                          <p:attrName>style.visibility</p:attrName>
                                        </p:attrNameLst>
                                      </p:cBhvr>
                                      <p:to>
                                        <p:strVal val="visible"/>
                                      </p:to>
                                    </p:set>
                                    <p:animEffect transition="in" filter="wipe(down)">
                                      <p:cBhvr>
                                        <p:cTn id="7" dur="580">
                                          <p:stCondLst>
                                            <p:cond delay="0"/>
                                          </p:stCondLst>
                                        </p:cTn>
                                        <p:tgtEl>
                                          <p:spTgt spid="36867"/>
                                        </p:tgtEl>
                                      </p:cBhvr>
                                    </p:animEffect>
                                    <p:anim calcmode="lin" valueType="num">
                                      <p:cBhvr>
                                        <p:cTn id="8" dur="1822" tmFilter="0,0; 0.14,0.36; 0.43,0.73; 0.71,0.91; 1.0,1.0">
                                          <p:stCondLst>
                                            <p:cond delay="0"/>
                                          </p:stCondLst>
                                        </p:cTn>
                                        <p:tgtEl>
                                          <p:spTgt spid="3686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686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686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686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6867"/>
                                        </p:tgtEl>
                                        <p:attrNameLst>
                                          <p:attrName>ppt_y</p:attrName>
                                        </p:attrNameLst>
                                      </p:cBhvr>
                                      <p:tavLst>
                                        <p:tav tm="0" fmla="#ppt_y-sin(pi*$)/81">
                                          <p:val>
                                            <p:fltVal val="0"/>
                                          </p:val>
                                        </p:tav>
                                        <p:tav tm="100000">
                                          <p:val>
                                            <p:fltVal val="1"/>
                                          </p:val>
                                        </p:tav>
                                      </p:tavLst>
                                    </p:anim>
                                    <p:animScale>
                                      <p:cBhvr>
                                        <p:cTn id="13" dur="26">
                                          <p:stCondLst>
                                            <p:cond delay="650"/>
                                          </p:stCondLst>
                                        </p:cTn>
                                        <p:tgtEl>
                                          <p:spTgt spid="36867"/>
                                        </p:tgtEl>
                                      </p:cBhvr>
                                      <p:to x="100000" y="60000"/>
                                    </p:animScale>
                                    <p:animScale>
                                      <p:cBhvr>
                                        <p:cTn id="14" dur="166" decel="50000">
                                          <p:stCondLst>
                                            <p:cond delay="676"/>
                                          </p:stCondLst>
                                        </p:cTn>
                                        <p:tgtEl>
                                          <p:spTgt spid="36867"/>
                                        </p:tgtEl>
                                      </p:cBhvr>
                                      <p:to x="100000" y="100000"/>
                                    </p:animScale>
                                    <p:animScale>
                                      <p:cBhvr>
                                        <p:cTn id="15" dur="26">
                                          <p:stCondLst>
                                            <p:cond delay="1312"/>
                                          </p:stCondLst>
                                        </p:cTn>
                                        <p:tgtEl>
                                          <p:spTgt spid="36867"/>
                                        </p:tgtEl>
                                      </p:cBhvr>
                                      <p:to x="100000" y="80000"/>
                                    </p:animScale>
                                    <p:animScale>
                                      <p:cBhvr>
                                        <p:cTn id="16" dur="166" decel="50000">
                                          <p:stCondLst>
                                            <p:cond delay="1338"/>
                                          </p:stCondLst>
                                        </p:cTn>
                                        <p:tgtEl>
                                          <p:spTgt spid="36867"/>
                                        </p:tgtEl>
                                      </p:cBhvr>
                                      <p:to x="100000" y="100000"/>
                                    </p:animScale>
                                    <p:animScale>
                                      <p:cBhvr>
                                        <p:cTn id="17" dur="26">
                                          <p:stCondLst>
                                            <p:cond delay="1642"/>
                                          </p:stCondLst>
                                        </p:cTn>
                                        <p:tgtEl>
                                          <p:spTgt spid="36867"/>
                                        </p:tgtEl>
                                      </p:cBhvr>
                                      <p:to x="100000" y="90000"/>
                                    </p:animScale>
                                    <p:animScale>
                                      <p:cBhvr>
                                        <p:cTn id="18" dur="166" decel="50000">
                                          <p:stCondLst>
                                            <p:cond delay="1668"/>
                                          </p:stCondLst>
                                        </p:cTn>
                                        <p:tgtEl>
                                          <p:spTgt spid="36867"/>
                                        </p:tgtEl>
                                      </p:cBhvr>
                                      <p:to x="100000" y="100000"/>
                                    </p:animScale>
                                    <p:animScale>
                                      <p:cBhvr>
                                        <p:cTn id="19" dur="26">
                                          <p:stCondLst>
                                            <p:cond delay="1808"/>
                                          </p:stCondLst>
                                        </p:cTn>
                                        <p:tgtEl>
                                          <p:spTgt spid="36867"/>
                                        </p:tgtEl>
                                      </p:cBhvr>
                                      <p:to x="100000" y="95000"/>
                                    </p:animScale>
                                    <p:animScale>
                                      <p:cBhvr>
                                        <p:cTn id="20" dur="166" decel="50000">
                                          <p:stCondLst>
                                            <p:cond delay="1834"/>
                                          </p:stCondLst>
                                        </p:cTn>
                                        <p:tgtEl>
                                          <p:spTgt spid="3686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37890" name="Picture 2" descr="05062506 (2)">
            <a:extLst>
              <a:ext uri="{FF2B5EF4-FFF2-40B4-BE49-F238E27FC236}">
                <a16:creationId xmlns:a16="http://schemas.microsoft.com/office/drawing/2014/main" id="{9EE8E8B8-9375-47C9-93BE-C0D054F20E5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650" y="2309813"/>
            <a:ext cx="3816350" cy="342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1" name="Rectangle 3">
            <a:extLst>
              <a:ext uri="{FF2B5EF4-FFF2-40B4-BE49-F238E27FC236}">
                <a16:creationId xmlns:a16="http://schemas.microsoft.com/office/drawing/2014/main" id="{CE62493C-B2F8-4978-A719-44133346F2EA}"/>
              </a:ext>
            </a:extLst>
          </p:cNvPr>
          <p:cNvSpPr>
            <a:spLocks noGrp="1" noChangeArrowheads="1"/>
          </p:cNvSpPr>
          <p:nvPr>
            <p:ph type="title"/>
          </p:nvPr>
        </p:nvSpPr>
        <p:spPr>
          <a:xfrm>
            <a:off x="323850" y="44450"/>
            <a:ext cx="8345488" cy="782638"/>
          </a:xfrm>
        </p:spPr>
        <p:txBody>
          <a:bodyPr/>
          <a:lstStyle/>
          <a:p>
            <a:pPr eaLnBrk="1" hangingPunct="1"/>
            <a:r>
              <a:rPr lang="ja-JP" altLang="ja-JP" sz="3200" dirty="0">
                <a:latin typeface="GSNP勘亭流EB 04" panose="02000600000000000000" pitchFamily="2" charset="-128"/>
                <a:ea typeface="GSNP勘亭流EB 04" panose="02000600000000000000" pitchFamily="2" charset="-128"/>
              </a:rPr>
              <a:t>変化すること（キアスム）のトポロジー</a:t>
            </a:r>
          </a:p>
        </p:txBody>
      </p:sp>
      <p:pic>
        <p:nvPicPr>
          <p:cNvPr id="37892" name="Picture 4" descr="06060905sr">
            <a:extLst>
              <a:ext uri="{FF2B5EF4-FFF2-40B4-BE49-F238E27FC236}">
                <a16:creationId xmlns:a16="http://schemas.microsoft.com/office/drawing/2014/main" id="{92487DB7-E6CE-436E-BF3D-63853277AC8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14250"/>
          <a:stretch>
            <a:fillRect/>
          </a:stretch>
        </p:blipFill>
        <p:spPr bwMode="auto">
          <a:xfrm>
            <a:off x="5986463" y="2305050"/>
            <a:ext cx="2546350" cy="292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3" name="Text Box 5">
            <a:extLst>
              <a:ext uri="{FF2B5EF4-FFF2-40B4-BE49-F238E27FC236}">
                <a16:creationId xmlns:a16="http://schemas.microsoft.com/office/drawing/2014/main" id="{7F54694F-0D8D-4DCD-8E30-5A6B0DB52E1A}"/>
              </a:ext>
            </a:extLst>
          </p:cNvPr>
          <p:cNvSpPr txBox="1">
            <a:spLocks noChangeArrowheads="1"/>
          </p:cNvSpPr>
          <p:nvPr/>
        </p:nvSpPr>
        <p:spPr bwMode="auto">
          <a:xfrm>
            <a:off x="4572000" y="3500438"/>
            <a:ext cx="1295400" cy="692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2058" tIns="41029" rIns="82058" bIns="41029">
            <a:spAutoFit/>
          </a:bodyPr>
          <a:lstStyle>
            <a:lvl1pPr defTabSz="820738">
              <a:spcBef>
                <a:spcPct val="20000"/>
              </a:spcBef>
              <a:buChar char="•"/>
              <a:defRPr sz="2900">
                <a:solidFill>
                  <a:schemeClr val="tx1"/>
                </a:solidFill>
                <a:latin typeface="HGPﾌﾞｰｹ" pitchFamily="2" charset="-128"/>
                <a:ea typeface="HGPﾌﾞｰｹ" pitchFamily="2" charset="-128"/>
              </a:defRPr>
            </a:lvl1pPr>
            <a:lvl2pPr marL="666750" indent="-257175" defTabSz="820738">
              <a:spcBef>
                <a:spcPct val="20000"/>
              </a:spcBef>
              <a:buChar char="–"/>
              <a:defRPr sz="2500">
                <a:solidFill>
                  <a:schemeClr val="tx1"/>
                </a:solidFill>
                <a:latin typeface="HGPﾌﾞｰｹ" pitchFamily="2" charset="-128"/>
                <a:ea typeface="HGPﾌﾞｰｹ" pitchFamily="2" charset="-128"/>
              </a:defRPr>
            </a:lvl2pPr>
            <a:lvl3pPr marL="1025525" indent="-204788" defTabSz="820738">
              <a:spcBef>
                <a:spcPct val="20000"/>
              </a:spcBef>
              <a:buChar char="•"/>
              <a:defRPr sz="2200">
                <a:solidFill>
                  <a:schemeClr val="tx1"/>
                </a:solidFill>
                <a:latin typeface="HGPﾌﾞｰｹ" pitchFamily="2" charset="-128"/>
                <a:ea typeface="HGPﾌﾞｰｹ" pitchFamily="2" charset="-128"/>
              </a:defRPr>
            </a:lvl3pPr>
            <a:lvl4pPr marL="1436688" indent="-206375" defTabSz="820738">
              <a:spcBef>
                <a:spcPct val="20000"/>
              </a:spcBef>
              <a:buChar char="–"/>
              <a:defRPr>
                <a:solidFill>
                  <a:schemeClr val="tx1"/>
                </a:solidFill>
                <a:latin typeface="HGPﾌﾞｰｹ" pitchFamily="2" charset="-128"/>
                <a:ea typeface="HGPﾌﾞｰｹ" pitchFamily="2" charset="-128"/>
              </a:defRPr>
            </a:lvl4pPr>
            <a:lvl5pPr marL="1846263" indent="-204788" defTabSz="820738">
              <a:spcBef>
                <a:spcPct val="20000"/>
              </a:spcBef>
              <a:buChar char="»"/>
              <a:defRPr>
                <a:solidFill>
                  <a:schemeClr val="tx1"/>
                </a:solidFill>
                <a:latin typeface="HGPﾌﾞｰｹ" pitchFamily="2" charset="-128"/>
                <a:ea typeface="HGPﾌﾞｰｹ" pitchFamily="2" charset="-128"/>
              </a:defRPr>
            </a:lvl5pPr>
            <a:lvl6pPr marL="2303463" indent="-204788" defTabSz="820738" eaLnBrk="0" fontAlgn="base" hangingPunct="0">
              <a:spcBef>
                <a:spcPct val="20000"/>
              </a:spcBef>
              <a:spcAft>
                <a:spcPct val="0"/>
              </a:spcAft>
              <a:buChar char="»"/>
              <a:defRPr>
                <a:solidFill>
                  <a:schemeClr val="tx1"/>
                </a:solidFill>
                <a:latin typeface="HGPﾌﾞｰｹ" pitchFamily="2" charset="-128"/>
                <a:ea typeface="HGPﾌﾞｰｹ" pitchFamily="2" charset="-128"/>
              </a:defRPr>
            </a:lvl6pPr>
            <a:lvl7pPr marL="2760663" indent="-204788" defTabSz="820738" eaLnBrk="0" fontAlgn="base" hangingPunct="0">
              <a:spcBef>
                <a:spcPct val="20000"/>
              </a:spcBef>
              <a:spcAft>
                <a:spcPct val="0"/>
              </a:spcAft>
              <a:buChar char="»"/>
              <a:defRPr>
                <a:solidFill>
                  <a:schemeClr val="tx1"/>
                </a:solidFill>
                <a:latin typeface="HGPﾌﾞｰｹ" pitchFamily="2" charset="-128"/>
                <a:ea typeface="HGPﾌﾞｰｹ" pitchFamily="2" charset="-128"/>
              </a:defRPr>
            </a:lvl7pPr>
            <a:lvl8pPr marL="3217863" indent="-204788" defTabSz="820738" eaLnBrk="0" fontAlgn="base" hangingPunct="0">
              <a:spcBef>
                <a:spcPct val="20000"/>
              </a:spcBef>
              <a:spcAft>
                <a:spcPct val="0"/>
              </a:spcAft>
              <a:buChar char="»"/>
              <a:defRPr>
                <a:solidFill>
                  <a:schemeClr val="tx1"/>
                </a:solidFill>
                <a:latin typeface="HGPﾌﾞｰｹ" pitchFamily="2" charset="-128"/>
                <a:ea typeface="HGPﾌﾞｰｹ" pitchFamily="2" charset="-128"/>
              </a:defRPr>
            </a:lvl8pPr>
            <a:lvl9pPr marL="3675063" indent="-204788" defTabSz="820738" eaLnBrk="0" fontAlgn="base" hangingPunct="0">
              <a:spcBef>
                <a:spcPct val="20000"/>
              </a:spcBef>
              <a:spcAft>
                <a:spcPct val="0"/>
              </a:spcAft>
              <a:buChar char="»"/>
              <a:defRPr>
                <a:solidFill>
                  <a:schemeClr val="tx1"/>
                </a:solidFill>
                <a:latin typeface="HGPﾌﾞｰｹ" pitchFamily="2" charset="-128"/>
                <a:ea typeface="HGPﾌﾞｰｹ" pitchFamily="2" charset="-128"/>
              </a:defRPr>
            </a:lvl9pPr>
          </a:lstStyle>
          <a:p>
            <a:pPr algn="ctr" eaLnBrk="1" hangingPunct="1">
              <a:spcBef>
                <a:spcPct val="50000"/>
              </a:spcBef>
              <a:buFontTx/>
              <a:buNone/>
            </a:pPr>
            <a:r>
              <a:rPr lang="ja-JP" altLang="ja-JP" sz="4000" b="0" dirty="0">
                <a:solidFill>
                  <a:srgbClr val="00004A"/>
                </a:solidFill>
              </a:rPr>
              <a:t>＝</a:t>
            </a:r>
          </a:p>
        </p:txBody>
      </p:sp>
    </p:spTree>
  </p:cSld>
  <p:clrMapOvr>
    <a:masterClrMapping/>
  </p:clrMapOvr>
  <p:transition spd="med">
    <p:random/>
    <p:sndAc>
      <p:stSnd>
        <p:snd r:embed="rId2" name="CAMERA.WAV"/>
      </p:stSnd>
    </p:sndAc>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descr="ボロメオの結び目">
            <a:extLst>
              <a:ext uri="{FF2B5EF4-FFF2-40B4-BE49-F238E27FC236}">
                <a16:creationId xmlns:a16="http://schemas.microsoft.com/office/drawing/2014/main" id="{AADC5634-3630-41E9-81FD-3C7C965DB1E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58938" y="1123950"/>
            <a:ext cx="5937250" cy="561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5" name="Text Box 3">
            <a:extLst>
              <a:ext uri="{FF2B5EF4-FFF2-40B4-BE49-F238E27FC236}">
                <a16:creationId xmlns:a16="http://schemas.microsoft.com/office/drawing/2014/main" id="{C4DAA83E-1E8C-44F2-B5EE-F9D4761FAB85}"/>
              </a:ext>
            </a:extLst>
          </p:cNvPr>
          <p:cNvSpPr txBox="1">
            <a:spLocks noChangeArrowheads="1"/>
          </p:cNvSpPr>
          <p:nvPr/>
        </p:nvSpPr>
        <p:spPr bwMode="auto">
          <a:xfrm>
            <a:off x="2143125" y="4456113"/>
            <a:ext cx="2078038" cy="519112"/>
          </a:xfrm>
          <a:prstGeom prst="rect">
            <a:avLst/>
          </a:prstGeom>
          <a:noFill/>
          <a:ln>
            <a:noFill/>
          </a:ln>
          <a:effectLst/>
          <a:extLst>
            <a:ext uri="{909E8E84-426E-40DD-AFC4-6F175D3DCCD1}">
              <a14:hiddenFill xmlns:a14="http://schemas.microsoft.com/office/drawing/2010/main">
                <a:solidFill>
                  <a:srgbClr val="FFBE7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algn="l" eaLnBrk="1" hangingPunct="1">
              <a:spcBef>
                <a:spcPct val="50000"/>
              </a:spcBef>
              <a:buClr>
                <a:srgbClr val="008000"/>
              </a:buClr>
              <a:buSzPct val="90000"/>
              <a:buFont typeface="Monotype Sorts" pitchFamily="2" charset="2"/>
              <a:buNone/>
            </a:pPr>
            <a:r>
              <a:rPr lang="ja-JP" altLang="ja-JP" b="0" dirty="0">
                <a:solidFill>
                  <a:schemeClr val="tx1"/>
                </a:solidFill>
                <a:latin typeface="GMAPひげ文字U 04" panose="02000600000000000000" pitchFamily="2" charset="-128"/>
                <a:ea typeface="GMAPひげ文字U 04" panose="02000600000000000000" pitchFamily="2" charset="-128"/>
              </a:rPr>
              <a:t>統合連関</a:t>
            </a:r>
          </a:p>
        </p:txBody>
      </p:sp>
      <p:sp>
        <p:nvSpPr>
          <p:cNvPr id="38916" name="Text Box 4">
            <a:extLst>
              <a:ext uri="{FF2B5EF4-FFF2-40B4-BE49-F238E27FC236}">
                <a16:creationId xmlns:a16="http://schemas.microsoft.com/office/drawing/2014/main" id="{8643B023-4AD7-48A9-9F47-9D0ED47D0535}"/>
              </a:ext>
            </a:extLst>
          </p:cNvPr>
          <p:cNvSpPr txBox="1">
            <a:spLocks noChangeArrowheads="1"/>
          </p:cNvSpPr>
          <p:nvPr/>
        </p:nvSpPr>
        <p:spPr bwMode="auto">
          <a:xfrm>
            <a:off x="5508625" y="4149725"/>
            <a:ext cx="1438275" cy="641350"/>
          </a:xfrm>
          <a:prstGeom prst="rect">
            <a:avLst/>
          </a:prstGeom>
          <a:noFill/>
          <a:ln>
            <a:noFill/>
          </a:ln>
          <a:effectLst/>
          <a:extLst>
            <a:ext uri="{909E8E84-426E-40DD-AFC4-6F175D3DCCD1}">
              <a14:hiddenFill xmlns:a14="http://schemas.microsoft.com/office/drawing/2010/main">
                <a:solidFill>
                  <a:srgbClr val="FFBE7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algn="l" eaLnBrk="1" hangingPunct="1">
              <a:spcBef>
                <a:spcPct val="50000"/>
              </a:spcBef>
              <a:buClr>
                <a:srgbClr val="008000"/>
              </a:buClr>
              <a:buSzPct val="90000"/>
              <a:buFont typeface="Monotype Sorts" pitchFamily="2" charset="2"/>
              <a:buNone/>
            </a:pPr>
            <a:r>
              <a:rPr lang="ja-JP" altLang="ja-JP" sz="3600" b="0" dirty="0">
                <a:solidFill>
                  <a:schemeClr val="tx1"/>
                </a:solidFill>
                <a:latin typeface="GSNPひげ文字EB 04" panose="02000600000000000000" pitchFamily="2" charset="-128"/>
                <a:ea typeface="GSNPひげ文字EB 04" panose="02000600000000000000" pitchFamily="2" charset="-128"/>
              </a:rPr>
              <a:t>象徴</a:t>
            </a:r>
          </a:p>
        </p:txBody>
      </p:sp>
      <p:sp>
        <p:nvSpPr>
          <p:cNvPr id="38917" name="Text Box 5">
            <a:extLst>
              <a:ext uri="{FF2B5EF4-FFF2-40B4-BE49-F238E27FC236}">
                <a16:creationId xmlns:a16="http://schemas.microsoft.com/office/drawing/2014/main" id="{D9E796A5-F1C9-4B9D-A65D-4D6AE6E5E44B}"/>
              </a:ext>
            </a:extLst>
          </p:cNvPr>
          <p:cNvSpPr txBox="1">
            <a:spLocks noChangeArrowheads="1"/>
          </p:cNvSpPr>
          <p:nvPr/>
        </p:nvSpPr>
        <p:spPr bwMode="auto">
          <a:xfrm>
            <a:off x="3290888" y="2065338"/>
            <a:ext cx="2560637" cy="519112"/>
          </a:xfrm>
          <a:prstGeom prst="rect">
            <a:avLst/>
          </a:prstGeom>
          <a:noFill/>
          <a:ln>
            <a:noFill/>
          </a:ln>
          <a:effectLst/>
          <a:extLst>
            <a:ext uri="{909E8E84-426E-40DD-AFC4-6F175D3DCCD1}">
              <a14:hiddenFill xmlns:a14="http://schemas.microsoft.com/office/drawing/2010/main">
                <a:solidFill>
                  <a:srgbClr val="FFBE7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buClr>
                <a:srgbClr val="008000"/>
              </a:buClr>
              <a:buSzPct val="90000"/>
              <a:buFont typeface="Monotype Sorts" pitchFamily="2" charset="2"/>
              <a:buNone/>
            </a:pPr>
            <a:r>
              <a:rPr lang="ja-JP" altLang="ja-JP" b="0" dirty="0">
                <a:solidFill>
                  <a:schemeClr val="tx1"/>
                </a:solidFill>
                <a:latin typeface="GMAPひげ文字U 04" panose="02000600000000000000" pitchFamily="2" charset="-128"/>
                <a:ea typeface="GMAPひげ文字U 04" panose="02000600000000000000" pitchFamily="2" charset="-128"/>
              </a:rPr>
              <a:t>並列連関</a:t>
            </a:r>
          </a:p>
        </p:txBody>
      </p:sp>
      <p:sp>
        <p:nvSpPr>
          <p:cNvPr id="38918" name="Rectangle 6">
            <a:extLst>
              <a:ext uri="{FF2B5EF4-FFF2-40B4-BE49-F238E27FC236}">
                <a16:creationId xmlns:a16="http://schemas.microsoft.com/office/drawing/2014/main" id="{2B148280-0576-4B39-A94D-739BE4464425}"/>
              </a:ext>
            </a:extLst>
          </p:cNvPr>
          <p:cNvSpPr>
            <a:spLocks noGrp="1" noChangeArrowheads="1"/>
          </p:cNvSpPr>
          <p:nvPr>
            <p:ph type="ctrTitle"/>
          </p:nvPr>
        </p:nvSpPr>
        <p:spPr>
          <a:xfrm>
            <a:off x="685800" y="44450"/>
            <a:ext cx="7772400" cy="506413"/>
          </a:xfrm>
        </p:spPr>
        <p:txBody>
          <a:bodyPr anchor="ctr"/>
          <a:lstStyle/>
          <a:p>
            <a:pPr eaLnBrk="1" hangingPunct="1"/>
            <a:r>
              <a:rPr lang="ja-JP" altLang="ja-JP" sz="4000" dirty="0">
                <a:latin typeface="GSNP勘亭流EB 04" panose="02000600000000000000" pitchFamily="2" charset="-128"/>
                <a:ea typeface="GSNP勘亭流EB 04" panose="02000600000000000000" pitchFamily="2" charset="-128"/>
              </a:rPr>
              <a:t>象徴の一部否定</a:t>
            </a:r>
          </a:p>
        </p:txBody>
      </p:sp>
      <p:sp>
        <p:nvSpPr>
          <p:cNvPr id="38919" name="Text Box 7">
            <a:extLst>
              <a:ext uri="{FF2B5EF4-FFF2-40B4-BE49-F238E27FC236}">
                <a16:creationId xmlns:a16="http://schemas.microsoft.com/office/drawing/2014/main" id="{34B031D9-F049-4CF4-9A3C-6BF01FBC4964}"/>
              </a:ext>
            </a:extLst>
          </p:cNvPr>
          <p:cNvSpPr txBox="1">
            <a:spLocks noChangeArrowheads="1"/>
          </p:cNvSpPr>
          <p:nvPr/>
        </p:nvSpPr>
        <p:spPr bwMode="auto">
          <a:xfrm>
            <a:off x="177800" y="2420938"/>
            <a:ext cx="2089150" cy="5794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buClr>
                <a:srgbClr val="008000"/>
              </a:buClr>
              <a:buSzPct val="90000"/>
              <a:buFont typeface="Monotype Sorts" pitchFamily="2" charset="2"/>
              <a:buNone/>
            </a:pPr>
            <a:r>
              <a:rPr lang="ja-JP" altLang="ja-JP" sz="3200" b="0" dirty="0">
                <a:solidFill>
                  <a:schemeClr val="tx1"/>
                </a:solidFill>
                <a:latin typeface="GSNP勘亭流EB 04" panose="02000600000000000000" pitchFamily="2" charset="-128"/>
                <a:ea typeface="GSNP勘亭流EB 04" panose="02000600000000000000" pitchFamily="2" charset="-128"/>
              </a:rPr>
              <a:t>外的連関</a:t>
            </a:r>
          </a:p>
        </p:txBody>
      </p:sp>
      <p:sp>
        <p:nvSpPr>
          <p:cNvPr id="38920" name="Text Box 8">
            <a:extLst>
              <a:ext uri="{FF2B5EF4-FFF2-40B4-BE49-F238E27FC236}">
                <a16:creationId xmlns:a16="http://schemas.microsoft.com/office/drawing/2014/main" id="{87E371ED-A380-4273-ACEC-A72454E6D4B1}"/>
              </a:ext>
            </a:extLst>
          </p:cNvPr>
          <p:cNvSpPr txBox="1">
            <a:spLocks noChangeArrowheads="1"/>
          </p:cNvSpPr>
          <p:nvPr/>
        </p:nvSpPr>
        <p:spPr bwMode="auto">
          <a:xfrm>
            <a:off x="6788150" y="2921000"/>
            <a:ext cx="1816100"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buClr>
                <a:srgbClr val="008000"/>
              </a:buClr>
              <a:buSzPct val="90000"/>
              <a:buFont typeface="Monotype Sorts" pitchFamily="2" charset="2"/>
              <a:buNone/>
            </a:pPr>
            <a:r>
              <a:rPr lang="ja-JP" altLang="ja-JP" sz="3200" b="0" dirty="0">
                <a:solidFill>
                  <a:schemeClr val="tx1"/>
                </a:solidFill>
                <a:latin typeface="GSNP勘亭流EB 04" panose="02000600000000000000" pitchFamily="2" charset="-128"/>
                <a:ea typeface="GSNP勘亭流EB 04" panose="02000600000000000000" pitchFamily="2" charset="-128"/>
              </a:rPr>
              <a:t>内的連関</a:t>
            </a:r>
          </a:p>
        </p:txBody>
      </p:sp>
      <p:sp>
        <p:nvSpPr>
          <p:cNvPr id="38921" name="AutoShape 9">
            <a:extLst>
              <a:ext uri="{FF2B5EF4-FFF2-40B4-BE49-F238E27FC236}">
                <a16:creationId xmlns:a16="http://schemas.microsoft.com/office/drawing/2014/main" id="{EC06EBA2-2125-4C42-92A2-542654BD13C8}"/>
              </a:ext>
            </a:extLst>
          </p:cNvPr>
          <p:cNvSpPr>
            <a:spLocks/>
          </p:cNvSpPr>
          <p:nvPr/>
        </p:nvSpPr>
        <p:spPr bwMode="auto">
          <a:xfrm rot="1341530">
            <a:off x="1820863" y="692150"/>
            <a:ext cx="950912" cy="5040313"/>
          </a:xfrm>
          <a:prstGeom prst="leftBrace">
            <a:avLst>
              <a:gd name="adj1" fmla="val 44171"/>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endParaRPr lang="ja-JP" altLang="en-US" dirty="0"/>
          </a:p>
        </p:txBody>
      </p:sp>
      <p:sp>
        <p:nvSpPr>
          <p:cNvPr id="38922" name="Text Box 10">
            <a:extLst>
              <a:ext uri="{FF2B5EF4-FFF2-40B4-BE49-F238E27FC236}">
                <a16:creationId xmlns:a16="http://schemas.microsoft.com/office/drawing/2014/main" id="{CAEBEEFC-8B18-403A-ADB7-D05D5503F703}"/>
              </a:ext>
            </a:extLst>
          </p:cNvPr>
          <p:cNvSpPr txBox="1">
            <a:spLocks noChangeArrowheads="1"/>
          </p:cNvSpPr>
          <p:nvPr/>
        </p:nvSpPr>
        <p:spPr bwMode="auto">
          <a:xfrm>
            <a:off x="2339975" y="3211513"/>
            <a:ext cx="27908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ctr" eaLnBrk="1" hangingPunct="1">
              <a:spcBef>
                <a:spcPct val="50000"/>
              </a:spcBef>
              <a:buClr>
                <a:srgbClr val="008000"/>
              </a:buClr>
              <a:buSzPct val="90000"/>
              <a:buFont typeface="Monotype Sorts" pitchFamily="2" charset="2"/>
              <a:buNone/>
              <a:defRPr/>
            </a:pPr>
            <a:r>
              <a:rPr lang="ja-JP" altLang="ja-JP" sz="3600" dirty="0">
                <a:solidFill>
                  <a:srgbClr val="FC2E18"/>
                </a:solidFill>
                <a:effectLst>
                  <a:outerShdw blurRad="38100" dist="38100" dir="2700000" algn="tl">
                    <a:srgbClr val="C0C0C0"/>
                  </a:outerShdw>
                </a:effectLst>
              </a:rPr>
              <a:t>エンコード</a:t>
            </a:r>
          </a:p>
        </p:txBody>
      </p:sp>
      <p:sp>
        <p:nvSpPr>
          <p:cNvPr id="38923" name="Line 11">
            <a:extLst>
              <a:ext uri="{FF2B5EF4-FFF2-40B4-BE49-F238E27FC236}">
                <a16:creationId xmlns:a16="http://schemas.microsoft.com/office/drawing/2014/main" id="{F0AD5BB5-B623-4BD8-9EDE-3C594427BB16}"/>
              </a:ext>
            </a:extLst>
          </p:cNvPr>
          <p:cNvSpPr>
            <a:spLocks noChangeShapeType="1"/>
          </p:cNvSpPr>
          <p:nvPr/>
        </p:nvSpPr>
        <p:spPr bwMode="auto">
          <a:xfrm flipH="1">
            <a:off x="5580063" y="4149725"/>
            <a:ext cx="720725" cy="719138"/>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2058" tIns="41029" rIns="82058" bIns="41029" anchor="ctr"/>
          <a:lstStyle/>
          <a:p>
            <a:endParaRPr lang="ja-JP" altLang="en-US" dirty="0"/>
          </a:p>
        </p:txBody>
      </p:sp>
      <p:sp>
        <p:nvSpPr>
          <p:cNvPr id="38924" name="Rectangle 12">
            <a:extLst>
              <a:ext uri="{FF2B5EF4-FFF2-40B4-BE49-F238E27FC236}">
                <a16:creationId xmlns:a16="http://schemas.microsoft.com/office/drawing/2014/main" id="{F7BD93EB-9FD9-4198-862F-4532A8C24D98}"/>
              </a:ext>
            </a:extLst>
          </p:cNvPr>
          <p:cNvSpPr>
            <a:spLocks noChangeArrowheads="1"/>
          </p:cNvSpPr>
          <p:nvPr/>
        </p:nvSpPr>
        <p:spPr bwMode="auto">
          <a:xfrm>
            <a:off x="5048489" y="4900613"/>
            <a:ext cx="4185761" cy="156966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buClr>
                <a:srgbClr val="008000"/>
              </a:buClr>
              <a:buSzPct val="90000"/>
              <a:buFont typeface="Monotype Sorts" pitchFamily="2" charset="2"/>
              <a:buNone/>
            </a:pPr>
            <a:r>
              <a:rPr lang="ja-JP" altLang="ja-JP" sz="2400" b="0" dirty="0">
                <a:solidFill>
                  <a:schemeClr val="tx1"/>
                </a:solidFill>
                <a:latin typeface="GMAPひげ文字U 04" panose="02000600000000000000" pitchFamily="2" charset="-128"/>
                <a:ea typeface="GMAPひげ文字U 04" panose="02000600000000000000" pitchFamily="2" charset="-128"/>
              </a:rPr>
              <a:t>デコード</a:t>
            </a:r>
          </a:p>
          <a:p>
            <a:pPr eaLnBrk="1" hangingPunct="1">
              <a:spcBef>
                <a:spcPct val="50000"/>
              </a:spcBef>
              <a:buClr>
                <a:srgbClr val="008000"/>
              </a:buClr>
              <a:buSzPct val="90000"/>
              <a:buFont typeface="Monotype Sorts" pitchFamily="2" charset="2"/>
              <a:buNone/>
            </a:pPr>
            <a:r>
              <a:rPr lang="ja-JP" altLang="ja-JP" sz="2400" b="0" dirty="0">
                <a:solidFill>
                  <a:schemeClr val="tx1"/>
                </a:solidFill>
                <a:latin typeface="GMAPひげ文字U 04" panose="02000600000000000000" pitchFamily="2" charset="-128"/>
                <a:ea typeface="GMAPひげ文字U 04" panose="02000600000000000000" pitchFamily="2" charset="-128"/>
              </a:rPr>
              <a:t>データ化・スーパーフラット</a:t>
            </a:r>
          </a:p>
          <a:p>
            <a:pPr eaLnBrk="1" hangingPunct="1">
              <a:spcBef>
                <a:spcPct val="50000"/>
              </a:spcBef>
              <a:buClr>
                <a:srgbClr val="008000"/>
              </a:buClr>
              <a:buSzPct val="90000"/>
              <a:buFont typeface="Monotype Sorts" pitchFamily="2" charset="2"/>
              <a:buNone/>
            </a:pPr>
            <a:r>
              <a:rPr lang="ja-JP" altLang="ja-JP" sz="2400" b="0" dirty="0">
                <a:solidFill>
                  <a:schemeClr val="tx1"/>
                </a:solidFill>
                <a:latin typeface="GMAPひげ文字U 04" panose="02000600000000000000" pitchFamily="2" charset="-128"/>
                <a:ea typeface="GMAPひげ文字U 04" panose="02000600000000000000" pitchFamily="2" charset="-128"/>
              </a:rPr>
              <a:t>機能等価</a:t>
            </a:r>
          </a:p>
        </p:txBody>
      </p:sp>
    </p:spTree>
  </p:cSld>
  <p:clrMapOvr>
    <a:masterClrMapping/>
  </p:clrMapOvr>
  <p:transition spd="med">
    <p:random/>
    <p:sndAc>
      <p:stSnd>
        <p:snd r:embed="rId2" name="camera.wav"/>
      </p:stSnd>
    </p:sndAc>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CBA0FF82-4E49-41A1-BEA7-9AD51B202759}"/>
              </a:ext>
            </a:extLst>
          </p:cNvPr>
          <p:cNvSpPr>
            <a:spLocks noGrp="1" noChangeArrowheads="1"/>
          </p:cNvSpPr>
          <p:nvPr>
            <p:ph type="ctrTitle"/>
          </p:nvPr>
        </p:nvSpPr>
        <p:spPr>
          <a:xfrm>
            <a:off x="541338" y="44450"/>
            <a:ext cx="7772400" cy="749300"/>
          </a:xfrm>
        </p:spPr>
        <p:txBody>
          <a:bodyPr anchor="ctr"/>
          <a:lstStyle/>
          <a:p>
            <a:pPr eaLnBrk="1" hangingPunct="1"/>
            <a:r>
              <a:rPr lang="ja-JP" altLang="ja-JP" sz="4000" dirty="0">
                <a:latin typeface="GSNP演芸EB 04" panose="02000600000000000000" pitchFamily="2" charset="-128"/>
                <a:ea typeface="GSNP演芸EB 04" panose="02000600000000000000" pitchFamily="2" charset="-128"/>
              </a:rPr>
              <a:t>キアスム実装</a:t>
            </a:r>
          </a:p>
        </p:txBody>
      </p:sp>
      <p:sp>
        <p:nvSpPr>
          <p:cNvPr id="39939" name="Line 3">
            <a:extLst>
              <a:ext uri="{FF2B5EF4-FFF2-40B4-BE49-F238E27FC236}">
                <a16:creationId xmlns:a16="http://schemas.microsoft.com/office/drawing/2014/main" id="{0407E331-F4B9-43E1-B2D6-A0F772E1E20B}"/>
              </a:ext>
            </a:extLst>
          </p:cNvPr>
          <p:cNvSpPr>
            <a:spLocks noChangeShapeType="1"/>
          </p:cNvSpPr>
          <p:nvPr/>
        </p:nvSpPr>
        <p:spPr bwMode="auto">
          <a:xfrm flipV="1">
            <a:off x="1768475" y="2190750"/>
            <a:ext cx="0" cy="2363788"/>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endParaRPr lang="ja-JP" altLang="en-US" dirty="0"/>
          </a:p>
        </p:txBody>
      </p:sp>
      <p:sp>
        <p:nvSpPr>
          <p:cNvPr id="39940" name="Line 4">
            <a:extLst>
              <a:ext uri="{FF2B5EF4-FFF2-40B4-BE49-F238E27FC236}">
                <a16:creationId xmlns:a16="http://schemas.microsoft.com/office/drawing/2014/main" id="{851B094D-F897-49BC-8EAC-3F96886B5592}"/>
              </a:ext>
            </a:extLst>
          </p:cNvPr>
          <p:cNvSpPr>
            <a:spLocks noChangeShapeType="1"/>
          </p:cNvSpPr>
          <p:nvPr/>
        </p:nvSpPr>
        <p:spPr bwMode="auto">
          <a:xfrm>
            <a:off x="1768475" y="2190750"/>
            <a:ext cx="6188075" cy="33988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endParaRPr lang="ja-JP" altLang="en-US" dirty="0"/>
          </a:p>
        </p:txBody>
      </p:sp>
      <p:sp>
        <p:nvSpPr>
          <p:cNvPr id="39941" name="Line 5">
            <a:extLst>
              <a:ext uri="{FF2B5EF4-FFF2-40B4-BE49-F238E27FC236}">
                <a16:creationId xmlns:a16="http://schemas.microsoft.com/office/drawing/2014/main" id="{4F4807D7-A022-49E9-A3B7-CCAA2BCAF47F}"/>
              </a:ext>
            </a:extLst>
          </p:cNvPr>
          <p:cNvSpPr>
            <a:spLocks noChangeShapeType="1"/>
          </p:cNvSpPr>
          <p:nvPr/>
        </p:nvSpPr>
        <p:spPr bwMode="auto">
          <a:xfrm flipV="1">
            <a:off x="1768475" y="865188"/>
            <a:ext cx="6188075" cy="368935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endParaRPr lang="ja-JP" altLang="en-US" dirty="0"/>
          </a:p>
        </p:txBody>
      </p:sp>
      <p:sp>
        <p:nvSpPr>
          <p:cNvPr id="39942" name="Line 6">
            <a:extLst>
              <a:ext uri="{FF2B5EF4-FFF2-40B4-BE49-F238E27FC236}">
                <a16:creationId xmlns:a16="http://schemas.microsoft.com/office/drawing/2014/main" id="{1AF5F697-E921-4EFE-83D3-E7F2C4D1A3E1}"/>
              </a:ext>
            </a:extLst>
          </p:cNvPr>
          <p:cNvSpPr>
            <a:spLocks noChangeShapeType="1"/>
          </p:cNvSpPr>
          <p:nvPr/>
        </p:nvSpPr>
        <p:spPr bwMode="auto">
          <a:xfrm>
            <a:off x="7235825" y="1298575"/>
            <a:ext cx="0" cy="393065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endParaRPr lang="ja-JP" altLang="en-US" dirty="0"/>
          </a:p>
        </p:txBody>
      </p:sp>
      <p:sp>
        <p:nvSpPr>
          <p:cNvPr id="39943" name="Text Box 7">
            <a:extLst>
              <a:ext uri="{FF2B5EF4-FFF2-40B4-BE49-F238E27FC236}">
                <a16:creationId xmlns:a16="http://schemas.microsoft.com/office/drawing/2014/main" id="{4BE67684-ECAF-426C-B17C-55E897F108C8}"/>
              </a:ext>
            </a:extLst>
          </p:cNvPr>
          <p:cNvSpPr txBox="1">
            <a:spLocks noChangeArrowheads="1"/>
          </p:cNvSpPr>
          <p:nvPr/>
        </p:nvSpPr>
        <p:spPr bwMode="auto">
          <a:xfrm>
            <a:off x="3276600" y="3281363"/>
            <a:ext cx="1223963"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buClr>
                <a:srgbClr val="008000"/>
              </a:buClr>
              <a:buSzPct val="90000"/>
              <a:buFont typeface="Monotype Sorts" pitchFamily="2" charset="2"/>
              <a:buNone/>
            </a:pPr>
            <a:r>
              <a:rPr lang="ja-JP" altLang="ja-JP" sz="3200" b="0" dirty="0">
                <a:solidFill>
                  <a:schemeClr val="tx1"/>
                </a:solidFill>
                <a:latin typeface="HGPﾌﾞｰｹ" pitchFamily="2" charset="-128"/>
              </a:rPr>
              <a:t>ｂ</a:t>
            </a:r>
          </a:p>
        </p:txBody>
      </p:sp>
      <p:sp>
        <p:nvSpPr>
          <p:cNvPr id="39944" name="Rectangle 8">
            <a:extLst>
              <a:ext uri="{FF2B5EF4-FFF2-40B4-BE49-F238E27FC236}">
                <a16:creationId xmlns:a16="http://schemas.microsoft.com/office/drawing/2014/main" id="{A184C3DE-DC12-4876-BD1B-6157287EA322}"/>
              </a:ext>
            </a:extLst>
          </p:cNvPr>
          <p:cNvSpPr>
            <a:spLocks noChangeArrowheads="1"/>
          </p:cNvSpPr>
          <p:nvPr/>
        </p:nvSpPr>
        <p:spPr bwMode="auto">
          <a:xfrm>
            <a:off x="80705" y="2951163"/>
            <a:ext cx="1826141"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eaLnBrk="1" hangingPunct="1">
              <a:spcBef>
                <a:spcPct val="50000"/>
              </a:spcBef>
              <a:buClr>
                <a:srgbClr val="008000"/>
              </a:buClr>
              <a:buSzPct val="90000"/>
              <a:buFont typeface="Monotype Sorts" pitchFamily="2" charset="2"/>
              <a:buNone/>
              <a:defRPr/>
            </a:pPr>
            <a:r>
              <a:rPr lang="ja-JP" altLang="ja-JP" sz="3200" b="0" dirty="0">
                <a:solidFill>
                  <a:srgbClr val="00004A"/>
                </a:solidFill>
                <a:effectLst>
                  <a:outerShdw blurRad="38100" dist="38100" dir="2700000" algn="tl">
                    <a:srgbClr val="C0C0C0"/>
                  </a:outerShdw>
                </a:effectLst>
                <a:latin typeface="GSNP勘亭流EB 04" panose="02000600000000000000" pitchFamily="2" charset="-128"/>
                <a:ea typeface="GSNP勘亭流EB 04" panose="02000600000000000000" pitchFamily="2" charset="-128"/>
              </a:rPr>
              <a:t>現況</a:t>
            </a:r>
          </a:p>
          <a:p>
            <a:pPr algn="ctr" eaLnBrk="1" hangingPunct="1">
              <a:spcBef>
                <a:spcPct val="50000"/>
              </a:spcBef>
              <a:buClr>
                <a:srgbClr val="008000"/>
              </a:buClr>
              <a:buSzPct val="90000"/>
              <a:buFont typeface="Monotype Sorts" pitchFamily="2" charset="2"/>
              <a:buNone/>
              <a:defRPr/>
            </a:pPr>
            <a:r>
              <a:rPr lang="ja-JP" altLang="ja-JP" sz="3200" b="0" dirty="0">
                <a:solidFill>
                  <a:srgbClr val="00004A"/>
                </a:solidFill>
                <a:effectLst>
                  <a:outerShdw blurRad="38100" dist="38100" dir="2700000" algn="tl">
                    <a:srgbClr val="C0C0C0"/>
                  </a:outerShdw>
                </a:effectLst>
                <a:latin typeface="GSNP勘亭流EB 04" panose="02000600000000000000" pitchFamily="2" charset="-128"/>
                <a:ea typeface="GSNP勘亭流EB 04" panose="02000600000000000000" pitchFamily="2" charset="-128"/>
              </a:rPr>
              <a:t>（象徴）</a:t>
            </a:r>
          </a:p>
        </p:txBody>
      </p:sp>
      <p:sp>
        <p:nvSpPr>
          <p:cNvPr id="39945" name="Rectangle 9">
            <a:extLst>
              <a:ext uri="{FF2B5EF4-FFF2-40B4-BE49-F238E27FC236}">
                <a16:creationId xmlns:a16="http://schemas.microsoft.com/office/drawing/2014/main" id="{A844C3AB-040C-4E00-AE28-FCF5E58E1460}"/>
              </a:ext>
            </a:extLst>
          </p:cNvPr>
          <p:cNvSpPr>
            <a:spLocks noChangeArrowheads="1"/>
          </p:cNvSpPr>
          <p:nvPr/>
        </p:nvSpPr>
        <p:spPr bwMode="auto">
          <a:xfrm>
            <a:off x="7545388" y="3032125"/>
            <a:ext cx="1131887"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eaLnBrk="1" hangingPunct="1">
              <a:spcBef>
                <a:spcPct val="50000"/>
              </a:spcBef>
              <a:buClr>
                <a:srgbClr val="008000"/>
              </a:buClr>
              <a:buSzPct val="90000"/>
              <a:buFont typeface="Monotype Sorts" pitchFamily="2" charset="2"/>
              <a:buNone/>
              <a:defRPr/>
            </a:pPr>
            <a:r>
              <a:rPr lang="ja-JP" altLang="ja-JP" sz="3200" b="0" dirty="0">
                <a:solidFill>
                  <a:schemeClr val="tx1"/>
                </a:solidFill>
                <a:latin typeface="HGPﾌﾞｰｹ" pitchFamily="2" charset="-128"/>
              </a:rPr>
              <a:t> </a:t>
            </a:r>
            <a:r>
              <a:rPr lang="ja-JP" altLang="ja-JP" sz="3200" b="0" dirty="0">
                <a:solidFill>
                  <a:schemeClr val="tx1"/>
                </a:solidFill>
                <a:latin typeface="GSNP勘亭流EB 04" panose="02000600000000000000" pitchFamily="2" charset="-128"/>
                <a:ea typeface="GSNP勘亭流EB 04" panose="02000600000000000000" pitchFamily="2" charset="-128"/>
              </a:rPr>
              <a:t>将来</a:t>
            </a:r>
            <a:endParaRPr lang="ja-JP" altLang="ja-JP" sz="3200" b="0" dirty="0">
              <a:solidFill>
                <a:srgbClr val="00004A"/>
              </a:solidFill>
              <a:effectLst>
                <a:outerShdw blurRad="38100" dist="38100" dir="2700000" algn="tl">
                  <a:srgbClr val="C0C0C0"/>
                </a:outerShdw>
              </a:effectLst>
              <a:latin typeface="GSNP勘亭流EB 04" panose="02000600000000000000" pitchFamily="2" charset="-128"/>
              <a:ea typeface="GSNP勘亭流EB 04" panose="02000600000000000000" pitchFamily="2" charset="-128"/>
            </a:endParaRPr>
          </a:p>
        </p:txBody>
      </p:sp>
      <p:sp>
        <p:nvSpPr>
          <p:cNvPr id="39946" name="Line 10">
            <a:extLst>
              <a:ext uri="{FF2B5EF4-FFF2-40B4-BE49-F238E27FC236}">
                <a16:creationId xmlns:a16="http://schemas.microsoft.com/office/drawing/2014/main" id="{0FF957EB-ACE4-40FF-840C-A7513F027BBD}"/>
              </a:ext>
            </a:extLst>
          </p:cNvPr>
          <p:cNvSpPr>
            <a:spLocks noChangeShapeType="1"/>
          </p:cNvSpPr>
          <p:nvPr/>
        </p:nvSpPr>
        <p:spPr bwMode="auto">
          <a:xfrm>
            <a:off x="5656263" y="2276475"/>
            <a:ext cx="0" cy="2109788"/>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endParaRPr lang="ja-JP" altLang="en-US" dirty="0"/>
          </a:p>
        </p:txBody>
      </p:sp>
      <p:sp>
        <p:nvSpPr>
          <p:cNvPr id="39947" name="Text Box 11">
            <a:extLst>
              <a:ext uri="{FF2B5EF4-FFF2-40B4-BE49-F238E27FC236}">
                <a16:creationId xmlns:a16="http://schemas.microsoft.com/office/drawing/2014/main" id="{56489F43-9866-4E96-B1D8-19D427BF2EF5}"/>
              </a:ext>
            </a:extLst>
          </p:cNvPr>
          <p:cNvSpPr txBox="1">
            <a:spLocks noChangeArrowheads="1"/>
          </p:cNvSpPr>
          <p:nvPr/>
        </p:nvSpPr>
        <p:spPr bwMode="auto">
          <a:xfrm>
            <a:off x="2771775" y="1123950"/>
            <a:ext cx="24479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spcBef>
                <a:spcPct val="50000"/>
              </a:spcBef>
              <a:buClr>
                <a:srgbClr val="008000"/>
              </a:buClr>
              <a:buSzPct val="90000"/>
              <a:buFont typeface="Monotype Sorts" pitchFamily="2" charset="2"/>
              <a:buNone/>
            </a:pPr>
            <a:r>
              <a:rPr lang="ja-JP" altLang="ja-JP" sz="2400" b="0" dirty="0">
                <a:solidFill>
                  <a:schemeClr val="tx1"/>
                </a:solidFill>
                <a:latin typeface="GSNP勘亭流EB 04" panose="02000600000000000000" pitchFamily="2" charset="-128"/>
                <a:ea typeface="GSNP勘亭流EB 04" panose="02000600000000000000" pitchFamily="2" charset="-128"/>
              </a:rPr>
              <a:t>トリックスター</a:t>
            </a:r>
          </a:p>
        </p:txBody>
      </p:sp>
      <p:sp>
        <p:nvSpPr>
          <p:cNvPr id="39948" name="Text Box 12">
            <a:extLst>
              <a:ext uri="{FF2B5EF4-FFF2-40B4-BE49-F238E27FC236}">
                <a16:creationId xmlns:a16="http://schemas.microsoft.com/office/drawing/2014/main" id="{F985A1EF-2115-423C-811D-EC105F1F64B9}"/>
              </a:ext>
            </a:extLst>
          </p:cNvPr>
          <p:cNvSpPr txBox="1">
            <a:spLocks noChangeArrowheads="1"/>
          </p:cNvSpPr>
          <p:nvPr/>
        </p:nvSpPr>
        <p:spPr bwMode="auto">
          <a:xfrm>
            <a:off x="2700338" y="1679575"/>
            <a:ext cx="2514600" cy="821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2058" tIns="41029" rIns="82058" bIns="41029">
            <a:spAutoFit/>
          </a:bodyPr>
          <a:lstStyle>
            <a:lvl1pPr defTabSz="820738">
              <a:spcBef>
                <a:spcPct val="20000"/>
              </a:spcBef>
              <a:buChar char="•"/>
              <a:defRPr sz="2900">
                <a:solidFill>
                  <a:schemeClr val="tx1"/>
                </a:solidFill>
                <a:latin typeface="HGPﾌﾞｰｹ" pitchFamily="2" charset="-128"/>
                <a:ea typeface="HGPﾌﾞｰｹ" pitchFamily="2" charset="-128"/>
              </a:defRPr>
            </a:lvl1pPr>
            <a:lvl2pPr marL="666750" indent="-257175" defTabSz="820738">
              <a:spcBef>
                <a:spcPct val="20000"/>
              </a:spcBef>
              <a:buChar char="–"/>
              <a:defRPr sz="2500">
                <a:solidFill>
                  <a:schemeClr val="tx1"/>
                </a:solidFill>
                <a:latin typeface="HGPﾌﾞｰｹ" pitchFamily="2" charset="-128"/>
                <a:ea typeface="HGPﾌﾞｰｹ" pitchFamily="2" charset="-128"/>
              </a:defRPr>
            </a:lvl2pPr>
            <a:lvl3pPr marL="1025525" indent="-204788" defTabSz="820738">
              <a:spcBef>
                <a:spcPct val="20000"/>
              </a:spcBef>
              <a:buChar char="•"/>
              <a:defRPr sz="2200">
                <a:solidFill>
                  <a:schemeClr val="tx1"/>
                </a:solidFill>
                <a:latin typeface="HGPﾌﾞｰｹ" pitchFamily="2" charset="-128"/>
                <a:ea typeface="HGPﾌﾞｰｹ" pitchFamily="2" charset="-128"/>
              </a:defRPr>
            </a:lvl3pPr>
            <a:lvl4pPr marL="1436688" indent="-206375" defTabSz="820738">
              <a:spcBef>
                <a:spcPct val="20000"/>
              </a:spcBef>
              <a:buChar char="–"/>
              <a:defRPr>
                <a:solidFill>
                  <a:schemeClr val="tx1"/>
                </a:solidFill>
                <a:latin typeface="HGPﾌﾞｰｹ" pitchFamily="2" charset="-128"/>
                <a:ea typeface="HGPﾌﾞｰｹ" pitchFamily="2" charset="-128"/>
              </a:defRPr>
            </a:lvl4pPr>
            <a:lvl5pPr marL="1846263" indent="-204788" defTabSz="820738">
              <a:spcBef>
                <a:spcPct val="20000"/>
              </a:spcBef>
              <a:buChar char="»"/>
              <a:defRPr>
                <a:solidFill>
                  <a:schemeClr val="tx1"/>
                </a:solidFill>
                <a:latin typeface="HGPﾌﾞｰｹ" pitchFamily="2" charset="-128"/>
                <a:ea typeface="HGPﾌﾞｰｹ" pitchFamily="2" charset="-128"/>
              </a:defRPr>
            </a:lvl5pPr>
            <a:lvl6pPr marL="2303463" indent="-204788" defTabSz="820738" eaLnBrk="0" fontAlgn="base" hangingPunct="0">
              <a:spcBef>
                <a:spcPct val="20000"/>
              </a:spcBef>
              <a:spcAft>
                <a:spcPct val="0"/>
              </a:spcAft>
              <a:buChar char="»"/>
              <a:defRPr>
                <a:solidFill>
                  <a:schemeClr val="tx1"/>
                </a:solidFill>
                <a:latin typeface="HGPﾌﾞｰｹ" pitchFamily="2" charset="-128"/>
                <a:ea typeface="HGPﾌﾞｰｹ" pitchFamily="2" charset="-128"/>
              </a:defRPr>
            </a:lvl6pPr>
            <a:lvl7pPr marL="2760663" indent="-204788" defTabSz="820738" eaLnBrk="0" fontAlgn="base" hangingPunct="0">
              <a:spcBef>
                <a:spcPct val="20000"/>
              </a:spcBef>
              <a:spcAft>
                <a:spcPct val="0"/>
              </a:spcAft>
              <a:buChar char="»"/>
              <a:defRPr>
                <a:solidFill>
                  <a:schemeClr val="tx1"/>
                </a:solidFill>
                <a:latin typeface="HGPﾌﾞｰｹ" pitchFamily="2" charset="-128"/>
                <a:ea typeface="HGPﾌﾞｰｹ" pitchFamily="2" charset="-128"/>
              </a:defRPr>
            </a:lvl7pPr>
            <a:lvl8pPr marL="3217863" indent="-204788" defTabSz="820738" eaLnBrk="0" fontAlgn="base" hangingPunct="0">
              <a:spcBef>
                <a:spcPct val="20000"/>
              </a:spcBef>
              <a:spcAft>
                <a:spcPct val="0"/>
              </a:spcAft>
              <a:buChar char="»"/>
              <a:defRPr>
                <a:solidFill>
                  <a:schemeClr val="tx1"/>
                </a:solidFill>
                <a:latin typeface="HGPﾌﾞｰｹ" pitchFamily="2" charset="-128"/>
                <a:ea typeface="HGPﾌﾞｰｹ" pitchFamily="2" charset="-128"/>
              </a:defRPr>
            </a:lvl8pPr>
            <a:lvl9pPr marL="3675063" indent="-204788" defTabSz="820738" eaLnBrk="0" fontAlgn="base" hangingPunct="0">
              <a:spcBef>
                <a:spcPct val="20000"/>
              </a:spcBef>
              <a:spcAft>
                <a:spcPct val="0"/>
              </a:spcAft>
              <a:buChar char="»"/>
              <a:defRPr>
                <a:solidFill>
                  <a:schemeClr val="tx1"/>
                </a:solidFill>
                <a:latin typeface="HGPﾌﾞｰｹ" pitchFamily="2" charset="-128"/>
                <a:ea typeface="HGPﾌﾞｰｹ" pitchFamily="2" charset="-128"/>
              </a:defRPr>
            </a:lvl9pPr>
          </a:lstStyle>
          <a:p>
            <a:pPr algn="ctr" eaLnBrk="1" hangingPunct="1">
              <a:spcBef>
                <a:spcPct val="50000"/>
              </a:spcBef>
              <a:buFontTx/>
              <a:buNone/>
            </a:pPr>
            <a:r>
              <a:rPr lang="ja-JP" altLang="ja-JP" sz="2400" b="0" dirty="0">
                <a:solidFill>
                  <a:srgbClr val="00004A"/>
                </a:solidFill>
                <a:latin typeface="GSNP勘亭流EB 04" panose="02000600000000000000" pitchFamily="2" charset="-128"/>
                <a:ea typeface="GSNP勘亭流EB 04" panose="02000600000000000000" pitchFamily="2" charset="-128"/>
              </a:rPr>
              <a:t>象徴を一部否定するもの</a:t>
            </a:r>
          </a:p>
        </p:txBody>
      </p:sp>
      <p:sp>
        <p:nvSpPr>
          <p:cNvPr id="39949" name="AutoShape 13">
            <a:extLst>
              <a:ext uri="{FF2B5EF4-FFF2-40B4-BE49-F238E27FC236}">
                <a16:creationId xmlns:a16="http://schemas.microsoft.com/office/drawing/2014/main" id="{7F0F8F2A-FA32-4FAE-B8E6-6F3FB19FD191}"/>
              </a:ext>
            </a:extLst>
          </p:cNvPr>
          <p:cNvSpPr>
            <a:spLocks noChangeArrowheads="1"/>
          </p:cNvSpPr>
          <p:nvPr/>
        </p:nvSpPr>
        <p:spPr bwMode="auto">
          <a:xfrm>
            <a:off x="3419475" y="2609850"/>
            <a:ext cx="792163" cy="458788"/>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2058" tIns="41029" rIns="82058" bIns="41029" anchor="ct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eaLnBrk="1" hangingPunct="1"/>
            <a:endParaRPr lang="ja-JP" altLang="en-US" dirty="0"/>
          </a:p>
        </p:txBody>
      </p:sp>
      <p:sp>
        <p:nvSpPr>
          <p:cNvPr id="39950" name="Line 14">
            <a:extLst>
              <a:ext uri="{FF2B5EF4-FFF2-40B4-BE49-F238E27FC236}">
                <a16:creationId xmlns:a16="http://schemas.microsoft.com/office/drawing/2014/main" id="{EAB05671-3352-4732-BAB9-2990046119FD}"/>
              </a:ext>
            </a:extLst>
          </p:cNvPr>
          <p:cNvSpPr>
            <a:spLocks noChangeShapeType="1"/>
          </p:cNvSpPr>
          <p:nvPr/>
        </p:nvSpPr>
        <p:spPr bwMode="auto">
          <a:xfrm>
            <a:off x="3779838" y="4076700"/>
            <a:ext cx="0" cy="2447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2058" tIns="41029" rIns="82058" bIns="41029" anchor="ctr"/>
          <a:lstStyle/>
          <a:p>
            <a:endParaRPr lang="ja-JP" altLang="en-US" dirty="0"/>
          </a:p>
        </p:txBody>
      </p:sp>
      <p:sp>
        <p:nvSpPr>
          <p:cNvPr id="39951" name="Line 15">
            <a:extLst>
              <a:ext uri="{FF2B5EF4-FFF2-40B4-BE49-F238E27FC236}">
                <a16:creationId xmlns:a16="http://schemas.microsoft.com/office/drawing/2014/main" id="{83F5772A-58D1-4C1F-AC7B-25B198B2C31E}"/>
              </a:ext>
            </a:extLst>
          </p:cNvPr>
          <p:cNvSpPr>
            <a:spLocks noChangeShapeType="1"/>
          </p:cNvSpPr>
          <p:nvPr/>
        </p:nvSpPr>
        <p:spPr bwMode="auto">
          <a:xfrm flipV="1">
            <a:off x="3779838" y="6021388"/>
            <a:ext cx="4176712" cy="714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2058" tIns="41029" rIns="82058" bIns="41029" anchor="ctr"/>
          <a:lstStyle/>
          <a:p>
            <a:endParaRPr lang="ja-JP" altLang="en-US" dirty="0"/>
          </a:p>
        </p:txBody>
      </p:sp>
      <p:sp>
        <p:nvSpPr>
          <p:cNvPr id="39952" name="Text Box 16">
            <a:extLst>
              <a:ext uri="{FF2B5EF4-FFF2-40B4-BE49-F238E27FC236}">
                <a16:creationId xmlns:a16="http://schemas.microsoft.com/office/drawing/2014/main" id="{CBF51082-BFCF-4D9C-B77E-8AB93BF7488E}"/>
              </a:ext>
            </a:extLst>
          </p:cNvPr>
          <p:cNvSpPr txBox="1">
            <a:spLocks noChangeArrowheads="1"/>
          </p:cNvSpPr>
          <p:nvPr/>
        </p:nvSpPr>
        <p:spPr bwMode="auto">
          <a:xfrm>
            <a:off x="4283075" y="6165850"/>
            <a:ext cx="2160588" cy="509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2058" tIns="41029" rIns="82058" bIns="41029">
            <a:spAutoFit/>
          </a:bodyPr>
          <a:lstStyle>
            <a:lvl1pPr defTabSz="820738">
              <a:spcBef>
                <a:spcPct val="20000"/>
              </a:spcBef>
              <a:buChar char="•"/>
              <a:defRPr sz="2900">
                <a:solidFill>
                  <a:schemeClr val="tx1"/>
                </a:solidFill>
                <a:latin typeface="HGPﾌﾞｰｹ" pitchFamily="2" charset="-128"/>
                <a:ea typeface="HGPﾌﾞｰｹ" pitchFamily="2" charset="-128"/>
              </a:defRPr>
            </a:lvl1pPr>
            <a:lvl2pPr marL="666750" indent="-257175" defTabSz="820738">
              <a:spcBef>
                <a:spcPct val="20000"/>
              </a:spcBef>
              <a:buChar char="–"/>
              <a:defRPr sz="2500">
                <a:solidFill>
                  <a:schemeClr val="tx1"/>
                </a:solidFill>
                <a:latin typeface="HGPﾌﾞｰｹ" pitchFamily="2" charset="-128"/>
                <a:ea typeface="HGPﾌﾞｰｹ" pitchFamily="2" charset="-128"/>
              </a:defRPr>
            </a:lvl2pPr>
            <a:lvl3pPr marL="1025525" indent="-204788" defTabSz="820738">
              <a:spcBef>
                <a:spcPct val="20000"/>
              </a:spcBef>
              <a:buChar char="•"/>
              <a:defRPr sz="2200">
                <a:solidFill>
                  <a:schemeClr val="tx1"/>
                </a:solidFill>
                <a:latin typeface="HGPﾌﾞｰｹ" pitchFamily="2" charset="-128"/>
                <a:ea typeface="HGPﾌﾞｰｹ" pitchFamily="2" charset="-128"/>
              </a:defRPr>
            </a:lvl3pPr>
            <a:lvl4pPr marL="1436688" indent="-206375" defTabSz="820738">
              <a:spcBef>
                <a:spcPct val="20000"/>
              </a:spcBef>
              <a:buChar char="–"/>
              <a:defRPr>
                <a:solidFill>
                  <a:schemeClr val="tx1"/>
                </a:solidFill>
                <a:latin typeface="HGPﾌﾞｰｹ" pitchFamily="2" charset="-128"/>
                <a:ea typeface="HGPﾌﾞｰｹ" pitchFamily="2" charset="-128"/>
              </a:defRPr>
            </a:lvl4pPr>
            <a:lvl5pPr marL="1846263" indent="-204788" defTabSz="820738">
              <a:spcBef>
                <a:spcPct val="20000"/>
              </a:spcBef>
              <a:buChar char="»"/>
              <a:defRPr>
                <a:solidFill>
                  <a:schemeClr val="tx1"/>
                </a:solidFill>
                <a:latin typeface="HGPﾌﾞｰｹ" pitchFamily="2" charset="-128"/>
                <a:ea typeface="HGPﾌﾞｰｹ" pitchFamily="2" charset="-128"/>
              </a:defRPr>
            </a:lvl5pPr>
            <a:lvl6pPr marL="2303463" indent="-204788" defTabSz="820738" eaLnBrk="0" fontAlgn="base" hangingPunct="0">
              <a:spcBef>
                <a:spcPct val="20000"/>
              </a:spcBef>
              <a:spcAft>
                <a:spcPct val="0"/>
              </a:spcAft>
              <a:buChar char="»"/>
              <a:defRPr>
                <a:solidFill>
                  <a:schemeClr val="tx1"/>
                </a:solidFill>
                <a:latin typeface="HGPﾌﾞｰｹ" pitchFamily="2" charset="-128"/>
                <a:ea typeface="HGPﾌﾞｰｹ" pitchFamily="2" charset="-128"/>
              </a:defRPr>
            </a:lvl6pPr>
            <a:lvl7pPr marL="2760663" indent="-204788" defTabSz="820738" eaLnBrk="0" fontAlgn="base" hangingPunct="0">
              <a:spcBef>
                <a:spcPct val="20000"/>
              </a:spcBef>
              <a:spcAft>
                <a:spcPct val="0"/>
              </a:spcAft>
              <a:buChar char="»"/>
              <a:defRPr>
                <a:solidFill>
                  <a:schemeClr val="tx1"/>
                </a:solidFill>
                <a:latin typeface="HGPﾌﾞｰｹ" pitchFamily="2" charset="-128"/>
                <a:ea typeface="HGPﾌﾞｰｹ" pitchFamily="2" charset="-128"/>
              </a:defRPr>
            </a:lvl7pPr>
            <a:lvl8pPr marL="3217863" indent="-204788" defTabSz="820738" eaLnBrk="0" fontAlgn="base" hangingPunct="0">
              <a:spcBef>
                <a:spcPct val="20000"/>
              </a:spcBef>
              <a:spcAft>
                <a:spcPct val="0"/>
              </a:spcAft>
              <a:buChar char="»"/>
              <a:defRPr>
                <a:solidFill>
                  <a:schemeClr val="tx1"/>
                </a:solidFill>
                <a:latin typeface="HGPﾌﾞｰｹ" pitchFamily="2" charset="-128"/>
                <a:ea typeface="HGPﾌﾞｰｹ" pitchFamily="2" charset="-128"/>
              </a:defRPr>
            </a:lvl8pPr>
            <a:lvl9pPr marL="3675063" indent="-204788" defTabSz="820738" eaLnBrk="0" fontAlgn="base" hangingPunct="0">
              <a:spcBef>
                <a:spcPct val="20000"/>
              </a:spcBef>
              <a:spcAft>
                <a:spcPct val="0"/>
              </a:spcAft>
              <a:buChar char="»"/>
              <a:defRPr>
                <a:solidFill>
                  <a:schemeClr val="tx1"/>
                </a:solidFill>
                <a:latin typeface="HGPﾌﾞｰｹ" pitchFamily="2" charset="-128"/>
                <a:ea typeface="HGPﾌﾞｰｹ" pitchFamily="2" charset="-128"/>
              </a:defRPr>
            </a:lvl9pPr>
          </a:lstStyle>
          <a:p>
            <a:pPr algn="ctr" eaLnBrk="1" hangingPunct="1">
              <a:spcBef>
                <a:spcPct val="50000"/>
              </a:spcBef>
              <a:buFontTx/>
              <a:buNone/>
            </a:pPr>
            <a:r>
              <a:rPr lang="ja-JP" altLang="ja-JP" sz="2800" b="0" dirty="0">
                <a:solidFill>
                  <a:srgbClr val="00004A"/>
                </a:solidFill>
                <a:latin typeface="GSNP勘亭流EB 04" panose="02000600000000000000" pitchFamily="2" charset="-128"/>
                <a:ea typeface="GSNP勘亭流EB 04" panose="02000600000000000000" pitchFamily="2" charset="-128"/>
              </a:rPr>
              <a:t>時間</a:t>
            </a:r>
          </a:p>
        </p:txBody>
      </p:sp>
      <p:sp>
        <p:nvSpPr>
          <p:cNvPr id="39953" name="Text Box 17">
            <a:extLst>
              <a:ext uri="{FF2B5EF4-FFF2-40B4-BE49-F238E27FC236}">
                <a16:creationId xmlns:a16="http://schemas.microsoft.com/office/drawing/2014/main" id="{EE1F7945-FE99-4D1F-AB08-15AC33B896E9}"/>
              </a:ext>
            </a:extLst>
          </p:cNvPr>
          <p:cNvSpPr txBox="1">
            <a:spLocks noChangeArrowheads="1"/>
          </p:cNvSpPr>
          <p:nvPr/>
        </p:nvSpPr>
        <p:spPr bwMode="auto">
          <a:xfrm>
            <a:off x="3995738" y="5300663"/>
            <a:ext cx="2592387" cy="692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2058" tIns="41029" rIns="82058" bIns="41029">
            <a:spAutoFit/>
          </a:bodyPr>
          <a:lstStyle>
            <a:lvl1pPr defTabSz="820738">
              <a:spcBef>
                <a:spcPct val="20000"/>
              </a:spcBef>
              <a:buChar char="•"/>
              <a:defRPr sz="2900">
                <a:solidFill>
                  <a:schemeClr val="tx1"/>
                </a:solidFill>
                <a:latin typeface="HGPﾌﾞｰｹ" pitchFamily="2" charset="-128"/>
                <a:ea typeface="HGPﾌﾞｰｹ" pitchFamily="2" charset="-128"/>
              </a:defRPr>
            </a:lvl1pPr>
            <a:lvl2pPr marL="666750" indent="-257175" defTabSz="820738">
              <a:spcBef>
                <a:spcPct val="20000"/>
              </a:spcBef>
              <a:buChar char="–"/>
              <a:defRPr sz="2500">
                <a:solidFill>
                  <a:schemeClr val="tx1"/>
                </a:solidFill>
                <a:latin typeface="HGPﾌﾞｰｹ" pitchFamily="2" charset="-128"/>
                <a:ea typeface="HGPﾌﾞｰｹ" pitchFamily="2" charset="-128"/>
              </a:defRPr>
            </a:lvl2pPr>
            <a:lvl3pPr marL="1025525" indent="-204788" defTabSz="820738">
              <a:spcBef>
                <a:spcPct val="20000"/>
              </a:spcBef>
              <a:buChar char="•"/>
              <a:defRPr sz="2200">
                <a:solidFill>
                  <a:schemeClr val="tx1"/>
                </a:solidFill>
                <a:latin typeface="HGPﾌﾞｰｹ" pitchFamily="2" charset="-128"/>
                <a:ea typeface="HGPﾌﾞｰｹ" pitchFamily="2" charset="-128"/>
              </a:defRPr>
            </a:lvl3pPr>
            <a:lvl4pPr marL="1436688" indent="-206375" defTabSz="820738">
              <a:spcBef>
                <a:spcPct val="20000"/>
              </a:spcBef>
              <a:buChar char="–"/>
              <a:defRPr>
                <a:solidFill>
                  <a:schemeClr val="tx1"/>
                </a:solidFill>
                <a:latin typeface="HGPﾌﾞｰｹ" pitchFamily="2" charset="-128"/>
                <a:ea typeface="HGPﾌﾞｰｹ" pitchFamily="2" charset="-128"/>
              </a:defRPr>
            </a:lvl4pPr>
            <a:lvl5pPr marL="1846263" indent="-204788" defTabSz="820738">
              <a:spcBef>
                <a:spcPct val="20000"/>
              </a:spcBef>
              <a:buChar char="»"/>
              <a:defRPr>
                <a:solidFill>
                  <a:schemeClr val="tx1"/>
                </a:solidFill>
                <a:latin typeface="HGPﾌﾞｰｹ" pitchFamily="2" charset="-128"/>
                <a:ea typeface="HGPﾌﾞｰｹ" pitchFamily="2" charset="-128"/>
              </a:defRPr>
            </a:lvl5pPr>
            <a:lvl6pPr marL="2303463" indent="-204788" defTabSz="820738" eaLnBrk="0" fontAlgn="base" hangingPunct="0">
              <a:spcBef>
                <a:spcPct val="20000"/>
              </a:spcBef>
              <a:spcAft>
                <a:spcPct val="0"/>
              </a:spcAft>
              <a:buChar char="»"/>
              <a:defRPr>
                <a:solidFill>
                  <a:schemeClr val="tx1"/>
                </a:solidFill>
                <a:latin typeface="HGPﾌﾞｰｹ" pitchFamily="2" charset="-128"/>
                <a:ea typeface="HGPﾌﾞｰｹ" pitchFamily="2" charset="-128"/>
              </a:defRPr>
            </a:lvl6pPr>
            <a:lvl7pPr marL="2760663" indent="-204788" defTabSz="820738" eaLnBrk="0" fontAlgn="base" hangingPunct="0">
              <a:spcBef>
                <a:spcPct val="20000"/>
              </a:spcBef>
              <a:spcAft>
                <a:spcPct val="0"/>
              </a:spcAft>
              <a:buChar char="»"/>
              <a:defRPr>
                <a:solidFill>
                  <a:schemeClr val="tx1"/>
                </a:solidFill>
                <a:latin typeface="HGPﾌﾞｰｹ" pitchFamily="2" charset="-128"/>
                <a:ea typeface="HGPﾌﾞｰｹ" pitchFamily="2" charset="-128"/>
              </a:defRPr>
            </a:lvl7pPr>
            <a:lvl8pPr marL="3217863" indent="-204788" defTabSz="820738" eaLnBrk="0" fontAlgn="base" hangingPunct="0">
              <a:spcBef>
                <a:spcPct val="20000"/>
              </a:spcBef>
              <a:spcAft>
                <a:spcPct val="0"/>
              </a:spcAft>
              <a:buChar char="»"/>
              <a:defRPr>
                <a:solidFill>
                  <a:schemeClr val="tx1"/>
                </a:solidFill>
                <a:latin typeface="HGPﾌﾞｰｹ" pitchFamily="2" charset="-128"/>
                <a:ea typeface="HGPﾌﾞｰｹ" pitchFamily="2" charset="-128"/>
              </a:defRPr>
            </a:lvl8pPr>
            <a:lvl9pPr marL="3675063" indent="-204788" defTabSz="820738" eaLnBrk="0" fontAlgn="base" hangingPunct="0">
              <a:spcBef>
                <a:spcPct val="20000"/>
              </a:spcBef>
              <a:spcAft>
                <a:spcPct val="0"/>
              </a:spcAft>
              <a:buChar char="»"/>
              <a:defRPr>
                <a:solidFill>
                  <a:schemeClr val="tx1"/>
                </a:solidFill>
                <a:latin typeface="HGPﾌﾞｰｹ" pitchFamily="2" charset="-128"/>
                <a:ea typeface="HGPﾌﾞｰｹ" pitchFamily="2" charset="-128"/>
              </a:defRPr>
            </a:lvl9pPr>
          </a:lstStyle>
          <a:p>
            <a:pPr algn="ctr" eaLnBrk="1" hangingPunct="1">
              <a:spcBef>
                <a:spcPct val="50000"/>
              </a:spcBef>
              <a:buFontTx/>
              <a:buNone/>
            </a:pPr>
            <a:r>
              <a:rPr lang="ja-JP" altLang="ja-JP" sz="4000" b="0" dirty="0">
                <a:solidFill>
                  <a:srgbClr val="00004A"/>
                </a:solidFill>
                <a:latin typeface="GSNP勘亭流EB 04" panose="02000600000000000000" pitchFamily="2" charset="-128"/>
                <a:ea typeface="GSNP勘亭流EB 04" panose="02000600000000000000" pitchFamily="2" charset="-128"/>
              </a:rPr>
              <a:t>実行</a:t>
            </a:r>
          </a:p>
        </p:txBody>
      </p:sp>
    </p:spTree>
  </p:cSld>
  <p:clrMapOvr>
    <a:masterClrMapping/>
  </p:clrMapOvr>
  <p:transition spd="med">
    <p:random/>
    <p:sndAc>
      <p:stSnd>
        <p:snd r:embed="rId2" name="camera.wav"/>
      </p:stSnd>
    </p:sndAc>
  </p:transition>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E43CFD34-2DBF-4B39-AFE5-1E16AFACC973}"/>
              </a:ext>
            </a:extLst>
          </p:cNvPr>
          <p:cNvSpPr>
            <a:spLocks noGrp="1" noChangeArrowheads="1"/>
          </p:cNvSpPr>
          <p:nvPr>
            <p:ph type="title"/>
          </p:nvPr>
        </p:nvSpPr>
        <p:spPr>
          <a:xfrm>
            <a:off x="34925" y="2924175"/>
            <a:ext cx="9109075" cy="455613"/>
          </a:xfrm>
        </p:spPr>
        <p:txBody>
          <a:bodyPr/>
          <a:lstStyle/>
          <a:p>
            <a:pPr eaLnBrk="1" hangingPunct="1"/>
            <a:r>
              <a:rPr lang="ja-JP" altLang="ja-JP" sz="4000" dirty="0">
                <a:latin typeface="GSNP勘亭流EB 04" panose="02000600000000000000" pitchFamily="2" charset="-128"/>
                <a:ea typeface="GSNP勘亭流EB 04" panose="02000600000000000000" pitchFamily="2" charset="-128"/>
              </a:rPr>
              <a:t>アジールの原理は</a:t>
            </a:r>
            <a:br>
              <a:rPr lang="ja-JP" altLang="ja-JP" sz="4000" dirty="0">
                <a:latin typeface="GSNP勘亭流EB 04" panose="02000600000000000000" pitchFamily="2" charset="-128"/>
                <a:ea typeface="GSNP勘亭流EB 04" panose="02000600000000000000" pitchFamily="2" charset="-128"/>
              </a:rPr>
            </a:br>
            <a:r>
              <a:rPr lang="ja-JP" altLang="ja-JP" sz="4000" dirty="0">
                <a:latin typeface="GSNP勘亭流EB 04" panose="02000600000000000000" pitchFamily="2" charset="-128"/>
                <a:ea typeface="GSNP勘亭流EB 04" panose="02000600000000000000" pitchFamily="2" charset="-128"/>
              </a:rPr>
              <a:t>キアスムと</a:t>
            </a:r>
            <a:br>
              <a:rPr lang="ja-JP" altLang="ja-JP" sz="4000" dirty="0">
                <a:latin typeface="GSNP勘亭流EB 04" panose="02000600000000000000" pitchFamily="2" charset="-128"/>
                <a:ea typeface="GSNP勘亭流EB 04" panose="02000600000000000000" pitchFamily="2" charset="-128"/>
              </a:rPr>
            </a:br>
            <a:r>
              <a:rPr lang="ja-JP" altLang="ja-JP" sz="4000" dirty="0">
                <a:latin typeface="GSNP勘亭流EB 04" panose="02000600000000000000" pitchFamily="2" charset="-128"/>
                <a:ea typeface="GSNP勘亭流EB 04" panose="02000600000000000000" pitchFamily="2" charset="-128"/>
              </a:rPr>
              <a:t>円環の</a:t>
            </a:r>
            <a:br>
              <a:rPr lang="ja-JP" altLang="ja-JP" sz="4000" dirty="0">
                <a:latin typeface="GSNP勘亭流EB 04" panose="02000600000000000000" pitchFamily="2" charset="-128"/>
                <a:ea typeface="GSNP勘亭流EB 04" panose="02000600000000000000" pitchFamily="2" charset="-128"/>
              </a:rPr>
            </a:br>
            <a:r>
              <a:rPr lang="ja-JP" altLang="ja-JP" sz="4000" dirty="0">
                <a:latin typeface="GSNP勘亭流EB 04" panose="02000600000000000000" pitchFamily="2" charset="-128"/>
                <a:ea typeface="GSNP勘亭流EB 04" panose="02000600000000000000" pitchFamily="2" charset="-128"/>
              </a:rPr>
              <a:t>ハイブリッドのようなものだ</a:t>
            </a:r>
            <a:br>
              <a:rPr lang="ja-JP" altLang="ja-JP" sz="4000" dirty="0">
                <a:latin typeface="GSNP勘亭流EB 04" panose="02000600000000000000" pitchFamily="2" charset="-128"/>
                <a:ea typeface="GSNP勘亭流EB 04" panose="02000600000000000000" pitchFamily="2" charset="-128"/>
              </a:rPr>
            </a:br>
            <a:endParaRPr lang="ja-JP" altLang="ja-JP" sz="4000" dirty="0">
              <a:latin typeface="GSNP勘亭流EB 04" panose="02000600000000000000" pitchFamily="2" charset="-128"/>
              <a:ea typeface="GSNP勘亭流EB 04" panose="02000600000000000000" pitchFamily="2" charset="-128"/>
            </a:endParaRPr>
          </a:p>
        </p:txBody>
      </p:sp>
      <p:pic>
        <p:nvPicPr>
          <p:cNvPr id="40963" name="Picture 3" descr="momoCA">
            <a:extLst>
              <a:ext uri="{FF2B5EF4-FFF2-40B4-BE49-F238E27FC236}">
                <a16:creationId xmlns:a16="http://schemas.microsoft.com/office/drawing/2014/main" id="{A0509722-549A-4379-90F3-AC224060E9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67638" y="5157788"/>
            <a:ext cx="1328737" cy="170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nodeType="withEffect">
                                  <p:stCondLst>
                                    <p:cond delay="0"/>
                                  </p:stCondLst>
                                  <p:childTnLst>
                                    <p:set>
                                      <p:cBhvr>
                                        <p:cTn id="6" dur="1" fill="hold">
                                          <p:stCondLst>
                                            <p:cond delay="0"/>
                                          </p:stCondLst>
                                        </p:cTn>
                                        <p:tgtEl>
                                          <p:spTgt spid="40963"/>
                                        </p:tgtEl>
                                        <p:attrNameLst>
                                          <p:attrName>style.visibility</p:attrName>
                                        </p:attrNameLst>
                                      </p:cBhvr>
                                      <p:to>
                                        <p:strVal val="visible"/>
                                      </p:to>
                                    </p:set>
                                    <p:animEffect transition="in" filter="wipe(down)">
                                      <p:cBhvr>
                                        <p:cTn id="7" dur="580">
                                          <p:stCondLst>
                                            <p:cond delay="0"/>
                                          </p:stCondLst>
                                        </p:cTn>
                                        <p:tgtEl>
                                          <p:spTgt spid="40963"/>
                                        </p:tgtEl>
                                      </p:cBhvr>
                                    </p:animEffect>
                                    <p:anim calcmode="lin" valueType="num">
                                      <p:cBhvr>
                                        <p:cTn id="8" dur="1822" tmFilter="0,0; 0.14,0.36; 0.43,0.73; 0.71,0.91; 1.0,1.0">
                                          <p:stCondLst>
                                            <p:cond delay="0"/>
                                          </p:stCondLst>
                                        </p:cTn>
                                        <p:tgtEl>
                                          <p:spTgt spid="4096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096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096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096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0963"/>
                                        </p:tgtEl>
                                        <p:attrNameLst>
                                          <p:attrName>ppt_y</p:attrName>
                                        </p:attrNameLst>
                                      </p:cBhvr>
                                      <p:tavLst>
                                        <p:tav tm="0" fmla="#ppt_y-sin(pi*$)/81">
                                          <p:val>
                                            <p:fltVal val="0"/>
                                          </p:val>
                                        </p:tav>
                                        <p:tav tm="100000">
                                          <p:val>
                                            <p:fltVal val="1"/>
                                          </p:val>
                                        </p:tav>
                                      </p:tavLst>
                                    </p:anim>
                                    <p:animScale>
                                      <p:cBhvr>
                                        <p:cTn id="13" dur="26">
                                          <p:stCondLst>
                                            <p:cond delay="650"/>
                                          </p:stCondLst>
                                        </p:cTn>
                                        <p:tgtEl>
                                          <p:spTgt spid="40963"/>
                                        </p:tgtEl>
                                      </p:cBhvr>
                                      <p:to x="100000" y="60000"/>
                                    </p:animScale>
                                    <p:animScale>
                                      <p:cBhvr>
                                        <p:cTn id="14" dur="166" decel="50000">
                                          <p:stCondLst>
                                            <p:cond delay="676"/>
                                          </p:stCondLst>
                                        </p:cTn>
                                        <p:tgtEl>
                                          <p:spTgt spid="40963"/>
                                        </p:tgtEl>
                                      </p:cBhvr>
                                      <p:to x="100000" y="100000"/>
                                    </p:animScale>
                                    <p:animScale>
                                      <p:cBhvr>
                                        <p:cTn id="15" dur="26">
                                          <p:stCondLst>
                                            <p:cond delay="1312"/>
                                          </p:stCondLst>
                                        </p:cTn>
                                        <p:tgtEl>
                                          <p:spTgt spid="40963"/>
                                        </p:tgtEl>
                                      </p:cBhvr>
                                      <p:to x="100000" y="80000"/>
                                    </p:animScale>
                                    <p:animScale>
                                      <p:cBhvr>
                                        <p:cTn id="16" dur="166" decel="50000">
                                          <p:stCondLst>
                                            <p:cond delay="1338"/>
                                          </p:stCondLst>
                                        </p:cTn>
                                        <p:tgtEl>
                                          <p:spTgt spid="40963"/>
                                        </p:tgtEl>
                                      </p:cBhvr>
                                      <p:to x="100000" y="100000"/>
                                    </p:animScale>
                                    <p:animScale>
                                      <p:cBhvr>
                                        <p:cTn id="17" dur="26">
                                          <p:stCondLst>
                                            <p:cond delay="1642"/>
                                          </p:stCondLst>
                                        </p:cTn>
                                        <p:tgtEl>
                                          <p:spTgt spid="40963"/>
                                        </p:tgtEl>
                                      </p:cBhvr>
                                      <p:to x="100000" y="90000"/>
                                    </p:animScale>
                                    <p:animScale>
                                      <p:cBhvr>
                                        <p:cTn id="18" dur="166" decel="50000">
                                          <p:stCondLst>
                                            <p:cond delay="1668"/>
                                          </p:stCondLst>
                                        </p:cTn>
                                        <p:tgtEl>
                                          <p:spTgt spid="40963"/>
                                        </p:tgtEl>
                                      </p:cBhvr>
                                      <p:to x="100000" y="100000"/>
                                    </p:animScale>
                                    <p:animScale>
                                      <p:cBhvr>
                                        <p:cTn id="19" dur="26">
                                          <p:stCondLst>
                                            <p:cond delay="1808"/>
                                          </p:stCondLst>
                                        </p:cTn>
                                        <p:tgtEl>
                                          <p:spTgt spid="40963"/>
                                        </p:tgtEl>
                                      </p:cBhvr>
                                      <p:to x="100000" y="95000"/>
                                    </p:animScale>
                                    <p:animScale>
                                      <p:cBhvr>
                                        <p:cTn id="20" dur="166" decel="50000">
                                          <p:stCondLst>
                                            <p:cond delay="1834"/>
                                          </p:stCondLst>
                                        </p:cTn>
                                        <p:tgtEl>
                                          <p:spTgt spid="4096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6BCEB116-BE4A-40B9-92E9-4F439AE4D445}"/>
              </a:ext>
            </a:extLst>
          </p:cNvPr>
          <p:cNvSpPr>
            <a:spLocks noGrp="1" noChangeArrowheads="1"/>
          </p:cNvSpPr>
          <p:nvPr>
            <p:ph type="title"/>
          </p:nvPr>
        </p:nvSpPr>
        <p:spPr>
          <a:xfrm>
            <a:off x="-11113" y="476250"/>
            <a:ext cx="9107488" cy="455613"/>
          </a:xfrm>
        </p:spPr>
        <p:txBody>
          <a:bodyPr/>
          <a:lstStyle/>
          <a:p>
            <a:pPr eaLnBrk="1" hangingPunct="1"/>
            <a:r>
              <a:rPr lang="ja-JP" altLang="ja-JP" sz="4000" dirty="0">
                <a:latin typeface="GSNP勘亭流EB 04" panose="02000600000000000000" pitchFamily="2" charset="-128"/>
                <a:ea typeface="GSNP勘亭流EB 04" panose="02000600000000000000" pitchFamily="2" charset="-128"/>
              </a:rPr>
              <a:t>組合のトポロジー</a:t>
            </a:r>
          </a:p>
        </p:txBody>
      </p:sp>
      <p:pic>
        <p:nvPicPr>
          <p:cNvPr id="41987" name="Picture 3" descr="momoCA">
            <a:extLst>
              <a:ext uri="{FF2B5EF4-FFF2-40B4-BE49-F238E27FC236}">
                <a16:creationId xmlns:a16="http://schemas.microsoft.com/office/drawing/2014/main" id="{089A09AA-CF0F-4807-8BC0-E0AAA24C59F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67638" y="5157788"/>
            <a:ext cx="1328737" cy="170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88" name="Picture 4" descr="06060905s">
            <a:extLst>
              <a:ext uri="{FF2B5EF4-FFF2-40B4-BE49-F238E27FC236}">
                <a16:creationId xmlns:a16="http://schemas.microsoft.com/office/drawing/2014/main" id="{71FBB82C-8326-4267-A693-1745B3A17DD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r="65828"/>
          <a:stretch>
            <a:fillRect/>
          </a:stretch>
        </p:blipFill>
        <p:spPr bwMode="auto">
          <a:xfrm>
            <a:off x="1763713" y="1989138"/>
            <a:ext cx="2392362" cy="243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89" name="Picture 5" descr="06060905s">
            <a:extLst>
              <a:ext uri="{FF2B5EF4-FFF2-40B4-BE49-F238E27FC236}">
                <a16:creationId xmlns:a16="http://schemas.microsoft.com/office/drawing/2014/main" id="{09104D3C-FB3D-418D-A80E-EE455571FA3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68753"/>
          <a:stretch>
            <a:fillRect/>
          </a:stretch>
        </p:blipFill>
        <p:spPr bwMode="auto">
          <a:xfrm>
            <a:off x="5076825" y="1989138"/>
            <a:ext cx="2187575" cy="243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990" name="Text Box 6">
            <a:extLst>
              <a:ext uri="{FF2B5EF4-FFF2-40B4-BE49-F238E27FC236}">
                <a16:creationId xmlns:a16="http://schemas.microsoft.com/office/drawing/2014/main" id="{B0078799-A477-4942-BA29-8AC1FE7159A7}"/>
              </a:ext>
            </a:extLst>
          </p:cNvPr>
          <p:cNvSpPr txBox="1">
            <a:spLocks noChangeArrowheads="1"/>
          </p:cNvSpPr>
          <p:nvPr/>
        </p:nvSpPr>
        <p:spPr bwMode="auto">
          <a:xfrm>
            <a:off x="4140200" y="2781300"/>
            <a:ext cx="920750" cy="99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2058" tIns="41029" rIns="82058" bIns="41029">
            <a:spAutoFit/>
          </a:bodyPr>
          <a:lstStyle>
            <a:lvl1pPr defTabSz="820738">
              <a:spcBef>
                <a:spcPct val="20000"/>
              </a:spcBef>
              <a:buChar char="•"/>
              <a:defRPr sz="2900">
                <a:solidFill>
                  <a:schemeClr val="tx1"/>
                </a:solidFill>
                <a:latin typeface="HGPﾌﾞｰｹ" pitchFamily="2" charset="-128"/>
                <a:ea typeface="HGPﾌﾞｰｹ" pitchFamily="2" charset="-128"/>
              </a:defRPr>
            </a:lvl1pPr>
            <a:lvl2pPr marL="666750" indent="-257175" defTabSz="820738">
              <a:spcBef>
                <a:spcPct val="20000"/>
              </a:spcBef>
              <a:buChar char="–"/>
              <a:defRPr sz="2500">
                <a:solidFill>
                  <a:schemeClr val="tx1"/>
                </a:solidFill>
                <a:latin typeface="HGPﾌﾞｰｹ" pitchFamily="2" charset="-128"/>
                <a:ea typeface="HGPﾌﾞｰｹ" pitchFamily="2" charset="-128"/>
              </a:defRPr>
            </a:lvl2pPr>
            <a:lvl3pPr marL="1025525" indent="-204788" defTabSz="820738">
              <a:spcBef>
                <a:spcPct val="20000"/>
              </a:spcBef>
              <a:buChar char="•"/>
              <a:defRPr sz="2200">
                <a:solidFill>
                  <a:schemeClr val="tx1"/>
                </a:solidFill>
                <a:latin typeface="HGPﾌﾞｰｹ" pitchFamily="2" charset="-128"/>
                <a:ea typeface="HGPﾌﾞｰｹ" pitchFamily="2" charset="-128"/>
              </a:defRPr>
            </a:lvl3pPr>
            <a:lvl4pPr marL="1436688" indent="-206375" defTabSz="820738">
              <a:spcBef>
                <a:spcPct val="20000"/>
              </a:spcBef>
              <a:buChar char="–"/>
              <a:defRPr>
                <a:solidFill>
                  <a:schemeClr val="tx1"/>
                </a:solidFill>
                <a:latin typeface="HGPﾌﾞｰｹ" pitchFamily="2" charset="-128"/>
                <a:ea typeface="HGPﾌﾞｰｹ" pitchFamily="2" charset="-128"/>
              </a:defRPr>
            </a:lvl4pPr>
            <a:lvl5pPr marL="1846263" indent="-204788" defTabSz="820738">
              <a:spcBef>
                <a:spcPct val="20000"/>
              </a:spcBef>
              <a:buChar char="»"/>
              <a:defRPr>
                <a:solidFill>
                  <a:schemeClr val="tx1"/>
                </a:solidFill>
                <a:latin typeface="HGPﾌﾞｰｹ" pitchFamily="2" charset="-128"/>
                <a:ea typeface="HGPﾌﾞｰｹ" pitchFamily="2" charset="-128"/>
              </a:defRPr>
            </a:lvl5pPr>
            <a:lvl6pPr marL="2303463" indent="-204788" defTabSz="820738" eaLnBrk="0" fontAlgn="base" hangingPunct="0">
              <a:spcBef>
                <a:spcPct val="20000"/>
              </a:spcBef>
              <a:spcAft>
                <a:spcPct val="0"/>
              </a:spcAft>
              <a:buChar char="»"/>
              <a:defRPr>
                <a:solidFill>
                  <a:schemeClr val="tx1"/>
                </a:solidFill>
                <a:latin typeface="HGPﾌﾞｰｹ" pitchFamily="2" charset="-128"/>
                <a:ea typeface="HGPﾌﾞｰｹ" pitchFamily="2" charset="-128"/>
              </a:defRPr>
            </a:lvl6pPr>
            <a:lvl7pPr marL="2760663" indent="-204788" defTabSz="820738" eaLnBrk="0" fontAlgn="base" hangingPunct="0">
              <a:spcBef>
                <a:spcPct val="20000"/>
              </a:spcBef>
              <a:spcAft>
                <a:spcPct val="0"/>
              </a:spcAft>
              <a:buChar char="»"/>
              <a:defRPr>
                <a:solidFill>
                  <a:schemeClr val="tx1"/>
                </a:solidFill>
                <a:latin typeface="HGPﾌﾞｰｹ" pitchFamily="2" charset="-128"/>
                <a:ea typeface="HGPﾌﾞｰｹ" pitchFamily="2" charset="-128"/>
              </a:defRPr>
            </a:lvl7pPr>
            <a:lvl8pPr marL="3217863" indent="-204788" defTabSz="820738" eaLnBrk="0" fontAlgn="base" hangingPunct="0">
              <a:spcBef>
                <a:spcPct val="20000"/>
              </a:spcBef>
              <a:spcAft>
                <a:spcPct val="0"/>
              </a:spcAft>
              <a:buChar char="»"/>
              <a:defRPr>
                <a:solidFill>
                  <a:schemeClr val="tx1"/>
                </a:solidFill>
                <a:latin typeface="HGPﾌﾞｰｹ" pitchFamily="2" charset="-128"/>
                <a:ea typeface="HGPﾌﾞｰｹ" pitchFamily="2" charset="-128"/>
              </a:defRPr>
            </a:lvl8pPr>
            <a:lvl9pPr marL="3675063" indent="-204788" defTabSz="820738" eaLnBrk="0" fontAlgn="base" hangingPunct="0">
              <a:spcBef>
                <a:spcPct val="20000"/>
              </a:spcBef>
              <a:spcAft>
                <a:spcPct val="0"/>
              </a:spcAft>
              <a:buChar char="»"/>
              <a:defRPr>
                <a:solidFill>
                  <a:schemeClr val="tx1"/>
                </a:solidFill>
                <a:latin typeface="HGPﾌﾞｰｹ" pitchFamily="2" charset="-128"/>
                <a:ea typeface="HGPﾌﾞｰｹ" pitchFamily="2" charset="-128"/>
              </a:defRPr>
            </a:lvl9pPr>
          </a:lstStyle>
          <a:p>
            <a:pPr algn="ctr" eaLnBrk="1" hangingPunct="1">
              <a:spcBef>
                <a:spcPct val="50000"/>
              </a:spcBef>
              <a:buFontTx/>
              <a:buNone/>
            </a:pPr>
            <a:r>
              <a:rPr lang="ja-JP" altLang="ja-JP" sz="6000" b="0" dirty="0">
                <a:solidFill>
                  <a:srgbClr val="00004A"/>
                </a:solidFill>
              </a:rPr>
              <a:t>＋</a:t>
            </a:r>
          </a:p>
        </p:txBody>
      </p:sp>
    </p:spTree>
  </p:cSld>
  <p:clrMapOvr>
    <a:masterClrMapping/>
  </p:clrMapOvr>
  <p:transition spd="med">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nodeType="withEffect">
                                  <p:stCondLst>
                                    <p:cond delay="0"/>
                                  </p:stCondLst>
                                  <p:childTnLst>
                                    <p:set>
                                      <p:cBhvr>
                                        <p:cTn id="6" dur="1" fill="hold">
                                          <p:stCondLst>
                                            <p:cond delay="0"/>
                                          </p:stCondLst>
                                        </p:cTn>
                                        <p:tgtEl>
                                          <p:spTgt spid="41987"/>
                                        </p:tgtEl>
                                        <p:attrNameLst>
                                          <p:attrName>style.visibility</p:attrName>
                                        </p:attrNameLst>
                                      </p:cBhvr>
                                      <p:to>
                                        <p:strVal val="visible"/>
                                      </p:to>
                                    </p:set>
                                    <p:animEffect transition="in" filter="wipe(down)">
                                      <p:cBhvr>
                                        <p:cTn id="7" dur="580">
                                          <p:stCondLst>
                                            <p:cond delay="0"/>
                                          </p:stCondLst>
                                        </p:cTn>
                                        <p:tgtEl>
                                          <p:spTgt spid="41987"/>
                                        </p:tgtEl>
                                      </p:cBhvr>
                                    </p:animEffect>
                                    <p:anim calcmode="lin" valueType="num">
                                      <p:cBhvr>
                                        <p:cTn id="8" dur="1822" tmFilter="0,0; 0.14,0.36; 0.43,0.73; 0.71,0.91; 1.0,1.0">
                                          <p:stCondLst>
                                            <p:cond delay="0"/>
                                          </p:stCondLst>
                                        </p:cTn>
                                        <p:tgtEl>
                                          <p:spTgt spid="4198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198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198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198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1987"/>
                                        </p:tgtEl>
                                        <p:attrNameLst>
                                          <p:attrName>ppt_y</p:attrName>
                                        </p:attrNameLst>
                                      </p:cBhvr>
                                      <p:tavLst>
                                        <p:tav tm="0" fmla="#ppt_y-sin(pi*$)/81">
                                          <p:val>
                                            <p:fltVal val="0"/>
                                          </p:val>
                                        </p:tav>
                                        <p:tav tm="100000">
                                          <p:val>
                                            <p:fltVal val="1"/>
                                          </p:val>
                                        </p:tav>
                                      </p:tavLst>
                                    </p:anim>
                                    <p:animScale>
                                      <p:cBhvr>
                                        <p:cTn id="13" dur="26">
                                          <p:stCondLst>
                                            <p:cond delay="650"/>
                                          </p:stCondLst>
                                        </p:cTn>
                                        <p:tgtEl>
                                          <p:spTgt spid="41987"/>
                                        </p:tgtEl>
                                      </p:cBhvr>
                                      <p:to x="100000" y="60000"/>
                                    </p:animScale>
                                    <p:animScale>
                                      <p:cBhvr>
                                        <p:cTn id="14" dur="166" decel="50000">
                                          <p:stCondLst>
                                            <p:cond delay="676"/>
                                          </p:stCondLst>
                                        </p:cTn>
                                        <p:tgtEl>
                                          <p:spTgt spid="41987"/>
                                        </p:tgtEl>
                                      </p:cBhvr>
                                      <p:to x="100000" y="100000"/>
                                    </p:animScale>
                                    <p:animScale>
                                      <p:cBhvr>
                                        <p:cTn id="15" dur="26">
                                          <p:stCondLst>
                                            <p:cond delay="1312"/>
                                          </p:stCondLst>
                                        </p:cTn>
                                        <p:tgtEl>
                                          <p:spTgt spid="41987"/>
                                        </p:tgtEl>
                                      </p:cBhvr>
                                      <p:to x="100000" y="80000"/>
                                    </p:animScale>
                                    <p:animScale>
                                      <p:cBhvr>
                                        <p:cTn id="16" dur="166" decel="50000">
                                          <p:stCondLst>
                                            <p:cond delay="1338"/>
                                          </p:stCondLst>
                                        </p:cTn>
                                        <p:tgtEl>
                                          <p:spTgt spid="41987"/>
                                        </p:tgtEl>
                                      </p:cBhvr>
                                      <p:to x="100000" y="100000"/>
                                    </p:animScale>
                                    <p:animScale>
                                      <p:cBhvr>
                                        <p:cTn id="17" dur="26">
                                          <p:stCondLst>
                                            <p:cond delay="1642"/>
                                          </p:stCondLst>
                                        </p:cTn>
                                        <p:tgtEl>
                                          <p:spTgt spid="41987"/>
                                        </p:tgtEl>
                                      </p:cBhvr>
                                      <p:to x="100000" y="90000"/>
                                    </p:animScale>
                                    <p:animScale>
                                      <p:cBhvr>
                                        <p:cTn id="18" dur="166" decel="50000">
                                          <p:stCondLst>
                                            <p:cond delay="1668"/>
                                          </p:stCondLst>
                                        </p:cTn>
                                        <p:tgtEl>
                                          <p:spTgt spid="41987"/>
                                        </p:tgtEl>
                                      </p:cBhvr>
                                      <p:to x="100000" y="100000"/>
                                    </p:animScale>
                                    <p:animScale>
                                      <p:cBhvr>
                                        <p:cTn id="19" dur="26">
                                          <p:stCondLst>
                                            <p:cond delay="1808"/>
                                          </p:stCondLst>
                                        </p:cTn>
                                        <p:tgtEl>
                                          <p:spTgt spid="41987"/>
                                        </p:tgtEl>
                                      </p:cBhvr>
                                      <p:to x="100000" y="95000"/>
                                    </p:animScale>
                                    <p:animScale>
                                      <p:cBhvr>
                                        <p:cTn id="20" dur="166" decel="50000">
                                          <p:stCondLst>
                                            <p:cond delay="1834"/>
                                          </p:stCondLst>
                                        </p:cTn>
                                        <p:tgtEl>
                                          <p:spTgt spid="4198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55D2C216-E2C8-41B6-B7D0-F981FDFB80F1}"/>
              </a:ext>
            </a:extLst>
          </p:cNvPr>
          <p:cNvSpPr>
            <a:spLocks noGrp="1" noChangeArrowheads="1"/>
          </p:cNvSpPr>
          <p:nvPr>
            <p:ph type="title"/>
          </p:nvPr>
        </p:nvSpPr>
        <p:spPr>
          <a:xfrm>
            <a:off x="-11113" y="476250"/>
            <a:ext cx="9107488" cy="455613"/>
          </a:xfrm>
        </p:spPr>
        <p:txBody>
          <a:bodyPr/>
          <a:lstStyle/>
          <a:p>
            <a:pPr eaLnBrk="1" hangingPunct="1"/>
            <a:r>
              <a:rPr lang="ja-JP" altLang="ja-JP" sz="4000" dirty="0">
                <a:latin typeface="GSNP勘亭流EB 04" panose="02000600000000000000" pitchFamily="2" charset="-128"/>
                <a:ea typeface="GSNP勘亭流EB 04" panose="02000600000000000000" pitchFamily="2" charset="-128"/>
              </a:rPr>
              <a:t>組合のトポロジー</a:t>
            </a:r>
          </a:p>
        </p:txBody>
      </p:sp>
      <p:pic>
        <p:nvPicPr>
          <p:cNvPr id="43011" name="Picture 3" descr="06041404">
            <a:extLst>
              <a:ext uri="{FF2B5EF4-FFF2-40B4-BE49-F238E27FC236}">
                <a16:creationId xmlns:a16="http://schemas.microsoft.com/office/drawing/2014/main" id="{6A1C0B75-CB30-43E7-807C-F04CED2D8D0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 y="1773238"/>
            <a:ext cx="8001000" cy="390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12" name="Picture 4" descr="momoCA">
            <a:extLst>
              <a:ext uri="{FF2B5EF4-FFF2-40B4-BE49-F238E27FC236}">
                <a16:creationId xmlns:a16="http://schemas.microsoft.com/office/drawing/2014/main" id="{E11861F8-2861-4A41-BF57-0BBC74ADF39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40650" y="5084763"/>
            <a:ext cx="1328738" cy="170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3" name="Text Box 5">
            <a:extLst>
              <a:ext uri="{FF2B5EF4-FFF2-40B4-BE49-F238E27FC236}">
                <a16:creationId xmlns:a16="http://schemas.microsoft.com/office/drawing/2014/main" id="{C0079762-E643-4179-9C90-303950565140}"/>
              </a:ext>
            </a:extLst>
          </p:cNvPr>
          <p:cNvSpPr txBox="1">
            <a:spLocks noChangeArrowheads="1"/>
          </p:cNvSpPr>
          <p:nvPr/>
        </p:nvSpPr>
        <p:spPr bwMode="auto">
          <a:xfrm>
            <a:off x="971550" y="5634038"/>
            <a:ext cx="5329238"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2058" tIns="41029" rIns="82058" bIns="41029">
            <a:spAutoFit/>
          </a:bodyPr>
          <a:lstStyle>
            <a:lvl1pPr defTabSz="820738">
              <a:spcBef>
                <a:spcPct val="20000"/>
              </a:spcBef>
              <a:buChar char="•"/>
              <a:defRPr sz="2900">
                <a:solidFill>
                  <a:schemeClr val="tx1"/>
                </a:solidFill>
                <a:latin typeface="HGPﾌﾞｰｹ" pitchFamily="2" charset="-128"/>
                <a:ea typeface="HGPﾌﾞｰｹ" pitchFamily="2" charset="-128"/>
              </a:defRPr>
            </a:lvl1pPr>
            <a:lvl2pPr marL="666750" indent="-257175" defTabSz="820738">
              <a:spcBef>
                <a:spcPct val="20000"/>
              </a:spcBef>
              <a:buChar char="–"/>
              <a:defRPr sz="2500">
                <a:solidFill>
                  <a:schemeClr val="tx1"/>
                </a:solidFill>
                <a:latin typeface="HGPﾌﾞｰｹ" pitchFamily="2" charset="-128"/>
                <a:ea typeface="HGPﾌﾞｰｹ" pitchFamily="2" charset="-128"/>
              </a:defRPr>
            </a:lvl2pPr>
            <a:lvl3pPr marL="1025525" indent="-204788" defTabSz="820738">
              <a:spcBef>
                <a:spcPct val="20000"/>
              </a:spcBef>
              <a:buChar char="•"/>
              <a:defRPr sz="2200">
                <a:solidFill>
                  <a:schemeClr val="tx1"/>
                </a:solidFill>
                <a:latin typeface="HGPﾌﾞｰｹ" pitchFamily="2" charset="-128"/>
                <a:ea typeface="HGPﾌﾞｰｹ" pitchFamily="2" charset="-128"/>
              </a:defRPr>
            </a:lvl3pPr>
            <a:lvl4pPr marL="1436688" indent="-206375" defTabSz="820738">
              <a:spcBef>
                <a:spcPct val="20000"/>
              </a:spcBef>
              <a:buChar char="–"/>
              <a:defRPr>
                <a:solidFill>
                  <a:schemeClr val="tx1"/>
                </a:solidFill>
                <a:latin typeface="HGPﾌﾞｰｹ" pitchFamily="2" charset="-128"/>
                <a:ea typeface="HGPﾌﾞｰｹ" pitchFamily="2" charset="-128"/>
              </a:defRPr>
            </a:lvl4pPr>
            <a:lvl5pPr marL="1846263" indent="-204788" defTabSz="820738">
              <a:spcBef>
                <a:spcPct val="20000"/>
              </a:spcBef>
              <a:buChar char="»"/>
              <a:defRPr>
                <a:solidFill>
                  <a:schemeClr val="tx1"/>
                </a:solidFill>
                <a:latin typeface="HGPﾌﾞｰｹ" pitchFamily="2" charset="-128"/>
                <a:ea typeface="HGPﾌﾞｰｹ" pitchFamily="2" charset="-128"/>
              </a:defRPr>
            </a:lvl5pPr>
            <a:lvl6pPr marL="2303463" indent="-204788" defTabSz="820738" eaLnBrk="0" fontAlgn="base" hangingPunct="0">
              <a:spcBef>
                <a:spcPct val="20000"/>
              </a:spcBef>
              <a:spcAft>
                <a:spcPct val="0"/>
              </a:spcAft>
              <a:buChar char="»"/>
              <a:defRPr>
                <a:solidFill>
                  <a:schemeClr val="tx1"/>
                </a:solidFill>
                <a:latin typeface="HGPﾌﾞｰｹ" pitchFamily="2" charset="-128"/>
                <a:ea typeface="HGPﾌﾞｰｹ" pitchFamily="2" charset="-128"/>
              </a:defRPr>
            </a:lvl6pPr>
            <a:lvl7pPr marL="2760663" indent="-204788" defTabSz="820738" eaLnBrk="0" fontAlgn="base" hangingPunct="0">
              <a:spcBef>
                <a:spcPct val="20000"/>
              </a:spcBef>
              <a:spcAft>
                <a:spcPct val="0"/>
              </a:spcAft>
              <a:buChar char="»"/>
              <a:defRPr>
                <a:solidFill>
                  <a:schemeClr val="tx1"/>
                </a:solidFill>
                <a:latin typeface="HGPﾌﾞｰｹ" pitchFamily="2" charset="-128"/>
                <a:ea typeface="HGPﾌﾞｰｹ" pitchFamily="2" charset="-128"/>
              </a:defRPr>
            </a:lvl7pPr>
            <a:lvl8pPr marL="3217863" indent="-204788" defTabSz="820738" eaLnBrk="0" fontAlgn="base" hangingPunct="0">
              <a:spcBef>
                <a:spcPct val="20000"/>
              </a:spcBef>
              <a:spcAft>
                <a:spcPct val="0"/>
              </a:spcAft>
              <a:buChar char="»"/>
              <a:defRPr>
                <a:solidFill>
                  <a:schemeClr val="tx1"/>
                </a:solidFill>
                <a:latin typeface="HGPﾌﾞｰｹ" pitchFamily="2" charset="-128"/>
                <a:ea typeface="HGPﾌﾞｰｹ" pitchFamily="2" charset="-128"/>
              </a:defRPr>
            </a:lvl8pPr>
            <a:lvl9pPr marL="3675063" indent="-204788" defTabSz="820738" eaLnBrk="0" fontAlgn="base" hangingPunct="0">
              <a:spcBef>
                <a:spcPct val="20000"/>
              </a:spcBef>
              <a:spcAft>
                <a:spcPct val="0"/>
              </a:spcAft>
              <a:buChar char="»"/>
              <a:defRPr>
                <a:solidFill>
                  <a:schemeClr val="tx1"/>
                </a:solidFill>
                <a:latin typeface="HGPﾌﾞｰｹ" pitchFamily="2" charset="-128"/>
                <a:ea typeface="HGPﾌﾞｰｹ" pitchFamily="2" charset="-128"/>
              </a:defRPr>
            </a:lvl9pPr>
          </a:lstStyle>
          <a:p>
            <a:pPr algn="ctr" eaLnBrk="1" hangingPunct="1">
              <a:spcBef>
                <a:spcPct val="50000"/>
              </a:spcBef>
              <a:buFontTx/>
              <a:buNone/>
            </a:pPr>
            <a:r>
              <a:rPr lang="ja-JP" altLang="ja-JP" sz="1800" b="0" dirty="0">
                <a:solidFill>
                  <a:srgbClr val="00004A"/>
                </a:solidFill>
              </a:rPr>
              <a:t>中沢新一　『芸術人類学』：p91</a:t>
            </a:r>
          </a:p>
        </p:txBody>
      </p:sp>
    </p:spTree>
  </p:cSld>
  <p:clrMapOvr>
    <a:masterClrMapping/>
  </p:clrMapOvr>
  <p:transition spd="med">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nodeType="withEffect">
                                  <p:stCondLst>
                                    <p:cond delay="0"/>
                                  </p:stCondLst>
                                  <p:childTnLst>
                                    <p:set>
                                      <p:cBhvr>
                                        <p:cTn id="6" dur="1" fill="hold">
                                          <p:stCondLst>
                                            <p:cond delay="0"/>
                                          </p:stCondLst>
                                        </p:cTn>
                                        <p:tgtEl>
                                          <p:spTgt spid="43012"/>
                                        </p:tgtEl>
                                        <p:attrNameLst>
                                          <p:attrName>style.visibility</p:attrName>
                                        </p:attrNameLst>
                                      </p:cBhvr>
                                      <p:to>
                                        <p:strVal val="visible"/>
                                      </p:to>
                                    </p:set>
                                    <p:animEffect transition="in" filter="wipe(down)">
                                      <p:cBhvr>
                                        <p:cTn id="7" dur="580">
                                          <p:stCondLst>
                                            <p:cond delay="0"/>
                                          </p:stCondLst>
                                        </p:cTn>
                                        <p:tgtEl>
                                          <p:spTgt spid="43012"/>
                                        </p:tgtEl>
                                      </p:cBhvr>
                                    </p:animEffect>
                                    <p:anim calcmode="lin" valueType="num">
                                      <p:cBhvr>
                                        <p:cTn id="8" dur="1822" tmFilter="0,0; 0.14,0.36; 0.43,0.73; 0.71,0.91; 1.0,1.0">
                                          <p:stCondLst>
                                            <p:cond delay="0"/>
                                          </p:stCondLst>
                                        </p:cTn>
                                        <p:tgtEl>
                                          <p:spTgt spid="4301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301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301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301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3012"/>
                                        </p:tgtEl>
                                        <p:attrNameLst>
                                          <p:attrName>ppt_y</p:attrName>
                                        </p:attrNameLst>
                                      </p:cBhvr>
                                      <p:tavLst>
                                        <p:tav tm="0" fmla="#ppt_y-sin(pi*$)/81">
                                          <p:val>
                                            <p:fltVal val="0"/>
                                          </p:val>
                                        </p:tav>
                                        <p:tav tm="100000">
                                          <p:val>
                                            <p:fltVal val="1"/>
                                          </p:val>
                                        </p:tav>
                                      </p:tavLst>
                                    </p:anim>
                                    <p:animScale>
                                      <p:cBhvr>
                                        <p:cTn id="13" dur="26">
                                          <p:stCondLst>
                                            <p:cond delay="650"/>
                                          </p:stCondLst>
                                        </p:cTn>
                                        <p:tgtEl>
                                          <p:spTgt spid="43012"/>
                                        </p:tgtEl>
                                      </p:cBhvr>
                                      <p:to x="100000" y="60000"/>
                                    </p:animScale>
                                    <p:animScale>
                                      <p:cBhvr>
                                        <p:cTn id="14" dur="166" decel="50000">
                                          <p:stCondLst>
                                            <p:cond delay="676"/>
                                          </p:stCondLst>
                                        </p:cTn>
                                        <p:tgtEl>
                                          <p:spTgt spid="43012"/>
                                        </p:tgtEl>
                                      </p:cBhvr>
                                      <p:to x="100000" y="100000"/>
                                    </p:animScale>
                                    <p:animScale>
                                      <p:cBhvr>
                                        <p:cTn id="15" dur="26">
                                          <p:stCondLst>
                                            <p:cond delay="1312"/>
                                          </p:stCondLst>
                                        </p:cTn>
                                        <p:tgtEl>
                                          <p:spTgt spid="43012"/>
                                        </p:tgtEl>
                                      </p:cBhvr>
                                      <p:to x="100000" y="80000"/>
                                    </p:animScale>
                                    <p:animScale>
                                      <p:cBhvr>
                                        <p:cTn id="16" dur="166" decel="50000">
                                          <p:stCondLst>
                                            <p:cond delay="1338"/>
                                          </p:stCondLst>
                                        </p:cTn>
                                        <p:tgtEl>
                                          <p:spTgt spid="43012"/>
                                        </p:tgtEl>
                                      </p:cBhvr>
                                      <p:to x="100000" y="100000"/>
                                    </p:animScale>
                                    <p:animScale>
                                      <p:cBhvr>
                                        <p:cTn id="17" dur="26">
                                          <p:stCondLst>
                                            <p:cond delay="1642"/>
                                          </p:stCondLst>
                                        </p:cTn>
                                        <p:tgtEl>
                                          <p:spTgt spid="43012"/>
                                        </p:tgtEl>
                                      </p:cBhvr>
                                      <p:to x="100000" y="90000"/>
                                    </p:animScale>
                                    <p:animScale>
                                      <p:cBhvr>
                                        <p:cTn id="18" dur="166" decel="50000">
                                          <p:stCondLst>
                                            <p:cond delay="1668"/>
                                          </p:stCondLst>
                                        </p:cTn>
                                        <p:tgtEl>
                                          <p:spTgt spid="43012"/>
                                        </p:tgtEl>
                                      </p:cBhvr>
                                      <p:to x="100000" y="100000"/>
                                    </p:animScale>
                                    <p:animScale>
                                      <p:cBhvr>
                                        <p:cTn id="19" dur="26">
                                          <p:stCondLst>
                                            <p:cond delay="1808"/>
                                          </p:stCondLst>
                                        </p:cTn>
                                        <p:tgtEl>
                                          <p:spTgt spid="43012"/>
                                        </p:tgtEl>
                                      </p:cBhvr>
                                      <p:to x="100000" y="95000"/>
                                    </p:animScale>
                                    <p:animScale>
                                      <p:cBhvr>
                                        <p:cTn id="20" dur="166" decel="50000">
                                          <p:stCondLst>
                                            <p:cond delay="1834"/>
                                          </p:stCondLst>
                                        </p:cTn>
                                        <p:tgtEl>
                                          <p:spTgt spid="4301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928E518A-0F55-4C53-955A-E5818242A227}"/>
              </a:ext>
            </a:extLst>
          </p:cNvPr>
          <p:cNvSpPr>
            <a:spLocks noGrp="1" noChangeArrowheads="1"/>
          </p:cNvSpPr>
          <p:nvPr>
            <p:ph type="title"/>
          </p:nvPr>
        </p:nvSpPr>
        <p:spPr>
          <a:xfrm>
            <a:off x="900113" y="2862263"/>
            <a:ext cx="8101012" cy="782637"/>
          </a:xfrm>
        </p:spPr>
        <p:txBody>
          <a:bodyPr/>
          <a:lstStyle/>
          <a:p>
            <a:pPr algn="l" eaLnBrk="1" hangingPunct="1"/>
            <a:r>
              <a:rPr lang="ja-JP" altLang="ja-JP" sz="7200" dirty="0">
                <a:solidFill>
                  <a:schemeClr val="tx1"/>
                </a:solidFill>
                <a:latin typeface="GSNP勘亭流EB 04" panose="02000600000000000000" pitchFamily="2" charset="-128"/>
                <a:ea typeface="GSNP勘亭流EB 04" panose="02000600000000000000" pitchFamily="2" charset="-128"/>
              </a:rPr>
              <a:t>環境変化へ適合するために</a:t>
            </a:r>
            <a:br>
              <a:rPr lang="ja-JP" altLang="ja-JP" sz="7200" dirty="0">
                <a:solidFill>
                  <a:schemeClr val="tx1"/>
                </a:solidFill>
                <a:latin typeface="GSNP勘亭流EB 04" panose="02000600000000000000" pitchFamily="2" charset="-128"/>
                <a:ea typeface="GSNP勘亭流EB 04" panose="02000600000000000000" pitchFamily="2" charset="-128"/>
              </a:rPr>
            </a:br>
            <a:r>
              <a:rPr lang="ja-JP" altLang="ja-JP" sz="7200" dirty="0">
                <a:solidFill>
                  <a:schemeClr val="tx1"/>
                </a:solidFill>
                <a:latin typeface="GSNP勘亭流EB 04" panose="02000600000000000000" pitchFamily="2" charset="-128"/>
                <a:ea typeface="GSNP勘亭流EB 04" panose="02000600000000000000" pitchFamily="2" charset="-128"/>
              </a:rPr>
              <a:t>組織のDNAを書き換えることは可能か</a:t>
            </a:r>
          </a:p>
        </p:txBody>
      </p:sp>
      <p:pic>
        <p:nvPicPr>
          <p:cNvPr id="6147" name="Picture 3" descr="momoCA">
            <a:extLst>
              <a:ext uri="{FF2B5EF4-FFF2-40B4-BE49-F238E27FC236}">
                <a16:creationId xmlns:a16="http://schemas.microsoft.com/office/drawing/2014/main" id="{E13771F7-0998-4FD4-ACB6-6AB0A7B490DC}"/>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7645400" y="4941888"/>
            <a:ext cx="1463675" cy="1871662"/>
          </a:xfrm>
          <a:noFill/>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nodeType="withEffect">
                                  <p:stCondLst>
                                    <p:cond delay="0"/>
                                  </p:stCondLst>
                                  <p:childTnLst>
                                    <p:set>
                                      <p:cBhvr>
                                        <p:cTn id="6" dur="1" fill="hold">
                                          <p:stCondLst>
                                            <p:cond delay="0"/>
                                          </p:stCondLst>
                                        </p:cTn>
                                        <p:tgtEl>
                                          <p:spTgt spid="6147"/>
                                        </p:tgtEl>
                                        <p:attrNameLst>
                                          <p:attrName>style.visibility</p:attrName>
                                        </p:attrNameLst>
                                      </p:cBhvr>
                                      <p:to>
                                        <p:strVal val="visible"/>
                                      </p:to>
                                    </p:set>
                                    <p:animEffect transition="in" filter="wipe(down)">
                                      <p:cBhvr>
                                        <p:cTn id="7" dur="580">
                                          <p:stCondLst>
                                            <p:cond delay="0"/>
                                          </p:stCondLst>
                                        </p:cTn>
                                        <p:tgtEl>
                                          <p:spTgt spid="6147"/>
                                        </p:tgtEl>
                                      </p:cBhvr>
                                    </p:animEffect>
                                    <p:anim calcmode="lin" valueType="num">
                                      <p:cBhvr>
                                        <p:cTn id="8" dur="1822" tmFilter="0,0; 0.14,0.36; 0.43,0.73; 0.71,0.91; 1.0,1.0">
                                          <p:stCondLst>
                                            <p:cond delay="0"/>
                                          </p:stCondLst>
                                        </p:cTn>
                                        <p:tgtEl>
                                          <p:spTgt spid="614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14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14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14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147"/>
                                        </p:tgtEl>
                                        <p:attrNameLst>
                                          <p:attrName>ppt_y</p:attrName>
                                        </p:attrNameLst>
                                      </p:cBhvr>
                                      <p:tavLst>
                                        <p:tav tm="0" fmla="#ppt_y-sin(pi*$)/81">
                                          <p:val>
                                            <p:fltVal val="0"/>
                                          </p:val>
                                        </p:tav>
                                        <p:tav tm="100000">
                                          <p:val>
                                            <p:fltVal val="1"/>
                                          </p:val>
                                        </p:tav>
                                      </p:tavLst>
                                    </p:anim>
                                    <p:animScale>
                                      <p:cBhvr>
                                        <p:cTn id="13" dur="26">
                                          <p:stCondLst>
                                            <p:cond delay="650"/>
                                          </p:stCondLst>
                                        </p:cTn>
                                        <p:tgtEl>
                                          <p:spTgt spid="6147"/>
                                        </p:tgtEl>
                                      </p:cBhvr>
                                      <p:to x="100000" y="60000"/>
                                    </p:animScale>
                                    <p:animScale>
                                      <p:cBhvr>
                                        <p:cTn id="14" dur="166" decel="50000">
                                          <p:stCondLst>
                                            <p:cond delay="676"/>
                                          </p:stCondLst>
                                        </p:cTn>
                                        <p:tgtEl>
                                          <p:spTgt spid="6147"/>
                                        </p:tgtEl>
                                      </p:cBhvr>
                                      <p:to x="100000" y="100000"/>
                                    </p:animScale>
                                    <p:animScale>
                                      <p:cBhvr>
                                        <p:cTn id="15" dur="26">
                                          <p:stCondLst>
                                            <p:cond delay="1312"/>
                                          </p:stCondLst>
                                        </p:cTn>
                                        <p:tgtEl>
                                          <p:spTgt spid="6147"/>
                                        </p:tgtEl>
                                      </p:cBhvr>
                                      <p:to x="100000" y="80000"/>
                                    </p:animScale>
                                    <p:animScale>
                                      <p:cBhvr>
                                        <p:cTn id="16" dur="166" decel="50000">
                                          <p:stCondLst>
                                            <p:cond delay="1338"/>
                                          </p:stCondLst>
                                        </p:cTn>
                                        <p:tgtEl>
                                          <p:spTgt spid="6147"/>
                                        </p:tgtEl>
                                      </p:cBhvr>
                                      <p:to x="100000" y="100000"/>
                                    </p:animScale>
                                    <p:animScale>
                                      <p:cBhvr>
                                        <p:cTn id="17" dur="26">
                                          <p:stCondLst>
                                            <p:cond delay="1642"/>
                                          </p:stCondLst>
                                        </p:cTn>
                                        <p:tgtEl>
                                          <p:spTgt spid="6147"/>
                                        </p:tgtEl>
                                      </p:cBhvr>
                                      <p:to x="100000" y="90000"/>
                                    </p:animScale>
                                    <p:animScale>
                                      <p:cBhvr>
                                        <p:cTn id="18" dur="166" decel="50000">
                                          <p:stCondLst>
                                            <p:cond delay="1668"/>
                                          </p:stCondLst>
                                        </p:cTn>
                                        <p:tgtEl>
                                          <p:spTgt spid="6147"/>
                                        </p:tgtEl>
                                      </p:cBhvr>
                                      <p:to x="100000" y="100000"/>
                                    </p:animScale>
                                    <p:animScale>
                                      <p:cBhvr>
                                        <p:cTn id="19" dur="26">
                                          <p:stCondLst>
                                            <p:cond delay="1808"/>
                                          </p:stCondLst>
                                        </p:cTn>
                                        <p:tgtEl>
                                          <p:spTgt spid="6147"/>
                                        </p:tgtEl>
                                      </p:cBhvr>
                                      <p:to x="100000" y="95000"/>
                                    </p:animScale>
                                    <p:animScale>
                                      <p:cBhvr>
                                        <p:cTn id="20" dur="166" decel="50000">
                                          <p:stCondLst>
                                            <p:cond delay="1834"/>
                                          </p:stCondLst>
                                        </p:cTn>
                                        <p:tgtEl>
                                          <p:spTgt spid="614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2">
            <a:extLst>
              <a:ext uri="{FF2B5EF4-FFF2-40B4-BE49-F238E27FC236}">
                <a16:creationId xmlns:a16="http://schemas.microsoft.com/office/drawing/2014/main" id="{8E235D34-4CA0-4D63-BC6D-45DAFC8DEE74}"/>
              </a:ext>
            </a:extLst>
          </p:cNvPr>
          <p:cNvSpPr txBox="1">
            <a:spLocks noChangeArrowheads="1"/>
          </p:cNvSpPr>
          <p:nvPr/>
        </p:nvSpPr>
        <p:spPr bwMode="auto">
          <a:xfrm>
            <a:off x="673100" y="6092825"/>
            <a:ext cx="7427913" cy="387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defTabSz="676275">
              <a:spcBef>
                <a:spcPct val="20000"/>
              </a:spcBef>
              <a:buChar char="•"/>
              <a:defRPr sz="2900">
                <a:solidFill>
                  <a:schemeClr val="tx1"/>
                </a:solidFill>
                <a:latin typeface="HGPﾌﾞｰｹ" pitchFamily="2" charset="-128"/>
                <a:ea typeface="HGPﾌﾞｰｹ" pitchFamily="2" charset="-128"/>
              </a:defRPr>
            </a:lvl1pPr>
            <a:lvl2pPr marL="593725" indent="-184150" defTabSz="676275">
              <a:spcBef>
                <a:spcPct val="20000"/>
              </a:spcBef>
              <a:buChar char="–"/>
              <a:defRPr sz="2500">
                <a:solidFill>
                  <a:schemeClr val="tx1"/>
                </a:solidFill>
                <a:latin typeface="HGPﾌﾞｰｹ" pitchFamily="2" charset="-128"/>
                <a:ea typeface="HGPﾌﾞｰｹ" pitchFamily="2" charset="-128"/>
              </a:defRPr>
            </a:lvl2pPr>
            <a:lvl3pPr marL="1192213" indent="-371475" defTabSz="676275">
              <a:spcBef>
                <a:spcPct val="20000"/>
              </a:spcBef>
              <a:buChar char="•"/>
              <a:defRPr sz="2200">
                <a:solidFill>
                  <a:schemeClr val="tx1"/>
                </a:solidFill>
                <a:latin typeface="HGPﾌﾞｰｹ" pitchFamily="2" charset="-128"/>
                <a:ea typeface="HGPﾌﾞｰｹ" pitchFamily="2" charset="-128"/>
              </a:defRPr>
            </a:lvl3pPr>
            <a:lvl4pPr marL="1787525" indent="-492125" defTabSz="676275">
              <a:spcBef>
                <a:spcPct val="20000"/>
              </a:spcBef>
              <a:buChar char="–"/>
              <a:defRPr>
                <a:solidFill>
                  <a:schemeClr val="tx1"/>
                </a:solidFill>
                <a:latin typeface="HGPﾌﾞｰｹ" pitchFamily="2" charset="-128"/>
                <a:ea typeface="HGPﾌﾞｰｹ" pitchFamily="2" charset="-128"/>
              </a:defRPr>
            </a:lvl4pPr>
            <a:lvl5pPr marL="1890713" indent="-204788" defTabSz="676275">
              <a:spcBef>
                <a:spcPct val="20000"/>
              </a:spcBef>
              <a:buChar char="»"/>
              <a:defRPr>
                <a:solidFill>
                  <a:schemeClr val="tx1"/>
                </a:solidFill>
                <a:latin typeface="HGPﾌﾞｰｹ" pitchFamily="2" charset="-128"/>
                <a:ea typeface="HGPﾌﾞｰｹ" pitchFamily="2" charset="-128"/>
              </a:defRPr>
            </a:lvl5pPr>
            <a:lvl6pPr marL="2347913" indent="-204788" defTabSz="676275" eaLnBrk="0" fontAlgn="base" hangingPunct="0">
              <a:spcBef>
                <a:spcPct val="20000"/>
              </a:spcBef>
              <a:spcAft>
                <a:spcPct val="0"/>
              </a:spcAft>
              <a:buChar char="»"/>
              <a:defRPr>
                <a:solidFill>
                  <a:schemeClr val="tx1"/>
                </a:solidFill>
                <a:latin typeface="HGPﾌﾞｰｹ" pitchFamily="2" charset="-128"/>
                <a:ea typeface="HGPﾌﾞｰｹ" pitchFamily="2" charset="-128"/>
              </a:defRPr>
            </a:lvl6pPr>
            <a:lvl7pPr marL="2805113" indent="-204788" defTabSz="676275" eaLnBrk="0" fontAlgn="base" hangingPunct="0">
              <a:spcBef>
                <a:spcPct val="20000"/>
              </a:spcBef>
              <a:spcAft>
                <a:spcPct val="0"/>
              </a:spcAft>
              <a:buChar char="»"/>
              <a:defRPr>
                <a:solidFill>
                  <a:schemeClr val="tx1"/>
                </a:solidFill>
                <a:latin typeface="HGPﾌﾞｰｹ" pitchFamily="2" charset="-128"/>
                <a:ea typeface="HGPﾌﾞｰｹ" pitchFamily="2" charset="-128"/>
              </a:defRPr>
            </a:lvl7pPr>
            <a:lvl8pPr marL="3262313" indent="-204788" defTabSz="676275" eaLnBrk="0" fontAlgn="base" hangingPunct="0">
              <a:spcBef>
                <a:spcPct val="20000"/>
              </a:spcBef>
              <a:spcAft>
                <a:spcPct val="0"/>
              </a:spcAft>
              <a:buChar char="»"/>
              <a:defRPr>
                <a:solidFill>
                  <a:schemeClr val="tx1"/>
                </a:solidFill>
                <a:latin typeface="HGPﾌﾞｰｹ" pitchFamily="2" charset="-128"/>
                <a:ea typeface="HGPﾌﾞｰｹ" pitchFamily="2" charset="-128"/>
              </a:defRPr>
            </a:lvl8pPr>
            <a:lvl9pPr marL="3719513" indent="-204788" defTabSz="676275" eaLnBrk="0" fontAlgn="base" hangingPunct="0">
              <a:spcBef>
                <a:spcPct val="20000"/>
              </a:spcBef>
              <a:spcAft>
                <a:spcPct val="0"/>
              </a:spcAft>
              <a:buChar char="»"/>
              <a:defRPr>
                <a:solidFill>
                  <a:schemeClr val="tx1"/>
                </a:solidFill>
                <a:latin typeface="HGPﾌﾞｰｹ" pitchFamily="2" charset="-128"/>
                <a:ea typeface="HGPﾌﾞｰｹ" pitchFamily="2" charset="-128"/>
              </a:defRPr>
            </a:lvl9pPr>
          </a:lstStyle>
          <a:p>
            <a:pPr algn="ctr" eaLnBrk="1" hangingPunct="1">
              <a:spcBef>
                <a:spcPct val="0"/>
              </a:spcBef>
              <a:buClr>
                <a:srgbClr val="008000"/>
              </a:buClr>
              <a:buSzPct val="90000"/>
              <a:buFont typeface="Monotype Sorts" pitchFamily="2" charset="2"/>
              <a:buNone/>
            </a:pPr>
            <a:r>
              <a:rPr lang="ja-JP" altLang="ja-JP" sz="1400" b="0" dirty="0"/>
              <a:t>(c) Copyright TOSIO MOMOTI 20</a:t>
            </a:r>
            <a:r>
              <a:rPr lang="en-US" altLang="ja-JP" sz="1400" b="0" dirty="0"/>
              <a:t>18</a:t>
            </a:r>
            <a:r>
              <a:rPr lang="ja-JP" altLang="ja-JP" sz="1400" b="0" dirty="0" err="1"/>
              <a:t>.</a:t>
            </a:r>
            <a:r>
              <a:rPr lang="ja-JP" altLang="ja-JP" sz="1400" b="0" dirty="0"/>
              <a:t>All rights reserved.</a:t>
            </a:r>
          </a:p>
          <a:p>
            <a:pPr algn="ctr" eaLnBrk="1" hangingPunct="1">
              <a:spcBef>
                <a:spcPct val="0"/>
              </a:spcBef>
              <a:buClr>
                <a:srgbClr val="008000"/>
              </a:buClr>
              <a:buSzPct val="90000"/>
              <a:buFont typeface="Monotype Sorts" pitchFamily="2" charset="2"/>
              <a:buNone/>
            </a:pPr>
            <a:r>
              <a:rPr lang="ja-JP" altLang="ja-JP" sz="1400" b="0" dirty="0"/>
              <a:t>無断複製厳禁</a:t>
            </a:r>
            <a:endParaRPr lang="ja-JP" altLang="ja-JP" sz="2200" b="0" dirty="0"/>
          </a:p>
        </p:txBody>
      </p:sp>
      <p:sp>
        <p:nvSpPr>
          <p:cNvPr id="44035" name="Text Box 3">
            <a:extLst>
              <a:ext uri="{FF2B5EF4-FFF2-40B4-BE49-F238E27FC236}">
                <a16:creationId xmlns:a16="http://schemas.microsoft.com/office/drawing/2014/main" id="{D16B0692-F6E6-45B7-9AAE-C225CB73AB95}"/>
              </a:ext>
            </a:extLst>
          </p:cNvPr>
          <p:cNvSpPr txBox="1">
            <a:spLocks noChangeArrowheads="1"/>
          </p:cNvSpPr>
          <p:nvPr/>
        </p:nvSpPr>
        <p:spPr bwMode="auto">
          <a:xfrm>
            <a:off x="533400" y="1566863"/>
            <a:ext cx="7278688" cy="2913062"/>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algn="l" eaLnBrk="1" hangingPunct="1">
              <a:spcBef>
                <a:spcPct val="50000"/>
              </a:spcBef>
              <a:buClr>
                <a:srgbClr val="008000"/>
              </a:buClr>
              <a:buSzPct val="90000"/>
              <a:buFont typeface="Monotype Sorts" pitchFamily="2" charset="2"/>
              <a:buNone/>
            </a:pPr>
            <a:r>
              <a:rPr lang="ja-JP" altLang="ja-JP" sz="2200" b="0" dirty="0">
                <a:solidFill>
                  <a:schemeClr val="tx1"/>
                </a:solidFill>
                <a:latin typeface="GSNP勘亭流EB 04" panose="02000600000000000000" pitchFamily="2" charset="-128"/>
                <a:ea typeface="GSNP勘亭流EB 04" panose="02000600000000000000" pitchFamily="2" charset="-128"/>
              </a:rPr>
              <a:t>ご清聴ありがとうございました。</a:t>
            </a:r>
          </a:p>
          <a:p>
            <a:pPr algn="l" eaLnBrk="1" hangingPunct="1">
              <a:spcBef>
                <a:spcPct val="50000"/>
              </a:spcBef>
              <a:buClr>
                <a:srgbClr val="008000"/>
              </a:buClr>
              <a:buSzPct val="90000"/>
              <a:buFont typeface="Monotype Sorts" pitchFamily="2" charset="2"/>
              <a:buNone/>
            </a:pPr>
            <a:endParaRPr lang="ja-JP" altLang="ja-JP" sz="2200" b="0" dirty="0">
              <a:solidFill>
                <a:schemeClr val="tx1"/>
              </a:solidFill>
              <a:latin typeface="GSNP勘亭流EB 04" panose="02000600000000000000" pitchFamily="2" charset="-128"/>
              <a:ea typeface="GSNP勘亭流EB 04" panose="02000600000000000000" pitchFamily="2" charset="-128"/>
            </a:endParaRPr>
          </a:p>
          <a:p>
            <a:pPr algn="l" eaLnBrk="1" hangingPunct="1">
              <a:spcBef>
                <a:spcPct val="50000"/>
              </a:spcBef>
              <a:buClr>
                <a:srgbClr val="008000"/>
              </a:buClr>
              <a:buSzPct val="90000"/>
              <a:buFont typeface="Monotype Sorts" pitchFamily="2" charset="2"/>
              <a:buNone/>
            </a:pPr>
            <a:r>
              <a:rPr lang="ja-JP" altLang="ja-JP" sz="2200" dirty="0">
                <a:solidFill>
                  <a:schemeClr val="tx1"/>
                </a:solidFill>
                <a:latin typeface="GSNP勘亭流EB 04" panose="02000600000000000000" pitchFamily="2" charset="-128"/>
                <a:ea typeface="GSNP勘亭流EB 04" panose="02000600000000000000" pitchFamily="2" charset="-128"/>
              </a:rPr>
              <a:t>　　　　　　　　桃知　利男</a:t>
            </a:r>
            <a:endParaRPr lang="ja-JP" altLang="ja-JP" sz="2200" b="0" dirty="0">
              <a:solidFill>
                <a:schemeClr val="tx1"/>
              </a:solidFill>
              <a:latin typeface="GSNP勘亭流EB 04" panose="02000600000000000000" pitchFamily="2" charset="-128"/>
              <a:ea typeface="GSNP勘亭流EB 04" panose="02000600000000000000" pitchFamily="2" charset="-128"/>
            </a:endParaRPr>
          </a:p>
          <a:p>
            <a:pPr algn="l" eaLnBrk="1" hangingPunct="1">
              <a:lnSpc>
                <a:spcPct val="60000"/>
              </a:lnSpc>
              <a:spcBef>
                <a:spcPct val="50000"/>
              </a:spcBef>
              <a:buClr>
                <a:srgbClr val="008000"/>
              </a:buClr>
              <a:buSzPct val="90000"/>
              <a:buFont typeface="Monotype Sorts" pitchFamily="2" charset="2"/>
              <a:buNone/>
            </a:pPr>
            <a:r>
              <a:rPr lang="ja-JP" altLang="ja-JP" sz="2200" b="0" dirty="0">
                <a:solidFill>
                  <a:schemeClr val="tx1"/>
                </a:solidFill>
                <a:latin typeface="GSNP勘亭流EB 04" panose="02000600000000000000" pitchFamily="2" charset="-128"/>
                <a:ea typeface="GSNP勘亭流EB 04" panose="02000600000000000000" pitchFamily="2" charset="-128"/>
              </a:rPr>
              <a:t>E-mail　</a:t>
            </a:r>
            <a:r>
              <a:rPr lang="ja-JP" altLang="ja-JP" sz="2200" b="0" dirty="0">
                <a:solidFill>
                  <a:schemeClr val="tx1"/>
                </a:solidFill>
                <a:latin typeface="GSNP勘亭流EB 04" panose="02000600000000000000" pitchFamily="2" charset="-128"/>
                <a:ea typeface="GSNP勘亭流EB 04" panose="02000600000000000000" pitchFamily="2" charset="-128"/>
                <a:hlinkClick r:id="rId4"/>
              </a:rPr>
              <a:t>pinkhip@</a:t>
            </a:r>
            <a:r>
              <a:rPr lang="ja-JP" altLang="ja-JP" sz="2200" b="0" dirty="0">
                <a:solidFill>
                  <a:schemeClr val="tx1"/>
                </a:solidFill>
                <a:latin typeface="GSNP勘亭流EB 04" panose="02000600000000000000" pitchFamily="2" charset="-128"/>
                <a:ea typeface="GSNP勘亭流EB 04" panose="02000600000000000000" pitchFamily="2" charset="-128"/>
              </a:rPr>
              <a:t>gmail.com</a:t>
            </a:r>
          </a:p>
          <a:p>
            <a:pPr algn="l" eaLnBrk="1" hangingPunct="1">
              <a:lnSpc>
                <a:spcPct val="60000"/>
              </a:lnSpc>
              <a:spcBef>
                <a:spcPct val="50000"/>
              </a:spcBef>
              <a:buClr>
                <a:srgbClr val="008000"/>
              </a:buClr>
              <a:buSzPct val="90000"/>
              <a:buFont typeface="Monotype Sorts" pitchFamily="2" charset="2"/>
              <a:buNone/>
            </a:pPr>
            <a:r>
              <a:rPr lang="ja-JP" altLang="ja-JP" sz="2200" b="0" dirty="0">
                <a:solidFill>
                  <a:schemeClr val="tx1"/>
                </a:solidFill>
                <a:latin typeface="GSNP勘亭流EB 04" panose="02000600000000000000" pitchFamily="2" charset="-128"/>
                <a:ea typeface="GSNP勘亭流EB 04" panose="02000600000000000000" pitchFamily="2" charset="-128"/>
              </a:rPr>
              <a:t>URL　　</a:t>
            </a:r>
            <a:r>
              <a:rPr lang="ja-JP" altLang="ja-JP" sz="2200" b="0" dirty="0">
                <a:solidFill>
                  <a:schemeClr val="tx1"/>
                </a:solidFill>
                <a:latin typeface="GSNP勘亭流EB 04" panose="02000600000000000000" pitchFamily="2" charset="-128"/>
                <a:ea typeface="GSNP勘亭流EB 04" panose="02000600000000000000" pitchFamily="2" charset="-128"/>
                <a:hlinkClick r:id="rId5"/>
              </a:rPr>
              <a:t>http://www.momoti.com/</a:t>
            </a:r>
            <a:endParaRPr lang="ja-JP" altLang="ja-JP" sz="2200" b="0" dirty="0">
              <a:solidFill>
                <a:schemeClr val="tx1"/>
              </a:solidFill>
              <a:latin typeface="GSNP勘亭流EB 04" panose="02000600000000000000" pitchFamily="2" charset="-128"/>
              <a:ea typeface="GSNP勘亭流EB 04" panose="02000600000000000000" pitchFamily="2" charset="-128"/>
            </a:endParaRPr>
          </a:p>
          <a:p>
            <a:pPr algn="l" eaLnBrk="1" hangingPunct="1">
              <a:lnSpc>
                <a:spcPct val="60000"/>
              </a:lnSpc>
              <a:spcBef>
                <a:spcPct val="50000"/>
              </a:spcBef>
              <a:buClr>
                <a:srgbClr val="008000"/>
              </a:buClr>
              <a:buSzPct val="90000"/>
              <a:buFont typeface="Monotype Sorts" pitchFamily="2" charset="2"/>
              <a:buNone/>
            </a:pPr>
            <a:endParaRPr lang="ja-JP" altLang="ja-JP" sz="2200" b="0" dirty="0">
              <a:solidFill>
                <a:schemeClr val="tx1"/>
              </a:solidFill>
              <a:latin typeface="GSNP勘亭流EB 04" panose="02000600000000000000" pitchFamily="2" charset="-128"/>
              <a:ea typeface="GSNP勘亭流EB 04" panose="02000600000000000000" pitchFamily="2" charset="-128"/>
            </a:endParaRPr>
          </a:p>
          <a:p>
            <a:pPr algn="l" eaLnBrk="1" hangingPunct="1">
              <a:lnSpc>
                <a:spcPct val="60000"/>
              </a:lnSpc>
              <a:spcBef>
                <a:spcPct val="50000"/>
              </a:spcBef>
              <a:buClr>
                <a:srgbClr val="008000"/>
              </a:buClr>
              <a:buSzPct val="90000"/>
              <a:buFont typeface="Monotype Sorts" pitchFamily="2" charset="2"/>
              <a:buNone/>
            </a:pPr>
            <a:r>
              <a:rPr lang="ja-JP" altLang="ja-JP" sz="2200" b="0" dirty="0">
                <a:solidFill>
                  <a:schemeClr val="tx1"/>
                </a:solidFill>
                <a:latin typeface="GSNP勘亭流EB 04" panose="02000600000000000000" pitchFamily="2" charset="-128"/>
                <a:ea typeface="GSNP勘亭流EB 04" panose="02000600000000000000" pitchFamily="2" charset="-128"/>
              </a:rPr>
              <a:t>　</a:t>
            </a:r>
            <a:r>
              <a:rPr lang="ja-JP" altLang="ja-JP" sz="1800" b="0" dirty="0">
                <a:solidFill>
                  <a:schemeClr val="tx1"/>
                </a:solidFill>
                <a:latin typeface="GSNP勘亭流EB 04" panose="02000600000000000000" pitchFamily="2" charset="-128"/>
                <a:ea typeface="GSNP勘亭流EB 04" panose="02000600000000000000" pitchFamily="2" charset="-128"/>
              </a:rPr>
              <a:t>ご面倒でも私宛の連絡はメールでお願いいたします。</a:t>
            </a:r>
          </a:p>
        </p:txBody>
      </p:sp>
      <p:pic>
        <p:nvPicPr>
          <p:cNvPr id="44036" name="Picture 4" descr="momocom">
            <a:extLst>
              <a:ext uri="{FF2B5EF4-FFF2-40B4-BE49-F238E27FC236}">
                <a16:creationId xmlns:a16="http://schemas.microsoft.com/office/drawing/2014/main" id="{CBA1956D-0A48-4233-B384-1DDA25F1776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3400" y="403225"/>
            <a:ext cx="2400300" cy="41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37" name="Picture 5" descr="momo2">
            <a:extLst>
              <a:ext uri="{FF2B5EF4-FFF2-40B4-BE49-F238E27FC236}">
                <a16:creationId xmlns:a16="http://schemas.microsoft.com/office/drawing/2014/main" id="{EE7353E5-2CCC-42D4-99A2-11BCEA57B64E}"/>
              </a:ext>
            </a:extLst>
          </p:cNvPr>
          <p:cNvPicPr>
            <a:picLocks noGrp="1" noChangeAspect="1" noChangeArrowheads="1"/>
          </p:cNvPicPr>
          <p:nvPr>
            <p:ph/>
          </p:nvPr>
        </p:nvPicPr>
        <p:blipFill>
          <a:blip r:embed="rId7">
            <a:extLst>
              <a:ext uri="{28A0092B-C50C-407E-A947-70E740481C1C}">
                <a14:useLocalDpi xmlns:a14="http://schemas.microsoft.com/office/drawing/2010/main" val="0"/>
              </a:ext>
            </a:extLst>
          </a:blip>
          <a:srcRect/>
          <a:stretch>
            <a:fillRect/>
          </a:stretch>
        </p:blipFill>
        <p:spPr>
          <a:xfrm>
            <a:off x="4211638" y="1955800"/>
            <a:ext cx="1046162" cy="1112838"/>
          </a:xfrm>
          <a:noFill/>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random/>
    <p:sndAc>
      <p:stSnd>
        <p:snd r:embed="rId3" name="camera.wav"/>
      </p:stSnd>
    </p:sndAc>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0699BC74-5B7A-4429-8A5B-7A8C2D9D5904}"/>
              </a:ext>
            </a:extLst>
          </p:cNvPr>
          <p:cNvSpPr>
            <a:spLocks noGrp="1" noChangeArrowheads="1"/>
          </p:cNvSpPr>
          <p:nvPr>
            <p:ph type="title"/>
          </p:nvPr>
        </p:nvSpPr>
        <p:spPr>
          <a:xfrm>
            <a:off x="900113" y="2862263"/>
            <a:ext cx="8101012" cy="782637"/>
          </a:xfrm>
        </p:spPr>
        <p:txBody>
          <a:bodyPr/>
          <a:lstStyle/>
          <a:p>
            <a:pPr algn="l" eaLnBrk="1" hangingPunct="1"/>
            <a:r>
              <a:rPr lang="ja-JP" altLang="ja-JP" sz="7200" dirty="0">
                <a:solidFill>
                  <a:schemeClr val="tx1"/>
                </a:solidFill>
                <a:latin typeface="GSNP勘亭流EB 04" panose="02000600000000000000" pitchFamily="2" charset="-128"/>
                <a:ea typeface="GSNP勘亭流EB 04" panose="02000600000000000000" pitchFamily="2" charset="-128"/>
              </a:rPr>
              <a:t>進化論のアナロジー的には可能だということになっている</a:t>
            </a:r>
          </a:p>
        </p:txBody>
      </p:sp>
      <p:pic>
        <p:nvPicPr>
          <p:cNvPr id="7171" name="Picture 3" descr="momoCA">
            <a:extLst>
              <a:ext uri="{FF2B5EF4-FFF2-40B4-BE49-F238E27FC236}">
                <a16:creationId xmlns:a16="http://schemas.microsoft.com/office/drawing/2014/main" id="{C3CBE16E-13A7-4BFF-9ECD-848B8234EC7A}"/>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7645400" y="4941888"/>
            <a:ext cx="1463675" cy="1871662"/>
          </a:xfrm>
          <a:noFill/>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nodeType="withEffect">
                                  <p:stCondLst>
                                    <p:cond delay="0"/>
                                  </p:stCondLst>
                                  <p:childTnLst>
                                    <p:set>
                                      <p:cBhvr>
                                        <p:cTn id="6" dur="1" fill="hold">
                                          <p:stCondLst>
                                            <p:cond delay="0"/>
                                          </p:stCondLst>
                                        </p:cTn>
                                        <p:tgtEl>
                                          <p:spTgt spid="7171"/>
                                        </p:tgtEl>
                                        <p:attrNameLst>
                                          <p:attrName>style.visibility</p:attrName>
                                        </p:attrNameLst>
                                      </p:cBhvr>
                                      <p:to>
                                        <p:strVal val="visible"/>
                                      </p:to>
                                    </p:set>
                                    <p:animEffect transition="in" filter="wipe(down)">
                                      <p:cBhvr>
                                        <p:cTn id="7" dur="580">
                                          <p:stCondLst>
                                            <p:cond delay="0"/>
                                          </p:stCondLst>
                                        </p:cTn>
                                        <p:tgtEl>
                                          <p:spTgt spid="7171"/>
                                        </p:tgtEl>
                                      </p:cBhvr>
                                    </p:animEffect>
                                    <p:anim calcmode="lin" valueType="num">
                                      <p:cBhvr>
                                        <p:cTn id="8" dur="1822" tmFilter="0,0; 0.14,0.36; 0.43,0.73; 0.71,0.91; 1.0,1.0">
                                          <p:stCondLst>
                                            <p:cond delay="0"/>
                                          </p:stCondLst>
                                        </p:cTn>
                                        <p:tgtEl>
                                          <p:spTgt spid="7171"/>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7171"/>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7171"/>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7171"/>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7171"/>
                                        </p:tgtEl>
                                        <p:attrNameLst>
                                          <p:attrName>ppt_y</p:attrName>
                                        </p:attrNameLst>
                                      </p:cBhvr>
                                      <p:tavLst>
                                        <p:tav tm="0" fmla="#ppt_y-sin(pi*$)/81">
                                          <p:val>
                                            <p:fltVal val="0"/>
                                          </p:val>
                                        </p:tav>
                                        <p:tav tm="100000">
                                          <p:val>
                                            <p:fltVal val="1"/>
                                          </p:val>
                                        </p:tav>
                                      </p:tavLst>
                                    </p:anim>
                                    <p:animScale>
                                      <p:cBhvr>
                                        <p:cTn id="13" dur="26">
                                          <p:stCondLst>
                                            <p:cond delay="650"/>
                                          </p:stCondLst>
                                        </p:cTn>
                                        <p:tgtEl>
                                          <p:spTgt spid="7171"/>
                                        </p:tgtEl>
                                      </p:cBhvr>
                                      <p:to x="100000" y="60000"/>
                                    </p:animScale>
                                    <p:animScale>
                                      <p:cBhvr>
                                        <p:cTn id="14" dur="166" decel="50000">
                                          <p:stCondLst>
                                            <p:cond delay="676"/>
                                          </p:stCondLst>
                                        </p:cTn>
                                        <p:tgtEl>
                                          <p:spTgt spid="7171"/>
                                        </p:tgtEl>
                                      </p:cBhvr>
                                      <p:to x="100000" y="100000"/>
                                    </p:animScale>
                                    <p:animScale>
                                      <p:cBhvr>
                                        <p:cTn id="15" dur="26">
                                          <p:stCondLst>
                                            <p:cond delay="1312"/>
                                          </p:stCondLst>
                                        </p:cTn>
                                        <p:tgtEl>
                                          <p:spTgt spid="7171"/>
                                        </p:tgtEl>
                                      </p:cBhvr>
                                      <p:to x="100000" y="80000"/>
                                    </p:animScale>
                                    <p:animScale>
                                      <p:cBhvr>
                                        <p:cTn id="16" dur="166" decel="50000">
                                          <p:stCondLst>
                                            <p:cond delay="1338"/>
                                          </p:stCondLst>
                                        </p:cTn>
                                        <p:tgtEl>
                                          <p:spTgt spid="7171"/>
                                        </p:tgtEl>
                                      </p:cBhvr>
                                      <p:to x="100000" y="100000"/>
                                    </p:animScale>
                                    <p:animScale>
                                      <p:cBhvr>
                                        <p:cTn id="17" dur="26">
                                          <p:stCondLst>
                                            <p:cond delay="1642"/>
                                          </p:stCondLst>
                                        </p:cTn>
                                        <p:tgtEl>
                                          <p:spTgt spid="7171"/>
                                        </p:tgtEl>
                                      </p:cBhvr>
                                      <p:to x="100000" y="90000"/>
                                    </p:animScale>
                                    <p:animScale>
                                      <p:cBhvr>
                                        <p:cTn id="18" dur="166" decel="50000">
                                          <p:stCondLst>
                                            <p:cond delay="1668"/>
                                          </p:stCondLst>
                                        </p:cTn>
                                        <p:tgtEl>
                                          <p:spTgt spid="7171"/>
                                        </p:tgtEl>
                                      </p:cBhvr>
                                      <p:to x="100000" y="100000"/>
                                    </p:animScale>
                                    <p:animScale>
                                      <p:cBhvr>
                                        <p:cTn id="19" dur="26">
                                          <p:stCondLst>
                                            <p:cond delay="1808"/>
                                          </p:stCondLst>
                                        </p:cTn>
                                        <p:tgtEl>
                                          <p:spTgt spid="7171"/>
                                        </p:tgtEl>
                                      </p:cBhvr>
                                      <p:to x="100000" y="95000"/>
                                    </p:animScale>
                                    <p:animScale>
                                      <p:cBhvr>
                                        <p:cTn id="20" dur="166" decel="50000">
                                          <p:stCondLst>
                                            <p:cond delay="1834"/>
                                          </p:stCondLst>
                                        </p:cTn>
                                        <p:tgtEl>
                                          <p:spTgt spid="717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8F466F94-A52A-4117-8D16-1D29CEFDBB91}"/>
              </a:ext>
            </a:extLst>
          </p:cNvPr>
          <p:cNvSpPr>
            <a:spLocks noGrp="1" noChangeArrowheads="1"/>
          </p:cNvSpPr>
          <p:nvPr>
            <p:ph type="title"/>
          </p:nvPr>
        </p:nvSpPr>
        <p:spPr>
          <a:xfrm>
            <a:off x="900113" y="2862263"/>
            <a:ext cx="8101012" cy="782637"/>
          </a:xfrm>
        </p:spPr>
        <p:txBody>
          <a:bodyPr/>
          <a:lstStyle/>
          <a:p>
            <a:pPr algn="l" eaLnBrk="1" hangingPunct="1"/>
            <a:r>
              <a:rPr lang="ja-JP" altLang="ja-JP" sz="7200" dirty="0">
                <a:solidFill>
                  <a:schemeClr val="tx1"/>
                </a:solidFill>
                <a:latin typeface="GSNP勘亭流EB 04" panose="02000600000000000000" pitchFamily="2" charset="-128"/>
                <a:ea typeface="GSNP勘亭流EB 04" panose="02000600000000000000" pitchFamily="2" charset="-128"/>
              </a:rPr>
              <a:t>しかし</a:t>
            </a:r>
            <a:br>
              <a:rPr lang="ja-JP" altLang="ja-JP" sz="7200" dirty="0">
                <a:solidFill>
                  <a:schemeClr val="tx1"/>
                </a:solidFill>
                <a:latin typeface="GSNP勘亭流EB 04" panose="02000600000000000000" pitchFamily="2" charset="-128"/>
                <a:ea typeface="GSNP勘亭流EB 04" panose="02000600000000000000" pitchFamily="2" charset="-128"/>
              </a:rPr>
            </a:br>
            <a:r>
              <a:rPr lang="ja-JP" altLang="ja-JP" sz="7200" dirty="0">
                <a:solidFill>
                  <a:schemeClr val="tx1"/>
                </a:solidFill>
                <a:latin typeface="GSNP勘亭流EB 04" panose="02000600000000000000" pitchFamily="2" charset="-128"/>
                <a:ea typeface="GSNP勘亭流EB 04" panose="02000600000000000000" pitchFamily="2" charset="-128"/>
              </a:rPr>
              <a:t>全てを書き換える</a:t>
            </a:r>
            <a:br>
              <a:rPr lang="ja-JP" altLang="ja-JP" sz="7200" dirty="0">
                <a:solidFill>
                  <a:schemeClr val="tx1"/>
                </a:solidFill>
                <a:latin typeface="GSNP勘亭流EB 04" panose="02000600000000000000" pitchFamily="2" charset="-128"/>
                <a:ea typeface="GSNP勘亭流EB 04" panose="02000600000000000000" pitchFamily="2" charset="-128"/>
              </a:rPr>
            </a:br>
            <a:r>
              <a:rPr lang="ja-JP" altLang="ja-JP" sz="7200" dirty="0">
                <a:solidFill>
                  <a:schemeClr val="tx1"/>
                </a:solidFill>
                <a:latin typeface="GSNP勘亭流EB 04" panose="02000600000000000000" pitchFamily="2" charset="-128"/>
                <a:ea typeface="GSNP勘亭流EB 04" panose="02000600000000000000" pitchFamily="2" charset="-128"/>
              </a:rPr>
              <a:t>わけではない</a:t>
            </a:r>
          </a:p>
        </p:txBody>
      </p:sp>
      <p:pic>
        <p:nvPicPr>
          <p:cNvPr id="8195" name="Picture 3" descr="momoCA">
            <a:extLst>
              <a:ext uri="{FF2B5EF4-FFF2-40B4-BE49-F238E27FC236}">
                <a16:creationId xmlns:a16="http://schemas.microsoft.com/office/drawing/2014/main" id="{F5D8C5B9-71A5-4065-A7D2-CBB5989E5AB2}"/>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7645400" y="4941888"/>
            <a:ext cx="1463675" cy="1871662"/>
          </a:xfrm>
          <a:noFill/>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nodeType="withEffect">
                                  <p:stCondLst>
                                    <p:cond delay="0"/>
                                  </p:stCondLst>
                                  <p:childTnLst>
                                    <p:set>
                                      <p:cBhvr>
                                        <p:cTn id="6" dur="1" fill="hold">
                                          <p:stCondLst>
                                            <p:cond delay="0"/>
                                          </p:stCondLst>
                                        </p:cTn>
                                        <p:tgtEl>
                                          <p:spTgt spid="8195"/>
                                        </p:tgtEl>
                                        <p:attrNameLst>
                                          <p:attrName>style.visibility</p:attrName>
                                        </p:attrNameLst>
                                      </p:cBhvr>
                                      <p:to>
                                        <p:strVal val="visible"/>
                                      </p:to>
                                    </p:set>
                                    <p:animEffect transition="in" filter="wipe(down)">
                                      <p:cBhvr>
                                        <p:cTn id="7" dur="580">
                                          <p:stCondLst>
                                            <p:cond delay="0"/>
                                          </p:stCondLst>
                                        </p:cTn>
                                        <p:tgtEl>
                                          <p:spTgt spid="8195"/>
                                        </p:tgtEl>
                                      </p:cBhvr>
                                    </p:animEffect>
                                    <p:anim calcmode="lin" valueType="num">
                                      <p:cBhvr>
                                        <p:cTn id="8" dur="1822" tmFilter="0,0; 0.14,0.36; 0.43,0.73; 0.71,0.91; 1.0,1.0">
                                          <p:stCondLst>
                                            <p:cond delay="0"/>
                                          </p:stCondLst>
                                        </p:cTn>
                                        <p:tgtEl>
                                          <p:spTgt spid="819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819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819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819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8195"/>
                                        </p:tgtEl>
                                        <p:attrNameLst>
                                          <p:attrName>ppt_y</p:attrName>
                                        </p:attrNameLst>
                                      </p:cBhvr>
                                      <p:tavLst>
                                        <p:tav tm="0" fmla="#ppt_y-sin(pi*$)/81">
                                          <p:val>
                                            <p:fltVal val="0"/>
                                          </p:val>
                                        </p:tav>
                                        <p:tav tm="100000">
                                          <p:val>
                                            <p:fltVal val="1"/>
                                          </p:val>
                                        </p:tav>
                                      </p:tavLst>
                                    </p:anim>
                                    <p:animScale>
                                      <p:cBhvr>
                                        <p:cTn id="13" dur="26">
                                          <p:stCondLst>
                                            <p:cond delay="650"/>
                                          </p:stCondLst>
                                        </p:cTn>
                                        <p:tgtEl>
                                          <p:spTgt spid="8195"/>
                                        </p:tgtEl>
                                      </p:cBhvr>
                                      <p:to x="100000" y="60000"/>
                                    </p:animScale>
                                    <p:animScale>
                                      <p:cBhvr>
                                        <p:cTn id="14" dur="166" decel="50000">
                                          <p:stCondLst>
                                            <p:cond delay="676"/>
                                          </p:stCondLst>
                                        </p:cTn>
                                        <p:tgtEl>
                                          <p:spTgt spid="8195"/>
                                        </p:tgtEl>
                                      </p:cBhvr>
                                      <p:to x="100000" y="100000"/>
                                    </p:animScale>
                                    <p:animScale>
                                      <p:cBhvr>
                                        <p:cTn id="15" dur="26">
                                          <p:stCondLst>
                                            <p:cond delay="1312"/>
                                          </p:stCondLst>
                                        </p:cTn>
                                        <p:tgtEl>
                                          <p:spTgt spid="8195"/>
                                        </p:tgtEl>
                                      </p:cBhvr>
                                      <p:to x="100000" y="80000"/>
                                    </p:animScale>
                                    <p:animScale>
                                      <p:cBhvr>
                                        <p:cTn id="16" dur="166" decel="50000">
                                          <p:stCondLst>
                                            <p:cond delay="1338"/>
                                          </p:stCondLst>
                                        </p:cTn>
                                        <p:tgtEl>
                                          <p:spTgt spid="8195"/>
                                        </p:tgtEl>
                                      </p:cBhvr>
                                      <p:to x="100000" y="100000"/>
                                    </p:animScale>
                                    <p:animScale>
                                      <p:cBhvr>
                                        <p:cTn id="17" dur="26">
                                          <p:stCondLst>
                                            <p:cond delay="1642"/>
                                          </p:stCondLst>
                                        </p:cTn>
                                        <p:tgtEl>
                                          <p:spTgt spid="8195"/>
                                        </p:tgtEl>
                                      </p:cBhvr>
                                      <p:to x="100000" y="90000"/>
                                    </p:animScale>
                                    <p:animScale>
                                      <p:cBhvr>
                                        <p:cTn id="18" dur="166" decel="50000">
                                          <p:stCondLst>
                                            <p:cond delay="1668"/>
                                          </p:stCondLst>
                                        </p:cTn>
                                        <p:tgtEl>
                                          <p:spTgt spid="8195"/>
                                        </p:tgtEl>
                                      </p:cBhvr>
                                      <p:to x="100000" y="100000"/>
                                    </p:animScale>
                                    <p:animScale>
                                      <p:cBhvr>
                                        <p:cTn id="19" dur="26">
                                          <p:stCondLst>
                                            <p:cond delay="1808"/>
                                          </p:stCondLst>
                                        </p:cTn>
                                        <p:tgtEl>
                                          <p:spTgt spid="8195"/>
                                        </p:tgtEl>
                                      </p:cBhvr>
                                      <p:to x="100000" y="95000"/>
                                    </p:animScale>
                                    <p:animScale>
                                      <p:cBhvr>
                                        <p:cTn id="20" dur="166" decel="50000">
                                          <p:stCondLst>
                                            <p:cond delay="1834"/>
                                          </p:stCondLst>
                                        </p:cTn>
                                        <p:tgtEl>
                                          <p:spTgt spid="819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ir?t=momotidottoko-22&amp;l=as2&amp;o=9&amp;a=4106101114">
            <a:extLst>
              <a:ext uri="{FF2B5EF4-FFF2-40B4-BE49-F238E27FC236}">
                <a16:creationId xmlns:a16="http://schemas.microsoft.com/office/drawing/2014/main" id="{DBC89AEB-F48A-4F70-9CEE-81CE31F5F7C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50013" y="1639888"/>
            <a:ext cx="11112" cy="11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19" name="Picture 3" descr="vp01">
            <a:extLst>
              <a:ext uri="{FF2B5EF4-FFF2-40B4-BE49-F238E27FC236}">
                <a16:creationId xmlns:a16="http://schemas.microsoft.com/office/drawing/2014/main" id="{EEE13CC9-B7FF-4588-8B65-DE6A28D85D3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908050"/>
            <a:ext cx="5483225" cy="541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0" name="Rectangle 4">
            <a:extLst>
              <a:ext uri="{FF2B5EF4-FFF2-40B4-BE49-F238E27FC236}">
                <a16:creationId xmlns:a16="http://schemas.microsoft.com/office/drawing/2014/main" id="{C8CE214E-B846-48DF-9189-67DE08A3D427}"/>
              </a:ext>
            </a:extLst>
          </p:cNvPr>
          <p:cNvSpPr>
            <a:spLocks noChangeArrowheads="1"/>
          </p:cNvSpPr>
          <p:nvPr/>
        </p:nvSpPr>
        <p:spPr bwMode="auto">
          <a:xfrm>
            <a:off x="76200" y="44450"/>
            <a:ext cx="9067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2058" tIns="41029" rIns="82058" bIns="41029" anchor="ctr"/>
          <a:lstStyle>
            <a:lvl1pPr defTabSz="820738">
              <a:spcBef>
                <a:spcPct val="20000"/>
              </a:spcBef>
              <a:buChar char="•"/>
              <a:defRPr sz="2900">
                <a:solidFill>
                  <a:schemeClr val="tx1"/>
                </a:solidFill>
                <a:latin typeface="HGPﾌﾞｰｹ" pitchFamily="2" charset="-128"/>
                <a:ea typeface="HGPﾌﾞｰｹ" pitchFamily="2" charset="-128"/>
              </a:defRPr>
            </a:lvl1pPr>
            <a:lvl2pPr marL="666750" indent="-257175" defTabSz="820738">
              <a:spcBef>
                <a:spcPct val="20000"/>
              </a:spcBef>
              <a:buChar char="–"/>
              <a:defRPr sz="2500">
                <a:solidFill>
                  <a:schemeClr val="tx1"/>
                </a:solidFill>
                <a:latin typeface="HGPﾌﾞｰｹ" pitchFamily="2" charset="-128"/>
                <a:ea typeface="HGPﾌﾞｰｹ" pitchFamily="2" charset="-128"/>
              </a:defRPr>
            </a:lvl2pPr>
            <a:lvl3pPr marL="1025525" indent="-204788" defTabSz="820738">
              <a:spcBef>
                <a:spcPct val="20000"/>
              </a:spcBef>
              <a:buChar char="•"/>
              <a:defRPr sz="2200">
                <a:solidFill>
                  <a:schemeClr val="tx1"/>
                </a:solidFill>
                <a:latin typeface="HGPﾌﾞｰｹ" pitchFamily="2" charset="-128"/>
                <a:ea typeface="HGPﾌﾞｰｹ" pitchFamily="2" charset="-128"/>
              </a:defRPr>
            </a:lvl3pPr>
            <a:lvl4pPr marL="1436688" indent="-206375" defTabSz="820738">
              <a:spcBef>
                <a:spcPct val="20000"/>
              </a:spcBef>
              <a:buChar char="–"/>
              <a:defRPr>
                <a:solidFill>
                  <a:schemeClr val="tx1"/>
                </a:solidFill>
                <a:latin typeface="HGPﾌﾞｰｹ" pitchFamily="2" charset="-128"/>
                <a:ea typeface="HGPﾌﾞｰｹ" pitchFamily="2" charset="-128"/>
              </a:defRPr>
            </a:lvl4pPr>
            <a:lvl5pPr marL="1846263" indent="-204788" defTabSz="820738">
              <a:spcBef>
                <a:spcPct val="20000"/>
              </a:spcBef>
              <a:buChar char="»"/>
              <a:defRPr>
                <a:solidFill>
                  <a:schemeClr val="tx1"/>
                </a:solidFill>
                <a:latin typeface="HGPﾌﾞｰｹ" pitchFamily="2" charset="-128"/>
                <a:ea typeface="HGPﾌﾞｰｹ" pitchFamily="2" charset="-128"/>
              </a:defRPr>
            </a:lvl5pPr>
            <a:lvl6pPr marL="2303463" indent="-204788" defTabSz="820738" eaLnBrk="0" fontAlgn="base" hangingPunct="0">
              <a:spcBef>
                <a:spcPct val="20000"/>
              </a:spcBef>
              <a:spcAft>
                <a:spcPct val="0"/>
              </a:spcAft>
              <a:buChar char="»"/>
              <a:defRPr>
                <a:solidFill>
                  <a:schemeClr val="tx1"/>
                </a:solidFill>
                <a:latin typeface="HGPﾌﾞｰｹ" pitchFamily="2" charset="-128"/>
                <a:ea typeface="HGPﾌﾞｰｹ" pitchFamily="2" charset="-128"/>
              </a:defRPr>
            </a:lvl6pPr>
            <a:lvl7pPr marL="2760663" indent="-204788" defTabSz="820738" eaLnBrk="0" fontAlgn="base" hangingPunct="0">
              <a:spcBef>
                <a:spcPct val="20000"/>
              </a:spcBef>
              <a:spcAft>
                <a:spcPct val="0"/>
              </a:spcAft>
              <a:buChar char="»"/>
              <a:defRPr>
                <a:solidFill>
                  <a:schemeClr val="tx1"/>
                </a:solidFill>
                <a:latin typeface="HGPﾌﾞｰｹ" pitchFamily="2" charset="-128"/>
                <a:ea typeface="HGPﾌﾞｰｹ" pitchFamily="2" charset="-128"/>
              </a:defRPr>
            </a:lvl7pPr>
            <a:lvl8pPr marL="3217863" indent="-204788" defTabSz="820738" eaLnBrk="0" fontAlgn="base" hangingPunct="0">
              <a:spcBef>
                <a:spcPct val="20000"/>
              </a:spcBef>
              <a:spcAft>
                <a:spcPct val="0"/>
              </a:spcAft>
              <a:buChar char="»"/>
              <a:defRPr>
                <a:solidFill>
                  <a:schemeClr val="tx1"/>
                </a:solidFill>
                <a:latin typeface="HGPﾌﾞｰｹ" pitchFamily="2" charset="-128"/>
                <a:ea typeface="HGPﾌﾞｰｹ" pitchFamily="2" charset="-128"/>
              </a:defRPr>
            </a:lvl8pPr>
            <a:lvl9pPr marL="3675063" indent="-204788" defTabSz="820738" eaLnBrk="0" fontAlgn="base" hangingPunct="0">
              <a:spcBef>
                <a:spcPct val="20000"/>
              </a:spcBef>
              <a:spcAft>
                <a:spcPct val="0"/>
              </a:spcAft>
              <a:buChar char="»"/>
              <a:defRPr>
                <a:solidFill>
                  <a:schemeClr val="tx1"/>
                </a:solidFill>
                <a:latin typeface="HGPﾌﾞｰｹ" pitchFamily="2" charset="-128"/>
                <a:ea typeface="HGPﾌﾞｰｹ" pitchFamily="2" charset="-128"/>
              </a:defRPr>
            </a:lvl9pPr>
          </a:lstStyle>
          <a:p>
            <a:pPr algn="ctr" eaLnBrk="1" hangingPunct="1">
              <a:spcBef>
                <a:spcPct val="0"/>
              </a:spcBef>
              <a:buFontTx/>
              <a:buNone/>
            </a:pPr>
            <a:r>
              <a:rPr lang="ja-JP" altLang="ja-JP" sz="3600" b="0" dirty="0">
                <a:solidFill>
                  <a:srgbClr val="00004A"/>
                </a:solidFill>
                <a:latin typeface="GSNP勘亭流EB 04" panose="02000600000000000000" pitchFamily="2" charset="-128"/>
                <a:ea typeface="GSNP勘亭流EB 04" panose="02000600000000000000" pitchFamily="2" charset="-128"/>
              </a:rPr>
              <a:t>維持するもの／変化するもの</a:t>
            </a:r>
          </a:p>
        </p:txBody>
      </p:sp>
      <p:sp>
        <p:nvSpPr>
          <p:cNvPr id="9221" name="Rectangle 5">
            <a:extLst>
              <a:ext uri="{FF2B5EF4-FFF2-40B4-BE49-F238E27FC236}">
                <a16:creationId xmlns:a16="http://schemas.microsoft.com/office/drawing/2014/main" id="{1282F4CF-E167-47D9-BBA3-684DDE687338}"/>
              </a:ext>
            </a:extLst>
          </p:cNvPr>
          <p:cNvSpPr>
            <a:spLocks noChangeArrowheads="1"/>
          </p:cNvSpPr>
          <p:nvPr/>
        </p:nvSpPr>
        <p:spPr bwMode="auto">
          <a:xfrm>
            <a:off x="201613" y="6308725"/>
            <a:ext cx="6818312" cy="5191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lvl1pPr algn="ctr">
              <a:defRPr sz="2800" b="1">
                <a:solidFill>
                  <a:schemeClr val="accent1"/>
                </a:solidFill>
                <a:latin typeface="HGP明朝B" panose="02020800000000000000" pitchFamily="18" charset="-128"/>
                <a:ea typeface="HGPﾌﾞｰｹ" pitchFamily="2" charset="-128"/>
              </a:defRPr>
            </a:lvl1pPr>
            <a:lvl2pPr marL="742950" indent="-285750" algn="ctr">
              <a:defRPr sz="2800" b="1">
                <a:solidFill>
                  <a:schemeClr val="accent1"/>
                </a:solidFill>
                <a:latin typeface="HGP明朝B" panose="02020800000000000000" pitchFamily="18" charset="-128"/>
                <a:ea typeface="HGPﾌﾞｰｹ" pitchFamily="2" charset="-128"/>
              </a:defRPr>
            </a:lvl2pPr>
            <a:lvl3pPr marL="1143000" indent="-228600" algn="ctr">
              <a:defRPr sz="2800" b="1">
                <a:solidFill>
                  <a:schemeClr val="accent1"/>
                </a:solidFill>
                <a:latin typeface="HGP明朝B" panose="02020800000000000000" pitchFamily="18" charset="-128"/>
                <a:ea typeface="HGPﾌﾞｰｹ" pitchFamily="2" charset="-128"/>
              </a:defRPr>
            </a:lvl3pPr>
            <a:lvl4pPr marL="1600200" indent="-228600" algn="ctr">
              <a:defRPr sz="2800" b="1">
                <a:solidFill>
                  <a:schemeClr val="accent1"/>
                </a:solidFill>
                <a:latin typeface="HGP明朝B" panose="02020800000000000000" pitchFamily="18" charset="-128"/>
                <a:ea typeface="HGPﾌﾞｰｹ" pitchFamily="2" charset="-128"/>
              </a:defRPr>
            </a:lvl4pPr>
            <a:lvl5pPr marL="2057400" indent="-228600" algn="ctr">
              <a:defRPr sz="2800" b="1">
                <a:solidFill>
                  <a:schemeClr val="accent1"/>
                </a:solidFill>
                <a:latin typeface="HGP明朝B" panose="02020800000000000000" pitchFamily="18" charset="-128"/>
                <a:ea typeface="HGPﾌﾞｰｹ" pitchFamily="2" charset="-128"/>
              </a:defRPr>
            </a:lvl5pPr>
            <a:lvl6pPr marL="25146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6pPr>
            <a:lvl7pPr marL="29718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7pPr>
            <a:lvl8pPr marL="34290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8pPr>
            <a:lvl9pPr marL="3886200" indent="-228600" algn="ctr" eaLnBrk="0" fontAlgn="base" hangingPunct="0">
              <a:spcBef>
                <a:spcPct val="0"/>
              </a:spcBef>
              <a:spcAft>
                <a:spcPct val="0"/>
              </a:spcAft>
              <a:defRPr sz="2800" b="1">
                <a:solidFill>
                  <a:schemeClr val="accent1"/>
                </a:solidFill>
                <a:latin typeface="HGP明朝B" panose="02020800000000000000" pitchFamily="18" charset="-128"/>
                <a:ea typeface="HGPﾌﾞｰｹ" pitchFamily="2" charset="-128"/>
              </a:defRPr>
            </a:lvl9pPr>
          </a:lstStyle>
          <a:p>
            <a:pPr algn="l" eaLnBrk="1" hangingPunct="1"/>
            <a:r>
              <a:rPr lang="ja-JP" altLang="ja-JP" b="0" dirty="0">
                <a:solidFill>
                  <a:schemeClr val="tx1"/>
                </a:solidFill>
                <a:latin typeface="Times New Roman" panose="02020603050405020304" pitchFamily="18" charset="0"/>
                <a:ea typeface="ＭＳ Ｐゴシック" panose="020B0600070205080204" pitchFamily="50" charset="-128"/>
              </a:rPr>
              <a:t> </a:t>
            </a:r>
            <a:r>
              <a:rPr lang="ja-JP" altLang="ja-JP" sz="1200" b="0" dirty="0">
                <a:solidFill>
                  <a:schemeClr val="tx1"/>
                </a:solidFill>
                <a:latin typeface="Times New Roman" panose="02020603050405020304" pitchFamily="18" charset="0"/>
                <a:ea typeface="ＭＳ Ｐゴシック" panose="020B0600070205080204" pitchFamily="50" charset="-128"/>
                <a:hlinkClick r:id="rId5"/>
              </a:rPr>
              <a:t>ビジョナリー・カンパニー 2</a:t>
            </a:r>
            <a:r>
              <a:rPr lang="ja-JP" altLang="ja-JP" sz="1200" b="0" dirty="0">
                <a:solidFill>
                  <a:schemeClr val="tx1"/>
                </a:solidFill>
                <a:latin typeface="Times New Roman" panose="02020603050405020304" pitchFamily="18" charset="0"/>
                <a:ea typeface="ＭＳ Ｐゴシック" panose="020B0600070205080204" pitchFamily="50" charset="-128"/>
              </a:rPr>
              <a:t>  ジェームズ・C. コリンズ　2001年12月21日　日経BP出版センター　p310</a:t>
            </a:r>
            <a:endParaRPr lang="ja-JP" altLang="ja-JP" b="0" dirty="0">
              <a:solidFill>
                <a:schemeClr val="tx1"/>
              </a:solidFill>
              <a:latin typeface="Times New Roman" panose="02020603050405020304" pitchFamily="18" charset="0"/>
              <a:ea typeface="ＭＳ Ｐゴシック" panose="020B0600070205080204" pitchFamily="50" charset="-128"/>
            </a:endParaRPr>
          </a:p>
        </p:txBody>
      </p:sp>
      <p:pic>
        <p:nvPicPr>
          <p:cNvPr id="9222" name="Picture 6" descr="05051302">
            <a:extLst>
              <a:ext uri="{FF2B5EF4-FFF2-40B4-BE49-F238E27FC236}">
                <a16:creationId xmlns:a16="http://schemas.microsoft.com/office/drawing/2014/main" id="{47B5A926-FF69-4D5C-9D94-CF2BBFAFCDA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3850" y="4797425"/>
            <a:ext cx="1165225" cy="161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random/>
    <p:sndAc>
      <p:stSnd>
        <p:snd r:embed="rId2" name="camera.wav"/>
      </p:stSnd>
    </p:sndAc>
  </p:transition>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2A337356-77F0-4EBC-9A7A-15FEFDA53ACE}"/>
              </a:ext>
            </a:extLst>
          </p:cNvPr>
          <p:cNvSpPr>
            <a:spLocks noGrp="1" noChangeArrowheads="1"/>
          </p:cNvSpPr>
          <p:nvPr>
            <p:ph type="title"/>
          </p:nvPr>
        </p:nvSpPr>
        <p:spPr>
          <a:xfrm>
            <a:off x="900113" y="2501900"/>
            <a:ext cx="8101012" cy="782638"/>
          </a:xfrm>
        </p:spPr>
        <p:txBody>
          <a:bodyPr/>
          <a:lstStyle/>
          <a:p>
            <a:pPr algn="l" eaLnBrk="1" hangingPunct="1"/>
            <a:r>
              <a:rPr lang="ja-JP" altLang="ja-JP" sz="6600" dirty="0">
                <a:solidFill>
                  <a:schemeClr val="tx1"/>
                </a:solidFill>
                <a:latin typeface="GSNP勘亭流EB 04" panose="02000600000000000000" pitchFamily="2" charset="-128"/>
                <a:ea typeface="GSNP勘亭流EB 04" panose="02000600000000000000" pitchFamily="2" charset="-128"/>
              </a:rPr>
              <a:t>書き換えられるもの</a:t>
            </a:r>
            <a:br>
              <a:rPr lang="ja-JP" altLang="ja-JP" sz="6600" dirty="0">
                <a:solidFill>
                  <a:schemeClr val="tx1"/>
                </a:solidFill>
                <a:latin typeface="GSNP勘亭流EB 04" panose="02000600000000000000" pitchFamily="2" charset="-128"/>
                <a:ea typeface="GSNP勘亭流EB 04" panose="02000600000000000000" pitchFamily="2" charset="-128"/>
              </a:rPr>
            </a:br>
            <a:br>
              <a:rPr lang="ja-JP" altLang="ja-JP" sz="6600" dirty="0">
                <a:solidFill>
                  <a:schemeClr val="tx1"/>
                </a:solidFill>
                <a:latin typeface="GSNP勘亭流EB 04" panose="02000600000000000000" pitchFamily="2" charset="-128"/>
                <a:ea typeface="GSNP勘亭流EB 04" panose="02000600000000000000" pitchFamily="2" charset="-128"/>
              </a:rPr>
            </a:br>
            <a:r>
              <a:rPr lang="ja-JP" altLang="ja-JP" sz="6600" dirty="0">
                <a:solidFill>
                  <a:schemeClr val="tx1"/>
                </a:solidFill>
                <a:latin typeface="GSNP勘亭流EB 04" panose="02000600000000000000" pitchFamily="2" charset="-128"/>
                <a:ea typeface="GSNP勘亭流EB 04" panose="02000600000000000000" pitchFamily="2" charset="-128"/>
              </a:rPr>
              <a:t>・文化と業務の慣行</a:t>
            </a:r>
            <a:br>
              <a:rPr lang="ja-JP" altLang="ja-JP" sz="6600" dirty="0">
                <a:solidFill>
                  <a:schemeClr val="tx1"/>
                </a:solidFill>
                <a:latin typeface="GSNP勘亭流EB 04" panose="02000600000000000000" pitchFamily="2" charset="-128"/>
                <a:ea typeface="GSNP勘亭流EB 04" panose="02000600000000000000" pitchFamily="2" charset="-128"/>
              </a:rPr>
            </a:br>
            <a:r>
              <a:rPr lang="ja-JP" altLang="ja-JP" sz="6600" dirty="0">
                <a:solidFill>
                  <a:schemeClr val="tx1"/>
                </a:solidFill>
                <a:latin typeface="GSNP勘亭流EB 04" panose="02000600000000000000" pitchFamily="2" charset="-128"/>
                <a:ea typeface="GSNP勘亭流EB 04" panose="02000600000000000000" pitchFamily="2" charset="-128"/>
              </a:rPr>
              <a:t>・個別の目的と戦略</a:t>
            </a:r>
          </a:p>
        </p:txBody>
      </p:sp>
      <p:pic>
        <p:nvPicPr>
          <p:cNvPr id="10243" name="Picture 3" descr="momoCA">
            <a:extLst>
              <a:ext uri="{FF2B5EF4-FFF2-40B4-BE49-F238E27FC236}">
                <a16:creationId xmlns:a16="http://schemas.microsoft.com/office/drawing/2014/main" id="{6749143D-09A6-44E6-8DC0-C41D3FF0C939}"/>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7645400" y="4941888"/>
            <a:ext cx="1463675" cy="1871662"/>
          </a:xfrm>
          <a:noFill/>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nodeType="withEffect">
                                  <p:stCondLst>
                                    <p:cond delay="0"/>
                                  </p:stCondLst>
                                  <p:childTnLst>
                                    <p:set>
                                      <p:cBhvr>
                                        <p:cTn id="6" dur="1" fill="hold">
                                          <p:stCondLst>
                                            <p:cond delay="0"/>
                                          </p:stCondLst>
                                        </p:cTn>
                                        <p:tgtEl>
                                          <p:spTgt spid="10243"/>
                                        </p:tgtEl>
                                        <p:attrNameLst>
                                          <p:attrName>style.visibility</p:attrName>
                                        </p:attrNameLst>
                                      </p:cBhvr>
                                      <p:to>
                                        <p:strVal val="visible"/>
                                      </p:to>
                                    </p:set>
                                    <p:animEffect transition="in" filter="wipe(down)">
                                      <p:cBhvr>
                                        <p:cTn id="7" dur="580">
                                          <p:stCondLst>
                                            <p:cond delay="0"/>
                                          </p:stCondLst>
                                        </p:cTn>
                                        <p:tgtEl>
                                          <p:spTgt spid="10243"/>
                                        </p:tgtEl>
                                      </p:cBhvr>
                                    </p:animEffect>
                                    <p:anim calcmode="lin" valueType="num">
                                      <p:cBhvr>
                                        <p:cTn id="8" dur="1822" tmFilter="0,0; 0.14,0.36; 0.43,0.73; 0.71,0.91; 1.0,1.0">
                                          <p:stCondLst>
                                            <p:cond delay="0"/>
                                          </p:stCondLst>
                                        </p:cTn>
                                        <p:tgtEl>
                                          <p:spTgt spid="1024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024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024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024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0243"/>
                                        </p:tgtEl>
                                        <p:attrNameLst>
                                          <p:attrName>ppt_y</p:attrName>
                                        </p:attrNameLst>
                                      </p:cBhvr>
                                      <p:tavLst>
                                        <p:tav tm="0" fmla="#ppt_y-sin(pi*$)/81">
                                          <p:val>
                                            <p:fltVal val="0"/>
                                          </p:val>
                                        </p:tav>
                                        <p:tav tm="100000">
                                          <p:val>
                                            <p:fltVal val="1"/>
                                          </p:val>
                                        </p:tav>
                                      </p:tavLst>
                                    </p:anim>
                                    <p:animScale>
                                      <p:cBhvr>
                                        <p:cTn id="13" dur="26">
                                          <p:stCondLst>
                                            <p:cond delay="650"/>
                                          </p:stCondLst>
                                        </p:cTn>
                                        <p:tgtEl>
                                          <p:spTgt spid="10243"/>
                                        </p:tgtEl>
                                      </p:cBhvr>
                                      <p:to x="100000" y="60000"/>
                                    </p:animScale>
                                    <p:animScale>
                                      <p:cBhvr>
                                        <p:cTn id="14" dur="166" decel="50000">
                                          <p:stCondLst>
                                            <p:cond delay="676"/>
                                          </p:stCondLst>
                                        </p:cTn>
                                        <p:tgtEl>
                                          <p:spTgt spid="10243"/>
                                        </p:tgtEl>
                                      </p:cBhvr>
                                      <p:to x="100000" y="100000"/>
                                    </p:animScale>
                                    <p:animScale>
                                      <p:cBhvr>
                                        <p:cTn id="15" dur="26">
                                          <p:stCondLst>
                                            <p:cond delay="1312"/>
                                          </p:stCondLst>
                                        </p:cTn>
                                        <p:tgtEl>
                                          <p:spTgt spid="10243"/>
                                        </p:tgtEl>
                                      </p:cBhvr>
                                      <p:to x="100000" y="80000"/>
                                    </p:animScale>
                                    <p:animScale>
                                      <p:cBhvr>
                                        <p:cTn id="16" dur="166" decel="50000">
                                          <p:stCondLst>
                                            <p:cond delay="1338"/>
                                          </p:stCondLst>
                                        </p:cTn>
                                        <p:tgtEl>
                                          <p:spTgt spid="10243"/>
                                        </p:tgtEl>
                                      </p:cBhvr>
                                      <p:to x="100000" y="100000"/>
                                    </p:animScale>
                                    <p:animScale>
                                      <p:cBhvr>
                                        <p:cTn id="17" dur="26">
                                          <p:stCondLst>
                                            <p:cond delay="1642"/>
                                          </p:stCondLst>
                                        </p:cTn>
                                        <p:tgtEl>
                                          <p:spTgt spid="10243"/>
                                        </p:tgtEl>
                                      </p:cBhvr>
                                      <p:to x="100000" y="90000"/>
                                    </p:animScale>
                                    <p:animScale>
                                      <p:cBhvr>
                                        <p:cTn id="18" dur="166" decel="50000">
                                          <p:stCondLst>
                                            <p:cond delay="1668"/>
                                          </p:stCondLst>
                                        </p:cTn>
                                        <p:tgtEl>
                                          <p:spTgt spid="10243"/>
                                        </p:tgtEl>
                                      </p:cBhvr>
                                      <p:to x="100000" y="100000"/>
                                    </p:animScale>
                                    <p:animScale>
                                      <p:cBhvr>
                                        <p:cTn id="19" dur="26">
                                          <p:stCondLst>
                                            <p:cond delay="1808"/>
                                          </p:stCondLst>
                                        </p:cTn>
                                        <p:tgtEl>
                                          <p:spTgt spid="10243"/>
                                        </p:tgtEl>
                                      </p:cBhvr>
                                      <p:to x="100000" y="95000"/>
                                    </p:animScale>
                                    <p:animScale>
                                      <p:cBhvr>
                                        <p:cTn id="20" dur="166" decel="50000">
                                          <p:stCondLst>
                                            <p:cond delay="1834"/>
                                          </p:stCondLst>
                                        </p:cTn>
                                        <p:tgtEl>
                                          <p:spTgt spid="1024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AD987505-A231-4C95-80B6-7A340083E2D2}"/>
              </a:ext>
            </a:extLst>
          </p:cNvPr>
          <p:cNvSpPr>
            <a:spLocks noGrp="1" noChangeArrowheads="1"/>
          </p:cNvSpPr>
          <p:nvPr>
            <p:ph type="title"/>
          </p:nvPr>
        </p:nvSpPr>
        <p:spPr>
          <a:xfrm>
            <a:off x="900113" y="2501900"/>
            <a:ext cx="8101012" cy="782638"/>
          </a:xfrm>
        </p:spPr>
        <p:txBody>
          <a:bodyPr/>
          <a:lstStyle/>
          <a:p>
            <a:pPr algn="l" eaLnBrk="1" hangingPunct="1"/>
            <a:r>
              <a:rPr lang="ja-JP" altLang="ja-JP" sz="6000" dirty="0">
                <a:solidFill>
                  <a:schemeClr val="tx1"/>
                </a:solidFill>
                <a:latin typeface="GSNP勘亭流EB 04" panose="02000600000000000000" pitchFamily="2" charset="-128"/>
                <a:ea typeface="GSNP勘亭流EB 04" panose="02000600000000000000" pitchFamily="2" charset="-128"/>
              </a:rPr>
              <a:t>書き換えられないもの</a:t>
            </a:r>
            <a:br>
              <a:rPr lang="ja-JP" altLang="ja-JP" sz="6600" dirty="0">
                <a:solidFill>
                  <a:schemeClr val="tx1"/>
                </a:solidFill>
                <a:latin typeface="GSNP勘亭流EB 04" panose="02000600000000000000" pitchFamily="2" charset="-128"/>
                <a:ea typeface="GSNP勘亭流EB 04" panose="02000600000000000000" pitchFamily="2" charset="-128"/>
              </a:rPr>
            </a:br>
            <a:br>
              <a:rPr lang="ja-JP" altLang="ja-JP" sz="6600" dirty="0">
                <a:solidFill>
                  <a:schemeClr val="tx1"/>
                </a:solidFill>
                <a:latin typeface="GSNP勘亭流EB 04" panose="02000600000000000000" pitchFamily="2" charset="-128"/>
                <a:ea typeface="GSNP勘亭流EB 04" panose="02000600000000000000" pitchFamily="2" charset="-128"/>
              </a:rPr>
            </a:br>
            <a:r>
              <a:rPr lang="ja-JP" altLang="ja-JP" sz="6600" dirty="0">
                <a:solidFill>
                  <a:schemeClr val="tx1"/>
                </a:solidFill>
                <a:latin typeface="GSNP勘亭流EB 04" panose="02000600000000000000" pitchFamily="2" charset="-128"/>
                <a:ea typeface="GSNP勘亭流EB 04" panose="02000600000000000000" pitchFamily="2" charset="-128"/>
              </a:rPr>
              <a:t>・基本的な価値観</a:t>
            </a:r>
            <a:br>
              <a:rPr lang="ja-JP" altLang="ja-JP" sz="6600" dirty="0">
                <a:solidFill>
                  <a:schemeClr val="tx1"/>
                </a:solidFill>
                <a:latin typeface="GSNP勘亭流EB 04" panose="02000600000000000000" pitchFamily="2" charset="-128"/>
                <a:ea typeface="GSNP勘亭流EB 04" panose="02000600000000000000" pitchFamily="2" charset="-128"/>
              </a:rPr>
            </a:br>
            <a:r>
              <a:rPr lang="ja-JP" altLang="ja-JP" sz="6600" dirty="0">
                <a:solidFill>
                  <a:schemeClr val="tx1"/>
                </a:solidFill>
                <a:latin typeface="GSNP勘亭流EB 04" panose="02000600000000000000" pitchFamily="2" charset="-128"/>
                <a:ea typeface="GSNP勘亭流EB 04" panose="02000600000000000000" pitchFamily="2" charset="-128"/>
              </a:rPr>
              <a:t>・基本的な目的</a:t>
            </a:r>
          </a:p>
        </p:txBody>
      </p:sp>
      <p:pic>
        <p:nvPicPr>
          <p:cNvPr id="11267" name="Picture 3" descr="momoCA">
            <a:extLst>
              <a:ext uri="{FF2B5EF4-FFF2-40B4-BE49-F238E27FC236}">
                <a16:creationId xmlns:a16="http://schemas.microsoft.com/office/drawing/2014/main" id="{A9043D20-B89C-46BD-AD51-546E65C85A61}"/>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7645400" y="4941888"/>
            <a:ext cx="1463675" cy="1871662"/>
          </a:xfrm>
          <a:noFill/>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nodeType="withEffect">
                                  <p:stCondLst>
                                    <p:cond delay="0"/>
                                  </p:stCondLst>
                                  <p:childTnLst>
                                    <p:set>
                                      <p:cBhvr>
                                        <p:cTn id="6" dur="1" fill="hold">
                                          <p:stCondLst>
                                            <p:cond delay="0"/>
                                          </p:stCondLst>
                                        </p:cTn>
                                        <p:tgtEl>
                                          <p:spTgt spid="11267"/>
                                        </p:tgtEl>
                                        <p:attrNameLst>
                                          <p:attrName>style.visibility</p:attrName>
                                        </p:attrNameLst>
                                      </p:cBhvr>
                                      <p:to>
                                        <p:strVal val="visible"/>
                                      </p:to>
                                    </p:set>
                                    <p:animEffect transition="in" filter="wipe(down)">
                                      <p:cBhvr>
                                        <p:cTn id="7" dur="580">
                                          <p:stCondLst>
                                            <p:cond delay="0"/>
                                          </p:stCondLst>
                                        </p:cTn>
                                        <p:tgtEl>
                                          <p:spTgt spid="11267"/>
                                        </p:tgtEl>
                                      </p:cBhvr>
                                    </p:animEffect>
                                    <p:anim calcmode="lin" valueType="num">
                                      <p:cBhvr>
                                        <p:cTn id="8" dur="1822" tmFilter="0,0; 0.14,0.36; 0.43,0.73; 0.71,0.91; 1.0,1.0">
                                          <p:stCondLst>
                                            <p:cond delay="0"/>
                                          </p:stCondLst>
                                        </p:cTn>
                                        <p:tgtEl>
                                          <p:spTgt spid="1126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126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126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126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1267"/>
                                        </p:tgtEl>
                                        <p:attrNameLst>
                                          <p:attrName>ppt_y</p:attrName>
                                        </p:attrNameLst>
                                      </p:cBhvr>
                                      <p:tavLst>
                                        <p:tav tm="0" fmla="#ppt_y-sin(pi*$)/81">
                                          <p:val>
                                            <p:fltVal val="0"/>
                                          </p:val>
                                        </p:tav>
                                        <p:tav tm="100000">
                                          <p:val>
                                            <p:fltVal val="1"/>
                                          </p:val>
                                        </p:tav>
                                      </p:tavLst>
                                    </p:anim>
                                    <p:animScale>
                                      <p:cBhvr>
                                        <p:cTn id="13" dur="26">
                                          <p:stCondLst>
                                            <p:cond delay="650"/>
                                          </p:stCondLst>
                                        </p:cTn>
                                        <p:tgtEl>
                                          <p:spTgt spid="11267"/>
                                        </p:tgtEl>
                                      </p:cBhvr>
                                      <p:to x="100000" y="60000"/>
                                    </p:animScale>
                                    <p:animScale>
                                      <p:cBhvr>
                                        <p:cTn id="14" dur="166" decel="50000">
                                          <p:stCondLst>
                                            <p:cond delay="676"/>
                                          </p:stCondLst>
                                        </p:cTn>
                                        <p:tgtEl>
                                          <p:spTgt spid="11267"/>
                                        </p:tgtEl>
                                      </p:cBhvr>
                                      <p:to x="100000" y="100000"/>
                                    </p:animScale>
                                    <p:animScale>
                                      <p:cBhvr>
                                        <p:cTn id="15" dur="26">
                                          <p:stCondLst>
                                            <p:cond delay="1312"/>
                                          </p:stCondLst>
                                        </p:cTn>
                                        <p:tgtEl>
                                          <p:spTgt spid="11267"/>
                                        </p:tgtEl>
                                      </p:cBhvr>
                                      <p:to x="100000" y="80000"/>
                                    </p:animScale>
                                    <p:animScale>
                                      <p:cBhvr>
                                        <p:cTn id="16" dur="166" decel="50000">
                                          <p:stCondLst>
                                            <p:cond delay="1338"/>
                                          </p:stCondLst>
                                        </p:cTn>
                                        <p:tgtEl>
                                          <p:spTgt spid="11267"/>
                                        </p:tgtEl>
                                      </p:cBhvr>
                                      <p:to x="100000" y="100000"/>
                                    </p:animScale>
                                    <p:animScale>
                                      <p:cBhvr>
                                        <p:cTn id="17" dur="26">
                                          <p:stCondLst>
                                            <p:cond delay="1642"/>
                                          </p:stCondLst>
                                        </p:cTn>
                                        <p:tgtEl>
                                          <p:spTgt spid="11267"/>
                                        </p:tgtEl>
                                      </p:cBhvr>
                                      <p:to x="100000" y="90000"/>
                                    </p:animScale>
                                    <p:animScale>
                                      <p:cBhvr>
                                        <p:cTn id="18" dur="166" decel="50000">
                                          <p:stCondLst>
                                            <p:cond delay="1668"/>
                                          </p:stCondLst>
                                        </p:cTn>
                                        <p:tgtEl>
                                          <p:spTgt spid="11267"/>
                                        </p:tgtEl>
                                      </p:cBhvr>
                                      <p:to x="100000" y="100000"/>
                                    </p:animScale>
                                    <p:animScale>
                                      <p:cBhvr>
                                        <p:cTn id="19" dur="26">
                                          <p:stCondLst>
                                            <p:cond delay="1808"/>
                                          </p:stCondLst>
                                        </p:cTn>
                                        <p:tgtEl>
                                          <p:spTgt spid="11267"/>
                                        </p:tgtEl>
                                      </p:cBhvr>
                                      <p:to x="100000" y="95000"/>
                                    </p:animScale>
                                    <p:animScale>
                                      <p:cBhvr>
                                        <p:cTn id="20" dur="166" decel="50000">
                                          <p:stCondLst>
                                            <p:cond delay="1834"/>
                                          </p:stCondLst>
                                        </p:cTn>
                                        <p:tgtEl>
                                          <p:spTgt spid="1126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標準デザイン">
  <a:themeElements>
    <a:clrScheme name="">
      <a:dk1>
        <a:srgbClr val="000000"/>
      </a:dk1>
      <a:lt1>
        <a:srgbClr val="FFFFFF"/>
      </a:lt1>
      <a:dk2>
        <a:srgbClr val="0000AF"/>
      </a:dk2>
      <a:lt2>
        <a:srgbClr val="D2D2D2"/>
      </a:lt2>
      <a:accent1>
        <a:srgbClr val="C20041"/>
      </a:accent1>
      <a:accent2>
        <a:srgbClr val="C20041"/>
      </a:accent2>
      <a:accent3>
        <a:srgbClr val="FFFFFF"/>
      </a:accent3>
      <a:accent4>
        <a:srgbClr val="000000"/>
      </a:accent4>
      <a:accent5>
        <a:srgbClr val="DDAAB0"/>
      </a:accent5>
      <a:accent6>
        <a:srgbClr val="B0003A"/>
      </a:accent6>
      <a:hlink>
        <a:srgbClr val="00A000"/>
      </a:hlink>
      <a:folHlink>
        <a:srgbClr val="0000FF"/>
      </a:folHlink>
    </a:clrScheme>
    <a:fontScheme name="標準デザイン">
      <a:majorFont>
        <a:latin typeface="HGPﾌﾞｰｹ"/>
        <a:ea typeface="HGPﾌﾞｰｹ"/>
        <a:cs typeface=""/>
      </a:majorFont>
      <a:minorFont>
        <a:latin typeface="HGPﾌﾞｰｹ"/>
        <a:ea typeface="HGPﾌﾞｰｹ"/>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ja-JP" altLang="ja-JP" sz="2800" b="1" i="0" u="none" strike="noStrike" cap="none" normalizeH="0" baseline="0" smtClean="0">
            <a:ln>
              <a:noFill/>
            </a:ln>
            <a:solidFill>
              <a:schemeClr val="accent1"/>
            </a:solidFill>
            <a:effectLst/>
            <a:latin typeface="HGP明朝B" panose="02020800000000000000" pitchFamily="18" charset="-128"/>
            <a:ea typeface="HGPﾌﾞｰｹ" pitchFamily="2"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ja-JP" altLang="ja-JP" sz="2800" b="1" i="0" u="none" strike="noStrike" cap="none" normalizeH="0" baseline="0" smtClean="0">
            <a:ln>
              <a:noFill/>
            </a:ln>
            <a:solidFill>
              <a:schemeClr val="accent1"/>
            </a:solidFill>
            <a:effectLst/>
            <a:latin typeface="HGP明朝B" panose="02020800000000000000" pitchFamily="18" charset="-128"/>
            <a:ea typeface="HGPﾌﾞｰｹ" pitchFamily="2" charset="-128"/>
          </a:defRPr>
        </a:defPPr>
      </a:lstStyle>
    </a:lnDef>
  </a:objectDefaults>
  <a:extraClrSchemeLst>
    <a:extraClrScheme>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
  <TotalTime>1388</TotalTime>
  <Pages>0</Pages>
  <Words>431</Words>
  <Characters>0</Characters>
  <Application>Microsoft Office PowerPoint</Application>
  <DocSecurity>0</DocSecurity>
  <PresentationFormat>画面に合わせる (4:3)</PresentationFormat>
  <Lines>0</Lines>
  <Paragraphs>149</Paragraphs>
  <Slides>40</Slides>
  <Notes>2</Notes>
  <HiddenSlides>0</HiddenSlides>
  <MMClips>0</MMClips>
  <ScaleCrop>false</ScaleCrop>
  <HeadingPairs>
    <vt:vector size="6" baseType="variant">
      <vt:variant>
        <vt:lpstr>使用されているフォント</vt:lpstr>
      </vt:variant>
      <vt:variant>
        <vt:i4>14</vt:i4>
      </vt:variant>
      <vt:variant>
        <vt:lpstr>テーマ</vt:lpstr>
      </vt:variant>
      <vt:variant>
        <vt:i4>1</vt:i4>
      </vt:variant>
      <vt:variant>
        <vt:lpstr>スライド タイトル</vt:lpstr>
      </vt:variant>
      <vt:variant>
        <vt:i4>40</vt:i4>
      </vt:variant>
    </vt:vector>
  </HeadingPairs>
  <TitlesOfParts>
    <vt:vector size="55" baseType="lpstr">
      <vt:lpstr>GMAPひげ文字U 04</vt:lpstr>
      <vt:lpstr>GMAP古印体EB 04</vt:lpstr>
      <vt:lpstr>GMAP行書B 04</vt:lpstr>
      <vt:lpstr>GSNPひげ文字EB 04</vt:lpstr>
      <vt:lpstr>GSNP演芸EB 04</vt:lpstr>
      <vt:lpstr>GSNP勘亭流EB 04</vt:lpstr>
      <vt:lpstr>HGPﾌﾞｰｹ</vt:lpstr>
      <vt:lpstr>HGP明朝B</vt:lpstr>
      <vt:lpstr>HGP明朝E</vt:lpstr>
      <vt:lpstr>Monotype Sorts</vt:lpstr>
      <vt:lpstr>ＭＳ Ｐゴシック</vt:lpstr>
      <vt:lpstr>ＭＳ Ｐ明朝</vt:lpstr>
      <vt:lpstr>Arial</vt:lpstr>
      <vt:lpstr>Times New Roman</vt:lpstr>
      <vt:lpstr>標準デザイン</vt:lpstr>
      <vt:lpstr>システムと情報 チェンジ～かわるってなに？</vt:lpstr>
      <vt:lpstr>情報は変化しない システムは変化する</vt:lpstr>
      <vt:lpstr>組織（企業・協会） というシステムをつくる 情報 ＝組織のDNA ≒ミーム ≒社風</vt:lpstr>
      <vt:lpstr>環境変化へ適合するために 組織のDNAを書き換えることは可能か</vt:lpstr>
      <vt:lpstr>進化論のアナロジー的には可能だということになっている</vt:lpstr>
      <vt:lpstr>しかし 全てを書き換える わけではない</vt:lpstr>
      <vt:lpstr>PowerPoint プレゼンテーション</vt:lpstr>
      <vt:lpstr>書き換えられるもの  ・文化と業務の慣行 ・個別の目的と戦略</vt:lpstr>
      <vt:lpstr>書き換えられないもの  ・基本的な価値観 ・基本的な目的</vt:lpstr>
      <vt:lpstr>書き換えられないものを超える環境変化で大進化は起きる。  若しくは書き換えられないものを書き換えようとすることで淘汰/成功する。  　　　　　骰子一擲</vt:lpstr>
      <vt:lpstr>金融資本主義 人間の〈欲望〉を「商品」で書き換えようとした運動である</vt:lpstr>
      <vt:lpstr>ルネ・マグリット 「夢の解釈」  おカネは メタ欲望である</vt:lpstr>
      <vt:lpstr>その何が問題 だったのか</vt:lpstr>
      <vt:lpstr>英米流の金融資本主義</vt:lpstr>
      <vt:lpstr>交換</vt:lpstr>
      <vt:lpstr>交換の原理   商品はモノである。つまり、そこにはそれをつくった人や前に所有していた人の人格や憾情などは、含まれていないのが原則である。   ほぼ同じ価値をもつとみなされるモノ同士が、交換される。商品の売り手は、自分が相手に手渡したモノの価値を承知していて、それを買った人から相当な価値がこちらに戻ってくることを、当然のこととしている。   モノの価値は確定的であろうとつとめている。その価値は計算可能なものに設定されているのでなければならない。  </vt:lpstr>
      <vt:lpstr>贈与</vt:lpstr>
      <vt:lpstr>贈与の原理   贈り物はモノではない。モノを媒介にして、人と人との間を人格的ななにかが移動しているようである。   相互信頼の気持ちを表現するかのように、お返しは適当な間隔をおいておこなわれなければならない。   モノを媒介にして、不確定で決定不能な価値が動いている。そこに交換価値の思考が入り込んでくるのを、デリケートに排除することによって、贈与ははじめて可能になる。</vt:lpstr>
      <vt:lpstr>裸の甲虫</vt:lpstr>
      <vt:lpstr>ことばにできない本当の私</vt:lpstr>
      <vt:lpstr>去勢＝欲望が生まれる</vt:lpstr>
      <vt:lpstr>ボロメオの結び目</vt:lpstr>
      <vt:lpstr>普遍経済学</vt:lpstr>
      <vt:lpstr>農業の三位一体モデル</vt:lpstr>
      <vt:lpstr>Googleの三位一体モデル</vt:lpstr>
      <vt:lpstr>町内会の三位一体モデル</vt:lpstr>
      <vt:lpstr>破綻した金融資本主義のモデル</vt:lpstr>
      <vt:lpstr>共感とコミットメントの経済へ</vt:lpstr>
      <vt:lpstr>アジール</vt:lpstr>
      <vt:lpstr>公界（組合）の原理</vt:lpstr>
      <vt:lpstr>共同体モデル</vt:lpstr>
      <vt:lpstr>共同体のトポロジー</vt:lpstr>
      <vt:lpstr>変化がない</vt:lpstr>
      <vt:lpstr>変化すること（キアスム）のトポロジー</vt:lpstr>
      <vt:lpstr>象徴の一部否定</vt:lpstr>
      <vt:lpstr>キアスム実装</vt:lpstr>
      <vt:lpstr>アジールの原理は キアスムと 円環の ハイブリッドのようなものだ </vt:lpstr>
      <vt:lpstr>組合のトポロジー</vt:lpstr>
      <vt:lpstr>組合のトポロジー</vt:lpstr>
      <vt:lpstr>PowerPoint プレゼンテーション</vt:lpstr>
    </vt:vector>
  </TitlesOfParts>
  <Manager>桃知利男</Manager>
  <Company>桃知商店 桃知利男</Company>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桃論</dc:title>
  <dc:subject>Being Digital</dc:subject>
  <dc:creator>桃知利男</dc:creator>
  <cp:keywords/>
  <dc:description/>
  <cp:lastModifiedBy>桃知 利男</cp:lastModifiedBy>
  <cp:revision>1656</cp:revision>
  <cp:lastPrinted>1999-08-20T13:59:28Z</cp:lastPrinted>
  <dcterms:created xsi:type="dcterms:W3CDTF">1999-04-25T06:01:30Z</dcterms:created>
  <dcterms:modified xsi:type="dcterms:W3CDTF">2018-09-15T02:39:39Z</dcterms:modified>
  <cp:category>Prezentation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r8>1</vt:r8>
  </property>
  <property fmtid="{D5CDD505-2E9C-101B-9397-08002B2CF9AE}" pid="3" name="GraphicType">
    <vt:r8>1</vt:r8>
  </property>
  <property fmtid="{D5CDD505-2E9C-101B-9397-08002B2CF9AE}" pid="4" name="Compression">
    <vt:r8>100</vt:r8>
  </property>
  <property fmtid="{D5CDD505-2E9C-101B-9397-08002B2CF9AE}" pid="5" name="ScreenSize">
    <vt:r8>3</vt:r8>
  </property>
  <property fmtid="{D5CDD505-2E9C-101B-9397-08002B2CF9AE}" pid="6" name="ScreenUsage">
    <vt:r8>3</vt:r8>
  </property>
  <property fmtid="{D5CDD505-2E9C-101B-9397-08002B2CF9AE}" pid="7" name="MailAddress">
    <vt:lpwstr>pinkhip@dc4.so-net.ne.jp</vt:lpwstr>
  </property>
  <property fmtid="{D5CDD505-2E9C-101B-9397-08002B2CF9AE}" pid="8" name="HomePage">
    <vt:lpwstr>http://plaza28.mbn.or.jp/~pinkhip/</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r8>15132390</vt:r8>
  </property>
  <property fmtid="{D5CDD505-2E9C-101B-9397-08002B2CF9AE}" pid="14" name="TextColor">
    <vt:r8>0</vt:r8>
  </property>
  <property fmtid="{D5CDD505-2E9C-101B-9397-08002B2CF9AE}" pid="15" name="LinkColor">
    <vt:r8>16711782</vt:r8>
  </property>
  <property fmtid="{D5CDD505-2E9C-101B-9397-08002B2CF9AE}" pid="16" name="VisitedColor">
    <vt:r8>10040268</vt:r8>
  </property>
  <property fmtid="{D5CDD505-2E9C-101B-9397-08002B2CF9AE}" pid="17" name="TransparentButton">
    <vt:r8>0</vt:r8>
  </property>
  <property fmtid="{D5CDD505-2E9C-101B-9397-08002B2CF9AE}" pid="18" name="ButtonType">
    <vt:r8>3</vt:r8>
  </property>
  <property fmtid="{D5CDD505-2E9C-101B-9397-08002B2CF9AE}" pid="19" name="ShowNotes">
    <vt:bool>false</vt:bool>
  </property>
  <property fmtid="{D5CDD505-2E9C-101B-9397-08002B2CF9AE}" pid="20" name="NavBtnPos">
    <vt:r8>2</vt:r8>
  </property>
  <property fmtid="{D5CDD505-2E9C-101B-9397-08002B2CF9AE}" pid="21" name="OutputDir">
    <vt:lpwstr>C:\My Documents\hpb4\momoti</vt:lpwstr>
  </property>
  <property fmtid="{D5CDD505-2E9C-101B-9397-08002B2CF9AE}" pid="22" name="KSOProductBuildVer">
    <vt:lpwstr>1041-6.6.0.2538</vt:lpwstr>
  </property>
</Properties>
</file>