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sldIdLst>
    <p:sldId id="3221" r:id="rId2"/>
    <p:sldId id="4279" r:id="rId3"/>
    <p:sldId id="4323" r:id="rId4"/>
    <p:sldId id="4315" r:id="rId5"/>
    <p:sldId id="4316" r:id="rId6"/>
    <p:sldId id="4324" r:id="rId7"/>
    <p:sldId id="4317" r:id="rId8"/>
    <p:sldId id="4318" r:id="rId9"/>
    <p:sldId id="4319" r:id="rId10"/>
    <p:sldId id="4320" r:id="rId11"/>
    <p:sldId id="4321" r:id="rId12"/>
    <p:sldId id="4322" r:id="rId13"/>
    <p:sldId id="4238" r:id="rId14"/>
    <p:sldId id="4299" r:id="rId15"/>
    <p:sldId id="4280" r:id="rId16"/>
    <p:sldId id="4300" r:id="rId17"/>
    <p:sldId id="4281" r:id="rId18"/>
    <p:sldId id="4282" r:id="rId19"/>
    <p:sldId id="4283" r:id="rId20"/>
    <p:sldId id="4284" r:id="rId21"/>
    <p:sldId id="4287" r:id="rId22"/>
    <p:sldId id="4314" r:id="rId23"/>
    <p:sldId id="4288" r:id="rId24"/>
    <p:sldId id="4301" r:id="rId25"/>
    <p:sldId id="4285" r:id="rId26"/>
    <p:sldId id="4303" r:id="rId27"/>
    <p:sldId id="4304" r:id="rId28"/>
    <p:sldId id="4308" r:id="rId29"/>
    <p:sldId id="4305" r:id="rId30"/>
    <p:sldId id="4306" r:id="rId31"/>
    <p:sldId id="4307" r:id="rId32"/>
    <p:sldId id="4312" r:id="rId33"/>
    <p:sldId id="4309" r:id="rId34"/>
    <p:sldId id="4311" r:id="rId35"/>
    <p:sldId id="4242" r:id="rId36"/>
    <p:sldId id="4292" r:id="rId37"/>
    <p:sldId id="4244" r:id="rId38"/>
    <p:sldId id="4245" r:id="rId39"/>
    <p:sldId id="4246" r:id="rId40"/>
    <p:sldId id="4247" r:id="rId41"/>
    <p:sldId id="4248" r:id="rId42"/>
    <p:sldId id="4249" r:id="rId43"/>
    <p:sldId id="4325" r:id="rId44"/>
    <p:sldId id="4326" r:id="rId45"/>
    <p:sldId id="4327" r:id="rId46"/>
    <p:sldId id="4302" r:id="rId47"/>
    <p:sldId id="4258" r:id="rId48"/>
    <p:sldId id="4259" r:id="rId49"/>
    <p:sldId id="4251" r:id="rId50"/>
    <p:sldId id="4252" r:id="rId51"/>
    <p:sldId id="4253" r:id="rId52"/>
    <p:sldId id="4187" r:id="rId53"/>
    <p:sldId id="4208" r:id="rId54"/>
    <p:sldId id="4209" r:id="rId55"/>
    <p:sldId id="4232" r:id="rId56"/>
    <p:sldId id="4213" r:id="rId57"/>
    <p:sldId id="4195" r:id="rId58"/>
    <p:sldId id="4218" r:id="rId59"/>
    <p:sldId id="4219" r:id="rId60"/>
    <p:sldId id="4220" r:id="rId61"/>
    <p:sldId id="4226" r:id="rId62"/>
    <p:sldId id="4227" r:id="rId63"/>
    <p:sldId id="4222" r:id="rId64"/>
    <p:sldId id="4223" r:id="rId65"/>
    <p:sldId id="1592" r:id="rId66"/>
  </p:sldIdLst>
  <p:sldSz cx="9144000" cy="6858000" type="screen4x3"/>
  <p:notesSz cx="6770688" cy="9902825"/>
  <p:defaultTextStyle>
    <a:defPPr>
      <a:defRPr lang="ja-JP"/>
    </a:defPPr>
    <a:lvl1pPr algn="ctr" rtl="0" fontAlgn="base">
      <a:spcBef>
        <a:spcPct val="0"/>
      </a:spcBef>
      <a:spcAft>
        <a:spcPct val="0"/>
      </a:spcAft>
      <a:defRPr sz="4000" kern="1200">
        <a:solidFill>
          <a:srgbClr val="00004A"/>
        </a:solidFill>
        <a:latin typeface="HGPﾌﾞｰｹ" pitchFamily="2" charset="-128"/>
        <a:ea typeface="HGPﾌﾞｰｹ" pitchFamily="2" charset="-128"/>
        <a:cs typeface="+mn-cs"/>
      </a:defRPr>
    </a:lvl1pPr>
    <a:lvl2pPr marL="457200" algn="ctr" rtl="0" fontAlgn="base">
      <a:spcBef>
        <a:spcPct val="0"/>
      </a:spcBef>
      <a:spcAft>
        <a:spcPct val="0"/>
      </a:spcAft>
      <a:defRPr sz="4000" kern="1200">
        <a:solidFill>
          <a:srgbClr val="00004A"/>
        </a:solidFill>
        <a:latin typeface="HGPﾌﾞｰｹ" pitchFamily="2" charset="-128"/>
        <a:ea typeface="HGPﾌﾞｰｹ" pitchFamily="2" charset="-128"/>
        <a:cs typeface="+mn-cs"/>
      </a:defRPr>
    </a:lvl2pPr>
    <a:lvl3pPr marL="914400" algn="ctr" rtl="0" fontAlgn="base">
      <a:spcBef>
        <a:spcPct val="0"/>
      </a:spcBef>
      <a:spcAft>
        <a:spcPct val="0"/>
      </a:spcAft>
      <a:defRPr sz="4000" kern="1200">
        <a:solidFill>
          <a:srgbClr val="00004A"/>
        </a:solidFill>
        <a:latin typeface="HGPﾌﾞｰｹ" pitchFamily="2" charset="-128"/>
        <a:ea typeface="HGPﾌﾞｰｹ" pitchFamily="2" charset="-128"/>
        <a:cs typeface="+mn-cs"/>
      </a:defRPr>
    </a:lvl3pPr>
    <a:lvl4pPr marL="1371600" algn="ctr" rtl="0" fontAlgn="base">
      <a:spcBef>
        <a:spcPct val="0"/>
      </a:spcBef>
      <a:spcAft>
        <a:spcPct val="0"/>
      </a:spcAft>
      <a:defRPr sz="4000" kern="1200">
        <a:solidFill>
          <a:srgbClr val="00004A"/>
        </a:solidFill>
        <a:latin typeface="HGPﾌﾞｰｹ" pitchFamily="2" charset="-128"/>
        <a:ea typeface="HGPﾌﾞｰｹ" pitchFamily="2" charset="-128"/>
        <a:cs typeface="+mn-cs"/>
      </a:defRPr>
    </a:lvl4pPr>
    <a:lvl5pPr marL="1828800" algn="ctr" rtl="0" fontAlgn="base">
      <a:spcBef>
        <a:spcPct val="0"/>
      </a:spcBef>
      <a:spcAft>
        <a:spcPct val="0"/>
      </a:spcAft>
      <a:defRPr sz="4000" kern="1200">
        <a:solidFill>
          <a:srgbClr val="00004A"/>
        </a:solidFill>
        <a:latin typeface="HGPﾌﾞｰｹ" pitchFamily="2" charset="-128"/>
        <a:ea typeface="HGPﾌﾞｰｹ" pitchFamily="2" charset="-128"/>
        <a:cs typeface="+mn-cs"/>
      </a:defRPr>
    </a:lvl5pPr>
    <a:lvl6pPr marL="2286000" algn="l" defTabSz="914400" rtl="0" eaLnBrk="1" latinLnBrk="0" hangingPunct="1">
      <a:defRPr sz="4000" kern="1200">
        <a:solidFill>
          <a:srgbClr val="00004A"/>
        </a:solidFill>
        <a:latin typeface="HGPﾌﾞｰｹ" pitchFamily="2" charset="-128"/>
        <a:ea typeface="HGPﾌﾞｰｹ" pitchFamily="2" charset="-128"/>
        <a:cs typeface="+mn-cs"/>
      </a:defRPr>
    </a:lvl6pPr>
    <a:lvl7pPr marL="2743200" algn="l" defTabSz="914400" rtl="0" eaLnBrk="1" latinLnBrk="0" hangingPunct="1">
      <a:defRPr sz="4000" kern="1200">
        <a:solidFill>
          <a:srgbClr val="00004A"/>
        </a:solidFill>
        <a:latin typeface="HGPﾌﾞｰｹ" pitchFamily="2" charset="-128"/>
        <a:ea typeface="HGPﾌﾞｰｹ" pitchFamily="2" charset="-128"/>
        <a:cs typeface="+mn-cs"/>
      </a:defRPr>
    </a:lvl7pPr>
    <a:lvl8pPr marL="3200400" algn="l" defTabSz="914400" rtl="0" eaLnBrk="1" latinLnBrk="0" hangingPunct="1">
      <a:defRPr sz="4000" kern="1200">
        <a:solidFill>
          <a:srgbClr val="00004A"/>
        </a:solidFill>
        <a:latin typeface="HGPﾌﾞｰｹ" pitchFamily="2" charset="-128"/>
        <a:ea typeface="HGPﾌﾞｰｹ" pitchFamily="2" charset="-128"/>
        <a:cs typeface="+mn-cs"/>
      </a:defRPr>
    </a:lvl8pPr>
    <a:lvl9pPr marL="3657600" algn="l" defTabSz="914400" rtl="0" eaLnBrk="1" latinLnBrk="0" hangingPunct="1">
      <a:defRPr sz="4000" kern="1200">
        <a:solidFill>
          <a:srgbClr val="00004A"/>
        </a:solidFill>
        <a:latin typeface="HGPﾌﾞｰｹ" pitchFamily="2" charset="-128"/>
        <a:ea typeface="HGPﾌﾞｰｹ" pitchFamily="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66"/>
    <a:srgbClr val="FFFBAD"/>
    <a:srgbClr val="FFFFCC"/>
    <a:srgbClr val="FFCCFF"/>
    <a:srgbClr val="FFCC66"/>
    <a:srgbClr val="FFE1EB"/>
    <a:srgbClr val="FF6600"/>
    <a:srgbClr val="FC2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18" autoAdjust="0"/>
    <p:restoredTop sz="94660"/>
  </p:normalViewPr>
  <p:slideViewPr>
    <p:cSldViewPr snapToObjects="1">
      <p:cViewPr varScale="1">
        <p:scale>
          <a:sx n="108" d="100"/>
          <a:sy n="108" d="100"/>
        </p:scale>
        <p:origin x="1296" y="120"/>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84C2C7-2D7C-404A-8CCB-AC13246D2BAA}"/>
              </a:ext>
            </a:extLst>
          </p:cNvPr>
          <p:cNvSpPr>
            <a:spLocks noGrp="1" noChangeArrowheads="1"/>
          </p:cNvSpPr>
          <p:nvPr>
            <p:ph type="hdr" sz="quarter"/>
          </p:nvPr>
        </p:nvSpPr>
        <p:spPr bwMode="auto">
          <a:xfrm>
            <a:off x="0"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l" defTabSz="911225">
              <a:buClr>
                <a:srgbClr val="008000"/>
              </a:buClr>
              <a:buSzPct val="90000"/>
              <a:buFont typeface="Monotype Sorts" pitchFamily="2" charset="2"/>
              <a:buNone/>
              <a:defRPr sz="1200">
                <a:solidFill>
                  <a:schemeClr val="tx1"/>
                </a:solidFill>
                <a:latin typeface="Times New Roman" panose="02020603050405020304" pitchFamily="18" charset="0"/>
                <a:ea typeface="ＭＳ Ｐゴシック" panose="020B0600070205080204" pitchFamily="50" charset="-128"/>
              </a:defRPr>
            </a:lvl1pPr>
          </a:lstStyle>
          <a:p>
            <a:endParaRPr lang="ja-JP" altLang="ja-JP"/>
          </a:p>
        </p:txBody>
      </p:sp>
      <p:sp>
        <p:nvSpPr>
          <p:cNvPr id="2051" name="Rectangle 3">
            <a:extLst>
              <a:ext uri="{FF2B5EF4-FFF2-40B4-BE49-F238E27FC236}">
                <a16:creationId xmlns:a16="http://schemas.microsoft.com/office/drawing/2014/main" id="{49409D06-0A20-48EF-845C-64A0DC543AC7}"/>
              </a:ext>
            </a:extLst>
          </p:cNvPr>
          <p:cNvSpPr>
            <a:spLocks noGrp="1" noChangeArrowheads="1"/>
          </p:cNvSpPr>
          <p:nvPr>
            <p:ph type="dt" idx="1"/>
          </p:nvPr>
        </p:nvSpPr>
        <p:spPr bwMode="auto">
          <a:xfrm>
            <a:off x="3836988" y="0"/>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t" anchorCtr="0" compatLnSpc="1">
            <a:prstTxWarp prst="textNoShape">
              <a:avLst/>
            </a:prstTxWarp>
          </a:bodyPr>
          <a:lstStyle>
            <a:lvl1pPr algn="r" defTabSz="911225">
              <a:buClr>
                <a:srgbClr val="008000"/>
              </a:buClr>
              <a:buSzPct val="90000"/>
              <a:buFont typeface="Monotype Sorts" pitchFamily="2" charset="2"/>
              <a:buNone/>
              <a:defRPr sz="1200">
                <a:solidFill>
                  <a:schemeClr val="tx1"/>
                </a:solidFill>
                <a:latin typeface="Times New Roman" panose="02020603050405020304" pitchFamily="18" charset="0"/>
                <a:ea typeface="ＭＳ Ｐゴシック" panose="020B0600070205080204" pitchFamily="50" charset="-128"/>
              </a:defRPr>
            </a:lvl1pPr>
          </a:lstStyle>
          <a:p>
            <a:endParaRPr lang="ja-JP" altLang="ja-JP"/>
          </a:p>
        </p:txBody>
      </p:sp>
      <p:sp>
        <p:nvSpPr>
          <p:cNvPr id="2052" name="Rectangle 4">
            <a:extLst>
              <a:ext uri="{FF2B5EF4-FFF2-40B4-BE49-F238E27FC236}">
                <a16:creationId xmlns:a16="http://schemas.microsoft.com/office/drawing/2014/main" id="{7B597AA0-1E9A-4E86-A624-55A91D1C6F06}"/>
              </a:ext>
            </a:extLst>
          </p:cNvPr>
          <p:cNvSpPr>
            <a:spLocks noGrp="1" noRot="1" noChangeAspect="1" noChangeArrowheads="1" noTextEdit="1"/>
          </p:cNvSpPr>
          <p:nvPr>
            <p:ph type="sldImg" idx="2"/>
          </p:nvPr>
        </p:nvSpPr>
        <p:spPr bwMode="auto">
          <a:xfrm>
            <a:off x="911225" y="742950"/>
            <a:ext cx="4951413" cy="371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a:extLst>
              <a:ext uri="{FF2B5EF4-FFF2-40B4-BE49-F238E27FC236}">
                <a16:creationId xmlns:a16="http://schemas.microsoft.com/office/drawing/2014/main" id="{CB55137B-63CF-4AF2-B08F-B57EBED2671E}"/>
              </a:ext>
            </a:extLst>
          </p:cNvPr>
          <p:cNvSpPr>
            <a:spLocks noGrp="1" noChangeArrowheads="1" noTextEdit="1"/>
          </p:cNvSpPr>
          <p:nvPr>
            <p:ph type="body" sz="quarter" idx="3"/>
          </p:nvPr>
        </p:nvSpPr>
        <p:spPr bwMode="auto">
          <a:xfrm>
            <a:off x="903288" y="4703763"/>
            <a:ext cx="4964112" cy="445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ctr"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2054" name="Rectangle 6">
            <a:extLst>
              <a:ext uri="{FF2B5EF4-FFF2-40B4-BE49-F238E27FC236}">
                <a16:creationId xmlns:a16="http://schemas.microsoft.com/office/drawing/2014/main" id="{F09057F2-58BF-4988-B4F7-A2267EB06F04}"/>
              </a:ext>
            </a:extLst>
          </p:cNvPr>
          <p:cNvSpPr>
            <a:spLocks noGrp="1" noChangeArrowheads="1"/>
          </p:cNvSpPr>
          <p:nvPr>
            <p:ph type="ftr" sz="quarter" idx="4"/>
          </p:nvPr>
        </p:nvSpPr>
        <p:spPr bwMode="auto">
          <a:xfrm>
            <a:off x="0" y="9407525"/>
            <a:ext cx="41132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l" defTabSz="911225">
              <a:buClr>
                <a:srgbClr val="008000"/>
              </a:buClr>
              <a:buSzPct val="90000"/>
              <a:buFont typeface="Monotype Sorts" pitchFamily="2" charset="2"/>
              <a:buNone/>
              <a:defRPr sz="1200">
                <a:solidFill>
                  <a:schemeClr val="tx1"/>
                </a:solidFill>
                <a:latin typeface="Times New Roman" panose="02020603050405020304" pitchFamily="18" charset="0"/>
                <a:ea typeface="ＭＳ Ｐゴシック" panose="020B0600070205080204" pitchFamily="50" charset="-128"/>
              </a:defRPr>
            </a:lvl1pPr>
          </a:lstStyle>
          <a:p>
            <a:r>
              <a:rPr lang="ja-JP" altLang="ja-JP"/>
              <a:t>© Copyright TOSIO MOMOTI 2006.All rights reserved.</a:t>
            </a:r>
          </a:p>
        </p:txBody>
      </p:sp>
      <p:sp>
        <p:nvSpPr>
          <p:cNvPr id="2055" name="Rectangle 7">
            <a:extLst>
              <a:ext uri="{FF2B5EF4-FFF2-40B4-BE49-F238E27FC236}">
                <a16:creationId xmlns:a16="http://schemas.microsoft.com/office/drawing/2014/main" id="{5AAB992A-EAFD-4D5E-8789-CA0F5E758D13}"/>
              </a:ext>
            </a:extLst>
          </p:cNvPr>
          <p:cNvSpPr>
            <a:spLocks noGrp="1" noChangeArrowheads="1"/>
          </p:cNvSpPr>
          <p:nvPr>
            <p:ph type="sldNum" sz="quarter" idx="5"/>
          </p:nvPr>
        </p:nvSpPr>
        <p:spPr bwMode="auto">
          <a:xfrm>
            <a:off x="3836988" y="9407525"/>
            <a:ext cx="2933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52" tIns="45575" rIns="91152" bIns="45575" numCol="1" anchor="b" anchorCtr="0" compatLnSpc="1">
            <a:prstTxWarp prst="textNoShape">
              <a:avLst/>
            </a:prstTxWarp>
          </a:bodyPr>
          <a:lstStyle>
            <a:lvl1pPr algn="r" defTabSz="911225">
              <a:buClr>
                <a:srgbClr val="008000"/>
              </a:buClr>
              <a:buSzPct val="90000"/>
              <a:buFont typeface="Monotype Sorts" pitchFamily="2" charset="2"/>
              <a:buNone/>
              <a:defRPr sz="1200">
                <a:solidFill>
                  <a:schemeClr val="tx1"/>
                </a:solidFill>
                <a:latin typeface="Times New Roman" panose="02020603050405020304" pitchFamily="18" charset="0"/>
                <a:ea typeface="ＭＳ Ｐゴシック" panose="020B0600070205080204" pitchFamily="50" charset="-128"/>
              </a:defRPr>
            </a:lvl1pPr>
          </a:lstStyle>
          <a:p>
            <a:fld id="{6C177606-EF0F-496F-A935-A3F6D81044AD}" type="slidenum">
              <a:rPr lang="ja-JP" altLang="ja-JP"/>
              <a:pPr/>
              <a:t>‹#›</a:t>
            </a:fld>
            <a:endParaRPr lang="ja-JP" altLang="ja-JP"/>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E4DD7EB-F961-485B-9D2D-DD078AD0E9B1}"/>
              </a:ext>
            </a:extLst>
          </p:cNvPr>
          <p:cNvSpPr>
            <a:spLocks noGrp="1" noRot="1" noChangeAspect="1" noChangeArrowheads="1" noTextEdit="1"/>
          </p:cNvSpPr>
          <p:nvPr>
            <p:ph type="sldImg"/>
          </p:nvPr>
        </p:nvSpPr>
        <p:spPr/>
      </p:sp>
      <p:sp>
        <p:nvSpPr>
          <p:cNvPr id="5123" name="Rectangle 3">
            <a:extLst>
              <a:ext uri="{FF2B5EF4-FFF2-40B4-BE49-F238E27FC236}">
                <a16:creationId xmlns:a16="http://schemas.microsoft.com/office/drawing/2014/main" id="{802E4158-B44C-40A1-87BE-2594FA3EDF71}"/>
              </a:ext>
            </a:extLst>
          </p:cNvPr>
          <p:cNvSpPr>
            <a:spLocks noGrp="1" noChangeArrowheads="1"/>
          </p:cNvSpPr>
          <p:nvPr>
            <p:ph type="body" idx="1"/>
          </p:nvPr>
        </p:nvSpPr>
        <p:spPr/>
        <p:txBody>
          <a:bodyPr/>
          <a:lstStyle/>
          <a:p>
            <a:r>
              <a:rPr lang="ja-JP" altLang="ja-JP" dirty="0"/>
              <a:t>　　　　　　　　　　　　　　　　　　　　　　　　　　　　　　　　　　　　　　　　　　　　　　　　　　　　　　　　　　　　　　　</a:t>
            </a:r>
          </a:p>
        </p:txBody>
      </p:sp>
      <p:sp>
        <p:nvSpPr>
          <p:cNvPr id="5124" name="Text Box 4">
            <a:extLst>
              <a:ext uri="{FF2B5EF4-FFF2-40B4-BE49-F238E27FC236}">
                <a16:creationId xmlns:a16="http://schemas.microsoft.com/office/drawing/2014/main" id="{F37500FC-5C77-4233-9FA1-1F46B81CE787}"/>
              </a:ext>
            </a:extLst>
          </p:cNvPr>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anose="02020603050405020304" pitchFamily="18" charset="0"/>
                <a:ea typeface="ＭＳ Ｐゴシック" panose="020B0600070205080204" pitchFamily="50" charset="-128"/>
              </a:defRPr>
            </a:lvl1pPr>
            <a:lvl2pPr marL="455613" algn="l" defTabSz="911225">
              <a:defRPr sz="2400">
                <a:solidFill>
                  <a:schemeClr val="tx1"/>
                </a:solidFill>
                <a:latin typeface="Times New Roman" panose="02020603050405020304" pitchFamily="18" charset="0"/>
                <a:ea typeface="ＭＳ Ｐゴシック" panose="020B0600070205080204" pitchFamily="50" charset="-128"/>
              </a:defRPr>
            </a:lvl2pPr>
            <a:lvl3pPr marL="911225" algn="l" defTabSz="911225">
              <a:defRPr sz="2400">
                <a:solidFill>
                  <a:schemeClr val="tx1"/>
                </a:solidFill>
                <a:latin typeface="Times New Roman" panose="02020603050405020304" pitchFamily="18" charset="0"/>
                <a:ea typeface="ＭＳ Ｐゴシック" panose="020B0600070205080204" pitchFamily="50" charset="-128"/>
              </a:defRPr>
            </a:lvl3pPr>
            <a:lvl4pPr marL="1366838" algn="l" defTabSz="911225">
              <a:defRPr sz="2400">
                <a:solidFill>
                  <a:schemeClr val="tx1"/>
                </a:solidFill>
                <a:latin typeface="Times New Roman" panose="02020603050405020304" pitchFamily="18" charset="0"/>
                <a:ea typeface="ＭＳ Ｐゴシック" panose="020B0600070205080204" pitchFamily="50" charset="-128"/>
              </a:defRPr>
            </a:lvl4pPr>
            <a:lvl5pPr marL="1824038" algn="l" defTabSz="911225">
              <a:defRPr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Clr>
                <a:srgbClr val="008000"/>
              </a:buClr>
              <a:buSzPct val="90000"/>
              <a:buFont typeface="Monotype Sorts" pitchFamily="2" charset="2"/>
              <a:buNone/>
            </a:pPr>
            <a:endParaRPr lang="ja-JP" altLang="ja-JP" sz="1400" dirty="0"/>
          </a:p>
          <a:p>
            <a:pPr algn="ctr">
              <a:spcBef>
                <a:spcPct val="50000"/>
              </a:spcBef>
              <a:buClr>
                <a:srgbClr val="008000"/>
              </a:buClr>
              <a:buSzPct val="90000"/>
              <a:buFont typeface="Monotype Sorts" pitchFamily="2" charset="2"/>
              <a:buNone/>
            </a:pPr>
            <a:endParaRPr lang="ja-JP" altLang="ja-JP" sz="2200"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47D49FE-5DA2-4489-8E3E-86BD63AEE531}"/>
              </a:ext>
            </a:extLst>
          </p:cNvPr>
          <p:cNvSpPr>
            <a:spLocks noGrp="1" noRot="1" noChangeAspect="1" noChangeArrowheads="1" noTextEdit="1"/>
          </p:cNvSpPr>
          <p:nvPr>
            <p:ph type="sldImg"/>
          </p:nvPr>
        </p:nvSpPr>
        <p:spPr/>
      </p:sp>
      <p:sp>
        <p:nvSpPr>
          <p:cNvPr id="12291" name="Rectangle 3">
            <a:extLst>
              <a:ext uri="{FF2B5EF4-FFF2-40B4-BE49-F238E27FC236}">
                <a16:creationId xmlns:a16="http://schemas.microsoft.com/office/drawing/2014/main" id="{0790E328-2B88-44D7-9A77-C880523199D5}"/>
              </a:ext>
            </a:extLst>
          </p:cNvPr>
          <p:cNvSpPr>
            <a:spLocks noGrp="1" noChangeArrowheads="1"/>
          </p:cNvSpPr>
          <p:nvPr>
            <p:ph type="body" idx="1"/>
          </p:nvPr>
        </p:nvSpPr>
        <p:spPr/>
        <p:txBody>
          <a:bodyPr/>
          <a:lstStyle/>
          <a:p>
            <a:r>
              <a:rPr lang="ja-JP" altLang="ja-JP" dirty="0"/>
              <a:t>　　　　　　　　　　　　　　　　　　　　　　　　　　　　　　　　　　　　　　　　　　　　　　　　　　　　　　　　　　　　　　　</a:t>
            </a:r>
          </a:p>
        </p:txBody>
      </p:sp>
      <p:sp>
        <p:nvSpPr>
          <p:cNvPr id="12292" name="Text Box 4">
            <a:extLst>
              <a:ext uri="{FF2B5EF4-FFF2-40B4-BE49-F238E27FC236}">
                <a16:creationId xmlns:a16="http://schemas.microsoft.com/office/drawing/2014/main" id="{29B79137-89F5-4B91-9FD1-F41B5C90B35B}"/>
              </a:ext>
            </a:extLst>
          </p:cNvPr>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anose="02020603050405020304" pitchFamily="18" charset="0"/>
                <a:ea typeface="ＭＳ Ｐゴシック" panose="020B0600070205080204" pitchFamily="50" charset="-128"/>
              </a:defRPr>
            </a:lvl1pPr>
            <a:lvl2pPr marL="455613" algn="l" defTabSz="911225">
              <a:defRPr sz="2400">
                <a:solidFill>
                  <a:schemeClr val="tx1"/>
                </a:solidFill>
                <a:latin typeface="Times New Roman" panose="02020603050405020304" pitchFamily="18" charset="0"/>
                <a:ea typeface="ＭＳ Ｐゴシック" panose="020B0600070205080204" pitchFamily="50" charset="-128"/>
              </a:defRPr>
            </a:lvl2pPr>
            <a:lvl3pPr marL="911225" algn="l" defTabSz="911225">
              <a:defRPr sz="2400">
                <a:solidFill>
                  <a:schemeClr val="tx1"/>
                </a:solidFill>
                <a:latin typeface="Times New Roman" panose="02020603050405020304" pitchFamily="18" charset="0"/>
                <a:ea typeface="ＭＳ Ｐゴシック" panose="020B0600070205080204" pitchFamily="50" charset="-128"/>
              </a:defRPr>
            </a:lvl3pPr>
            <a:lvl4pPr marL="1366838" algn="l" defTabSz="911225">
              <a:defRPr sz="2400">
                <a:solidFill>
                  <a:schemeClr val="tx1"/>
                </a:solidFill>
                <a:latin typeface="Times New Roman" panose="02020603050405020304" pitchFamily="18" charset="0"/>
                <a:ea typeface="ＭＳ Ｐゴシック" panose="020B0600070205080204" pitchFamily="50" charset="-128"/>
              </a:defRPr>
            </a:lvl4pPr>
            <a:lvl5pPr marL="1824038" algn="l" defTabSz="911225">
              <a:defRPr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Clr>
                <a:srgbClr val="008000"/>
              </a:buClr>
              <a:buSzPct val="90000"/>
              <a:buFont typeface="Monotype Sorts" pitchFamily="2" charset="2"/>
              <a:buNone/>
            </a:pPr>
            <a:endParaRPr lang="ja-JP" altLang="ja-JP" sz="1400" dirty="0"/>
          </a:p>
          <a:p>
            <a:pPr algn="ctr">
              <a:spcBef>
                <a:spcPct val="50000"/>
              </a:spcBef>
              <a:buClr>
                <a:srgbClr val="008000"/>
              </a:buClr>
              <a:buSzPct val="90000"/>
              <a:buFont typeface="Monotype Sorts" pitchFamily="2" charset="2"/>
              <a:buNone/>
            </a:pPr>
            <a:endParaRPr lang="ja-JP" altLang="ja-JP" sz="2200"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26612F5-032C-44F6-A6B7-6CD41D657FBB}"/>
              </a:ext>
            </a:extLst>
          </p:cNvPr>
          <p:cNvSpPr>
            <a:spLocks noGrp="1" noRot="1" noChangeAspect="1" noChangeArrowheads="1" noTextEdit="1"/>
          </p:cNvSpPr>
          <p:nvPr>
            <p:ph type="sldImg"/>
          </p:nvPr>
        </p:nvSpPr>
        <p:spPr/>
      </p:sp>
      <p:sp>
        <p:nvSpPr>
          <p:cNvPr id="21507" name="Rectangle 3">
            <a:extLst>
              <a:ext uri="{FF2B5EF4-FFF2-40B4-BE49-F238E27FC236}">
                <a16:creationId xmlns:a16="http://schemas.microsoft.com/office/drawing/2014/main" id="{2D8ADE82-D4B2-43EF-A692-1A0F002D54C3}"/>
              </a:ext>
            </a:extLst>
          </p:cNvPr>
          <p:cNvSpPr>
            <a:spLocks noGrp="1" noChangeArrowheads="1"/>
          </p:cNvSpPr>
          <p:nvPr>
            <p:ph type="body" idx="1"/>
          </p:nvPr>
        </p:nvSpPr>
        <p:spPr/>
        <p:txBody>
          <a:bodyPr/>
          <a:lstStyle/>
          <a:p>
            <a:r>
              <a:rPr lang="ja-JP" altLang="ja-JP" dirty="0"/>
              <a:t>　　　　　　　　　　　　　　　　　　　　　　　　　　　　　　　　　　　　　　　　　　　　　　　　　　　　　　　　　　　　　　　</a:t>
            </a:r>
          </a:p>
        </p:txBody>
      </p:sp>
      <p:sp>
        <p:nvSpPr>
          <p:cNvPr id="21508" name="Text Box 4">
            <a:extLst>
              <a:ext uri="{FF2B5EF4-FFF2-40B4-BE49-F238E27FC236}">
                <a16:creationId xmlns:a16="http://schemas.microsoft.com/office/drawing/2014/main" id="{C411D255-D8F3-411A-9865-781A94C49152}"/>
              </a:ext>
            </a:extLst>
          </p:cNvPr>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anose="02020603050405020304" pitchFamily="18" charset="0"/>
                <a:ea typeface="ＭＳ Ｐゴシック" panose="020B0600070205080204" pitchFamily="50" charset="-128"/>
              </a:defRPr>
            </a:lvl1pPr>
            <a:lvl2pPr marL="455613" algn="l" defTabSz="911225">
              <a:defRPr sz="2400">
                <a:solidFill>
                  <a:schemeClr val="tx1"/>
                </a:solidFill>
                <a:latin typeface="Times New Roman" panose="02020603050405020304" pitchFamily="18" charset="0"/>
                <a:ea typeface="ＭＳ Ｐゴシック" panose="020B0600070205080204" pitchFamily="50" charset="-128"/>
              </a:defRPr>
            </a:lvl2pPr>
            <a:lvl3pPr marL="911225" algn="l" defTabSz="911225">
              <a:defRPr sz="2400">
                <a:solidFill>
                  <a:schemeClr val="tx1"/>
                </a:solidFill>
                <a:latin typeface="Times New Roman" panose="02020603050405020304" pitchFamily="18" charset="0"/>
                <a:ea typeface="ＭＳ Ｐゴシック" panose="020B0600070205080204" pitchFamily="50" charset="-128"/>
              </a:defRPr>
            </a:lvl3pPr>
            <a:lvl4pPr marL="1366838" algn="l" defTabSz="911225">
              <a:defRPr sz="2400">
                <a:solidFill>
                  <a:schemeClr val="tx1"/>
                </a:solidFill>
                <a:latin typeface="Times New Roman" panose="02020603050405020304" pitchFamily="18" charset="0"/>
                <a:ea typeface="ＭＳ Ｐゴシック" panose="020B0600070205080204" pitchFamily="50" charset="-128"/>
              </a:defRPr>
            </a:lvl4pPr>
            <a:lvl5pPr marL="1824038" algn="l" defTabSz="911225">
              <a:defRPr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Clr>
                <a:srgbClr val="008000"/>
              </a:buClr>
              <a:buSzPct val="90000"/>
              <a:buFont typeface="Monotype Sorts" pitchFamily="2" charset="2"/>
              <a:buNone/>
            </a:pPr>
            <a:endParaRPr lang="ja-JP" altLang="ja-JP" sz="1400" dirty="0"/>
          </a:p>
          <a:p>
            <a:pPr algn="ctr">
              <a:spcBef>
                <a:spcPct val="50000"/>
              </a:spcBef>
              <a:buClr>
                <a:srgbClr val="008000"/>
              </a:buClr>
              <a:buSzPct val="90000"/>
              <a:buFont typeface="Monotype Sorts" pitchFamily="2" charset="2"/>
              <a:buNone/>
            </a:pPr>
            <a:endParaRPr lang="ja-JP" altLang="ja-JP" sz="2200"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0FD4F83-2920-45C1-BA4E-7B55A679E19D}"/>
              </a:ext>
            </a:extLst>
          </p:cNvPr>
          <p:cNvSpPr>
            <a:spLocks noGrp="1" noRot="1" noChangeAspect="1" noChangeArrowheads="1" noTextEdit="1"/>
          </p:cNvSpPr>
          <p:nvPr>
            <p:ph type="sldImg"/>
          </p:nvPr>
        </p:nvSpPr>
        <p:spPr/>
      </p:sp>
      <p:sp>
        <p:nvSpPr>
          <p:cNvPr id="37891" name="Rectangle 3">
            <a:extLst>
              <a:ext uri="{FF2B5EF4-FFF2-40B4-BE49-F238E27FC236}">
                <a16:creationId xmlns:a16="http://schemas.microsoft.com/office/drawing/2014/main" id="{46F2B2F8-45B4-430C-BBDE-74F837DD4E25}"/>
              </a:ext>
            </a:extLst>
          </p:cNvPr>
          <p:cNvSpPr>
            <a:spLocks noGrp="1" noChangeArrowheads="1"/>
          </p:cNvSpPr>
          <p:nvPr>
            <p:ph type="body" idx="1"/>
          </p:nvPr>
        </p:nvSpPr>
        <p:spPr/>
        <p:txBody>
          <a:bodyPr/>
          <a:lstStyle/>
          <a:p>
            <a:r>
              <a:rPr lang="ja-JP" altLang="ja-JP" dirty="0"/>
              <a:t>　　　　　　　　　　　　　　　　　　　　　　　　　　　　　　　　　　　　　　　　　　　　　　　　　　　　　　　　　　　　　　　</a:t>
            </a:r>
          </a:p>
        </p:txBody>
      </p:sp>
      <p:sp>
        <p:nvSpPr>
          <p:cNvPr id="37892" name="Text Box 4">
            <a:extLst>
              <a:ext uri="{FF2B5EF4-FFF2-40B4-BE49-F238E27FC236}">
                <a16:creationId xmlns:a16="http://schemas.microsoft.com/office/drawing/2014/main" id="{FB723626-4434-4E53-9A92-0DA69CBB70D4}"/>
              </a:ext>
            </a:extLst>
          </p:cNvPr>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anose="02020603050405020304" pitchFamily="18" charset="0"/>
                <a:ea typeface="ＭＳ Ｐゴシック" panose="020B0600070205080204" pitchFamily="50" charset="-128"/>
              </a:defRPr>
            </a:lvl1pPr>
            <a:lvl2pPr marL="455613" algn="l" defTabSz="911225">
              <a:defRPr sz="2400">
                <a:solidFill>
                  <a:schemeClr val="tx1"/>
                </a:solidFill>
                <a:latin typeface="Times New Roman" panose="02020603050405020304" pitchFamily="18" charset="0"/>
                <a:ea typeface="ＭＳ Ｐゴシック" panose="020B0600070205080204" pitchFamily="50" charset="-128"/>
              </a:defRPr>
            </a:lvl2pPr>
            <a:lvl3pPr marL="911225" algn="l" defTabSz="911225">
              <a:defRPr sz="2400">
                <a:solidFill>
                  <a:schemeClr val="tx1"/>
                </a:solidFill>
                <a:latin typeface="Times New Roman" panose="02020603050405020304" pitchFamily="18" charset="0"/>
                <a:ea typeface="ＭＳ Ｐゴシック" panose="020B0600070205080204" pitchFamily="50" charset="-128"/>
              </a:defRPr>
            </a:lvl3pPr>
            <a:lvl4pPr marL="1366838" algn="l" defTabSz="911225">
              <a:defRPr sz="2400">
                <a:solidFill>
                  <a:schemeClr val="tx1"/>
                </a:solidFill>
                <a:latin typeface="Times New Roman" panose="02020603050405020304" pitchFamily="18" charset="0"/>
                <a:ea typeface="ＭＳ Ｐゴシック" panose="020B0600070205080204" pitchFamily="50" charset="-128"/>
              </a:defRPr>
            </a:lvl4pPr>
            <a:lvl5pPr marL="1824038" algn="l" defTabSz="911225">
              <a:defRPr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Clr>
                <a:srgbClr val="008000"/>
              </a:buClr>
              <a:buSzPct val="90000"/>
              <a:buFont typeface="Monotype Sorts" pitchFamily="2" charset="2"/>
              <a:buNone/>
            </a:pPr>
            <a:endParaRPr lang="ja-JP" altLang="ja-JP" sz="1400" dirty="0"/>
          </a:p>
          <a:p>
            <a:pPr algn="ctr">
              <a:spcBef>
                <a:spcPct val="50000"/>
              </a:spcBef>
              <a:buClr>
                <a:srgbClr val="008000"/>
              </a:buClr>
              <a:buSzPct val="90000"/>
              <a:buFont typeface="Monotype Sorts" pitchFamily="2" charset="2"/>
              <a:buNone/>
            </a:pPr>
            <a:endParaRPr lang="ja-JP" altLang="ja-JP" sz="2200"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88906D6-5593-47BC-9735-6BF431E8807E}"/>
              </a:ext>
            </a:extLst>
          </p:cNvPr>
          <p:cNvSpPr>
            <a:spLocks noGrp="1" noRot="1" noChangeAspect="1" noChangeArrowheads="1" noTextEdit="1"/>
          </p:cNvSpPr>
          <p:nvPr>
            <p:ph type="sldImg"/>
          </p:nvPr>
        </p:nvSpPr>
        <p:spPr/>
      </p:sp>
      <p:sp>
        <p:nvSpPr>
          <p:cNvPr id="55299" name="Rectangle 3">
            <a:extLst>
              <a:ext uri="{FF2B5EF4-FFF2-40B4-BE49-F238E27FC236}">
                <a16:creationId xmlns:a16="http://schemas.microsoft.com/office/drawing/2014/main" id="{70003E89-3B3D-4691-A6C4-CB94CDB0E4EC}"/>
              </a:ext>
            </a:extLst>
          </p:cNvPr>
          <p:cNvSpPr>
            <a:spLocks noGrp="1" noChangeArrowheads="1"/>
          </p:cNvSpPr>
          <p:nvPr>
            <p:ph type="body" idx="1"/>
          </p:nvPr>
        </p:nvSpPr>
        <p:spPr/>
        <p:txBody>
          <a:bodyPr/>
          <a:lstStyle/>
          <a:p>
            <a:r>
              <a:rPr lang="ja-JP" altLang="ja-JP" dirty="0"/>
              <a:t>　　　　　　　　　　　　　　　　　　　　　　　　　　　　　　　　　　　　　　　　　　　　　　　　　　　　　　　　　　　　　　　</a:t>
            </a:r>
          </a:p>
        </p:txBody>
      </p:sp>
      <p:sp>
        <p:nvSpPr>
          <p:cNvPr id="55300" name="Text Box 4">
            <a:extLst>
              <a:ext uri="{FF2B5EF4-FFF2-40B4-BE49-F238E27FC236}">
                <a16:creationId xmlns:a16="http://schemas.microsoft.com/office/drawing/2014/main" id="{293BFB54-0914-4824-AE16-4343F208F128}"/>
              </a:ext>
            </a:extLst>
          </p:cNvPr>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anose="02020603050405020304" pitchFamily="18" charset="0"/>
                <a:ea typeface="ＭＳ Ｐゴシック" panose="020B0600070205080204" pitchFamily="50" charset="-128"/>
              </a:defRPr>
            </a:lvl1pPr>
            <a:lvl2pPr marL="455613" algn="l" defTabSz="911225">
              <a:defRPr sz="2400">
                <a:solidFill>
                  <a:schemeClr val="tx1"/>
                </a:solidFill>
                <a:latin typeface="Times New Roman" panose="02020603050405020304" pitchFamily="18" charset="0"/>
                <a:ea typeface="ＭＳ Ｐゴシック" panose="020B0600070205080204" pitchFamily="50" charset="-128"/>
              </a:defRPr>
            </a:lvl2pPr>
            <a:lvl3pPr marL="911225" algn="l" defTabSz="911225">
              <a:defRPr sz="2400">
                <a:solidFill>
                  <a:schemeClr val="tx1"/>
                </a:solidFill>
                <a:latin typeface="Times New Roman" panose="02020603050405020304" pitchFamily="18" charset="0"/>
                <a:ea typeface="ＭＳ Ｐゴシック" panose="020B0600070205080204" pitchFamily="50" charset="-128"/>
              </a:defRPr>
            </a:lvl3pPr>
            <a:lvl4pPr marL="1366838" algn="l" defTabSz="911225">
              <a:defRPr sz="2400">
                <a:solidFill>
                  <a:schemeClr val="tx1"/>
                </a:solidFill>
                <a:latin typeface="Times New Roman" panose="02020603050405020304" pitchFamily="18" charset="0"/>
                <a:ea typeface="ＭＳ Ｐゴシック" panose="020B0600070205080204" pitchFamily="50" charset="-128"/>
              </a:defRPr>
            </a:lvl4pPr>
            <a:lvl5pPr marL="1824038" algn="l" defTabSz="911225">
              <a:defRPr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Clr>
                <a:srgbClr val="008000"/>
              </a:buClr>
              <a:buSzPct val="90000"/>
              <a:buFont typeface="Monotype Sorts" pitchFamily="2" charset="2"/>
              <a:buNone/>
            </a:pPr>
            <a:endParaRPr lang="ja-JP" altLang="ja-JP" sz="1400" dirty="0"/>
          </a:p>
          <a:p>
            <a:pPr algn="ctr">
              <a:spcBef>
                <a:spcPct val="50000"/>
              </a:spcBef>
              <a:buClr>
                <a:srgbClr val="008000"/>
              </a:buClr>
              <a:buSzPct val="90000"/>
              <a:buFont typeface="Monotype Sorts" pitchFamily="2" charset="2"/>
              <a:buNone/>
            </a:pPr>
            <a:endParaRPr lang="ja-JP" altLang="ja-JP" sz="2200"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99291AD-4B18-4193-8F4F-22462A35CB14}"/>
              </a:ext>
            </a:extLst>
          </p:cNvPr>
          <p:cNvSpPr>
            <a:spLocks noGrp="1" noRot="1" noChangeAspect="1" noChangeArrowheads="1" noTextEdit="1"/>
          </p:cNvSpPr>
          <p:nvPr>
            <p:ph type="sldImg"/>
          </p:nvPr>
        </p:nvSpPr>
        <p:spPr/>
      </p:sp>
      <p:sp>
        <p:nvSpPr>
          <p:cNvPr id="104451" name="Rectangle 3">
            <a:extLst>
              <a:ext uri="{FF2B5EF4-FFF2-40B4-BE49-F238E27FC236}">
                <a16:creationId xmlns:a16="http://schemas.microsoft.com/office/drawing/2014/main" id="{E0F4762F-648B-4138-9B67-134F5551DD4F}"/>
              </a:ext>
            </a:extLst>
          </p:cNvPr>
          <p:cNvSpPr>
            <a:spLocks noGrp="1" noChangeArrowheads="1"/>
          </p:cNvSpPr>
          <p:nvPr>
            <p:ph type="body" idx="1"/>
          </p:nvPr>
        </p:nvSpPr>
        <p:spPr/>
        <p:txBody>
          <a:bodyPr lIns="92784" tIns="46392" rIns="92784" bIns="46392" anchor="t"/>
          <a:lstStyle/>
          <a:p>
            <a:r>
              <a:rPr lang="ja-JP" altLang="ja-JP"/>
              <a:t>　　　　　　　　　　　　　　　　　　　　　　　　　　　　　　　　　　　　　　　　　　　　　　　　　　　　　　　　　　　　　　　</a:t>
            </a:r>
          </a:p>
        </p:txBody>
      </p:sp>
      <p:sp>
        <p:nvSpPr>
          <p:cNvPr id="104452" name="Text Box 4">
            <a:extLst>
              <a:ext uri="{FF2B5EF4-FFF2-40B4-BE49-F238E27FC236}">
                <a16:creationId xmlns:a16="http://schemas.microsoft.com/office/drawing/2014/main" id="{5AFE309F-F614-4409-8AD8-157E7DFC1B1F}"/>
              </a:ext>
            </a:extLst>
          </p:cNvPr>
          <p:cNvSpPr txBox="1">
            <a:spLocks noChangeArrowheads="1"/>
          </p:cNvSpPr>
          <p:nvPr/>
        </p:nvSpPr>
        <p:spPr bwMode="auto">
          <a:xfrm>
            <a:off x="2333625" y="6199188"/>
            <a:ext cx="330835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911225">
              <a:defRPr sz="2400">
                <a:solidFill>
                  <a:schemeClr val="tx1"/>
                </a:solidFill>
                <a:latin typeface="Times New Roman" panose="02020603050405020304" pitchFamily="18" charset="0"/>
                <a:ea typeface="ＭＳ Ｐゴシック" panose="020B0600070205080204" pitchFamily="50" charset="-128"/>
              </a:defRPr>
            </a:lvl1pPr>
            <a:lvl2pPr marL="455613" algn="l" defTabSz="911225">
              <a:defRPr sz="2400">
                <a:solidFill>
                  <a:schemeClr val="tx1"/>
                </a:solidFill>
                <a:latin typeface="Times New Roman" panose="02020603050405020304" pitchFamily="18" charset="0"/>
                <a:ea typeface="ＭＳ Ｐゴシック" panose="020B0600070205080204" pitchFamily="50" charset="-128"/>
              </a:defRPr>
            </a:lvl2pPr>
            <a:lvl3pPr marL="911225" algn="l" defTabSz="911225">
              <a:defRPr sz="2400">
                <a:solidFill>
                  <a:schemeClr val="tx1"/>
                </a:solidFill>
                <a:latin typeface="Times New Roman" panose="02020603050405020304" pitchFamily="18" charset="0"/>
                <a:ea typeface="ＭＳ Ｐゴシック" panose="020B0600070205080204" pitchFamily="50" charset="-128"/>
              </a:defRPr>
            </a:lvl3pPr>
            <a:lvl4pPr marL="1366838" algn="l" defTabSz="911225">
              <a:defRPr sz="2400">
                <a:solidFill>
                  <a:schemeClr val="tx1"/>
                </a:solidFill>
                <a:latin typeface="Times New Roman" panose="02020603050405020304" pitchFamily="18" charset="0"/>
                <a:ea typeface="ＭＳ Ｐゴシック" panose="020B0600070205080204" pitchFamily="50" charset="-128"/>
              </a:defRPr>
            </a:lvl4pPr>
            <a:lvl5pPr marL="1824038" algn="l" defTabSz="911225">
              <a:defRPr sz="2400">
                <a:solidFill>
                  <a:schemeClr val="tx1"/>
                </a:solidFill>
                <a:latin typeface="Times New Roman" panose="02020603050405020304" pitchFamily="18" charset="0"/>
                <a:ea typeface="ＭＳ Ｐゴシック" panose="020B0600070205080204" pitchFamily="50" charset="-128"/>
              </a:defRPr>
            </a:lvl5pPr>
            <a:lvl6pPr marL="22812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7384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1956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652838" defTabSz="91122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Clr>
                <a:srgbClr val="008000"/>
              </a:buClr>
              <a:buSzPct val="90000"/>
              <a:buFont typeface="Monotype Sorts" pitchFamily="2" charset="2"/>
              <a:buNone/>
            </a:pPr>
            <a:endParaRPr lang="ja-JP" altLang="ja-JP" sz="1400"/>
          </a:p>
          <a:p>
            <a:pPr algn="ctr">
              <a:spcBef>
                <a:spcPct val="50000"/>
              </a:spcBef>
              <a:buClr>
                <a:srgbClr val="008000"/>
              </a:buClr>
              <a:buSzPct val="90000"/>
              <a:buFont typeface="Monotype Sorts" pitchFamily="2" charset="2"/>
              <a:buNone/>
            </a:pPr>
            <a:endParaRPr lang="ja-JP" altLang="ja-JP" sz="2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6">
            <a:extLst>
              <a:ext uri="{FF2B5EF4-FFF2-40B4-BE49-F238E27FC236}">
                <a16:creationId xmlns:a16="http://schemas.microsoft.com/office/drawing/2014/main" id="{52C245E5-24A4-4565-90C7-CA6C1CF08022}"/>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85699" name="Rectangle 7">
            <a:extLst>
              <a:ext uri="{FF2B5EF4-FFF2-40B4-BE49-F238E27FC236}">
                <a16:creationId xmlns:a16="http://schemas.microsoft.com/office/drawing/2014/main" id="{53FD303A-2E4D-4524-B9EE-64FED0CE48D9}"/>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880E1539-C519-4899-8B58-36D3E6673C5A}" type="slidenum">
              <a:rPr lang="en-US" altLang="ja-JP" sz="1200">
                <a:solidFill>
                  <a:schemeClr val="tx1"/>
                </a:solidFill>
                <a:latin typeface="Times New Roman" panose="02020603050405020304" pitchFamily="18" charset="0"/>
                <a:ea typeface="ＭＳ Ｐゴシック" panose="020B0600070205080204" pitchFamily="50" charset="-128"/>
              </a:rPr>
              <a:pPr algn="r"/>
              <a:t>3</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85700" name="Rectangle 2">
            <a:extLst>
              <a:ext uri="{FF2B5EF4-FFF2-40B4-BE49-F238E27FC236}">
                <a16:creationId xmlns:a16="http://schemas.microsoft.com/office/drawing/2014/main" id="{E658B5CB-1C2D-47B1-81C9-76C143ABAD5C}"/>
              </a:ext>
            </a:extLst>
          </p:cNvPr>
          <p:cNvSpPr>
            <a:spLocks noGrp="1" noRot="1" noChangeAspect="1" noChangeArrowheads="1" noTextEdit="1"/>
          </p:cNvSpPr>
          <p:nvPr>
            <p:ph type="sldImg"/>
          </p:nvPr>
        </p:nvSpPr>
        <p:spPr>
          <a:xfrm>
            <a:off x="985838" y="660400"/>
            <a:ext cx="4951412" cy="3713163"/>
          </a:xfrm>
          <a:ln/>
        </p:spPr>
      </p:sp>
      <p:sp>
        <p:nvSpPr>
          <p:cNvPr id="285701" name="Rectangle 3">
            <a:extLst>
              <a:ext uri="{FF2B5EF4-FFF2-40B4-BE49-F238E27FC236}">
                <a16:creationId xmlns:a16="http://schemas.microsoft.com/office/drawing/2014/main" id="{D3FA959C-BAAD-4639-92CD-2D1C907A8FC6}"/>
              </a:ext>
            </a:extLst>
          </p:cNvPr>
          <p:cNvSpPr>
            <a:spLocks noGrp="1" noChangeArrowheads="1"/>
          </p:cNvSpPr>
          <p:nvPr>
            <p:ph type="body" idx="1"/>
          </p:nvPr>
        </p:nvSpPr>
        <p:spPr>
          <a:noFill/>
        </p:spPr>
        <p:txBody>
          <a:bodyPr/>
          <a:lstStyle/>
          <a:p>
            <a:pPr eaLnBrk="1" hangingPunct="1">
              <a:lnSpc>
                <a:spcPct val="80000"/>
              </a:lnSpc>
            </a:pPr>
            <a:endParaRPr lang="ja-JP" altLang="ja-JP" sz="800" dirty="0"/>
          </a:p>
        </p:txBody>
      </p:sp>
    </p:spTree>
    <p:extLst>
      <p:ext uri="{BB962C8B-B14F-4D97-AF65-F5344CB8AC3E}">
        <p14:creationId xmlns:p14="http://schemas.microsoft.com/office/powerpoint/2010/main" val="298804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6">
            <a:extLst>
              <a:ext uri="{FF2B5EF4-FFF2-40B4-BE49-F238E27FC236}">
                <a16:creationId xmlns:a16="http://schemas.microsoft.com/office/drawing/2014/main" id="{52C245E5-24A4-4565-90C7-CA6C1CF08022}"/>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85699" name="Rectangle 7">
            <a:extLst>
              <a:ext uri="{FF2B5EF4-FFF2-40B4-BE49-F238E27FC236}">
                <a16:creationId xmlns:a16="http://schemas.microsoft.com/office/drawing/2014/main" id="{53FD303A-2E4D-4524-B9EE-64FED0CE48D9}"/>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880E1539-C519-4899-8B58-36D3E6673C5A}" type="slidenum">
              <a:rPr lang="en-US" altLang="ja-JP" sz="1200">
                <a:solidFill>
                  <a:schemeClr val="tx1"/>
                </a:solidFill>
                <a:latin typeface="Times New Roman" panose="02020603050405020304" pitchFamily="18" charset="0"/>
                <a:ea typeface="ＭＳ Ｐゴシック" panose="020B0600070205080204" pitchFamily="50" charset="-128"/>
              </a:rPr>
              <a:pPr algn="r"/>
              <a:t>4</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85700" name="Rectangle 2">
            <a:extLst>
              <a:ext uri="{FF2B5EF4-FFF2-40B4-BE49-F238E27FC236}">
                <a16:creationId xmlns:a16="http://schemas.microsoft.com/office/drawing/2014/main" id="{E658B5CB-1C2D-47B1-81C9-76C143ABAD5C}"/>
              </a:ext>
            </a:extLst>
          </p:cNvPr>
          <p:cNvSpPr>
            <a:spLocks noGrp="1" noRot="1" noChangeAspect="1" noChangeArrowheads="1" noTextEdit="1"/>
          </p:cNvSpPr>
          <p:nvPr>
            <p:ph type="sldImg"/>
          </p:nvPr>
        </p:nvSpPr>
        <p:spPr>
          <a:xfrm>
            <a:off x="985838" y="660400"/>
            <a:ext cx="4951412" cy="3713163"/>
          </a:xfrm>
          <a:ln/>
        </p:spPr>
      </p:sp>
      <p:sp>
        <p:nvSpPr>
          <p:cNvPr id="285701" name="Rectangle 3">
            <a:extLst>
              <a:ext uri="{FF2B5EF4-FFF2-40B4-BE49-F238E27FC236}">
                <a16:creationId xmlns:a16="http://schemas.microsoft.com/office/drawing/2014/main" id="{D3FA959C-BAAD-4639-92CD-2D1C907A8FC6}"/>
              </a:ext>
            </a:extLst>
          </p:cNvPr>
          <p:cNvSpPr>
            <a:spLocks noGrp="1" noChangeArrowheads="1"/>
          </p:cNvSpPr>
          <p:nvPr>
            <p:ph type="body" idx="1"/>
          </p:nvPr>
        </p:nvSpPr>
        <p:spPr>
          <a:noFill/>
        </p:spPr>
        <p:txBody>
          <a:bodyPr/>
          <a:lstStyle/>
          <a:p>
            <a:pPr eaLnBrk="1" hangingPunct="1">
              <a:lnSpc>
                <a:spcPct val="80000"/>
              </a:lnSpc>
            </a:pPr>
            <a:endParaRPr lang="ja-JP" altLang="ja-JP" sz="800" dirty="0"/>
          </a:p>
        </p:txBody>
      </p:sp>
    </p:spTree>
    <p:extLst>
      <p:ext uri="{BB962C8B-B14F-4D97-AF65-F5344CB8AC3E}">
        <p14:creationId xmlns:p14="http://schemas.microsoft.com/office/powerpoint/2010/main" val="84897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6">
            <a:extLst>
              <a:ext uri="{FF2B5EF4-FFF2-40B4-BE49-F238E27FC236}">
                <a16:creationId xmlns:a16="http://schemas.microsoft.com/office/drawing/2014/main" id="{0528F728-AAFC-4575-AB5C-52234A2215CC}"/>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87747" name="Rectangle 7">
            <a:extLst>
              <a:ext uri="{FF2B5EF4-FFF2-40B4-BE49-F238E27FC236}">
                <a16:creationId xmlns:a16="http://schemas.microsoft.com/office/drawing/2014/main" id="{D33E9AEF-4B73-4878-BABC-9854CC8D313D}"/>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1E5B4B86-94F6-4C90-9CE3-E41E7EC96EB9}" type="slidenum">
              <a:rPr lang="en-US" altLang="ja-JP" sz="1200">
                <a:solidFill>
                  <a:schemeClr val="tx1"/>
                </a:solidFill>
                <a:latin typeface="Times New Roman" panose="02020603050405020304" pitchFamily="18" charset="0"/>
                <a:ea typeface="ＭＳ Ｐゴシック" panose="020B0600070205080204" pitchFamily="50" charset="-128"/>
              </a:rPr>
              <a:pPr algn="r"/>
              <a:t>5</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87748" name="Rectangle 2">
            <a:extLst>
              <a:ext uri="{FF2B5EF4-FFF2-40B4-BE49-F238E27FC236}">
                <a16:creationId xmlns:a16="http://schemas.microsoft.com/office/drawing/2014/main" id="{7878BDAC-5751-4991-A6BF-DD85495F8FBA}"/>
              </a:ext>
            </a:extLst>
          </p:cNvPr>
          <p:cNvSpPr>
            <a:spLocks noGrp="1" noRot="1" noChangeAspect="1" noChangeArrowheads="1" noTextEdit="1"/>
          </p:cNvSpPr>
          <p:nvPr>
            <p:ph type="sldImg"/>
          </p:nvPr>
        </p:nvSpPr>
        <p:spPr>
          <a:xfrm>
            <a:off x="985838" y="660400"/>
            <a:ext cx="4951412" cy="3713163"/>
          </a:xfrm>
          <a:ln/>
        </p:spPr>
      </p:sp>
      <p:sp>
        <p:nvSpPr>
          <p:cNvPr id="287749" name="Rectangle 3">
            <a:extLst>
              <a:ext uri="{FF2B5EF4-FFF2-40B4-BE49-F238E27FC236}">
                <a16:creationId xmlns:a16="http://schemas.microsoft.com/office/drawing/2014/main" id="{0D5F2950-3B58-4057-AC1E-7F79B8B539E9}"/>
              </a:ext>
            </a:extLst>
          </p:cNvPr>
          <p:cNvSpPr>
            <a:spLocks noGrp="1" noChangeArrowheads="1"/>
          </p:cNvSpPr>
          <p:nvPr>
            <p:ph type="body" idx="1"/>
          </p:nvPr>
        </p:nvSpPr>
        <p:spPr>
          <a:noFill/>
        </p:spPr>
        <p:txBody>
          <a:bodyPr/>
          <a:lstStyle/>
          <a:p>
            <a:pPr eaLnBrk="1" hangingPunct="1">
              <a:lnSpc>
                <a:spcPct val="80000"/>
              </a:lnSpc>
            </a:pPr>
            <a:endParaRPr lang="ja-JP" altLang="ja-JP" sz="800" dirty="0"/>
          </a:p>
        </p:txBody>
      </p:sp>
    </p:spTree>
    <p:extLst>
      <p:ext uri="{BB962C8B-B14F-4D97-AF65-F5344CB8AC3E}">
        <p14:creationId xmlns:p14="http://schemas.microsoft.com/office/powerpoint/2010/main" val="11399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6">
            <a:extLst>
              <a:ext uri="{FF2B5EF4-FFF2-40B4-BE49-F238E27FC236}">
                <a16:creationId xmlns:a16="http://schemas.microsoft.com/office/drawing/2014/main" id="{9AC2DF2E-5FF4-4E63-9AB0-3D1EF8BABAF3}"/>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89795" name="Rectangle 7">
            <a:extLst>
              <a:ext uri="{FF2B5EF4-FFF2-40B4-BE49-F238E27FC236}">
                <a16:creationId xmlns:a16="http://schemas.microsoft.com/office/drawing/2014/main" id="{1E4C9D79-9469-49CB-AA0B-4674F53A77F9}"/>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E1AA3B04-7CC5-46DF-81EA-B72C4CFA3B24}" type="slidenum">
              <a:rPr lang="en-US" altLang="ja-JP" sz="1200">
                <a:solidFill>
                  <a:schemeClr val="tx1"/>
                </a:solidFill>
                <a:latin typeface="Times New Roman" panose="02020603050405020304" pitchFamily="18" charset="0"/>
                <a:ea typeface="ＭＳ Ｐゴシック" panose="020B0600070205080204" pitchFamily="50" charset="-128"/>
              </a:rPr>
              <a:pPr algn="r"/>
              <a:t>7</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89796" name="Rectangle 2">
            <a:extLst>
              <a:ext uri="{FF2B5EF4-FFF2-40B4-BE49-F238E27FC236}">
                <a16:creationId xmlns:a16="http://schemas.microsoft.com/office/drawing/2014/main" id="{4AED45BE-19A2-4318-8AA3-EBF5888D1511}"/>
              </a:ext>
            </a:extLst>
          </p:cNvPr>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308687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6">
            <a:extLst>
              <a:ext uri="{FF2B5EF4-FFF2-40B4-BE49-F238E27FC236}">
                <a16:creationId xmlns:a16="http://schemas.microsoft.com/office/drawing/2014/main" id="{FE7B9132-9046-4328-8691-440681D2EE53}"/>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91843" name="Rectangle 7">
            <a:extLst>
              <a:ext uri="{FF2B5EF4-FFF2-40B4-BE49-F238E27FC236}">
                <a16:creationId xmlns:a16="http://schemas.microsoft.com/office/drawing/2014/main" id="{DD49A6AA-71F7-4E02-B1E8-9B20FCB1D4A5}"/>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9320465F-CA6C-4CE4-957B-CA30186130CE}" type="slidenum">
              <a:rPr lang="en-US" altLang="ja-JP" sz="1200">
                <a:solidFill>
                  <a:schemeClr val="tx1"/>
                </a:solidFill>
                <a:latin typeface="Times New Roman" panose="02020603050405020304" pitchFamily="18" charset="0"/>
                <a:ea typeface="ＭＳ Ｐゴシック" panose="020B0600070205080204" pitchFamily="50" charset="-128"/>
              </a:rPr>
              <a:pPr algn="r"/>
              <a:t>8</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91844" name="Rectangle 2">
            <a:extLst>
              <a:ext uri="{FF2B5EF4-FFF2-40B4-BE49-F238E27FC236}">
                <a16:creationId xmlns:a16="http://schemas.microsoft.com/office/drawing/2014/main" id="{7EE32DD5-0D68-4741-BAA5-3F77077D7B53}"/>
              </a:ext>
            </a:extLst>
          </p:cNvPr>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296305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6">
            <a:extLst>
              <a:ext uri="{FF2B5EF4-FFF2-40B4-BE49-F238E27FC236}">
                <a16:creationId xmlns:a16="http://schemas.microsoft.com/office/drawing/2014/main" id="{BB35CF98-B0D7-49A0-B612-2552BA148736}"/>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93891" name="Rectangle 7">
            <a:extLst>
              <a:ext uri="{FF2B5EF4-FFF2-40B4-BE49-F238E27FC236}">
                <a16:creationId xmlns:a16="http://schemas.microsoft.com/office/drawing/2014/main" id="{128C9024-FA41-4AE6-A063-3DCB36748A60}"/>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C8411D73-EFFA-45EE-93D8-320ABA145663}" type="slidenum">
              <a:rPr lang="en-US" altLang="ja-JP" sz="1200">
                <a:solidFill>
                  <a:schemeClr val="tx1"/>
                </a:solidFill>
                <a:latin typeface="Times New Roman" panose="02020603050405020304" pitchFamily="18" charset="0"/>
                <a:ea typeface="ＭＳ Ｐゴシック" panose="020B0600070205080204" pitchFamily="50" charset="-128"/>
              </a:rPr>
              <a:pPr algn="r"/>
              <a:t>9</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93892" name="Rectangle 2">
            <a:extLst>
              <a:ext uri="{FF2B5EF4-FFF2-40B4-BE49-F238E27FC236}">
                <a16:creationId xmlns:a16="http://schemas.microsoft.com/office/drawing/2014/main" id="{B87E9482-0857-4FDF-AFE9-8D54CD734428}"/>
              </a:ext>
            </a:extLst>
          </p:cNvPr>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323878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6">
            <a:extLst>
              <a:ext uri="{FF2B5EF4-FFF2-40B4-BE49-F238E27FC236}">
                <a16:creationId xmlns:a16="http://schemas.microsoft.com/office/drawing/2014/main" id="{C4564E93-A76B-4A21-BD21-26E227D470B4}"/>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95939" name="Rectangle 7">
            <a:extLst>
              <a:ext uri="{FF2B5EF4-FFF2-40B4-BE49-F238E27FC236}">
                <a16:creationId xmlns:a16="http://schemas.microsoft.com/office/drawing/2014/main" id="{B1EC20B6-9C13-4F84-8657-67CE9AE28D00}"/>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4BF89EED-AA7A-47A2-9F80-3EF5584D2D70}" type="slidenum">
              <a:rPr lang="en-US" altLang="ja-JP" sz="1200">
                <a:solidFill>
                  <a:schemeClr val="tx1"/>
                </a:solidFill>
                <a:latin typeface="Times New Roman" panose="02020603050405020304" pitchFamily="18" charset="0"/>
                <a:ea typeface="ＭＳ Ｐゴシック" panose="020B0600070205080204" pitchFamily="50" charset="-128"/>
              </a:rPr>
              <a:pPr algn="r"/>
              <a:t>10</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95940" name="Rectangle 2">
            <a:extLst>
              <a:ext uri="{FF2B5EF4-FFF2-40B4-BE49-F238E27FC236}">
                <a16:creationId xmlns:a16="http://schemas.microsoft.com/office/drawing/2014/main" id="{B6399AAC-A645-4F47-8507-B95BFC475150}"/>
              </a:ext>
            </a:extLst>
          </p:cNvPr>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22226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6">
            <a:extLst>
              <a:ext uri="{FF2B5EF4-FFF2-40B4-BE49-F238E27FC236}">
                <a16:creationId xmlns:a16="http://schemas.microsoft.com/office/drawing/2014/main" id="{7085DCF9-DA8C-4142-99EC-A69FB3F4A3AB}"/>
              </a:ext>
            </a:extLst>
          </p:cNvPr>
          <p:cNvSpPr>
            <a:spLocks noGrp="1" noChangeArrowheads="1"/>
          </p:cNvSpPr>
          <p:nvPr>
            <p:ph type="ftr" sz="quarter" idx="4"/>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a:r>
              <a:rPr lang="en-US" altLang="ja-JP" sz="1200" dirty="0">
                <a:solidFill>
                  <a:schemeClr val="tx1"/>
                </a:solidFill>
                <a:latin typeface="Times New Roman" panose="02020603050405020304" pitchFamily="18" charset="0"/>
                <a:ea typeface="ＭＳ Ｐゴシック" panose="020B0600070205080204" pitchFamily="50" charset="-128"/>
              </a:rPr>
              <a:t>(c) Copyright TOSIO MOMOTI 2000.All rights reserved.</a:t>
            </a:r>
          </a:p>
        </p:txBody>
      </p:sp>
      <p:sp>
        <p:nvSpPr>
          <p:cNvPr id="297987" name="Rectangle 7">
            <a:extLst>
              <a:ext uri="{FF2B5EF4-FFF2-40B4-BE49-F238E27FC236}">
                <a16:creationId xmlns:a16="http://schemas.microsoft.com/office/drawing/2014/main" id="{DDCC7243-36F2-4715-8F74-7F66BB9D7D5F}"/>
              </a:ext>
            </a:extLst>
          </p:cNvPr>
          <p:cNvSpPr>
            <a:spLocks noGrp="1" noChangeArrowheads="1"/>
          </p:cNvSpPr>
          <p:nvPr>
            <p:ph type="sldNum" sz="quarter" idx="5"/>
          </p:nvPr>
        </p:nvSpPr>
        <p:spPr>
          <a:noFill/>
        </p:spPr>
        <p:txBody>
          <a:bodyPr/>
          <a:lstStyle>
            <a:lvl1pPr algn="ctr" defTabSz="911225">
              <a:defRPr kumimoji="1" sz="4000">
                <a:solidFill>
                  <a:srgbClr val="00004A"/>
                </a:solidFill>
                <a:latin typeface="HGPﾌﾞｰｹ" pitchFamily="2" charset="-128"/>
                <a:ea typeface="HGPﾌﾞｰｹ" pitchFamily="2" charset="-128"/>
              </a:defRPr>
            </a:lvl1pPr>
            <a:lvl2pPr marL="742950" indent="-285750" algn="ctr" defTabSz="911225">
              <a:defRPr kumimoji="1" sz="4000">
                <a:solidFill>
                  <a:srgbClr val="00004A"/>
                </a:solidFill>
                <a:latin typeface="HGPﾌﾞｰｹ" pitchFamily="2" charset="-128"/>
                <a:ea typeface="HGPﾌﾞｰｹ" pitchFamily="2" charset="-128"/>
              </a:defRPr>
            </a:lvl2pPr>
            <a:lvl3pPr marL="1143000" indent="-228600" algn="ctr" defTabSz="911225">
              <a:defRPr kumimoji="1" sz="4000">
                <a:solidFill>
                  <a:srgbClr val="00004A"/>
                </a:solidFill>
                <a:latin typeface="HGPﾌﾞｰｹ" pitchFamily="2" charset="-128"/>
                <a:ea typeface="HGPﾌﾞｰｹ" pitchFamily="2" charset="-128"/>
              </a:defRPr>
            </a:lvl3pPr>
            <a:lvl4pPr marL="1600200" indent="-228600" algn="ctr" defTabSz="911225">
              <a:defRPr kumimoji="1" sz="4000">
                <a:solidFill>
                  <a:srgbClr val="00004A"/>
                </a:solidFill>
                <a:latin typeface="HGPﾌﾞｰｹ" pitchFamily="2" charset="-128"/>
                <a:ea typeface="HGPﾌﾞｰｹ" pitchFamily="2" charset="-128"/>
              </a:defRPr>
            </a:lvl4pPr>
            <a:lvl5pPr marL="2057400" indent="-228600" algn="ctr" defTabSz="911225">
              <a:defRPr kumimoji="1" sz="4000">
                <a:solidFill>
                  <a:srgbClr val="00004A"/>
                </a:solidFill>
                <a:latin typeface="HGPﾌﾞｰｹ" pitchFamily="2" charset="-128"/>
                <a:ea typeface="HGPﾌﾞｰｹ" pitchFamily="2" charset="-128"/>
              </a:defRPr>
            </a:lvl5pPr>
            <a:lvl6pPr marL="25146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defTabSz="911225"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r"/>
            <a:fld id="{44F4BE2B-C7AE-495A-B876-DA92418D5817}" type="slidenum">
              <a:rPr lang="en-US" altLang="ja-JP" sz="1200">
                <a:solidFill>
                  <a:schemeClr val="tx1"/>
                </a:solidFill>
                <a:latin typeface="Times New Roman" panose="02020603050405020304" pitchFamily="18" charset="0"/>
                <a:ea typeface="ＭＳ Ｐゴシック" panose="020B0600070205080204" pitchFamily="50" charset="-128"/>
              </a:rPr>
              <a:pPr algn="r"/>
              <a:t>11</a:t>
            </a:fld>
            <a:endParaRPr lang="en-US" altLang="ja-JP" sz="1200" dirty="0">
              <a:solidFill>
                <a:schemeClr val="tx1"/>
              </a:solidFill>
              <a:latin typeface="Times New Roman" panose="02020603050405020304" pitchFamily="18" charset="0"/>
              <a:ea typeface="ＭＳ Ｐゴシック" panose="020B0600070205080204" pitchFamily="50" charset="-128"/>
            </a:endParaRPr>
          </a:p>
        </p:txBody>
      </p:sp>
      <p:sp>
        <p:nvSpPr>
          <p:cNvPr id="297988" name="Rectangle 2">
            <a:extLst>
              <a:ext uri="{FF2B5EF4-FFF2-40B4-BE49-F238E27FC236}">
                <a16:creationId xmlns:a16="http://schemas.microsoft.com/office/drawing/2014/main" id="{B719DC08-CC65-4445-9D57-B097A03F64A3}"/>
              </a:ext>
            </a:extLst>
          </p:cNvPr>
          <p:cNvSpPr>
            <a:spLocks noGrp="1" noRot="1" noChangeAspect="1" noChangeArrowheads="1" noTextEdit="1"/>
          </p:cNvSpPr>
          <p:nvPr>
            <p:ph type="sldImg"/>
          </p:nvPr>
        </p:nvSpPr>
        <p:spPr>
          <a:xfrm>
            <a:off x="985838" y="660400"/>
            <a:ext cx="4951412" cy="3713163"/>
          </a:xfrm>
          <a:ln/>
        </p:spPr>
      </p:sp>
    </p:spTree>
    <p:extLst>
      <p:ext uri="{BB962C8B-B14F-4D97-AF65-F5344CB8AC3E}">
        <p14:creationId xmlns:p14="http://schemas.microsoft.com/office/powerpoint/2010/main" val="1796884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6D3A7-7286-47FE-BE4B-D680B263DB6B}"/>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a:extLst>
              <a:ext uri="{FF2B5EF4-FFF2-40B4-BE49-F238E27FC236}">
                <a16:creationId xmlns:a16="http://schemas.microsoft.com/office/drawing/2014/main" id="{25637C96-E351-4521-B3CF-57CCDD0A3D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5D61D59-6D59-48A7-ADC2-E8C4B2C8A2AA}"/>
              </a:ext>
            </a:extLst>
          </p:cNvPr>
          <p:cNvSpPr>
            <a:spLocks noGrp="1"/>
          </p:cNvSpPr>
          <p:nvPr>
            <p:ph type="dt" sz="half" idx="10"/>
          </p:nvPr>
        </p:nvSpPr>
        <p:spPr/>
        <p:txBody>
          <a:bodyPr/>
          <a:lstStyle>
            <a:lvl1pPr>
              <a:defRPr/>
            </a:lvl1pPr>
          </a:lstStyle>
          <a:p>
            <a:endParaRPr lang="ja-JP" altLang="ja-JP"/>
          </a:p>
        </p:txBody>
      </p:sp>
      <p:sp>
        <p:nvSpPr>
          <p:cNvPr id="5" name="フッター プレースホルダー 4">
            <a:extLst>
              <a:ext uri="{FF2B5EF4-FFF2-40B4-BE49-F238E27FC236}">
                <a16:creationId xmlns:a16="http://schemas.microsoft.com/office/drawing/2014/main" id="{361DDDEA-5D70-43CE-B7D2-94D8368CADE2}"/>
              </a:ext>
            </a:extLst>
          </p:cNvPr>
          <p:cNvSpPr>
            <a:spLocks noGrp="1"/>
          </p:cNvSpPr>
          <p:nvPr>
            <p:ph type="ftr" sz="quarter" idx="11"/>
          </p:nvPr>
        </p:nvSpPr>
        <p:spPr/>
        <p:txBody>
          <a:bodyPr/>
          <a:lstStyle>
            <a:lvl1pPr>
              <a:defRPr/>
            </a:lvl1pPr>
          </a:lstStyle>
          <a:p>
            <a:endParaRPr lang="ja-JP" altLang="ja-JP"/>
          </a:p>
        </p:txBody>
      </p:sp>
      <p:sp>
        <p:nvSpPr>
          <p:cNvPr id="6" name="スライド番号プレースホルダー 5">
            <a:extLst>
              <a:ext uri="{FF2B5EF4-FFF2-40B4-BE49-F238E27FC236}">
                <a16:creationId xmlns:a16="http://schemas.microsoft.com/office/drawing/2014/main" id="{443D64D9-5157-4279-BAA8-EB9B8954E3D3}"/>
              </a:ext>
            </a:extLst>
          </p:cNvPr>
          <p:cNvSpPr>
            <a:spLocks noGrp="1"/>
          </p:cNvSpPr>
          <p:nvPr>
            <p:ph type="sldNum" sz="quarter" idx="12"/>
          </p:nvPr>
        </p:nvSpPr>
        <p:spPr/>
        <p:txBody>
          <a:bodyPr/>
          <a:lstStyle>
            <a:lvl1pPr>
              <a:defRPr/>
            </a:lvl1pPr>
          </a:lstStyle>
          <a:p>
            <a:fld id="{73CFA551-20B3-474D-8E18-6D478E1114BE}" type="slidenum">
              <a:rPr lang="ja-JP" altLang="ja-JP"/>
              <a:pPr/>
              <a:t>‹#›</a:t>
            </a:fld>
            <a:endParaRPr lang="ja-JP" altLang="ja-JP"/>
          </a:p>
        </p:txBody>
      </p:sp>
    </p:spTree>
    <p:extLst>
      <p:ext uri="{BB962C8B-B14F-4D97-AF65-F5344CB8AC3E}">
        <p14:creationId xmlns:p14="http://schemas.microsoft.com/office/powerpoint/2010/main" val="497151797"/>
      </p:ext>
    </p:extLst>
  </p:cSld>
  <p:clrMapOvr>
    <a:masterClrMapping/>
  </p:clrMapOvr>
  <p:transition spd="med">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666CEC-F342-4EEB-BCDA-3C645E054F8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98C750E-A2C9-43CC-A6C6-2645AB50DB3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CE4EF4-5327-4063-A794-AD5A8FE67EA8}"/>
              </a:ext>
            </a:extLst>
          </p:cNvPr>
          <p:cNvSpPr>
            <a:spLocks noGrp="1"/>
          </p:cNvSpPr>
          <p:nvPr>
            <p:ph type="dt" sz="half" idx="10"/>
          </p:nvPr>
        </p:nvSpPr>
        <p:spPr/>
        <p:txBody>
          <a:bodyPr/>
          <a:lstStyle>
            <a:lvl1pPr>
              <a:defRPr/>
            </a:lvl1pPr>
          </a:lstStyle>
          <a:p>
            <a:endParaRPr lang="ja-JP" altLang="ja-JP"/>
          </a:p>
        </p:txBody>
      </p:sp>
      <p:sp>
        <p:nvSpPr>
          <p:cNvPr id="5" name="フッター プレースホルダー 4">
            <a:extLst>
              <a:ext uri="{FF2B5EF4-FFF2-40B4-BE49-F238E27FC236}">
                <a16:creationId xmlns:a16="http://schemas.microsoft.com/office/drawing/2014/main" id="{A9614470-DCD5-48E3-8338-FA1BB1862573}"/>
              </a:ext>
            </a:extLst>
          </p:cNvPr>
          <p:cNvSpPr>
            <a:spLocks noGrp="1"/>
          </p:cNvSpPr>
          <p:nvPr>
            <p:ph type="ftr" sz="quarter" idx="11"/>
          </p:nvPr>
        </p:nvSpPr>
        <p:spPr/>
        <p:txBody>
          <a:bodyPr/>
          <a:lstStyle>
            <a:lvl1pPr>
              <a:defRPr/>
            </a:lvl1pPr>
          </a:lstStyle>
          <a:p>
            <a:endParaRPr lang="ja-JP" altLang="ja-JP"/>
          </a:p>
        </p:txBody>
      </p:sp>
      <p:sp>
        <p:nvSpPr>
          <p:cNvPr id="6" name="スライド番号プレースホルダー 5">
            <a:extLst>
              <a:ext uri="{FF2B5EF4-FFF2-40B4-BE49-F238E27FC236}">
                <a16:creationId xmlns:a16="http://schemas.microsoft.com/office/drawing/2014/main" id="{EAB92771-B1E8-43AC-A9F9-84383C757A9F}"/>
              </a:ext>
            </a:extLst>
          </p:cNvPr>
          <p:cNvSpPr>
            <a:spLocks noGrp="1"/>
          </p:cNvSpPr>
          <p:nvPr>
            <p:ph type="sldNum" sz="quarter" idx="12"/>
          </p:nvPr>
        </p:nvSpPr>
        <p:spPr/>
        <p:txBody>
          <a:bodyPr/>
          <a:lstStyle>
            <a:lvl1pPr>
              <a:defRPr/>
            </a:lvl1pPr>
          </a:lstStyle>
          <a:p>
            <a:fld id="{B34E6D76-8C32-4502-84C0-338CB84BDC1C}" type="slidenum">
              <a:rPr lang="ja-JP" altLang="ja-JP"/>
              <a:pPr/>
              <a:t>‹#›</a:t>
            </a:fld>
            <a:endParaRPr lang="ja-JP" altLang="ja-JP"/>
          </a:p>
        </p:txBody>
      </p:sp>
    </p:spTree>
    <p:extLst>
      <p:ext uri="{BB962C8B-B14F-4D97-AF65-F5344CB8AC3E}">
        <p14:creationId xmlns:p14="http://schemas.microsoft.com/office/powerpoint/2010/main" val="908621414"/>
      </p:ext>
    </p:extLst>
  </p:cSld>
  <p:clrMapOvr>
    <a:masterClrMapping/>
  </p:clrMapOvr>
  <p:transition spd="med">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89419A-FBE7-421B-BA73-CE186BA8D1D1}"/>
              </a:ext>
            </a:extLst>
          </p:cNvPr>
          <p:cNvSpPr>
            <a:spLocks noGrp="1"/>
          </p:cNvSpPr>
          <p:nvPr>
            <p:ph type="title" orient="vert"/>
          </p:nvPr>
        </p:nvSpPr>
        <p:spPr>
          <a:xfrm>
            <a:off x="6754813" y="115888"/>
            <a:ext cx="2124075" cy="5599112"/>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E6EE249-F4F3-42E9-8044-91992D157F41}"/>
              </a:ext>
            </a:extLst>
          </p:cNvPr>
          <p:cNvSpPr>
            <a:spLocks noGrp="1"/>
          </p:cNvSpPr>
          <p:nvPr>
            <p:ph type="body" orient="vert" idx="1"/>
          </p:nvPr>
        </p:nvSpPr>
        <p:spPr>
          <a:xfrm>
            <a:off x="381000" y="115888"/>
            <a:ext cx="6221413" cy="5599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D896050-CF45-45B7-AF6D-7F6EA7F3B10F}"/>
              </a:ext>
            </a:extLst>
          </p:cNvPr>
          <p:cNvSpPr>
            <a:spLocks noGrp="1"/>
          </p:cNvSpPr>
          <p:nvPr>
            <p:ph type="dt" sz="half" idx="10"/>
          </p:nvPr>
        </p:nvSpPr>
        <p:spPr/>
        <p:txBody>
          <a:bodyPr/>
          <a:lstStyle>
            <a:lvl1pPr>
              <a:defRPr/>
            </a:lvl1pPr>
          </a:lstStyle>
          <a:p>
            <a:endParaRPr lang="ja-JP" altLang="ja-JP"/>
          </a:p>
        </p:txBody>
      </p:sp>
      <p:sp>
        <p:nvSpPr>
          <p:cNvPr id="5" name="フッター プレースホルダー 4">
            <a:extLst>
              <a:ext uri="{FF2B5EF4-FFF2-40B4-BE49-F238E27FC236}">
                <a16:creationId xmlns:a16="http://schemas.microsoft.com/office/drawing/2014/main" id="{BCA6CC52-48BB-4C93-8063-8046611BA797}"/>
              </a:ext>
            </a:extLst>
          </p:cNvPr>
          <p:cNvSpPr>
            <a:spLocks noGrp="1"/>
          </p:cNvSpPr>
          <p:nvPr>
            <p:ph type="ftr" sz="quarter" idx="11"/>
          </p:nvPr>
        </p:nvSpPr>
        <p:spPr/>
        <p:txBody>
          <a:bodyPr/>
          <a:lstStyle>
            <a:lvl1pPr>
              <a:defRPr/>
            </a:lvl1pPr>
          </a:lstStyle>
          <a:p>
            <a:endParaRPr lang="ja-JP" altLang="ja-JP"/>
          </a:p>
        </p:txBody>
      </p:sp>
      <p:sp>
        <p:nvSpPr>
          <p:cNvPr id="6" name="スライド番号プレースホルダー 5">
            <a:extLst>
              <a:ext uri="{FF2B5EF4-FFF2-40B4-BE49-F238E27FC236}">
                <a16:creationId xmlns:a16="http://schemas.microsoft.com/office/drawing/2014/main" id="{E000B7C9-E684-4ED2-891A-BF10F1588BB1}"/>
              </a:ext>
            </a:extLst>
          </p:cNvPr>
          <p:cNvSpPr>
            <a:spLocks noGrp="1"/>
          </p:cNvSpPr>
          <p:nvPr>
            <p:ph type="sldNum" sz="quarter" idx="12"/>
          </p:nvPr>
        </p:nvSpPr>
        <p:spPr/>
        <p:txBody>
          <a:bodyPr/>
          <a:lstStyle>
            <a:lvl1pPr>
              <a:defRPr/>
            </a:lvl1pPr>
          </a:lstStyle>
          <a:p>
            <a:fld id="{B4F44F19-9F18-4BE5-A742-7BFC66806D7F}" type="slidenum">
              <a:rPr lang="ja-JP" altLang="ja-JP"/>
              <a:pPr/>
              <a:t>‹#›</a:t>
            </a:fld>
            <a:endParaRPr lang="ja-JP" altLang="ja-JP"/>
          </a:p>
        </p:txBody>
      </p:sp>
    </p:spTree>
    <p:extLst>
      <p:ext uri="{BB962C8B-B14F-4D97-AF65-F5344CB8AC3E}">
        <p14:creationId xmlns:p14="http://schemas.microsoft.com/office/powerpoint/2010/main" val="531496568"/>
      </p:ext>
    </p:extLst>
  </p:cSld>
  <p:clrMapOvr>
    <a:masterClrMapping/>
  </p:clrMapOvr>
  <p:transition spd="med">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53016-A781-4375-AE67-1CD8F18250D1}"/>
              </a:ext>
            </a:extLst>
          </p:cNvPr>
          <p:cNvSpPr>
            <a:spLocks noGrp="1"/>
          </p:cNvSpPr>
          <p:nvPr>
            <p:ph type="title"/>
          </p:nvPr>
        </p:nvSpPr>
        <p:spPr>
          <a:xfrm>
            <a:off x="533400" y="115888"/>
            <a:ext cx="8345488" cy="782637"/>
          </a:xfrm>
        </p:spPr>
        <p:txBody>
          <a:bodyPr/>
          <a:lstStyle/>
          <a:p>
            <a:r>
              <a:rPr lang="ja-JP" altLang="en-US"/>
              <a:t>マスター タイトルの書式設定</a:t>
            </a:r>
          </a:p>
        </p:txBody>
      </p:sp>
      <p:sp>
        <p:nvSpPr>
          <p:cNvPr id="3" name="表プレースホルダー 2">
            <a:extLst>
              <a:ext uri="{FF2B5EF4-FFF2-40B4-BE49-F238E27FC236}">
                <a16:creationId xmlns:a16="http://schemas.microsoft.com/office/drawing/2014/main" id="{ADFB5F5B-8AEC-43B9-9109-7E1DAC82FBE6}"/>
              </a:ext>
            </a:extLst>
          </p:cNvPr>
          <p:cNvSpPr>
            <a:spLocks noGrp="1"/>
          </p:cNvSpPr>
          <p:nvPr>
            <p:ph type="tbl" idx="1"/>
          </p:nvPr>
        </p:nvSpPr>
        <p:spPr>
          <a:xfrm>
            <a:off x="381000" y="1447800"/>
            <a:ext cx="8345488" cy="4267200"/>
          </a:xfrm>
        </p:spPr>
        <p:txBody>
          <a:bodyPr/>
          <a:lstStyle/>
          <a:p>
            <a:endParaRPr lang="ja-JP" altLang="en-US"/>
          </a:p>
        </p:txBody>
      </p:sp>
      <p:sp>
        <p:nvSpPr>
          <p:cNvPr id="4" name="日付プレースホルダー 3">
            <a:extLst>
              <a:ext uri="{FF2B5EF4-FFF2-40B4-BE49-F238E27FC236}">
                <a16:creationId xmlns:a16="http://schemas.microsoft.com/office/drawing/2014/main" id="{7CDFC643-B05E-4140-9386-959486917BED}"/>
              </a:ext>
            </a:extLst>
          </p:cNvPr>
          <p:cNvSpPr>
            <a:spLocks noGrp="1"/>
          </p:cNvSpPr>
          <p:nvPr>
            <p:ph type="dt" sz="half" idx="10"/>
          </p:nvPr>
        </p:nvSpPr>
        <p:spPr>
          <a:xfrm>
            <a:off x="692150" y="6253163"/>
            <a:ext cx="1871663" cy="469900"/>
          </a:xfrm>
        </p:spPr>
        <p:txBody>
          <a:bodyPr/>
          <a:lstStyle>
            <a:lvl1pPr>
              <a:defRPr/>
            </a:lvl1pPr>
          </a:lstStyle>
          <a:p>
            <a:endParaRPr lang="ja-JP" altLang="ja-JP"/>
          </a:p>
        </p:txBody>
      </p:sp>
      <p:sp>
        <p:nvSpPr>
          <p:cNvPr id="5" name="フッター プレースホルダー 4">
            <a:extLst>
              <a:ext uri="{FF2B5EF4-FFF2-40B4-BE49-F238E27FC236}">
                <a16:creationId xmlns:a16="http://schemas.microsoft.com/office/drawing/2014/main" id="{84B7F1BD-B5DE-400B-A3F3-AD6025898BDE}"/>
              </a:ext>
            </a:extLst>
          </p:cNvPr>
          <p:cNvSpPr>
            <a:spLocks noGrp="1"/>
          </p:cNvSpPr>
          <p:nvPr>
            <p:ph type="ftr" sz="quarter" idx="11"/>
          </p:nvPr>
        </p:nvSpPr>
        <p:spPr>
          <a:xfrm>
            <a:off x="3117850" y="6253163"/>
            <a:ext cx="2908300" cy="469900"/>
          </a:xfrm>
        </p:spPr>
        <p:txBody>
          <a:bodyPr/>
          <a:lstStyle>
            <a:lvl1pPr>
              <a:defRPr/>
            </a:lvl1pPr>
          </a:lstStyle>
          <a:p>
            <a:endParaRPr lang="ja-JP" altLang="ja-JP"/>
          </a:p>
        </p:txBody>
      </p:sp>
      <p:sp>
        <p:nvSpPr>
          <p:cNvPr id="6" name="スライド番号プレースホルダー 5">
            <a:extLst>
              <a:ext uri="{FF2B5EF4-FFF2-40B4-BE49-F238E27FC236}">
                <a16:creationId xmlns:a16="http://schemas.microsoft.com/office/drawing/2014/main" id="{0E04EA84-01ED-4C4E-88F4-FC733A867821}"/>
              </a:ext>
            </a:extLst>
          </p:cNvPr>
          <p:cNvSpPr>
            <a:spLocks noGrp="1"/>
          </p:cNvSpPr>
          <p:nvPr>
            <p:ph type="sldNum" sz="quarter" idx="12"/>
          </p:nvPr>
        </p:nvSpPr>
        <p:spPr>
          <a:xfrm>
            <a:off x="6580188" y="6253163"/>
            <a:ext cx="1871662" cy="469900"/>
          </a:xfrm>
        </p:spPr>
        <p:txBody>
          <a:bodyPr/>
          <a:lstStyle>
            <a:lvl1pPr>
              <a:defRPr/>
            </a:lvl1pPr>
          </a:lstStyle>
          <a:p>
            <a:fld id="{F8661710-0A7E-43E0-B7BD-43C0BEB60DCE}" type="slidenum">
              <a:rPr lang="ja-JP" altLang="ja-JP"/>
              <a:pPr/>
              <a:t>‹#›</a:t>
            </a:fld>
            <a:endParaRPr lang="ja-JP" altLang="ja-JP"/>
          </a:p>
        </p:txBody>
      </p:sp>
    </p:spTree>
    <p:extLst>
      <p:ext uri="{BB962C8B-B14F-4D97-AF65-F5344CB8AC3E}">
        <p14:creationId xmlns:p14="http://schemas.microsoft.com/office/powerpoint/2010/main" val="3451129459"/>
      </p:ext>
    </p:extLst>
  </p:cSld>
  <p:clrMapOvr>
    <a:masterClrMapping/>
  </p:clrMapOvr>
  <p:transition spd="med">
    <p:random/>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3315ACC-8143-4B87-9204-36CECAD2FDB6}"/>
              </a:ext>
            </a:extLst>
          </p:cNvPr>
          <p:cNvSpPr>
            <a:spLocks noGrp="1"/>
          </p:cNvSpPr>
          <p:nvPr>
            <p:ph/>
          </p:nvPr>
        </p:nvSpPr>
        <p:spPr>
          <a:xfrm>
            <a:off x="381000" y="115888"/>
            <a:ext cx="8497888" cy="5599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a:extLst>
              <a:ext uri="{FF2B5EF4-FFF2-40B4-BE49-F238E27FC236}">
                <a16:creationId xmlns:a16="http://schemas.microsoft.com/office/drawing/2014/main" id="{20A88BB9-B21D-4D60-BA45-9A340AE0AF93}"/>
              </a:ext>
            </a:extLst>
          </p:cNvPr>
          <p:cNvSpPr>
            <a:spLocks noGrp="1"/>
          </p:cNvSpPr>
          <p:nvPr>
            <p:ph type="dt" sz="half" idx="10"/>
          </p:nvPr>
        </p:nvSpPr>
        <p:spPr>
          <a:xfrm>
            <a:off x="692150" y="6253163"/>
            <a:ext cx="1871663" cy="469900"/>
          </a:xfrm>
        </p:spPr>
        <p:txBody>
          <a:bodyPr/>
          <a:lstStyle>
            <a:lvl1pPr>
              <a:defRPr/>
            </a:lvl1pPr>
          </a:lstStyle>
          <a:p>
            <a:endParaRPr lang="ja-JP" altLang="ja-JP"/>
          </a:p>
        </p:txBody>
      </p:sp>
      <p:sp>
        <p:nvSpPr>
          <p:cNvPr id="4" name="フッター プレースホルダー 3">
            <a:extLst>
              <a:ext uri="{FF2B5EF4-FFF2-40B4-BE49-F238E27FC236}">
                <a16:creationId xmlns:a16="http://schemas.microsoft.com/office/drawing/2014/main" id="{E018A977-EBD3-49F4-86B0-D9B43188C0EB}"/>
              </a:ext>
            </a:extLst>
          </p:cNvPr>
          <p:cNvSpPr>
            <a:spLocks noGrp="1"/>
          </p:cNvSpPr>
          <p:nvPr>
            <p:ph type="ftr" sz="quarter" idx="11"/>
          </p:nvPr>
        </p:nvSpPr>
        <p:spPr>
          <a:xfrm>
            <a:off x="3117850" y="6253163"/>
            <a:ext cx="2908300" cy="469900"/>
          </a:xfrm>
        </p:spPr>
        <p:txBody>
          <a:bodyPr/>
          <a:lstStyle>
            <a:lvl1pPr>
              <a:defRPr/>
            </a:lvl1pPr>
          </a:lstStyle>
          <a:p>
            <a:endParaRPr lang="ja-JP" altLang="ja-JP"/>
          </a:p>
        </p:txBody>
      </p:sp>
      <p:sp>
        <p:nvSpPr>
          <p:cNvPr id="5" name="スライド番号プレースホルダー 4">
            <a:extLst>
              <a:ext uri="{FF2B5EF4-FFF2-40B4-BE49-F238E27FC236}">
                <a16:creationId xmlns:a16="http://schemas.microsoft.com/office/drawing/2014/main" id="{36C2F16B-167D-4795-9B7A-BFE03DD7DBA5}"/>
              </a:ext>
            </a:extLst>
          </p:cNvPr>
          <p:cNvSpPr>
            <a:spLocks noGrp="1"/>
          </p:cNvSpPr>
          <p:nvPr>
            <p:ph type="sldNum" sz="quarter" idx="12"/>
          </p:nvPr>
        </p:nvSpPr>
        <p:spPr>
          <a:xfrm>
            <a:off x="6580188" y="6253163"/>
            <a:ext cx="1871662" cy="469900"/>
          </a:xfrm>
        </p:spPr>
        <p:txBody>
          <a:bodyPr/>
          <a:lstStyle>
            <a:lvl1pPr>
              <a:defRPr/>
            </a:lvl1pPr>
          </a:lstStyle>
          <a:p>
            <a:fld id="{9375FF82-F7B4-48D0-99C4-293B96CDC7CF}" type="slidenum">
              <a:rPr lang="ja-JP" altLang="ja-JP"/>
              <a:pPr/>
              <a:t>‹#›</a:t>
            </a:fld>
            <a:endParaRPr lang="ja-JP" altLang="ja-JP"/>
          </a:p>
        </p:txBody>
      </p:sp>
    </p:spTree>
    <p:extLst>
      <p:ext uri="{BB962C8B-B14F-4D97-AF65-F5344CB8AC3E}">
        <p14:creationId xmlns:p14="http://schemas.microsoft.com/office/powerpoint/2010/main" val="1949238733"/>
      </p:ext>
    </p:extLst>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621BEE-C95F-4FF8-A08D-672F440ABC2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82D70F89-1E2A-41A5-8CD8-F927597F598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A83EC55-66D9-4653-8A20-DA94BEDBCF49}"/>
              </a:ext>
            </a:extLst>
          </p:cNvPr>
          <p:cNvSpPr>
            <a:spLocks noGrp="1"/>
          </p:cNvSpPr>
          <p:nvPr>
            <p:ph type="dt" sz="half" idx="10"/>
          </p:nvPr>
        </p:nvSpPr>
        <p:spPr/>
        <p:txBody>
          <a:bodyPr/>
          <a:lstStyle>
            <a:lvl1pPr>
              <a:defRPr/>
            </a:lvl1pPr>
          </a:lstStyle>
          <a:p>
            <a:endParaRPr lang="ja-JP" altLang="ja-JP"/>
          </a:p>
        </p:txBody>
      </p:sp>
      <p:sp>
        <p:nvSpPr>
          <p:cNvPr id="5" name="フッター プレースホルダー 4">
            <a:extLst>
              <a:ext uri="{FF2B5EF4-FFF2-40B4-BE49-F238E27FC236}">
                <a16:creationId xmlns:a16="http://schemas.microsoft.com/office/drawing/2014/main" id="{0F80750A-0FB3-433F-97DF-65FE810E1870}"/>
              </a:ext>
            </a:extLst>
          </p:cNvPr>
          <p:cNvSpPr>
            <a:spLocks noGrp="1"/>
          </p:cNvSpPr>
          <p:nvPr>
            <p:ph type="ftr" sz="quarter" idx="11"/>
          </p:nvPr>
        </p:nvSpPr>
        <p:spPr/>
        <p:txBody>
          <a:bodyPr/>
          <a:lstStyle>
            <a:lvl1pPr>
              <a:defRPr/>
            </a:lvl1pPr>
          </a:lstStyle>
          <a:p>
            <a:endParaRPr lang="ja-JP" altLang="ja-JP"/>
          </a:p>
        </p:txBody>
      </p:sp>
      <p:sp>
        <p:nvSpPr>
          <p:cNvPr id="6" name="スライド番号プレースホルダー 5">
            <a:extLst>
              <a:ext uri="{FF2B5EF4-FFF2-40B4-BE49-F238E27FC236}">
                <a16:creationId xmlns:a16="http://schemas.microsoft.com/office/drawing/2014/main" id="{CD5E30B8-0776-43ED-881A-095B4064BD42}"/>
              </a:ext>
            </a:extLst>
          </p:cNvPr>
          <p:cNvSpPr>
            <a:spLocks noGrp="1"/>
          </p:cNvSpPr>
          <p:nvPr>
            <p:ph type="sldNum" sz="quarter" idx="12"/>
          </p:nvPr>
        </p:nvSpPr>
        <p:spPr/>
        <p:txBody>
          <a:bodyPr/>
          <a:lstStyle>
            <a:lvl1pPr>
              <a:defRPr/>
            </a:lvl1pPr>
          </a:lstStyle>
          <a:p>
            <a:fld id="{1302AD4C-5164-4EE4-BA4F-36D19CF4257F}" type="slidenum">
              <a:rPr lang="ja-JP" altLang="ja-JP"/>
              <a:pPr/>
              <a:t>‹#›</a:t>
            </a:fld>
            <a:endParaRPr lang="ja-JP" altLang="ja-JP"/>
          </a:p>
        </p:txBody>
      </p:sp>
    </p:spTree>
    <p:extLst>
      <p:ext uri="{BB962C8B-B14F-4D97-AF65-F5344CB8AC3E}">
        <p14:creationId xmlns:p14="http://schemas.microsoft.com/office/powerpoint/2010/main" val="3455258962"/>
      </p:ext>
    </p:extLst>
  </p:cSld>
  <p:clrMapOvr>
    <a:masterClrMapping/>
  </p:clrMapOvr>
  <p:transition spd="med">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47F31-7ED3-49DE-8ED3-BEBC16CB9468}"/>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72994CC-B4E4-4B72-950B-4C00753B4BA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814CB42F-11DF-47BA-92CE-C6319E9E86C3}"/>
              </a:ext>
            </a:extLst>
          </p:cNvPr>
          <p:cNvSpPr>
            <a:spLocks noGrp="1"/>
          </p:cNvSpPr>
          <p:nvPr>
            <p:ph type="dt" sz="half" idx="10"/>
          </p:nvPr>
        </p:nvSpPr>
        <p:spPr/>
        <p:txBody>
          <a:bodyPr/>
          <a:lstStyle>
            <a:lvl1pPr>
              <a:defRPr/>
            </a:lvl1pPr>
          </a:lstStyle>
          <a:p>
            <a:endParaRPr lang="ja-JP" altLang="ja-JP"/>
          </a:p>
        </p:txBody>
      </p:sp>
      <p:sp>
        <p:nvSpPr>
          <p:cNvPr id="5" name="フッター プレースホルダー 4">
            <a:extLst>
              <a:ext uri="{FF2B5EF4-FFF2-40B4-BE49-F238E27FC236}">
                <a16:creationId xmlns:a16="http://schemas.microsoft.com/office/drawing/2014/main" id="{3CE4CEE5-5612-4D63-BD24-A2B5E67E3B63}"/>
              </a:ext>
            </a:extLst>
          </p:cNvPr>
          <p:cNvSpPr>
            <a:spLocks noGrp="1"/>
          </p:cNvSpPr>
          <p:nvPr>
            <p:ph type="ftr" sz="quarter" idx="11"/>
          </p:nvPr>
        </p:nvSpPr>
        <p:spPr/>
        <p:txBody>
          <a:bodyPr/>
          <a:lstStyle>
            <a:lvl1pPr>
              <a:defRPr/>
            </a:lvl1pPr>
          </a:lstStyle>
          <a:p>
            <a:endParaRPr lang="ja-JP" altLang="ja-JP"/>
          </a:p>
        </p:txBody>
      </p:sp>
      <p:sp>
        <p:nvSpPr>
          <p:cNvPr id="6" name="スライド番号プレースホルダー 5">
            <a:extLst>
              <a:ext uri="{FF2B5EF4-FFF2-40B4-BE49-F238E27FC236}">
                <a16:creationId xmlns:a16="http://schemas.microsoft.com/office/drawing/2014/main" id="{2EAACA6A-B946-41B4-81C8-BF068DEAB870}"/>
              </a:ext>
            </a:extLst>
          </p:cNvPr>
          <p:cNvSpPr>
            <a:spLocks noGrp="1"/>
          </p:cNvSpPr>
          <p:nvPr>
            <p:ph type="sldNum" sz="quarter" idx="12"/>
          </p:nvPr>
        </p:nvSpPr>
        <p:spPr/>
        <p:txBody>
          <a:bodyPr/>
          <a:lstStyle>
            <a:lvl1pPr>
              <a:defRPr/>
            </a:lvl1pPr>
          </a:lstStyle>
          <a:p>
            <a:fld id="{FBAFE463-26CC-466D-B80B-4BE2488E2D1C}" type="slidenum">
              <a:rPr lang="ja-JP" altLang="ja-JP"/>
              <a:pPr/>
              <a:t>‹#›</a:t>
            </a:fld>
            <a:endParaRPr lang="ja-JP" altLang="ja-JP"/>
          </a:p>
        </p:txBody>
      </p:sp>
    </p:spTree>
    <p:extLst>
      <p:ext uri="{BB962C8B-B14F-4D97-AF65-F5344CB8AC3E}">
        <p14:creationId xmlns:p14="http://schemas.microsoft.com/office/powerpoint/2010/main" val="1128238750"/>
      </p:ext>
    </p:extLst>
  </p:cSld>
  <p:clrMapOvr>
    <a:masterClrMapping/>
  </p:clrMapOvr>
  <p:transition spd="med">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FCE9D-1FE9-4482-8A2A-4D021B700574}"/>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630ACB4-7700-4A6B-A573-F45462E34DCC}"/>
              </a:ext>
            </a:extLst>
          </p:cNvPr>
          <p:cNvSpPr>
            <a:spLocks noGrp="1"/>
          </p:cNvSpPr>
          <p:nvPr>
            <p:ph sz="half" idx="1"/>
          </p:nvPr>
        </p:nvSpPr>
        <p:spPr>
          <a:xfrm>
            <a:off x="381000" y="1447800"/>
            <a:ext cx="4095750" cy="4267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E2930116-CD13-498E-83BA-915A8D3E8697}"/>
              </a:ext>
            </a:extLst>
          </p:cNvPr>
          <p:cNvSpPr>
            <a:spLocks noGrp="1"/>
          </p:cNvSpPr>
          <p:nvPr>
            <p:ph sz="half" idx="2"/>
          </p:nvPr>
        </p:nvSpPr>
        <p:spPr>
          <a:xfrm>
            <a:off x="4629150" y="1447800"/>
            <a:ext cx="4097338" cy="4267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6683161A-A319-4BEC-B34D-A7BD12CBC6B1}"/>
              </a:ext>
            </a:extLst>
          </p:cNvPr>
          <p:cNvSpPr>
            <a:spLocks noGrp="1"/>
          </p:cNvSpPr>
          <p:nvPr>
            <p:ph type="dt" sz="half" idx="10"/>
          </p:nvPr>
        </p:nvSpPr>
        <p:spPr/>
        <p:txBody>
          <a:bodyPr/>
          <a:lstStyle>
            <a:lvl1pPr>
              <a:defRPr/>
            </a:lvl1pPr>
          </a:lstStyle>
          <a:p>
            <a:endParaRPr lang="ja-JP" altLang="ja-JP"/>
          </a:p>
        </p:txBody>
      </p:sp>
      <p:sp>
        <p:nvSpPr>
          <p:cNvPr id="6" name="フッター プレースホルダー 5">
            <a:extLst>
              <a:ext uri="{FF2B5EF4-FFF2-40B4-BE49-F238E27FC236}">
                <a16:creationId xmlns:a16="http://schemas.microsoft.com/office/drawing/2014/main" id="{81585EF9-3EAC-47A0-BBC1-963832D09173}"/>
              </a:ext>
            </a:extLst>
          </p:cNvPr>
          <p:cNvSpPr>
            <a:spLocks noGrp="1"/>
          </p:cNvSpPr>
          <p:nvPr>
            <p:ph type="ftr" sz="quarter" idx="11"/>
          </p:nvPr>
        </p:nvSpPr>
        <p:spPr/>
        <p:txBody>
          <a:bodyPr/>
          <a:lstStyle>
            <a:lvl1pPr>
              <a:defRPr/>
            </a:lvl1pPr>
          </a:lstStyle>
          <a:p>
            <a:endParaRPr lang="ja-JP" altLang="ja-JP"/>
          </a:p>
        </p:txBody>
      </p:sp>
      <p:sp>
        <p:nvSpPr>
          <p:cNvPr id="7" name="スライド番号プレースホルダー 6">
            <a:extLst>
              <a:ext uri="{FF2B5EF4-FFF2-40B4-BE49-F238E27FC236}">
                <a16:creationId xmlns:a16="http://schemas.microsoft.com/office/drawing/2014/main" id="{7D266018-3248-41DA-9621-A390B920A458}"/>
              </a:ext>
            </a:extLst>
          </p:cNvPr>
          <p:cNvSpPr>
            <a:spLocks noGrp="1"/>
          </p:cNvSpPr>
          <p:nvPr>
            <p:ph type="sldNum" sz="quarter" idx="12"/>
          </p:nvPr>
        </p:nvSpPr>
        <p:spPr/>
        <p:txBody>
          <a:bodyPr/>
          <a:lstStyle>
            <a:lvl1pPr>
              <a:defRPr/>
            </a:lvl1pPr>
          </a:lstStyle>
          <a:p>
            <a:fld id="{99A8E5CB-9434-43E7-B485-2791183EB210}" type="slidenum">
              <a:rPr lang="ja-JP" altLang="ja-JP"/>
              <a:pPr/>
              <a:t>‹#›</a:t>
            </a:fld>
            <a:endParaRPr lang="ja-JP" altLang="ja-JP"/>
          </a:p>
        </p:txBody>
      </p:sp>
    </p:spTree>
    <p:extLst>
      <p:ext uri="{BB962C8B-B14F-4D97-AF65-F5344CB8AC3E}">
        <p14:creationId xmlns:p14="http://schemas.microsoft.com/office/powerpoint/2010/main" val="2840440041"/>
      </p:ext>
    </p:extLst>
  </p:cSld>
  <p:clrMapOvr>
    <a:masterClrMapping/>
  </p:clrMapOvr>
  <p:transition spd="med">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BAC0E-E184-41AB-B9B7-0659F76B0DBB}"/>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11E1ADE5-F36A-4140-B2F0-86719B9167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C45838D6-D32E-44E2-A3CB-497560DC5CC3}"/>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040B7D9C-B1F8-430B-81D0-044CCFE9F94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49C7541-3FDB-458E-8E36-9455F5C77F42}"/>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69AF9553-A701-4700-9AC7-88FFF7BC47DE}"/>
              </a:ext>
            </a:extLst>
          </p:cNvPr>
          <p:cNvSpPr>
            <a:spLocks noGrp="1"/>
          </p:cNvSpPr>
          <p:nvPr>
            <p:ph type="dt" sz="half" idx="10"/>
          </p:nvPr>
        </p:nvSpPr>
        <p:spPr/>
        <p:txBody>
          <a:bodyPr/>
          <a:lstStyle>
            <a:lvl1pPr>
              <a:defRPr/>
            </a:lvl1pPr>
          </a:lstStyle>
          <a:p>
            <a:endParaRPr lang="ja-JP" altLang="ja-JP"/>
          </a:p>
        </p:txBody>
      </p:sp>
      <p:sp>
        <p:nvSpPr>
          <p:cNvPr id="8" name="フッター プレースホルダー 7">
            <a:extLst>
              <a:ext uri="{FF2B5EF4-FFF2-40B4-BE49-F238E27FC236}">
                <a16:creationId xmlns:a16="http://schemas.microsoft.com/office/drawing/2014/main" id="{474BF2E6-2F03-45BC-B94A-9A3A2CC59D09}"/>
              </a:ext>
            </a:extLst>
          </p:cNvPr>
          <p:cNvSpPr>
            <a:spLocks noGrp="1"/>
          </p:cNvSpPr>
          <p:nvPr>
            <p:ph type="ftr" sz="quarter" idx="11"/>
          </p:nvPr>
        </p:nvSpPr>
        <p:spPr/>
        <p:txBody>
          <a:bodyPr/>
          <a:lstStyle>
            <a:lvl1pPr>
              <a:defRPr/>
            </a:lvl1pPr>
          </a:lstStyle>
          <a:p>
            <a:endParaRPr lang="ja-JP" altLang="ja-JP"/>
          </a:p>
        </p:txBody>
      </p:sp>
      <p:sp>
        <p:nvSpPr>
          <p:cNvPr id="9" name="スライド番号プレースホルダー 8">
            <a:extLst>
              <a:ext uri="{FF2B5EF4-FFF2-40B4-BE49-F238E27FC236}">
                <a16:creationId xmlns:a16="http://schemas.microsoft.com/office/drawing/2014/main" id="{BE7C7B65-7758-4745-A4D3-E4FBCFFC6CA9}"/>
              </a:ext>
            </a:extLst>
          </p:cNvPr>
          <p:cNvSpPr>
            <a:spLocks noGrp="1"/>
          </p:cNvSpPr>
          <p:nvPr>
            <p:ph type="sldNum" sz="quarter" idx="12"/>
          </p:nvPr>
        </p:nvSpPr>
        <p:spPr/>
        <p:txBody>
          <a:bodyPr/>
          <a:lstStyle>
            <a:lvl1pPr>
              <a:defRPr/>
            </a:lvl1pPr>
          </a:lstStyle>
          <a:p>
            <a:fld id="{6AE86475-4004-4758-9A7A-7FA570B4AE51}" type="slidenum">
              <a:rPr lang="ja-JP" altLang="ja-JP"/>
              <a:pPr/>
              <a:t>‹#›</a:t>
            </a:fld>
            <a:endParaRPr lang="ja-JP" altLang="ja-JP"/>
          </a:p>
        </p:txBody>
      </p:sp>
    </p:spTree>
    <p:extLst>
      <p:ext uri="{BB962C8B-B14F-4D97-AF65-F5344CB8AC3E}">
        <p14:creationId xmlns:p14="http://schemas.microsoft.com/office/powerpoint/2010/main" val="3532270846"/>
      </p:ext>
    </p:extLst>
  </p:cSld>
  <p:clrMapOvr>
    <a:masterClrMapping/>
  </p:clrMapOvr>
  <p:transition spd="med">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D5955-90E9-45D2-8A91-DB20950A10B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B92D83C0-1F4E-4BD5-81F9-7136947CA3E8}"/>
              </a:ext>
            </a:extLst>
          </p:cNvPr>
          <p:cNvSpPr>
            <a:spLocks noGrp="1"/>
          </p:cNvSpPr>
          <p:nvPr>
            <p:ph type="dt" sz="half" idx="10"/>
          </p:nvPr>
        </p:nvSpPr>
        <p:spPr/>
        <p:txBody>
          <a:bodyPr/>
          <a:lstStyle>
            <a:lvl1pPr>
              <a:defRPr/>
            </a:lvl1pPr>
          </a:lstStyle>
          <a:p>
            <a:endParaRPr lang="ja-JP" altLang="ja-JP"/>
          </a:p>
        </p:txBody>
      </p:sp>
      <p:sp>
        <p:nvSpPr>
          <p:cNvPr id="4" name="フッター プレースホルダー 3">
            <a:extLst>
              <a:ext uri="{FF2B5EF4-FFF2-40B4-BE49-F238E27FC236}">
                <a16:creationId xmlns:a16="http://schemas.microsoft.com/office/drawing/2014/main" id="{0FCDF68B-C739-4EED-9905-ADE7A209E043}"/>
              </a:ext>
            </a:extLst>
          </p:cNvPr>
          <p:cNvSpPr>
            <a:spLocks noGrp="1"/>
          </p:cNvSpPr>
          <p:nvPr>
            <p:ph type="ftr" sz="quarter" idx="11"/>
          </p:nvPr>
        </p:nvSpPr>
        <p:spPr/>
        <p:txBody>
          <a:bodyPr/>
          <a:lstStyle>
            <a:lvl1pPr>
              <a:defRPr/>
            </a:lvl1pPr>
          </a:lstStyle>
          <a:p>
            <a:endParaRPr lang="ja-JP" altLang="ja-JP"/>
          </a:p>
        </p:txBody>
      </p:sp>
      <p:sp>
        <p:nvSpPr>
          <p:cNvPr id="5" name="スライド番号プレースホルダー 4">
            <a:extLst>
              <a:ext uri="{FF2B5EF4-FFF2-40B4-BE49-F238E27FC236}">
                <a16:creationId xmlns:a16="http://schemas.microsoft.com/office/drawing/2014/main" id="{CAE72041-B612-4529-B11F-3DB92CF65FEC}"/>
              </a:ext>
            </a:extLst>
          </p:cNvPr>
          <p:cNvSpPr>
            <a:spLocks noGrp="1"/>
          </p:cNvSpPr>
          <p:nvPr>
            <p:ph type="sldNum" sz="quarter" idx="12"/>
          </p:nvPr>
        </p:nvSpPr>
        <p:spPr/>
        <p:txBody>
          <a:bodyPr/>
          <a:lstStyle>
            <a:lvl1pPr>
              <a:defRPr/>
            </a:lvl1pPr>
          </a:lstStyle>
          <a:p>
            <a:fld id="{BED7C702-3B94-42A3-B559-E206C036C554}" type="slidenum">
              <a:rPr lang="ja-JP" altLang="ja-JP"/>
              <a:pPr/>
              <a:t>‹#›</a:t>
            </a:fld>
            <a:endParaRPr lang="ja-JP" altLang="ja-JP"/>
          </a:p>
        </p:txBody>
      </p:sp>
    </p:spTree>
    <p:extLst>
      <p:ext uri="{BB962C8B-B14F-4D97-AF65-F5344CB8AC3E}">
        <p14:creationId xmlns:p14="http://schemas.microsoft.com/office/powerpoint/2010/main" val="1986196202"/>
      </p:ext>
    </p:extLst>
  </p:cSld>
  <p:clrMapOvr>
    <a:masterClrMapping/>
  </p:clrMapOvr>
  <p:transition spd="med">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66F363-A529-49D9-AE19-602CC313982A}"/>
              </a:ext>
            </a:extLst>
          </p:cNvPr>
          <p:cNvSpPr>
            <a:spLocks noGrp="1"/>
          </p:cNvSpPr>
          <p:nvPr>
            <p:ph type="dt" sz="half" idx="10"/>
          </p:nvPr>
        </p:nvSpPr>
        <p:spPr/>
        <p:txBody>
          <a:bodyPr/>
          <a:lstStyle>
            <a:lvl1pPr>
              <a:defRPr/>
            </a:lvl1pPr>
          </a:lstStyle>
          <a:p>
            <a:endParaRPr lang="ja-JP" altLang="ja-JP"/>
          </a:p>
        </p:txBody>
      </p:sp>
      <p:sp>
        <p:nvSpPr>
          <p:cNvPr id="3" name="フッター プレースホルダー 2">
            <a:extLst>
              <a:ext uri="{FF2B5EF4-FFF2-40B4-BE49-F238E27FC236}">
                <a16:creationId xmlns:a16="http://schemas.microsoft.com/office/drawing/2014/main" id="{988FAEDB-3CAC-4728-B272-859001B5816F}"/>
              </a:ext>
            </a:extLst>
          </p:cNvPr>
          <p:cNvSpPr>
            <a:spLocks noGrp="1"/>
          </p:cNvSpPr>
          <p:nvPr>
            <p:ph type="ftr" sz="quarter" idx="11"/>
          </p:nvPr>
        </p:nvSpPr>
        <p:spPr/>
        <p:txBody>
          <a:bodyPr/>
          <a:lstStyle>
            <a:lvl1pPr>
              <a:defRPr/>
            </a:lvl1pPr>
          </a:lstStyle>
          <a:p>
            <a:endParaRPr lang="ja-JP" altLang="ja-JP"/>
          </a:p>
        </p:txBody>
      </p:sp>
      <p:sp>
        <p:nvSpPr>
          <p:cNvPr id="4" name="スライド番号プレースホルダー 3">
            <a:extLst>
              <a:ext uri="{FF2B5EF4-FFF2-40B4-BE49-F238E27FC236}">
                <a16:creationId xmlns:a16="http://schemas.microsoft.com/office/drawing/2014/main" id="{A1F8119A-DE15-4DA6-97F5-86C2B2EB7D81}"/>
              </a:ext>
            </a:extLst>
          </p:cNvPr>
          <p:cNvSpPr>
            <a:spLocks noGrp="1"/>
          </p:cNvSpPr>
          <p:nvPr>
            <p:ph type="sldNum" sz="quarter" idx="12"/>
          </p:nvPr>
        </p:nvSpPr>
        <p:spPr/>
        <p:txBody>
          <a:bodyPr/>
          <a:lstStyle>
            <a:lvl1pPr>
              <a:defRPr/>
            </a:lvl1pPr>
          </a:lstStyle>
          <a:p>
            <a:fld id="{F70559AF-4078-4736-AC53-189EA0339936}" type="slidenum">
              <a:rPr lang="ja-JP" altLang="ja-JP"/>
              <a:pPr/>
              <a:t>‹#›</a:t>
            </a:fld>
            <a:endParaRPr lang="ja-JP" altLang="ja-JP"/>
          </a:p>
        </p:txBody>
      </p:sp>
    </p:spTree>
    <p:extLst>
      <p:ext uri="{BB962C8B-B14F-4D97-AF65-F5344CB8AC3E}">
        <p14:creationId xmlns:p14="http://schemas.microsoft.com/office/powerpoint/2010/main" val="2937922409"/>
      </p:ext>
    </p:extLst>
  </p:cSld>
  <p:clrMapOvr>
    <a:masterClrMapping/>
  </p:clrMapOvr>
  <p:transition spd="med">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FED18-9F3D-47E2-ACCA-39F3A71BA9CB}"/>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DBD50D0-75E6-43D7-B302-3994ED5A4E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DD2558B7-DD2E-450C-87E6-68119BF41E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C53F218A-C191-4B51-88FB-44F817F0DFAB}"/>
              </a:ext>
            </a:extLst>
          </p:cNvPr>
          <p:cNvSpPr>
            <a:spLocks noGrp="1"/>
          </p:cNvSpPr>
          <p:nvPr>
            <p:ph type="dt" sz="half" idx="10"/>
          </p:nvPr>
        </p:nvSpPr>
        <p:spPr/>
        <p:txBody>
          <a:bodyPr/>
          <a:lstStyle>
            <a:lvl1pPr>
              <a:defRPr/>
            </a:lvl1pPr>
          </a:lstStyle>
          <a:p>
            <a:endParaRPr lang="ja-JP" altLang="ja-JP"/>
          </a:p>
        </p:txBody>
      </p:sp>
      <p:sp>
        <p:nvSpPr>
          <p:cNvPr id="6" name="フッター プレースホルダー 5">
            <a:extLst>
              <a:ext uri="{FF2B5EF4-FFF2-40B4-BE49-F238E27FC236}">
                <a16:creationId xmlns:a16="http://schemas.microsoft.com/office/drawing/2014/main" id="{53F46085-6866-47EA-AE21-1542AD38BEA3}"/>
              </a:ext>
            </a:extLst>
          </p:cNvPr>
          <p:cNvSpPr>
            <a:spLocks noGrp="1"/>
          </p:cNvSpPr>
          <p:nvPr>
            <p:ph type="ftr" sz="quarter" idx="11"/>
          </p:nvPr>
        </p:nvSpPr>
        <p:spPr/>
        <p:txBody>
          <a:bodyPr/>
          <a:lstStyle>
            <a:lvl1pPr>
              <a:defRPr/>
            </a:lvl1pPr>
          </a:lstStyle>
          <a:p>
            <a:endParaRPr lang="ja-JP" altLang="ja-JP"/>
          </a:p>
        </p:txBody>
      </p:sp>
      <p:sp>
        <p:nvSpPr>
          <p:cNvPr id="7" name="スライド番号プレースホルダー 6">
            <a:extLst>
              <a:ext uri="{FF2B5EF4-FFF2-40B4-BE49-F238E27FC236}">
                <a16:creationId xmlns:a16="http://schemas.microsoft.com/office/drawing/2014/main" id="{8AC51833-3AAA-4B20-9235-4B709F6348C3}"/>
              </a:ext>
            </a:extLst>
          </p:cNvPr>
          <p:cNvSpPr>
            <a:spLocks noGrp="1"/>
          </p:cNvSpPr>
          <p:nvPr>
            <p:ph type="sldNum" sz="quarter" idx="12"/>
          </p:nvPr>
        </p:nvSpPr>
        <p:spPr/>
        <p:txBody>
          <a:bodyPr/>
          <a:lstStyle>
            <a:lvl1pPr>
              <a:defRPr/>
            </a:lvl1pPr>
          </a:lstStyle>
          <a:p>
            <a:fld id="{F3A256AE-FAFE-4E49-BE5C-945BAF027E6D}" type="slidenum">
              <a:rPr lang="ja-JP" altLang="ja-JP"/>
              <a:pPr/>
              <a:t>‹#›</a:t>
            </a:fld>
            <a:endParaRPr lang="ja-JP" altLang="ja-JP"/>
          </a:p>
        </p:txBody>
      </p:sp>
    </p:spTree>
    <p:extLst>
      <p:ext uri="{BB962C8B-B14F-4D97-AF65-F5344CB8AC3E}">
        <p14:creationId xmlns:p14="http://schemas.microsoft.com/office/powerpoint/2010/main" val="2096464368"/>
      </p:ext>
    </p:extLst>
  </p:cSld>
  <p:clrMapOvr>
    <a:masterClrMapping/>
  </p:clrMapOvr>
  <p:transition spd="med">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5C9D71-D723-4AA2-A11E-B6D8362D5307}"/>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B9053702-09EC-4B7B-B24A-E178770E200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E36F9971-1C47-4E80-B7F8-3B62855E0C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D2528418-BCE2-4DC5-9D68-0CDE025AECFB}"/>
              </a:ext>
            </a:extLst>
          </p:cNvPr>
          <p:cNvSpPr>
            <a:spLocks noGrp="1"/>
          </p:cNvSpPr>
          <p:nvPr>
            <p:ph type="dt" sz="half" idx="10"/>
          </p:nvPr>
        </p:nvSpPr>
        <p:spPr/>
        <p:txBody>
          <a:bodyPr/>
          <a:lstStyle>
            <a:lvl1pPr>
              <a:defRPr/>
            </a:lvl1pPr>
          </a:lstStyle>
          <a:p>
            <a:endParaRPr lang="ja-JP" altLang="ja-JP"/>
          </a:p>
        </p:txBody>
      </p:sp>
      <p:sp>
        <p:nvSpPr>
          <p:cNvPr id="6" name="フッター プレースホルダー 5">
            <a:extLst>
              <a:ext uri="{FF2B5EF4-FFF2-40B4-BE49-F238E27FC236}">
                <a16:creationId xmlns:a16="http://schemas.microsoft.com/office/drawing/2014/main" id="{45D066B0-69EF-4ADF-BF27-7C9C00853B8F}"/>
              </a:ext>
            </a:extLst>
          </p:cNvPr>
          <p:cNvSpPr>
            <a:spLocks noGrp="1"/>
          </p:cNvSpPr>
          <p:nvPr>
            <p:ph type="ftr" sz="quarter" idx="11"/>
          </p:nvPr>
        </p:nvSpPr>
        <p:spPr/>
        <p:txBody>
          <a:bodyPr/>
          <a:lstStyle>
            <a:lvl1pPr>
              <a:defRPr/>
            </a:lvl1pPr>
          </a:lstStyle>
          <a:p>
            <a:endParaRPr lang="ja-JP" altLang="ja-JP"/>
          </a:p>
        </p:txBody>
      </p:sp>
      <p:sp>
        <p:nvSpPr>
          <p:cNvPr id="7" name="スライド番号プレースホルダー 6">
            <a:extLst>
              <a:ext uri="{FF2B5EF4-FFF2-40B4-BE49-F238E27FC236}">
                <a16:creationId xmlns:a16="http://schemas.microsoft.com/office/drawing/2014/main" id="{CFC0D74F-4406-418A-9A8B-8C4247CC3F1F}"/>
              </a:ext>
            </a:extLst>
          </p:cNvPr>
          <p:cNvSpPr>
            <a:spLocks noGrp="1"/>
          </p:cNvSpPr>
          <p:nvPr>
            <p:ph type="sldNum" sz="quarter" idx="12"/>
          </p:nvPr>
        </p:nvSpPr>
        <p:spPr/>
        <p:txBody>
          <a:bodyPr/>
          <a:lstStyle>
            <a:lvl1pPr>
              <a:defRPr/>
            </a:lvl1pPr>
          </a:lstStyle>
          <a:p>
            <a:fld id="{5C175B15-3B55-4586-957E-49368BC2636F}" type="slidenum">
              <a:rPr lang="ja-JP" altLang="ja-JP"/>
              <a:pPr/>
              <a:t>‹#›</a:t>
            </a:fld>
            <a:endParaRPr lang="ja-JP" altLang="ja-JP"/>
          </a:p>
        </p:txBody>
      </p:sp>
    </p:spTree>
    <p:extLst>
      <p:ext uri="{BB962C8B-B14F-4D97-AF65-F5344CB8AC3E}">
        <p14:creationId xmlns:p14="http://schemas.microsoft.com/office/powerpoint/2010/main" val="836497996"/>
      </p:ext>
    </p:extLst>
  </p:cSld>
  <p:clrMapOvr>
    <a:masterClrMapping/>
  </p:clrMapOvr>
  <p:transition spd="med">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D60E29-B701-485A-8F27-A57D59585E90}"/>
              </a:ext>
            </a:extLst>
          </p:cNvPr>
          <p:cNvSpPr>
            <a:spLocks noGrp="1" noChangeArrowheads="1"/>
          </p:cNvSpPr>
          <p:nvPr>
            <p:ph type="title"/>
          </p:nvPr>
        </p:nvSpPr>
        <p:spPr bwMode="auto">
          <a:xfrm>
            <a:off x="533400" y="115888"/>
            <a:ext cx="8345488"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ctr" anchorCtr="0" compatLnSpc="1">
            <a:prstTxWarp prst="textNoShape">
              <a:avLst/>
            </a:prstTxWarp>
          </a:bodyPr>
          <a:lstStyle/>
          <a:p>
            <a:pPr lvl="0"/>
            <a:r>
              <a:rPr lang="ja-JP" altLang="ja-JP"/>
              <a:t>マスター タイトルの書式設定</a:t>
            </a:r>
          </a:p>
        </p:txBody>
      </p:sp>
      <p:sp>
        <p:nvSpPr>
          <p:cNvPr id="1027" name="Rectangle 3">
            <a:extLst>
              <a:ext uri="{FF2B5EF4-FFF2-40B4-BE49-F238E27FC236}">
                <a16:creationId xmlns:a16="http://schemas.microsoft.com/office/drawing/2014/main" id="{E24498C2-7C58-4615-B066-6065D53EA68D}"/>
              </a:ext>
            </a:extLst>
          </p:cNvPr>
          <p:cNvSpPr>
            <a:spLocks noGrp="1" noChangeArrowheads="1"/>
          </p:cNvSpPr>
          <p:nvPr>
            <p:ph type="body" idx="1"/>
          </p:nvPr>
        </p:nvSpPr>
        <p:spPr bwMode="auto">
          <a:xfrm>
            <a:off x="381000" y="1447800"/>
            <a:ext cx="83454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1028" name="Rectangle 4">
            <a:extLst>
              <a:ext uri="{FF2B5EF4-FFF2-40B4-BE49-F238E27FC236}">
                <a16:creationId xmlns:a16="http://schemas.microsoft.com/office/drawing/2014/main" id="{C6ABA5CD-5004-44EB-88C0-1FA21D7D63CC}"/>
              </a:ext>
            </a:extLst>
          </p:cNvPr>
          <p:cNvSpPr>
            <a:spLocks noGrp="1" noChangeArrowheads="1"/>
          </p:cNvSpPr>
          <p:nvPr>
            <p:ph type="dt" sz="half" idx="2"/>
          </p:nvPr>
        </p:nvSpPr>
        <p:spPr bwMode="auto">
          <a:xfrm>
            <a:off x="692150" y="6253163"/>
            <a:ext cx="18716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l" defTabSz="820738">
              <a:defRPr sz="1300">
                <a:solidFill>
                  <a:schemeClr val="tx1"/>
                </a:solidFill>
                <a:latin typeface="+mn-lt"/>
                <a:ea typeface="+mn-ea"/>
              </a:defRPr>
            </a:lvl1pPr>
          </a:lstStyle>
          <a:p>
            <a:endParaRPr lang="ja-JP" altLang="ja-JP"/>
          </a:p>
        </p:txBody>
      </p:sp>
      <p:sp>
        <p:nvSpPr>
          <p:cNvPr id="1029" name="Rectangle 5">
            <a:extLst>
              <a:ext uri="{FF2B5EF4-FFF2-40B4-BE49-F238E27FC236}">
                <a16:creationId xmlns:a16="http://schemas.microsoft.com/office/drawing/2014/main" id="{ED0FCA9B-D0BC-48A0-8EEE-476D725F2604}"/>
              </a:ext>
            </a:extLst>
          </p:cNvPr>
          <p:cNvSpPr>
            <a:spLocks noGrp="1" noChangeArrowheads="1"/>
          </p:cNvSpPr>
          <p:nvPr>
            <p:ph type="ftr" sz="quarter" idx="3"/>
          </p:nvPr>
        </p:nvSpPr>
        <p:spPr bwMode="auto">
          <a:xfrm>
            <a:off x="3117850" y="6253163"/>
            <a:ext cx="290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defTabSz="820738">
              <a:defRPr sz="1300">
                <a:solidFill>
                  <a:schemeClr val="tx1"/>
                </a:solidFill>
                <a:latin typeface="+mn-lt"/>
                <a:ea typeface="+mn-ea"/>
              </a:defRPr>
            </a:lvl1pPr>
          </a:lstStyle>
          <a:p>
            <a:endParaRPr lang="ja-JP" altLang="ja-JP"/>
          </a:p>
        </p:txBody>
      </p:sp>
      <p:sp>
        <p:nvSpPr>
          <p:cNvPr id="1030" name="Rectangle 6">
            <a:extLst>
              <a:ext uri="{FF2B5EF4-FFF2-40B4-BE49-F238E27FC236}">
                <a16:creationId xmlns:a16="http://schemas.microsoft.com/office/drawing/2014/main" id="{0BEFFFE2-3249-45EE-AC26-3FCF3BE7DD9B}"/>
              </a:ext>
            </a:extLst>
          </p:cNvPr>
          <p:cNvSpPr>
            <a:spLocks noGrp="1" noChangeArrowheads="1"/>
          </p:cNvSpPr>
          <p:nvPr>
            <p:ph type="sldNum" sz="quarter" idx="4"/>
          </p:nvPr>
        </p:nvSpPr>
        <p:spPr bwMode="auto">
          <a:xfrm>
            <a:off x="6580188" y="6253163"/>
            <a:ext cx="1871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58" tIns="41029" rIns="82058" bIns="41029" numCol="1" anchor="t" anchorCtr="0" compatLnSpc="1">
            <a:prstTxWarp prst="textNoShape">
              <a:avLst/>
            </a:prstTxWarp>
          </a:bodyPr>
          <a:lstStyle>
            <a:lvl1pPr algn="r" defTabSz="820738">
              <a:defRPr sz="1300">
                <a:solidFill>
                  <a:schemeClr val="tx1"/>
                </a:solidFill>
                <a:latin typeface="+mn-lt"/>
                <a:ea typeface="+mn-ea"/>
              </a:defRPr>
            </a:lvl1pPr>
          </a:lstStyle>
          <a:p>
            <a:fld id="{8F41818C-2DAA-452B-9B3C-2946710988F0}" type="slidenum">
              <a:rPr lang="ja-JP" altLang="ja-JP"/>
              <a:pPr/>
              <a:t>‹#›</a:t>
            </a:fld>
            <a:endParaRPr lang="ja-JP" altLang="ja-JP"/>
          </a:p>
        </p:txBody>
      </p:sp>
      <p:pic>
        <p:nvPicPr>
          <p:cNvPr id="1031" name="Picture 7" descr="momo-logo1">
            <a:extLst>
              <a:ext uri="{FF2B5EF4-FFF2-40B4-BE49-F238E27FC236}">
                <a16:creationId xmlns:a16="http://schemas.microsoft.com/office/drawing/2014/main" id="{1A34888E-2E91-4166-A958-8EE73BA3E53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29588" y="19050"/>
            <a:ext cx="10144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random/>
    <p:sndAc>
      <p:stSnd>
        <p:snd r:embed="rId15" name="camera.wav"/>
      </p:stSnd>
    </p:sndAc>
  </p:transition>
  <p:txStyles>
    <p:titleStyle>
      <a:lvl1pPr algn="ctr" defTabSz="820738" rtl="0" fontAlgn="base">
        <a:spcBef>
          <a:spcPct val="0"/>
        </a:spcBef>
        <a:spcAft>
          <a:spcPct val="0"/>
        </a:spcAft>
        <a:defRPr sz="3600" kern="1200">
          <a:solidFill>
            <a:srgbClr val="00004A"/>
          </a:solidFill>
          <a:effectLst>
            <a:outerShdw blurRad="38100" dist="38100" dir="2700000" algn="tl">
              <a:srgbClr val="C0C0C0"/>
            </a:outerShdw>
          </a:effectLst>
          <a:latin typeface="+mj-lt"/>
          <a:ea typeface="+mj-ea"/>
          <a:cs typeface="+mj-cs"/>
        </a:defRPr>
      </a:lvl1pPr>
      <a:lvl2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2pPr>
      <a:lvl3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3pPr>
      <a:lvl4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4pPr>
      <a:lvl5pPr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5pPr>
      <a:lvl6pPr marL="4572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6pPr>
      <a:lvl7pPr marL="9144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7pPr>
      <a:lvl8pPr marL="13716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8pPr>
      <a:lvl9pPr marL="1828800" algn="ctr" defTabSz="820738" rtl="0"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9pPr>
    </p:titleStyle>
    <p:bodyStyle>
      <a:lvl1pPr marL="307975" indent="-307975" algn="l" defTabSz="820738" rtl="0" fontAlgn="base">
        <a:spcBef>
          <a:spcPct val="20000"/>
        </a:spcBef>
        <a:spcAft>
          <a:spcPct val="0"/>
        </a:spcAft>
        <a:buChar char="•"/>
        <a:defRPr sz="2900" kern="1200">
          <a:solidFill>
            <a:schemeClr val="tx1"/>
          </a:solidFill>
          <a:latin typeface="+mn-lt"/>
          <a:ea typeface="+mn-ea"/>
          <a:cs typeface="+mn-cs"/>
        </a:defRPr>
      </a:lvl1pPr>
      <a:lvl2pPr marL="666750" indent="-257175" algn="l" defTabSz="820738" rtl="0" fontAlgn="base">
        <a:spcBef>
          <a:spcPct val="20000"/>
        </a:spcBef>
        <a:spcAft>
          <a:spcPct val="0"/>
        </a:spcAft>
        <a:buChar char="–"/>
        <a:defRPr sz="2500" kern="1200">
          <a:solidFill>
            <a:schemeClr val="tx1"/>
          </a:solidFill>
          <a:latin typeface="+mn-lt"/>
          <a:ea typeface="+mn-ea"/>
          <a:cs typeface="+mn-cs"/>
        </a:defRPr>
      </a:lvl2pPr>
      <a:lvl3pPr marL="1025525" indent="-204788" algn="l" defTabSz="820738" rtl="0" fontAlgn="base">
        <a:spcBef>
          <a:spcPct val="20000"/>
        </a:spcBef>
        <a:spcAft>
          <a:spcPct val="0"/>
        </a:spcAft>
        <a:buChar char="•"/>
        <a:defRPr sz="2200" kern="1200">
          <a:solidFill>
            <a:schemeClr val="tx1"/>
          </a:solidFill>
          <a:latin typeface="+mn-lt"/>
          <a:ea typeface="+mn-ea"/>
          <a:cs typeface="+mn-cs"/>
        </a:defRPr>
      </a:lvl3pPr>
      <a:lvl4pPr marL="1436688" indent="-206375" algn="l" defTabSz="820738" rtl="0" fontAlgn="base">
        <a:spcBef>
          <a:spcPct val="20000"/>
        </a:spcBef>
        <a:spcAft>
          <a:spcPct val="0"/>
        </a:spcAft>
        <a:buChar char="–"/>
        <a:defRPr kern="1200">
          <a:solidFill>
            <a:schemeClr val="tx1"/>
          </a:solidFill>
          <a:latin typeface="+mn-lt"/>
          <a:ea typeface="+mn-ea"/>
          <a:cs typeface="+mn-cs"/>
        </a:defRPr>
      </a:lvl4pPr>
      <a:lvl5pPr marL="1846263" indent="-204788" algn="l" defTabSz="820738" rtl="0" fontAlgn="base">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amazon.co.jp/exec/obidos/redirect?path=ASIN/400022820X&amp;link_code=as2&amp;camp=247&amp;tag=momotidottoko-22&amp;creative=1211" TargetMode="External"/><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hyperlink" Target="http://www.amazon.co.jp/exec/obidos/ASIN/4140807431/momotidottoko-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hyperlink" Target="http://www.amazon.co.jp/exec/obidos/ASIN/4140807431/momotidottoko-22"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hyperlink" Target="http://www.amazon.co.jp/exec/obidos/ASIN/4140807431/momotidottoko-2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hyperlink" Target="http://www.amazon.co.jp/exec/obidos/ASIN/4140807431/momotidottoko-22" TargetMode="Externa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hyperlink" Target="http://www.momoti.com/" TargetMode="External"/><Relationship Id="rId4" Type="http://schemas.openxmlformats.org/officeDocument/2006/relationships/hyperlink" Target="mailto:pinkhip@dc4.so-net.ne.jp"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743E44E4-5710-4469-B684-1EFF1FDFE86A}"/>
              </a:ext>
            </a:extLst>
          </p:cNvPr>
          <p:cNvGrpSpPr>
            <a:grpSpLocks/>
          </p:cNvGrpSpPr>
          <p:nvPr/>
        </p:nvGrpSpPr>
        <p:grpSpPr bwMode="auto">
          <a:xfrm>
            <a:off x="4676775" y="2989263"/>
            <a:ext cx="4071938" cy="3535362"/>
            <a:chOff x="0" y="0"/>
            <a:chExt cx="2300" cy="2195"/>
          </a:xfrm>
        </p:grpSpPr>
        <p:grpSp>
          <p:nvGrpSpPr>
            <p:cNvPr id="3075" name="Group 3">
              <a:extLst>
                <a:ext uri="{FF2B5EF4-FFF2-40B4-BE49-F238E27FC236}">
                  <a16:creationId xmlns:a16="http://schemas.microsoft.com/office/drawing/2014/main" id="{7C6B2257-0E79-47CD-9872-B0ADF3B6289E}"/>
                </a:ext>
              </a:extLst>
            </p:cNvPr>
            <p:cNvGrpSpPr>
              <a:grpSpLocks/>
            </p:cNvGrpSpPr>
            <p:nvPr/>
          </p:nvGrpSpPr>
          <p:grpSpPr bwMode="auto">
            <a:xfrm>
              <a:off x="218" y="110"/>
              <a:ext cx="2082" cy="2085"/>
              <a:chOff x="0" y="0"/>
              <a:chExt cx="2082" cy="2085"/>
            </a:xfrm>
          </p:grpSpPr>
          <p:sp>
            <p:nvSpPr>
              <p:cNvPr id="3076" name="その他">
                <a:extLst>
                  <a:ext uri="{FF2B5EF4-FFF2-40B4-BE49-F238E27FC236}">
                    <a16:creationId xmlns:a16="http://schemas.microsoft.com/office/drawing/2014/main" id="{9BB1FC9D-469D-4651-8F29-69AA31220E22}"/>
                  </a:ext>
                </a:extLst>
              </p:cNvPr>
              <p:cNvSpPr>
                <a:spLocks/>
              </p:cNvSpPr>
              <p:nvPr/>
            </p:nvSpPr>
            <p:spPr bwMode="auto">
              <a:xfrm>
                <a:off x="1185" y="1537"/>
                <a:ext cx="889" cy="539"/>
              </a:xfrm>
              <a:custGeom>
                <a:avLst/>
                <a:gdLst>
                  <a:gd name="T0" fmla="*/ 534 w 889"/>
                  <a:gd name="T1" fmla="*/ 62 h 539"/>
                  <a:gd name="T2" fmla="*/ 888 w 889"/>
                  <a:gd name="T3" fmla="*/ 107 h 539"/>
                  <a:gd name="T4" fmla="*/ 888 w 889"/>
                  <a:gd name="T5" fmla="*/ 532 h 539"/>
                  <a:gd name="T6" fmla="*/ 795 w 889"/>
                  <a:gd name="T7" fmla="*/ 538 h 539"/>
                  <a:gd name="T8" fmla="*/ 0 w 889"/>
                  <a:gd name="T9" fmla="*/ 305 h 539"/>
                  <a:gd name="T10" fmla="*/ 57 w 889"/>
                  <a:gd name="T11" fmla="*/ 11 h 539"/>
                  <a:gd name="T12" fmla="*/ 147 w 889"/>
                  <a:gd name="T13" fmla="*/ 0 h 539"/>
                  <a:gd name="T14" fmla="*/ 194 w 889"/>
                  <a:gd name="T15" fmla="*/ 11 h 539"/>
                  <a:gd name="T16" fmla="*/ 283 w 889"/>
                  <a:gd name="T17" fmla="*/ 31 h 539"/>
                  <a:gd name="T18" fmla="*/ 352 w 889"/>
                  <a:gd name="T19" fmla="*/ 50 h 539"/>
                  <a:gd name="T20" fmla="*/ 451 w 889"/>
                  <a:gd name="T21" fmla="*/ 39 h 539"/>
                  <a:gd name="T22" fmla="*/ 534 w 889"/>
                  <a:gd name="T23" fmla="*/ 62 h 539"/>
                  <a:gd name="T24" fmla="*/ 534 w 889"/>
                  <a:gd name="T25" fmla="*/ 6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9" h="539">
                    <a:moveTo>
                      <a:pt x="534" y="62"/>
                    </a:moveTo>
                    <a:lnTo>
                      <a:pt x="888" y="107"/>
                    </a:lnTo>
                    <a:lnTo>
                      <a:pt x="888" y="532"/>
                    </a:lnTo>
                    <a:lnTo>
                      <a:pt x="795" y="538"/>
                    </a:lnTo>
                    <a:lnTo>
                      <a:pt x="0" y="305"/>
                    </a:lnTo>
                    <a:lnTo>
                      <a:pt x="57" y="11"/>
                    </a:lnTo>
                    <a:lnTo>
                      <a:pt x="147" y="0"/>
                    </a:lnTo>
                    <a:lnTo>
                      <a:pt x="194" y="11"/>
                    </a:lnTo>
                    <a:lnTo>
                      <a:pt x="283" y="31"/>
                    </a:lnTo>
                    <a:lnTo>
                      <a:pt x="352" y="50"/>
                    </a:lnTo>
                    <a:lnTo>
                      <a:pt x="451" y="39"/>
                    </a:lnTo>
                    <a:lnTo>
                      <a:pt x="534" y="62"/>
                    </a:lnTo>
                    <a:lnTo>
                      <a:pt x="534" y="62"/>
                    </a:lnTo>
                  </a:path>
                </a:pathLst>
              </a:custGeom>
              <a:solidFill>
                <a:srgbClr val="FFFFD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77" name="その他">
                <a:extLst>
                  <a:ext uri="{FF2B5EF4-FFF2-40B4-BE49-F238E27FC236}">
                    <a16:creationId xmlns:a16="http://schemas.microsoft.com/office/drawing/2014/main" id="{1CB023AD-F45E-435A-B615-1BB5D53DDEB5}"/>
                  </a:ext>
                </a:extLst>
              </p:cNvPr>
              <p:cNvSpPr>
                <a:spLocks/>
              </p:cNvSpPr>
              <p:nvPr/>
            </p:nvSpPr>
            <p:spPr bwMode="auto">
              <a:xfrm>
                <a:off x="2007" y="1730"/>
                <a:ext cx="68" cy="183"/>
              </a:xfrm>
              <a:custGeom>
                <a:avLst/>
                <a:gdLst>
                  <a:gd name="T0" fmla="*/ 40 w 68"/>
                  <a:gd name="T1" fmla="*/ 182 h 183"/>
                  <a:gd name="T2" fmla="*/ 66 w 68"/>
                  <a:gd name="T3" fmla="*/ 160 h 183"/>
                  <a:gd name="T4" fmla="*/ 67 w 68"/>
                  <a:gd name="T5" fmla="*/ 0 h 183"/>
                  <a:gd name="T6" fmla="*/ 0 w 68"/>
                  <a:gd name="T7" fmla="*/ 72 h 183"/>
                  <a:gd name="T8" fmla="*/ 40 w 68"/>
                  <a:gd name="T9" fmla="*/ 182 h 183"/>
                  <a:gd name="T10" fmla="*/ 40 w 68"/>
                  <a:gd name="T11" fmla="*/ 182 h 183"/>
                </a:gdLst>
                <a:ahLst/>
                <a:cxnLst>
                  <a:cxn ang="0">
                    <a:pos x="T0" y="T1"/>
                  </a:cxn>
                  <a:cxn ang="0">
                    <a:pos x="T2" y="T3"/>
                  </a:cxn>
                  <a:cxn ang="0">
                    <a:pos x="T4" y="T5"/>
                  </a:cxn>
                  <a:cxn ang="0">
                    <a:pos x="T6" y="T7"/>
                  </a:cxn>
                  <a:cxn ang="0">
                    <a:pos x="T8" y="T9"/>
                  </a:cxn>
                  <a:cxn ang="0">
                    <a:pos x="T10" y="T11"/>
                  </a:cxn>
                </a:cxnLst>
                <a:rect l="0" t="0" r="r" b="b"/>
                <a:pathLst>
                  <a:path w="68" h="183">
                    <a:moveTo>
                      <a:pt x="40" y="182"/>
                    </a:moveTo>
                    <a:lnTo>
                      <a:pt x="66" y="160"/>
                    </a:lnTo>
                    <a:lnTo>
                      <a:pt x="67" y="0"/>
                    </a:lnTo>
                    <a:lnTo>
                      <a:pt x="0" y="72"/>
                    </a:lnTo>
                    <a:lnTo>
                      <a:pt x="40" y="182"/>
                    </a:lnTo>
                    <a:lnTo>
                      <a:pt x="40" y="182"/>
                    </a:lnTo>
                  </a:path>
                </a:pathLst>
              </a:custGeom>
              <a:solidFill>
                <a:srgbClr val="E1E1E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78" name="その他">
                <a:extLst>
                  <a:ext uri="{FF2B5EF4-FFF2-40B4-BE49-F238E27FC236}">
                    <a16:creationId xmlns:a16="http://schemas.microsoft.com/office/drawing/2014/main" id="{6555B9BE-7A73-4EFA-A18D-DBC0DA4C66CA}"/>
                  </a:ext>
                </a:extLst>
              </p:cNvPr>
              <p:cNvSpPr>
                <a:spLocks/>
              </p:cNvSpPr>
              <p:nvPr/>
            </p:nvSpPr>
            <p:spPr bwMode="auto">
              <a:xfrm>
                <a:off x="1530" y="1660"/>
                <a:ext cx="544" cy="152"/>
              </a:xfrm>
              <a:custGeom>
                <a:avLst/>
                <a:gdLst>
                  <a:gd name="T0" fmla="*/ 0 w 544"/>
                  <a:gd name="T1" fmla="*/ 17 h 152"/>
                  <a:gd name="T2" fmla="*/ 0 w 544"/>
                  <a:gd name="T3" fmla="*/ 19 h 152"/>
                  <a:gd name="T4" fmla="*/ 42 w 544"/>
                  <a:gd name="T5" fmla="*/ 9 h 152"/>
                  <a:gd name="T6" fmla="*/ 66 w 544"/>
                  <a:gd name="T7" fmla="*/ 9 h 152"/>
                  <a:gd name="T8" fmla="*/ 103 w 544"/>
                  <a:gd name="T9" fmla="*/ 0 h 152"/>
                  <a:gd name="T10" fmla="*/ 528 w 544"/>
                  <a:gd name="T11" fmla="*/ 2 h 152"/>
                  <a:gd name="T12" fmla="*/ 543 w 544"/>
                  <a:gd name="T13" fmla="*/ 33 h 152"/>
                  <a:gd name="T14" fmla="*/ 543 w 544"/>
                  <a:gd name="T15" fmla="*/ 106 h 152"/>
                  <a:gd name="T16" fmla="*/ 527 w 544"/>
                  <a:gd name="T17" fmla="*/ 124 h 152"/>
                  <a:gd name="T18" fmla="*/ 523 w 544"/>
                  <a:gd name="T19" fmla="*/ 126 h 152"/>
                  <a:gd name="T20" fmla="*/ 441 w 544"/>
                  <a:gd name="T21" fmla="*/ 151 h 152"/>
                  <a:gd name="T22" fmla="*/ 33 w 544"/>
                  <a:gd name="T23" fmla="*/ 86 h 152"/>
                  <a:gd name="T24" fmla="*/ 0 w 544"/>
                  <a:gd name="T25" fmla="*/ 17 h 152"/>
                  <a:gd name="T26" fmla="*/ 0 w 544"/>
                  <a:gd name="T27"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152">
                    <a:moveTo>
                      <a:pt x="0" y="17"/>
                    </a:moveTo>
                    <a:lnTo>
                      <a:pt x="0" y="19"/>
                    </a:lnTo>
                    <a:lnTo>
                      <a:pt x="42" y="9"/>
                    </a:lnTo>
                    <a:lnTo>
                      <a:pt x="66" y="9"/>
                    </a:lnTo>
                    <a:lnTo>
                      <a:pt x="103" y="0"/>
                    </a:lnTo>
                    <a:lnTo>
                      <a:pt x="528" y="2"/>
                    </a:lnTo>
                    <a:lnTo>
                      <a:pt x="543" y="33"/>
                    </a:lnTo>
                    <a:lnTo>
                      <a:pt x="543" y="106"/>
                    </a:lnTo>
                    <a:lnTo>
                      <a:pt x="527" y="124"/>
                    </a:lnTo>
                    <a:lnTo>
                      <a:pt x="523" y="126"/>
                    </a:lnTo>
                    <a:lnTo>
                      <a:pt x="441" y="151"/>
                    </a:lnTo>
                    <a:lnTo>
                      <a:pt x="33" y="86"/>
                    </a:lnTo>
                    <a:lnTo>
                      <a:pt x="0" y="17"/>
                    </a:lnTo>
                    <a:lnTo>
                      <a:pt x="0" y="17"/>
                    </a:lnTo>
                  </a:path>
                </a:pathLst>
              </a:custGeom>
              <a:solidFill>
                <a:srgbClr val="EFEFE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79" name="その他">
                <a:extLst>
                  <a:ext uri="{FF2B5EF4-FFF2-40B4-BE49-F238E27FC236}">
                    <a16:creationId xmlns:a16="http://schemas.microsoft.com/office/drawing/2014/main" id="{0E8725B5-D994-40F7-B4DA-CEEFE35A3D8B}"/>
                  </a:ext>
                </a:extLst>
              </p:cNvPr>
              <p:cNvSpPr>
                <a:spLocks/>
              </p:cNvSpPr>
              <p:nvPr/>
            </p:nvSpPr>
            <p:spPr bwMode="auto">
              <a:xfrm>
                <a:off x="1525" y="1679"/>
                <a:ext cx="533" cy="237"/>
              </a:xfrm>
              <a:custGeom>
                <a:avLst/>
                <a:gdLst>
                  <a:gd name="T0" fmla="*/ 20 w 533"/>
                  <a:gd name="T1" fmla="*/ 9 h 237"/>
                  <a:gd name="T2" fmla="*/ 46 w 533"/>
                  <a:gd name="T3" fmla="*/ 18 h 237"/>
                  <a:gd name="T4" fmla="*/ 78 w 533"/>
                  <a:gd name="T5" fmla="*/ 25 h 237"/>
                  <a:gd name="T6" fmla="*/ 112 w 533"/>
                  <a:gd name="T7" fmla="*/ 25 h 237"/>
                  <a:gd name="T8" fmla="*/ 139 w 533"/>
                  <a:gd name="T9" fmla="*/ 35 h 237"/>
                  <a:gd name="T10" fmla="*/ 183 w 533"/>
                  <a:gd name="T11" fmla="*/ 43 h 237"/>
                  <a:gd name="T12" fmla="*/ 227 w 533"/>
                  <a:gd name="T13" fmla="*/ 53 h 237"/>
                  <a:gd name="T14" fmla="*/ 253 w 533"/>
                  <a:gd name="T15" fmla="*/ 53 h 237"/>
                  <a:gd name="T16" fmla="*/ 293 w 533"/>
                  <a:gd name="T17" fmla="*/ 65 h 237"/>
                  <a:gd name="T18" fmla="*/ 326 w 533"/>
                  <a:gd name="T19" fmla="*/ 70 h 237"/>
                  <a:gd name="T20" fmla="*/ 380 w 533"/>
                  <a:gd name="T21" fmla="*/ 82 h 237"/>
                  <a:gd name="T22" fmla="*/ 425 w 533"/>
                  <a:gd name="T23" fmla="*/ 86 h 237"/>
                  <a:gd name="T24" fmla="*/ 458 w 533"/>
                  <a:gd name="T25" fmla="*/ 95 h 237"/>
                  <a:gd name="T26" fmla="*/ 499 w 533"/>
                  <a:gd name="T27" fmla="*/ 99 h 237"/>
                  <a:gd name="T28" fmla="*/ 520 w 533"/>
                  <a:gd name="T29" fmla="*/ 105 h 237"/>
                  <a:gd name="T30" fmla="*/ 529 w 533"/>
                  <a:gd name="T31" fmla="*/ 107 h 237"/>
                  <a:gd name="T32" fmla="*/ 528 w 533"/>
                  <a:gd name="T33" fmla="*/ 145 h 237"/>
                  <a:gd name="T34" fmla="*/ 528 w 533"/>
                  <a:gd name="T35" fmla="*/ 159 h 237"/>
                  <a:gd name="T36" fmla="*/ 532 w 533"/>
                  <a:gd name="T37" fmla="*/ 180 h 237"/>
                  <a:gd name="T38" fmla="*/ 529 w 533"/>
                  <a:gd name="T39" fmla="*/ 207 h 237"/>
                  <a:gd name="T40" fmla="*/ 528 w 533"/>
                  <a:gd name="T41" fmla="*/ 225 h 237"/>
                  <a:gd name="T42" fmla="*/ 529 w 533"/>
                  <a:gd name="T43" fmla="*/ 236 h 237"/>
                  <a:gd name="T44" fmla="*/ 438 w 533"/>
                  <a:gd name="T45" fmla="*/ 217 h 237"/>
                  <a:gd name="T46" fmla="*/ 427 w 533"/>
                  <a:gd name="T47" fmla="*/ 217 h 237"/>
                  <a:gd name="T48" fmla="*/ 400 w 533"/>
                  <a:gd name="T49" fmla="*/ 203 h 237"/>
                  <a:gd name="T50" fmla="*/ 355 w 533"/>
                  <a:gd name="T51" fmla="*/ 194 h 237"/>
                  <a:gd name="T52" fmla="*/ 314 w 533"/>
                  <a:gd name="T53" fmla="*/ 194 h 237"/>
                  <a:gd name="T54" fmla="*/ 294 w 533"/>
                  <a:gd name="T55" fmla="*/ 183 h 237"/>
                  <a:gd name="T56" fmla="*/ 256 w 533"/>
                  <a:gd name="T57" fmla="*/ 180 h 237"/>
                  <a:gd name="T58" fmla="*/ 229 w 533"/>
                  <a:gd name="T59" fmla="*/ 163 h 237"/>
                  <a:gd name="T60" fmla="*/ 210 w 533"/>
                  <a:gd name="T61" fmla="*/ 166 h 237"/>
                  <a:gd name="T62" fmla="*/ 190 w 533"/>
                  <a:gd name="T63" fmla="*/ 157 h 237"/>
                  <a:gd name="T64" fmla="*/ 179 w 533"/>
                  <a:gd name="T65" fmla="*/ 157 h 237"/>
                  <a:gd name="T66" fmla="*/ 86 w 533"/>
                  <a:gd name="T67" fmla="*/ 132 h 237"/>
                  <a:gd name="T68" fmla="*/ 75 w 533"/>
                  <a:gd name="T69" fmla="*/ 126 h 237"/>
                  <a:gd name="T70" fmla="*/ 50 w 533"/>
                  <a:gd name="T71" fmla="*/ 126 h 237"/>
                  <a:gd name="T72" fmla="*/ 36 w 533"/>
                  <a:gd name="T73" fmla="*/ 120 h 237"/>
                  <a:gd name="T74" fmla="*/ 15 w 533"/>
                  <a:gd name="T75" fmla="*/ 120 h 237"/>
                  <a:gd name="T76" fmla="*/ 9 w 533"/>
                  <a:gd name="T77" fmla="*/ 110 h 237"/>
                  <a:gd name="T78" fmla="*/ 2 w 533"/>
                  <a:gd name="T79" fmla="*/ 107 h 237"/>
                  <a:gd name="T80" fmla="*/ 0 w 533"/>
                  <a:gd name="T81" fmla="*/ 70 h 237"/>
                  <a:gd name="T82" fmla="*/ 5 w 533"/>
                  <a:gd name="T83" fmla="*/ 43 h 237"/>
                  <a:gd name="T84" fmla="*/ 2 w 533"/>
                  <a:gd name="T85" fmla="*/ 33 h 237"/>
                  <a:gd name="T86" fmla="*/ 5 w 533"/>
                  <a:gd name="T87" fmla="*/ 6 h 237"/>
                  <a:gd name="T88" fmla="*/ 7 w 533"/>
                  <a:gd name="T89" fmla="*/ 0 h 237"/>
                  <a:gd name="T90" fmla="*/ 20 w 533"/>
                  <a:gd name="T91" fmla="*/ 9 h 237"/>
                  <a:gd name="T92" fmla="*/ 20 w 533"/>
                  <a:gd name="T93"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3" h="237">
                    <a:moveTo>
                      <a:pt x="20" y="9"/>
                    </a:moveTo>
                    <a:lnTo>
                      <a:pt x="46" y="18"/>
                    </a:lnTo>
                    <a:lnTo>
                      <a:pt x="78" y="25"/>
                    </a:lnTo>
                    <a:lnTo>
                      <a:pt x="112" y="25"/>
                    </a:lnTo>
                    <a:lnTo>
                      <a:pt x="139" y="35"/>
                    </a:lnTo>
                    <a:lnTo>
                      <a:pt x="183" y="43"/>
                    </a:lnTo>
                    <a:lnTo>
                      <a:pt x="227" y="53"/>
                    </a:lnTo>
                    <a:lnTo>
                      <a:pt x="253" y="53"/>
                    </a:lnTo>
                    <a:lnTo>
                      <a:pt x="293" y="65"/>
                    </a:lnTo>
                    <a:lnTo>
                      <a:pt x="326" y="70"/>
                    </a:lnTo>
                    <a:lnTo>
                      <a:pt x="380" y="82"/>
                    </a:lnTo>
                    <a:lnTo>
                      <a:pt x="425" y="86"/>
                    </a:lnTo>
                    <a:lnTo>
                      <a:pt x="458" y="95"/>
                    </a:lnTo>
                    <a:lnTo>
                      <a:pt x="499" y="99"/>
                    </a:lnTo>
                    <a:lnTo>
                      <a:pt x="520" y="105"/>
                    </a:lnTo>
                    <a:lnTo>
                      <a:pt x="529" y="107"/>
                    </a:lnTo>
                    <a:lnTo>
                      <a:pt x="528" y="145"/>
                    </a:lnTo>
                    <a:lnTo>
                      <a:pt x="528" y="159"/>
                    </a:lnTo>
                    <a:lnTo>
                      <a:pt x="532" y="180"/>
                    </a:lnTo>
                    <a:lnTo>
                      <a:pt x="529" y="207"/>
                    </a:lnTo>
                    <a:lnTo>
                      <a:pt x="528" y="225"/>
                    </a:lnTo>
                    <a:lnTo>
                      <a:pt x="529" y="236"/>
                    </a:lnTo>
                    <a:lnTo>
                      <a:pt x="438" y="217"/>
                    </a:lnTo>
                    <a:lnTo>
                      <a:pt x="427" y="217"/>
                    </a:lnTo>
                    <a:lnTo>
                      <a:pt x="400" y="203"/>
                    </a:lnTo>
                    <a:lnTo>
                      <a:pt x="355" y="194"/>
                    </a:lnTo>
                    <a:lnTo>
                      <a:pt x="314" y="194"/>
                    </a:lnTo>
                    <a:lnTo>
                      <a:pt x="294" y="183"/>
                    </a:lnTo>
                    <a:lnTo>
                      <a:pt x="256" y="180"/>
                    </a:lnTo>
                    <a:lnTo>
                      <a:pt x="229" y="163"/>
                    </a:lnTo>
                    <a:lnTo>
                      <a:pt x="210" y="166"/>
                    </a:lnTo>
                    <a:lnTo>
                      <a:pt x="190" y="157"/>
                    </a:lnTo>
                    <a:lnTo>
                      <a:pt x="179" y="157"/>
                    </a:lnTo>
                    <a:lnTo>
                      <a:pt x="86" y="132"/>
                    </a:lnTo>
                    <a:lnTo>
                      <a:pt x="75" y="126"/>
                    </a:lnTo>
                    <a:lnTo>
                      <a:pt x="50" y="126"/>
                    </a:lnTo>
                    <a:lnTo>
                      <a:pt x="36" y="120"/>
                    </a:lnTo>
                    <a:lnTo>
                      <a:pt x="15" y="120"/>
                    </a:lnTo>
                    <a:lnTo>
                      <a:pt x="9" y="110"/>
                    </a:lnTo>
                    <a:lnTo>
                      <a:pt x="2" y="107"/>
                    </a:lnTo>
                    <a:lnTo>
                      <a:pt x="0" y="70"/>
                    </a:lnTo>
                    <a:lnTo>
                      <a:pt x="5" y="43"/>
                    </a:lnTo>
                    <a:lnTo>
                      <a:pt x="2" y="33"/>
                    </a:lnTo>
                    <a:lnTo>
                      <a:pt x="5" y="6"/>
                    </a:lnTo>
                    <a:lnTo>
                      <a:pt x="7" y="0"/>
                    </a:lnTo>
                    <a:lnTo>
                      <a:pt x="20" y="9"/>
                    </a:lnTo>
                    <a:lnTo>
                      <a:pt x="20" y="9"/>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0" name="その他">
                <a:extLst>
                  <a:ext uri="{FF2B5EF4-FFF2-40B4-BE49-F238E27FC236}">
                    <a16:creationId xmlns:a16="http://schemas.microsoft.com/office/drawing/2014/main" id="{05FF8D7F-F68C-41C0-B29C-B5CC260667DB}"/>
                  </a:ext>
                </a:extLst>
              </p:cNvPr>
              <p:cNvSpPr>
                <a:spLocks/>
              </p:cNvSpPr>
              <p:nvPr/>
            </p:nvSpPr>
            <p:spPr bwMode="auto">
              <a:xfrm>
                <a:off x="1596" y="1280"/>
                <a:ext cx="486" cy="118"/>
              </a:xfrm>
              <a:custGeom>
                <a:avLst/>
                <a:gdLst>
                  <a:gd name="T0" fmla="*/ 0 w 486"/>
                  <a:gd name="T1" fmla="*/ 11 h 118"/>
                  <a:gd name="T2" fmla="*/ 103 w 486"/>
                  <a:gd name="T3" fmla="*/ 2 h 118"/>
                  <a:gd name="T4" fmla="*/ 112 w 486"/>
                  <a:gd name="T5" fmla="*/ 2 h 118"/>
                  <a:gd name="T6" fmla="*/ 147 w 486"/>
                  <a:gd name="T7" fmla="*/ 0 h 118"/>
                  <a:gd name="T8" fmla="*/ 176 w 486"/>
                  <a:gd name="T9" fmla="*/ 0 h 118"/>
                  <a:gd name="T10" fmla="*/ 223 w 486"/>
                  <a:gd name="T11" fmla="*/ 3 h 118"/>
                  <a:gd name="T12" fmla="*/ 274 w 486"/>
                  <a:gd name="T13" fmla="*/ 3 h 118"/>
                  <a:gd name="T14" fmla="*/ 292 w 486"/>
                  <a:gd name="T15" fmla="*/ 3 h 118"/>
                  <a:gd name="T16" fmla="*/ 345 w 486"/>
                  <a:gd name="T17" fmla="*/ 4 h 118"/>
                  <a:gd name="T18" fmla="*/ 365 w 486"/>
                  <a:gd name="T19" fmla="*/ 4 h 118"/>
                  <a:gd name="T20" fmla="*/ 421 w 486"/>
                  <a:gd name="T21" fmla="*/ 11 h 118"/>
                  <a:gd name="T22" fmla="*/ 454 w 486"/>
                  <a:gd name="T23" fmla="*/ 11 h 118"/>
                  <a:gd name="T24" fmla="*/ 485 w 486"/>
                  <a:gd name="T25" fmla="*/ 15 h 118"/>
                  <a:gd name="T26" fmla="*/ 454 w 486"/>
                  <a:gd name="T27" fmla="*/ 117 h 118"/>
                  <a:gd name="T28" fmla="*/ 16 w 486"/>
                  <a:gd name="T29" fmla="*/ 49 h 118"/>
                  <a:gd name="T30" fmla="*/ 0 w 486"/>
                  <a:gd name="T31" fmla="*/ 11 h 118"/>
                  <a:gd name="T32" fmla="*/ 0 w 486"/>
                  <a:gd name="T33" fmla="*/ 1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6" h="118">
                    <a:moveTo>
                      <a:pt x="0" y="11"/>
                    </a:moveTo>
                    <a:lnTo>
                      <a:pt x="103" y="2"/>
                    </a:lnTo>
                    <a:lnTo>
                      <a:pt x="112" y="2"/>
                    </a:lnTo>
                    <a:lnTo>
                      <a:pt x="147" y="0"/>
                    </a:lnTo>
                    <a:lnTo>
                      <a:pt x="176" y="0"/>
                    </a:lnTo>
                    <a:lnTo>
                      <a:pt x="223" y="3"/>
                    </a:lnTo>
                    <a:lnTo>
                      <a:pt x="274" y="3"/>
                    </a:lnTo>
                    <a:lnTo>
                      <a:pt x="292" y="3"/>
                    </a:lnTo>
                    <a:lnTo>
                      <a:pt x="345" y="4"/>
                    </a:lnTo>
                    <a:lnTo>
                      <a:pt x="365" y="4"/>
                    </a:lnTo>
                    <a:lnTo>
                      <a:pt x="421" y="11"/>
                    </a:lnTo>
                    <a:lnTo>
                      <a:pt x="454" y="11"/>
                    </a:lnTo>
                    <a:lnTo>
                      <a:pt x="485" y="15"/>
                    </a:lnTo>
                    <a:lnTo>
                      <a:pt x="454" y="117"/>
                    </a:lnTo>
                    <a:lnTo>
                      <a:pt x="16" y="49"/>
                    </a:lnTo>
                    <a:lnTo>
                      <a:pt x="0" y="11"/>
                    </a:lnTo>
                    <a:lnTo>
                      <a:pt x="0" y="11"/>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1" name="その他">
                <a:extLst>
                  <a:ext uri="{FF2B5EF4-FFF2-40B4-BE49-F238E27FC236}">
                    <a16:creationId xmlns:a16="http://schemas.microsoft.com/office/drawing/2014/main" id="{60266801-FE37-4D03-97FA-D640B8EA8878}"/>
                  </a:ext>
                </a:extLst>
              </p:cNvPr>
              <p:cNvSpPr>
                <a:spLocks/>
              </p:cNvSpPr>
              <p:nvPr/>
            </p:nvSpPr>
            <p:spPr bwMode="auto">
              <a:xfrm>
                <a:off x="1989" y="1306"/>
                <a:ext cx="78" cy="432"/>
              </a:xfrm>
              <a:custGeom>
                <a:avLst/>
                <a:gdLst>
                  <a:gd name="T0" fmla="*/ 35 w 78"/>
                  <a:gd name="T1" fmla="*/ 11 h 432"/>
                  <a:gd name="T2" fmla="*/ 77 w 78"/>
                  <a:gd name="T3" fmla="*/ 0 h 432"/>
                  <a:gd name="T4" fmla="*/ 77 w 78"/>
                  <a:gd name="T5" fmla="*/ 398 h 432"/>
                  <a:gd name="T6" fmla="*/ 58 w 78"/>
                  <a:gd name="T7" fmla="*/ 424 h 432"/>
                  <a:gd name="T8" fmla="*/ 42 w 78"/>
                  <a:gd name="T9" fmla="*/ 426 h 432"/>
                  <a:gd name="T10" fmla="*/ 33 w 78"/>
                  <a:gd name="T11" fmla="*/ 431 h 432"/>
                  <a:gd name="T12" fmla="*/ 0 w 78"/>
                  <a:gd name="T13" fmla="*/ 239 h 432"/>
                  <a:gd name="T14" fmla="*/ 23 w 78"/>
                  <a:gd name="T15" fmla="*/ 43 h 432"/>
                  <a:gd name="T16" fmla="*/ 35 w 78"/>
                  <a:gd name="T17" fmla="*/ 11 h 432"/>
                  <a:gd name="T18" fmla="*/ 35 w 78"/>
                  <a:gd name="T19" fmla="*/ 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32">
                    <a:moveTo>
                      <a:pt x="35" y="11"/>
                    </a:moveTo>
                    <a:lnTo>
                      <a:pt x="77" y="0"/>
                    </a:lnTo>
                    <a:lnTo>
                      <a:pt x="77" y="398"/>
                    </a:lnTo>
                    <a:lnTo>
                      <a:pt x="58" y="424"/>
                    </a:lnTo>
                    <a:lnTo>
                      <a:pt x="42" y="426"/>
                    </a:lnTo>
                    <a:lnTo>
                      <a:pt x="33" y="431"/>
                    </a:lnTo>
                    <a:lnTo>
                      <a:pt x="0" y="239"/>
                    </a:lnTo>
                    <a:lnTo>
                      <a:pt x="23" y="43"/>
                    </a:lnTo>
                    <a:lnTo>
                      <a:pt x="35" y="11"/>
                    </a:lnTo>
                    <a:lnTo>
                      <a:pt x="35" y="11"/>
                    </a:lnTo>
                  </a:path>
                </a:pathLst>
              </a:custGeom>
              <a:solidFill>
                <a:srgbClr val="C0C0C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2" name="その他">
                <a:extLst>
                  <a:ext uri="{FF2B5EF4-FFF2-40B4-BE49-F238E27FC236}">
                    <a16:creationId xmlns:a16="http://schemas.microsoft.com/office/drawing/2014/main" id="{B04D3FD9-E577-4F30-98D5-A00705626CEC}"/>
                  </a:ext>
                </a:extLst>
              </p:cNvPr>
              <p:cNvSpPr>
                <a:spLocks/>
              </p:cNvSpPr>
              <p:nvPr/>
            </p:nvSpPr>
            <p:spPr bwMode="auto">
              <a:xfrm>
                <a:off x="1596" y="1291"/>
                <a:ext cx="430" cy="447"/>
              </a:xfrm>
              <a:custGeom>
                <a:avLst/>
                <a:gdLst>
                  <a:gd name="T0" fmla="*/ 6 w 430"/>
                  <a:gd name="T1" fmla="*/ 0 h 447"/>
                  <a:gd name="T2" fmla="*/ 33 w 430"/>
                  <a:gd name="T3" fmla="*/ 6 h 447"/>
                  <a:gd name="T4" fmla="*/ 64 w 430"/>
                  <a:gd name="T5" fmla="*/ 0 h 447"/>
                  <a:gd name="T6" fmla="*/ 75 w 430"/>
                  <a:gd name="T7" fmla="*/ 6 h 447"/>
                  <a:gd name="T8" fmla="*/ 90 w 430"/>
                  <a:gd name="T9" fmla="*/ 6 h 447"/>
                  <a:gd name="T10" fmla="*/ 112 w 430"/>
                  <a:gd name="T11" fmla="*/ 6 h 447"/>
                  <a:gd name="T12" fmla="*/ 116 w 430"/>
                  <a:gd name="T13" fmla="*/ 9 h 447"/>
                  <a:gd name="T14" fmla="*/ 159 w 430"/>
                  <a:gd name="T15" fmla="*/ 6 h 447"/>
                  <a:gd name="T16" fmla="*/ 209 w 430"/>
                  <a:gd name="T17" fmla="*/ 13 h 447"/>
                  <a:gd name="T18" fmla="*/ 246 w 430"/>
                  <a:gd name="T19" fmla="*/ 13 h 447"/>
                  <a:gd name="T20" fmla="*/ 272 w 430"/>
                  <a:gd name="T21" fmla="*/ 15 h 447"/>
                  <a:gd name="T22" fmla="*/ 319 w 430"/>
                  <a:gd name="T23" fmla="*/ 15 h 447"/>
                  <a:gd name="T24" fmla="*/ 349 w 430"/>
                  <a:gd name="T25" fmla="*/ 26 h 447"/>
                  <a:gd name="T26" fmla="*/ 386 w 430"/>
                  <a:gd name="T27" fmla="*/ 23 h 447"/>
                  <a:gd name="T28" fmla="*/ 415 w 430"/>
                  <a:gd name="T29" fmla="*/ 26 h 447"/>
                  <a:gd name="T30" fmla="*/ 429 w 430"/>
                  <a:gd name="T31" fmla="*/ 29 h 447"/>
                  <a:gd name="T32" fmla="*/ 426 w 430"/>
                  <a:gd name="T33" fmla="*/ 73 h 447"/>
                  <a:gd name="T34" fmla="*/ 429 w 430"/>
                  <a:gd name="T35" fmla="*/ 85 h 447"/>
                  <a:gd name="T36" fmla="*/ 424 w 430"/>
                  <a:gd name="T37" fmla="*/ 112 h 447"/>
                  <a:gd name="T38" fmla="*/ 424 w 430"/>
                  <a:gd name="T39" fmla="*/ 128 h 447"/>
                  <a:gd name="T40" fmla="*/ 429 w 430"/>
                  <a:gd name="T41" fmla="*/ 163 h 447"/>
                  <a:gd name="T42" fmla="*/ 424 w 430"/>
                  <a:gd name="T43" fmla="*/ 196 h 447"/>
                  <a:gd name="T44" fmla="*/ 424 w 430"/>
                  <a:gd name="T45" fmla="*/ 224 h 447"/>
                  <a:gd name="T46" fmla="*/ 426 w 430"/>
                  <a:gd name="T47" fmla="*/ 253 h 447"/>
                  <a:gd name="T48" fmla="*/ 426 w 430"/>
                  <a:gd name="T49" fmla="*/ 292 h 447"/>
                  <a:gd name="T50" fmla="*/ 421 w 430"/>
                  <a:gd name="T51" fmla="*/ 351 h 447"/>
                  <a:gd name="T52" fmla="*/ 426 w 430"/>
                  <a:gd name="T53" fmla="*/ 392 h 447"/>
                  <a:gd name="T54" fmla="*/ 426 w 430"/>
                  <a:gd name="T55" fmla="*/ 426 h 447"/>
                  <a:gd name="T56" fmla="*/ 426 w 430"/>
                  <a:gd name="T57" fmla="*/ 446 h 447"/>
                  <a:gd name="T58" fmla="*/ 389 w 430"/>
                  <a:gd name="T59" fmla="*/ 444 h 447"/>
                  <a:gd name="T60" fmla="*/ 367 w 430"/>
                  <a:gd name="T61" fmla="*/ 444 h 447"/>
                  <a:gd name="T62" fmla="*/ 325 w 430"/>
                  <a:gd name="T63" fmla="*/ 431 h 447"/>
                  <a:gd name="T64" fmla="*/ 312 w 430"/>
                  <a:gd name="T65" fmla="*/ 431 h 447"/>
                  <a:gd name="T66" fmla="*/ 283 w 430"/>
                  <a:gd name="T67" fmla="*/ 423 h 447"/>
                  <a:gd name="T68" fmla="*/ 264 w 430"/>
                  <a:gd name="T69" fmla="*/ 423 h 447"/>
                  <a:gd name="T70" fmla="*/ 246 w 430"/>
                  <a:gd name="T71" fmla="*/ 423 h 447"/>
                  <a:gd name="T72" fmla="*/ 213 w 430"/>
                  <a:gd name="T73" fmla="*/ 411 h 447"/>
                  <a:gd name="T74" fmla="*/ 180 w 430"/>
                  <a:gd name="T75" fmla="*/ 411 h 447"/>
                  <a:gd name="T76" fmla="*/ 168 w 430"/>
                  <a:gd name="T77" fmla="*/ 406 h 447"/>
                  <a:gd name="T78" fmla="*/ 140 w 430"/>
                  <a:gd name="T79" fmla="*/ 404 h 447"/>
                  <a:gd name="T80" fmla="*/ 112 w 430"/>
                  <a:gd name="T81" fmla="*/ 394 h 447"/>
                  <a:gd name="T82" fmla="*/ 90 w 430"/>
                  <a:gd name="T83" fmla="*/ 394 h 447"/>
                  <a:gd name="T84" fmla="*/ 53 w 430"/>
                  <a:gd name="T85" fmla="*/ 389 h 447"/>
                  <a:gd name="T86" fmla="*/ 33 w 430"/>
                  <a:gd name="T87" fmla="*/ 380 h 447"/>
                  <a:gd name="T88" fmla="*/ 6 w 430"/>
                  <a:gd name="T89" fmla="*/ 380 h 447"/>
                  <a:gd name="T90" fmla="*/ 10 w 430"/>
                  <a:gd name="T91" fmla="*/ 344 h 447"/>
                  <a:gd name="T92" fmla="*/ 7 w 430"/>
                  <a:gd name="T93" fmla="*/ 308 h 447"/>
                  <a:gd name="T94" fmla="*/ 7 w 430"/>
                  <a:gd name="T95" fmla="*/ 277 h 447"/>
                  <a:gd name="T96" fmla="*/ 10 w 430"/>
                  <a:gd name="T97" fmla="*/ 240 h 447"/>
                  <a:gd name="T98" fmla="*/ 10 w 430"/>
                  <a:gd name="T99" fmla="*/ 230 h 447"/>
                  <a:gd name="T100" fmla="*/ 10 w 430"/>
                  <a:gd name="T101" fmla="*/ 204 h 447"/>
                  <a:gd name="T102" fmla="*/ 10 w 430"/>
                  <a:gd name="T103" fmla="*/ 179 h 447"/>
                  <a:gd name="T104" fmla="*/ 7 w 430"/>
                  <a:gd name="T105" fmla="*/ 152 h 447"/>
                  <a:gd name="T106" fmla="*/ 6 w 430"/>
                  <a:gd name="T107" fmla="*/ 118 h 447"/>
                  <a:gd name="T108" fmla="*/ 7 w 430"/>
                  <a:gd name="T109" fmla="*/ 79 h 447"/>
                  <a:gd name="T110" fmla="*/ 7 w 430"/>
                  <a:gd name="T111" fmla="*/ 62 h 447"/>
                  <a:gd name="T112" fmla="*/ 0 w 430"/>
                  <a:gd name="T113" fmla="*/ 31 h 447"/>
                  <a:gd name="T114" fmla="*/ 0 w 430"/>
                  <a:gd name="T115" fmla="*/ 6 h 447"/>
                  <a:gd name="T116" fmla="*/ 6 w 430"/>
                  <a:gd name="T117" fmla="*/ 0 h 447"/>
                  <a:gd name="T118" fmla="*/ 6 w 430"/>
                  <a:gd name="T11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447">
                    <a:moveTo>
                      <a:pt x="6" y="0"/>
                    </a:moveTo>
                    <a:lnTo>
                      <a:pt x="33" y="6"/>
                    </a:lnTo>
                    <a:lnTo>
                      <a:pt x="64" y="0"/>
                    </a:lnTo>
                    <a:lnTo>
                      <a:pt x="75" y="6"/>
                    </a:lnTo>
                    <a:lnTo>
                      <a:pt x="90" y="6"/>
                    </a:lnTo>
                    <a:lnTo>
                      <a:pt x="112" y="6"/>
                    </a:lnTo>
                    <a:lnTo>
                      <a:pt x="116" y="9"/>
                    </a:lnTo>
                    <a:lnTo>
                      <a:pt x="159" y="6"/>
                    </a:lnTo>
                    <a:lnTo>
                      <a:pt x="209" y="13"/>
                    </a:lnTo>
                    <a:lnTo>
                      <a:pt x="246" y="13"/>
                    </a:lnTo>
                    <a:lnTo>
                      <a:pt x="272" y="15"/>
                    </a:lnTo>
                    <a:lnTo>
                      <a:pt x="319" y="15"/>
                    </a:lnTo>
                    <a:lnTo>
                      <a:pt x="349" y="26"/>
                    </a:lnTo>
                    <a:lnTo>
                      <a:pt x="386" y="23"/>
                    </a:lnTo>
                    <a:lnTo>
                      <a:pt x="415" y="26"/>
                    </a:lnTo>
                    <a:lnTo>
                      <a:pt x="429" y="29"/>
                    </a:lnTo>
                    <a:lnTo>
                      <a:pt x="426" y="73"/>
                    </a:lnTo>
                    <a:lnTo>
                      <a:pt x="429" y="85"/>
                    </a:lnTo>
                    <a:lnTo>
                      <a:pt x="424" y="112"/>
                    </a:lnTo>
                    <a:lnTo>
                      <a:pt x="424" y="128"/>
                    </a:lnTo>
                    <a:lnTo>
                      <a:pt x="429" y="163"/>
                    </a:lnTo>
                    <a:lnTo>
                      <a:pt x="424" y="196"/>
                    </a:lnTo>
                    <a:lnTo>
                      <a:pt x="424" y="224"/>
                    </a:lnTo>
                    <a:lnTo>
                      <a:pt x="426" y="253"/>
                    </a:lnTo>
                    <a:lnTo>
                      <a:pt x="426" y="292"/>
                    </a:lnTo>
                    <a:lnTo>
                      <a:pt x="421" y="351"/>
                    </a:lnTo>
                    <a:lnTo>
                      <a:pt x="426" y="392"/>
                    </a:lnTo>
                    <a:lnTo>
                      <a:pt x="426" y="426"/>
                    </a:lnTo>
                    <a:lnTo>
                      <a:pt x="426" y="446"/>
                    </a:lnTo>
                    <a:lnTo>
                      <a:pt x="389" y="444"/>
                    </a:lnTo>
                    <a:lnTo>
                      <a:pt x="367" y="444"/>
                    </a:lnTo>
                    <a:lnTo>
                      <a:pt x="325" y="431"/>
                    </a:lnTo>
                    <a:lnTo>
                      <a:pt x="312" y="431"/>
                    </a:lnTo>
                    <a:lnTo>
                      <a:pt x="283" y="423"/>
                    </a:lnTo>
                    <a:lnTo>
                      <a:pt x="264" y="423"/>
                    </a:lnTo>
                    <a:lnTo>
                      <a:pt x="246" y="423"/>
                    </a:lnTo>
                    <a:lnTo>
                      <a:pt x="213" y="411"/>
                    </a:lnTo>
                    <a:lnTo>
                      <a:pt x="180" y="411"/>
                    </a:lnTo>
                    <a:lnTo>
                      <a:pt x="168" y="406"/>
                    </a:lnTo>
                    <a:lnTo>
                      <a:pt x="140" y="404"/>
                    </a:lnTo>
                    <a:lnTo>
                      <a:pt x="112" y="394"/>
                    </a:lnTo>
                    <a:lnTo>
                      <a:pt x="90" y="394"/>
                    </a:lnTo>
                    <a:lnTo>
                      <a:pt x="53" y="389"/>
                    </a:lnTo>
                    <a:lnTo>
                      <a:pt x="33" y="380"/>
                    </a:lnTo>
                    <a:lnTo>
                      <a:pt x="6" y="380"/>
                    </a:lnTo>
                    <a:lnTo>
                      <a:pt x="10" y="344"/>
                    </a:lnTo>
                    <a:lnTo>
                      <a:pt x="7" y="308"/>
                    </a:lnTo>
                    <a:lnTo>
                      <a:pt x="7" y="277"/>
                    </a:lnTo>
                    <a:lnTo>
                      <a:pt x="10" y="240"/>
                    </a:lnTo>
                    <a:lnTo>
                      <a:pt x="10" y="230"/>
                    </a:lnTo>
                    <a:lnTo>
                      <a:pt x="10" y="204"/>
                    </a:lnTo>
                    <a:lnTo>
                      <a:pt x="10" y="179"/>
                    </a:lnTo>
                    <a:lnTo>
                      <a:pt x="7" y="152"/>
                    </a:lnTo>
                    <a:lnTo>
                      <a:pt x="6" y="118"/>
                    </a:lnTo>
                    <a:lnTo>
                      <a:pt x="7" y="79"/>
                    </a:lnTo>
                    <a:lnTo>
                      <a:pt x="7" y="62"/>
                    </a:lnTo>
                    <a:lnTo>
                      <a:pt x="0" y="31"/>
                    </a:lnTo>
                    <a:lnTo>
                      <a:pt x="0" y="6"/>
                    </a:lnTo>
                    <a:lnTo>
                      <a:pt x="6" y="0"/>
                    </a:lnTo>
                    <a:lnTo>
                      <a:pt x="6"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3" name="その他">
                <a:extLst>
                  <a:ext uri="{FF2B5EF4-FFF2-40B4-BE49-F238E27FC236}">
                    <a16:creationId xmlns:a16="http://schemas.microsoft.com/office/drawing/2014/main" id="{7C61C225-2D9D-4622-BAD0-945B5E4B8D9D}"/>
                  </a:ext>
                </a:extLst>
              </p:cNvPr>
              <p:cNvSpPr>
                <a:spLocks/>
              </p:cNvSpPr>
              <p:nvPr/>
            </p:nvSpPr>
            <p:spPr bwMode="auto">
              <a:xfrm>
                <a:off x="1641" y="1337"/>
                <a:ext cx="337" cy="324"/>
              </a:xfrm>
              <a:custGeom>
                <a:avLst/>
                <a:gdLst>
                  <a:gd name="T0" fmla="*/ 1 w 337"/>
                  <a:gd name="T1" fmla="*/ 0 h 324"/>
                  <a:gd name="T2" fmla="*/ 56 w 337"/>
                  <a:gd name="T3" fmla="*/ 4 h 324"/>
                  <a:gd name="T4" fmla="*/ 67 w 337"/>
                  <a:gd name="T5" fmla="*/ 13 h 324"/>
                  <a:gd name="T6" fmla="*/ 114 w 337"/>
                  <a:gd name="T7" fmla="*/ 13 h 324"/>
                  <a:gd name="T8" fmla="*/ 148 w 337"/>
                  <a:gd name="T9" fmla="*/ 13 h 324"/>
                  <a:gd name="T10" fmla="*/ 198 w 337"/>
                  <a:gd name="T11" fmla="*/ 16 h 324"/>
                  <a:gd name="T12" fmla="*/ 245 w 337"/>
                  <a:gd name="T13" fmla="*/ 16 h 324"/>
                  <a:gd name="T14" fmla="*/ 289 w 337"/>
                  <a:gd name="T15" fmla="*/ 27 h 324"/>
                  <a:gd name="T16" fmla="*/ 317 w 337"/>
                  <a:gd name="T17" fmla="*/ 23 h 324"/>
                  <a:gd name="T18" fmla="*/ 333 w 337"/>
                  <a:gd name="T19" fmla="*/ 27 h 324"/>
                  <a:gd name="T20" fmla="*/ 333 w 337"/>
                  <a:gd name="T21" fmla="*/ 62 h 324"/>
                  <a:gd name="T22" fmla="*/ 333 w 337"/>
                  <a:gd name="T23" fmla="*/ 103 h 324"/>
                  <a:gd name="T24" fmla="*/ 328 w 337"/>
                  <a:gd name="T25" fmla="*/ 122 h 324"/>
                  <a:gd name="T26" fmla="*/ 328 w 337"/>
                  <a:gd name="T27" fmla="*/ 153 h 324"/>
                  <a:gd name="T28" fmla="*/ 336 w 337"/>
                  <a:gd name="T29" fmla="*/ 165 h 324"/>
                  <a:gd name="T30" fmla="*/ 322 w 337"/>
                  <a:gd name="T31" fmla="*/ 222 h 324"/>
                  <a:gd name="T32" fmla="*/ 322 w 337"/>
                  <a:gd name="T33" fmla="*/ 273 h 324"/>
                  <a:gd name="T34" fmla="*/ 328 w 337"/>
                  <a:gd name="T35" fmla="*/ 305 h 324"/>
                  <a:gd name="T36" fmla="*/ 328 w 337"/>
                  <a:gd name="T37" fmla="*/ 323 h 324"/>
                  <a:gd name="T38" fmla="*/ 289 w 337"/>
                  <a:gd name="T39" fmla="*/ 314 h 324"/>
                  <a:gd name="T40" fmla="*/ 267 w 337"/>
                  <a:gd name="T41" fmla="*/ 314 h 324"/>
                  <a:gd name="T42" fmla="*/ 207 w 337"/>
                  <a:gd name="T43" fmla="*/ 305 h 324"/>
                  <a:gd name="T44" fmla="*/ 198 w 337"/>
                  <a:gd name="T45" fmla="*/ 305 h 324"/>
                  <a:gd name="T46" fmla="*/ 161 w 337"/>
                  <a:gd name="T47" fmla="*/ 298 h 324"/>
                  <a:gd name="T48" fmla="*/ 135 w 337"/>
                  <a:gd name="T49" fmla="*/ 298 h 324"/>
                  <a:gd name="T50" fmla="*/ 114 w 337"/>
                  <a:gd name="T51" fmla="*/ 292 h 324"/>
                  <a:gd name="T52" fmla="*/ 74 w 337"/>
                  <a:gd name="T53" fmla="*/ 292 h 324"/>
                  <a:gd name="T54" fmla="*/ 67 w 337"/>
                  <a:gd name="T55" fmla="*/ 292 h 324"/>
                  <a:gd name="T56" fmla="*/ 27 w 337"/>
                  <a:gd name="T57" fmla="*/ 283 h 324"/>
                  <a:gd name="T58" fmla="*/ 8 w 337"/>
                  <a:gd name="T59" fmla="*/ 283 h 324"/>
                  <a:gd name="T60" fmla="*/ 4 w 337"/>
                  <a:gd name="T61" fmla="*/ 253 h 324"/>
                  <a:gd name="T62" fmla="*/ 8 w 337"/>
                  <a:gd name="T63" fmla="*/ 215 h 324"/>
                  <a:gd name="T64" fmla="*/ 4 w 337"/>
                  <a:gd name="T65" fmla="*/ 184 h 324"/>
                  <a:gd name="T66" fmla="*/ 4 w 337"/>
                  <a:gd name="T67" fmla="*/ 122 h 324"/>
                  <a:gd name="T68" fmla="*/ 1 w 337"/>
                  <a:gd name="T69" fmla="*/ 97 h 324"/>
                  <a:gd name="T70" fmla="*/ 8 w 337"/>
                  <a:gd name="T71" fmla="*/ 47 h 324"/>
                  <a:gd name="T72" fmla="*/ 0 w 337"/>
                  <a:gd name="T73" fmla="*/ 0 h 324"/>
                  <a:gd name="T74" fmla="*/ 1 w 337"/>
                  <a:gd name="T75" fmla="*/ 0 h 324"/>
                  <a:gd name="T76" fmla="*/ 1 w 337"/>
                  <a:gd name="T77"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324">
                    <a:moveTo>
                      <a:pt x="1" y="0"/>
                    </a:moveTo>
                    <a:lnTo>
                      <a:pt x="56" y="4"/>
                    </a:lnTo>
                    <a:lnTo>
                      <a:pt x="67" y="13"/>
                    </a:lnTo>
                    <a:lnTo>
                      <a:pt x="114" y="13"/>
                    </a:lnTo>
                    <a:lnTo>
                      <a:pt x="148" y="13"/>
                    </a:lnTo>
                    <a:lnTo>
                      <a:pt x="198" y="16"/>
                    </a:lnTo>
                    <a:lnTo>
                      <a:pt x="245" y="16"/>
                    </a:lnTo>
                    <a:lnTo>
                      <a:pt x="289" y="27"/>
                    </a:lnTo>
                    <a:lnTo>
                      <a:pt x="317" y="23"/>
                    </a:lnTo>
                    <a:lnTo>
                      <a:pt x="333" y="27"/>
                    </a:lnTo>
                    <a:lnTo>
                      <a:pt x="333" y="62"/>
                    </a:lnTo>
                    <a:lnTo>
                      <a:pt x="333" y="103"/>
                    </a:lnTo>
                    <a:lnTo>
                      <a:pt x="328" y="122"/>
                    </a:lnTo>
                    <a:lnTo>
                      <a:pt x="328" y="153"/>
                    </a:lnTo>
                    <a:lnTo>
                      <a:pt x="336" y="165"/>
                    </a:lnTo>
                    <a:lnTo>
                      <a:pt x="322" y="222"/>
                    </a:lnTo>
                    <a:lnTo>
                      <a:pt x="322" y="273"/>
                    </a:lnTo>
                    <a:lnTo>
                      <a:pt x="328" y="305"/>
                    </a:lnTo>
                    <a:lnTo>
                      <a:pt x="328" y="323"/>
                    </a:lnTo>
                    <a:lnTo>
                      <a:pt x="289" y="314"/>
                    </a:lnTo>
                    <a:lnTo>
                      <a:pt x="267" y="314"/>
                    </a:lnTo>
                    <a:lnTo>
                      <a:pt x="207" y="305"/>
                    </a:lnTo>
                    <a:lnTo>
                      <a:pt x="198" y="305"/>
                    </a:lnTo>
                    <a:lnTo>
                      <a:pt x="161" y="298"/>
                    </a:lnTo>
                    <a:lnTo>
                      <a:pt x="135" y="298"/>
                    </a:lnTo>
                    <a:lnTo>
                      <a:pt x="114" y="292"/>
                    </a:lnTo>
                    <a:lnTo>
                      <a:pt x="74" y="292"/>
                    </a:lnTo>
                    <a:lnTo>
                      <a:pt x="67" y="292"/>
                    </a:lnTo>
                    <a:lnTo>
                      <a:pt x="27" y="283"/>
                    </a:lnTo>
                    <a:lnTo>
                      <a:pt x="8" y="283"/>
                    </a:lnTo>
                    <a:lnTo>
                      <a:pt x="4" y="253"/>
                    </a:lnTo>
                    <a:lnTo>
                      <a:pt x="8" y="215"/>
                    </a:lnTo>
                    <a:lnTo>
                      <a:pt x="4" y="184"/>
                    </a:lnTo>
                    <a:lnTo>
                      <a:pt x="4" y="122"/>
                    </a:lnTo>
                    <a:lnTo>
                      <a:pt x="1" y="97"/>
                    </a:lnTo>
                    <a:lnTo>
                      <a:pt x="8" y="47"/>
                    </a:lnTo>
                    <a:lnTo>
                      <a:pt x="0" y="0"/>
                    </a:lnTo>
                    <a:lnTo>
                      <a:pt x="1" y="0"/>
                    </a:lnTo>
                    <a:lnTo>
                      <a:pt x="1" y="0"/>
                    </a:lnTo>
                  </a:path>
                </a:pathLst>
              </a:custGeom>
              <a:gradFill rotWithShape="0">
                <a:gsLst>
                  <a:gs pos="0">
                    <a:srgbClr val="0000FF"/>
                  </a:gs>
                  <a:gs pos="100000">
                    <a:srgbClr val="000080"/>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4" name="その他">
                <a:extLst>
                  <a:ext uri="{FF2B5EF4-FFF2-40B4-BE49-F238E27FC236}">
                    <a16:creationId xmlns:a16="http://schemas.microsoft.com/office/drawing/2014/main" id="{414FEEAE-F644-4C57-8C37-600508604D5A}"/>
                  </a:ext>
                </a:extLst>
              </p:cNvPr>
              <p:cNvSpPr>
                <a:spLocks/>
              </p:cNvSpPr>
              <p:nvPr/>
            </p:nvSpPr>
            <p:spPr bwMode="auto">
              <a:xfrm>
                <a:off x="2" y="0"/>
                <a:ext cx="1228" cy="1178"/>
              </a:xfrm>
              <a:custGeom>
                <a:avLst/>
                <a:gdLst>
                  <a:gd name="T0" fmla="*/ 540 w 1228"/>
                  <a:gd name="T1" fmla="*/ 0 h 1178"/>
                  <a:gd name="T2" fmla="*/ 432 w 1228"/>
                  <a:gd name="T3" fmla="*/ 13 h 1178"/>
                  <a:gd name="T4" fmla="*/ 358 w 1228"/>
                  <a:gd name="T5" fmla="*/ 65 h 1178"/>
                  <a:gd name="T6" fmla="*/ 322 w 1228"/>
                  <a:gd name="T7" fmla="*/ 65 h 1178"/>
                  <a:gd name="T8" fmla="*/ 256 w 1228"/>
                  <a:gd name="T9" fmla="*/ 139 h 1178"/>
                  <a:gd name="T10" fmla="*/ 174 w 1228"/>
                  <a:gd name="T11" fmla="*/ 190 h 1178"/>
                  <a:gd name="T12" fmla="*/ 155 w 1228"/>
                  <a:gd name="T13" fmla="*/ 228 h 1178"/>
                  <a:gd name="T14" fmla="*/ 102 w 1228"/>
                  <a:gd name="T15" fmla="*/ 247 h 1178"/>
                  <a:gd name="T16" fmla="*/ 62 w 1228"/>
                  <a:gd name="T17" fmla="*/ 342 h 1178"/>
                  <a:gd name="T18" fmla="*/ 25 w 1228"/>
                  <a:gd name="T19" fmla="*/ 402 h 1178"/>
                  <a:gd name="T20" fmla="*/ 25 w 1228"/>
                  <a:gd name="T21" fmla="*/ 440 h 1178"/>
                  <a:gd name="T22" fmla="*/ 9 w 1228"/>
                  <a:gd name="T23" fmla="*/ 494 h 1178"/>
                  <a:gd name="T24" fmla="*/ 0 w 1228"/>
                  <a:gd name="T25" fmla="*/ 603 h 1178"/>
                  <a:gd name="T26" fmla="*/ 0 w 1228"/>
                  <a:gd name="T27" fmla="*/ 704 h 1178"/>
                  <a:gd name="T28" fmla="*/ 25 w 1228"/>
                  <a:gd name="T29" fmla="*/ 740 h 1178"/>
                  <a:gd name="T30" fmla="*/ 25 w 1228"/>
                  <a:gd name="T31" fmla="*/ 807 h 1178"/>
                  <a:gd name="T32" fmla="*/ 83 w 1228"/>
                  <a:gd name="T33" fmla="*/ 880 h 1178"/>
                  <a:gd name="T34" fmla="*/ 137 w 1228"/>
                  <a:gd name="T35" fmla="*/ 953 h 1178"/>
                  <a:gd name="T36" fmla="*/ 182 w 1228"/>
                  <a:gd name="T37" fmla="*/ 981 h 1178"/>
                  <a:gd name="T38" fmla="*/ 256 w 1228"/>
                  <a:gd name="T39" fmla="*/ 1064 h 1178"/>
                  <a:gd name="T40" fmla="*/ 301 w 1228"/>
                  <a:gd name="T41" fmla="*/ 1082 h 1178"/>
                  <a:gd name="T42" fmla="*/ 335 w 1228"/>
                  <a:gd name="T43" fmla="*/ 1140 h 1178"/>
                  <a:gd name="T44" fmla="*/ 432 w 1228"/>
                  <a:gd name="T45" fmla="*/ 1146 h 1178"/>
                  <a:gd name="T46" fmla="*/ 467 w 1228"/>
                  <a:gd name="T47" fmla="*/ 1155 h 1178"/>
                  <a:gd name="T48" fmla="*/ 540 w 1228"/>
                  <a:gd name="T49" fmla="*/ 1155 h 1178"/>
                  <a:gd name="T50" fmla="*/ 641 w 1228"/>
                  <a:gd name="T51" fmla="*/ 1177 h 1178"/>
                  <a:gd name="T52" fmla="*/ 748 w 1228"/>
                  <a:gd name="T53" fmla="*/ 1140 h 1178"/>
                  <a:gd name="T54" fmla="*/ 784 w 1228"/>
                  <a:gd name="T55" fmla="*/ 1140 h 1178"/>
                  <a:gd name="T56" fmla="*/ 924 w 1228"/>
                  <a:gd name="T57" fmla="*/ 1064 h 1178"/>
                  <a:gd name="T58" fmla="*/ 1036 w 1228"/>
                  <a:gd name="T59" fmla="*/ 1003 h 1178"/>
                  <a:gd name="T60" fmla="*/ 1082 w 1228"/>
                  <a:gd name="T61" fmla="*/ 937 h 1178"/>
                  <a:gd name="T62" fmla="*/ 1103 w 1228"/>
                  <a:gd name="T63" fmla="*/ 900 h 1178"/>
                  <a:gd name="T64" fmla="*/ 1122 w 1228"/>
                  <a:gd name="T65" fmla="*/ 844 h 1178"/>
                  <a:gd name="T66" fmla="*/ 1192 w 1228"/>
                  <a:gd name="T67" fmla="*/ 753 h 1178"/>
                  <a:gd name="T68" fmla="*/ 1198 w 1228"/>
                  <a:gd name="T69" fmla="*/ 713 h 1178"/>
                  <a:gd name="T70" fmla="*/ 1227 w 1228"/>
                  <a:gd name="T71" fmla="*/ 632 h 1178"/>
                  <a:gd name="T72" fmla="*/ 1210 w 1228"/>
                  <a:gd name="T73" fmla="*/ 540 h 1178"/>
                  <a:gd name="T74" fmla="*/ 1192 w 1228"/>
                  <a:gd name="T75" fmla="*/ 429 h 1178"/>
                  <a:gd name="T76" fmla="*/ 1156 w 1228"/>
                  <a:gd name="T77" fmla="*/ 364 h 1178"/>
                  <a:gd name="T78" fmla="*/ 1119 w 1228"/>
                  <a:gd name="T79" fmla="*/ 282 h 1178"/>
                  <a:gd name="T80" fmla="*/ 1023 w 1228"/>
                  <a:gd name="T81" fmla="*/ 202 h 1178"/>
                  <a:gd name="T82" fmla="*/ 1023 w 1228"/>
                  <a:gd name="T83" fmla="*/ 152 h 1178"/>
                  <a:gd name="T84" fmla="*/ 924 w 1228"/>
                  <a:gd name="T85" fmla="*/ 90 h 1178"/>
                  <a:gd name="T86" fmla="*/ 784 w 1228"/>
                  <a:gd name="T87" fmla="*/ 28 h 1178"/>
                  <a:gd name="T88" fmla="*/ 698 w 1228"/>
                  <a:gd name="T89" fmla="*/ 13 h 1178"/>
                  <a:gd name="T90" fmla="*/ 595 w 1228"/>
                  <a:gd name="T91" fmla="*/ 0 h 1178"/>
                  <a:gd name="T92" fmla="*/ 540 w 1228"/>
                  <a:gd name="T93" fmla="*/ 0 h 1178"/>
                  <a:gd name="T94" fmla="*/ 540 w 1228"/>
                  <a:gd name="T95"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8" h="1178">
                    <a:moveTo>
                      <a:pt x="540" y="0"/>
                    </a:moveTo>
                    <a:lnTo>
                      <a:pt x="432" y="13"/>
                    </a:lnTo>
                    <a:lnTo>
                      <a:pt x="358" y="65"/>
                    </a:lnTo>
                    <a:lnTo>
                      <a:pt x="322" y="65"/>
                    </a:lnTo>
                    <a:lnTo>
                      <a:pt x="256" y="139"/>
                    </a:lnTo>
                    <a:lnTo>
                      <a:pt x="174" y="190"/>
                    </a:lnTo>
                    <a:lnTo>
                      <a:pt x="155" y="228"/>
                    </a:lnTo>
                    <a:lnTo>
                      <a:pt x="102" y="247"/>
                    </a:lnTo>
                    <a:lnTo>
                      <a:pt x="62" y="342"/>
                    </a:lnTo>
                    <a:lnTo>
                      <a:pt x="25" y="402"/>
                    </a:lnTo>
                    <a:lnTo>
                      <a:pt x="25" y="440"/>
                    </a:lnTo>
                    <a:lnTo>
                      <a:pt x="9" y="494"/>
                    </a:lnTo>
                    <a:lnTo>
                      <a:pt x="0" y="603"/>
                    </a:lnTo>
                    <a:lnTo>
                      <a:pt x="0" y="704"/>
                    </a:lnTo>
                    <a:lnTo>
                      <a:pt x="25" y="740"/>
                    </a:lnTo>
                    <a:lnTo>
                      <a:pt x="25" y="807"/>
                    </a:lnTo>
                    <a:lnTo>
                      <a:pt x="83" y="880"/>
                    </a:lnTo>
                    <a:lnTo>
                      <a:pt x="137" y="953"/>
                    </a:lnTo>
                    <a:lnTo>
                      <a:pt x="182" y="981"/>
                    </a:lnTo>
                    <a:lnTo>
                      <a:pt x="256" y="1064"/>
                    </a:lnTo>
                    <a:lnTo>
                      <a:pt x="301" y="1082"/>
                    </a:lnTo>
                    <a:lnTo>
                      <a:pt x="335" y="1140"/>
                    </a:lnTo>
                    <a:lnTo>
                      <a:pt x="432" y="1146"/>
                    </a:lnTo>
                    <a:lnTo>
                      <a:pt x="467" y="1155"/>
                    </a:lnTo>
                    <a:lnTo>
                      <a:pt x="540" y="1155"/>
                    </a:lnTo>
                    <a:lnTo>
                      <a:pt x="641" y="1177"/>
                    </a:lnTo>
                    <a:lnTo>
                      <a:pt x="748" y="1140"/>
                    </a:lnTo>
                    <a:lnTo>
                      <a:pt x="784" y="1140"/>
                    </a:lnTo>
                    <a:lnTo>
                      <a:pt x="924" y="1064"/>
                    </a:lnTo>
                    <a:lnTo>
                      <a:pt x="1036" y="1003"/>
                    </a:lnTo>
                    <a:lnTo>
                      <a:pt x="1082" y="937"/>
                    </a:lnTo>
                    <a:lnTo>
                      <a:pt x="1103" y="900"/>
                    </a:lnTo>
                    <a:lnTo>
                      <a:pt x="1122" y="844"/>
                    </a:lnTo>
                    <a:lnTo>
                      <a:pt x="1192" y="753"/>
                    </a:lnTo>
                    <a:lnTo>
                      <a:pt x="1198" y="713"/>
                    </a:lnTo>
                    <a:lnTo>
                      <a:pt x="1227" y="632"/>
                    </a:lnTo>
                    <a:lnTo>
                      <a:pt x="1210" y="540"/>
                    </a:lnTo>
                    <a:lnTo>
                      <a:pt x="1192" y="429"/>
                    </a:lnTo>
                    <a:lnTo>
                      <a:pt x="1156" y="364"/>
                    </a:lnTo>
                    <a:lnTo>
                      <a:pt x="1119" y="282"/>
                    </a:lnTo>
                    <a:lnTo>
                      <a:pt x="1023" y="202"/>
                    </a:lnTo>
                    <a:lnTo>
                      <a:pt x="1023" y="152"/>
                    </a:lnTo>
                    <a:lnTo>
                      <a:pt x="924" y="90"/>
                    </a:lnTo>
                    <a:lnTo>
                      <a:pt x="784" y="28"/>
                    </a:lnTo>
                    <a:lnTo>
                      <a:pt x="698" y="13"/>
                    </a:lnTo>
                    <a:lnTo>
                      <a:pt x="595" y="0"/>
                    </a:lnTo>
                    <a:lnTo>
                      <a:pt x="540" y="0"/>
                    </a:lnTo>
                    <a:lnTo>
                      <a:pt x="540" y="0"/>
                    </a:lnTo>
                  </a:path>
                </a:pathLst>
              </a:custGeom>
              <a:solidFill>
                <a:srgbClr val="BFB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5" name="その他">
                <a:extLst>
                  <a:ext uri="{FF2B5EF4-FFF2-40B4-BE49-F238E27FC236}">
                    <a16:creationId xmlns:a16="http://schemas.microsoft.com/office/drawing/2014/main" id="{455DE29B-D13A-4ABB-8D7A-50B49EF7608E}"/>
                  </a:ext>
                </a:extLst>
              </p:cNvPr>
              <p:cNvSpPr>
                <a:spLocks/>
              </p:cNvSpPr>
              <p:nvPr/>
            </p:nvSpPr>
            <p:spPr bwMode="auto">
              <a:xfrm>
                <a:off x="799" y="917"/>
                <a:ext cx="212" cy="203"/>
              </a:xfrm>
              <a:custGeom>
                <a:avLst/>
                <a:gdLst>
                  <a:gd name="T0" fmla="*/ 26 w 212"/>
                  <a:gd name="T1" fmla="*/ 202 h 203"/>
                  <a:gd name="T2" fmla="*/ 26 w 212"/>
                  <a:gd name="T3" fmla="*/ 147 h 203"/>
                  <a:gd name="T4" fmla="*/ 0 w 212"/>
                  <a:gd name="T5" fmla="*/ 137 h 203"/>
                  <a:gd name="T6" fmla="*/ 0 w 212"/>
                  <a:gd name="T7" fmla="*/ 64 h 203"/>
                  <a:gd name="T8" fmla="*/ 18 w 212"/>
                  <a:gd name="T9" fmla="*/ 36 h 203"/>
                  <a:gd name="T10" fmla="*/ 37 w 212"/>
                  <a:gd name="T11" fmla="*/ 51 h 203"/>
                  <a:gd name="T12" fmla="*/ 63 w 212"/>
                  <a:gd name="T13" fmla="*/ 20 h 203"/>
                  <a:gd name="T14" fmla="*/ 110 w 212"/>
                  <a:gd name="T15" fmla="*/ 20 h 203"/>
                  <a:gd name="T16" fmla="*/ 138 w 212"/>
                  <a:gd name="T17" fmla="*/ 0 h 203"/>
                  <a:gd name="T18" fmla="*/ 175 w 212"/>
                  <a:gd name="T19" fmla="*/ 27 h 203"/>
                  <a:gd name="T20" fmla="*/ 211 w 212"/>
                  <a:gd name="T21" fmla="*/ 51 h 203"/>
                  <a:gd name="T22" fmla="*/ 211 w 212"/>
                  <a:gd name="T23" fmla="*/ 91 h 203"/>
                  <a:gd name="T24" fmla="*/ 138 w 212"/>
                  <a:gd name="T25" fmla="*/ 147 h 203"/>
                  <a:gd name="T26" fmla="*/ 37 w 212"/>
                  <a:gd name="T27" fmla="*/ 202 h 203"/>
                  <a:gd name="T28" fmla="*/ 26 w 212"/>
                  <a:gd name="T29" fmla="*/ 202 h 203"/>
                  <a:gd name="T30" fmla="*/ 26 w 212"/>
                  <a:gd name="T31" fmla="*/ 2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203">
                    <a:moveTo>
                      <a:pt x="26" y="202"/>
                    </a:moveTo>
                    <a:lnTo>
                      <a:pt x="26" y="147"/>
                    </a:lnTo>
                    <a:lnTo>
                      <a:pt x="0" y="137"/>
                    </a:lnTo>
                    <a:lnTo>
                      <a:pt x="0" y="64"/>
                    </a:lnTo>
                    <a:lnTo>
                      <a:pt x="18" y="36"/>
                    </a:lnTo>
                    <a:lnTo>
                      <a:pt x="37" y="51"/>
                    </a:lnTo>
                    <a:lnTo>
                      <a:pt x="63" y="20"/>
                    </a:lnTo>
                    <a:lnTo>
                      <a:pt x="110" y="20"/>
                    </a:lnTo>
                    <a:lnTo>
                      <a:pt x="138" y="0"/>
                    </a:lnTo>
                    <a:lnTo>
                      <a:pt x="175" y="27"/>
                    </a:lnTo>
                    <a:lnTo>
                      <a:pt x="211" y="51"/>
                    </a:lnTo>
                    <a:lnTo>
                      <a:pt x="211" y="91"/>
                    </a:lnTo>
                    <a:lnTo>
                      <a:pt x="138" y="147"/>
                    </a:lnTo>
                    <a:lnTo>
                      <a:pt x="37" y="202"/>
                    </a:lnTo>
                    <a:lnTo>
                      <a:pt x="26" y="202"/>
                    </a:lnTo>
                    <a:lnTo>
                      <a:pt x="26" y="202"/>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6" name="その他">
                <a:extLst>
                  <a:ext uri="{FF2B5EF4-FFF2-40B4-BE49-F238E27FC236}">
                    <a16:creationId xmlns:a16="http://schemas.microsoft.com/office/drawing/2014/main" id="{0F799CD0-B302-4D0C-B3E4-84DD58F5AD88}"/>
                  </a:ext>
                </a:extLst>
              </p:cNvPr>
              <p:cNvSpPr>
                <a:spLocks/>
              </p:cNvSpPr>
              <p:nvPr/>
            </p:nvSpPr>
            <p:spPr bwMode="auto">
              <a:xfrm>
                <a:off x="0" y="282"/>
                <a:ext cx="534" cy="497"/>
              </a:xfrm>
              <a:custGeom>
                <a:avLst/>
                <a:gdLst>
                  <a:gd name="T0" fmla="*/ 96 w 534"/>
                  <a:gd name="T1" fmla="*/ 14 h 497"/>
                  <a:gd name="T2" fmla="*/ 127 w 534"/>
                  <a:gd name="T3" fmla="*/ 35 h 497"/>
                  <a:gd name="T4" fmla="*/ 148 w 534"/>
                  <a:gd name="T5" fmla="*/ 36 h 497"/>
                  <a:gd name="T6" fmla="*/ 181 w 534"/>
                  <a:gd name="T7" fmla="*/ 38 h 497"/>
                  <a:gd name="T8" fmla="*/ 197 w 534"/>
                  <a:gd name="T9" fmla="*/ 58 h 497"/>
                  <a:gd name="T10" fmla="*/ 220 w 534"/>
                  <a:gd name="T11" fmla="*/ 88 h 497"/>
                  <a:gd name="T12" fmla="*/ 236 w 534"/>
                  <a:gd name="T13" fmla="*/ 86 h 497"/>
                  <a:gd name="T14" fmla="*/ 263 w 534"/>
                  <a:gd name="T15" fmla="*/ 91 h 497"/>
                  <a:gd name="T16" fmla="*/ 311 w 534"/>
                  <a:gd name="T17" fmla="*/ 96 h 497"/>
                  <a:gd name="T18" fmla="*/ 357 w 534"/>
                  <a:gd name="T19" fmla="*/ 93 h 497"/>
                  <a:gd name="T20" fmla="*/ 370 w 534"/>
                  <a:gd name="T21" fmla="*/ 112 h 497"/>
                  <a:gd name="T22" fmla="*/ 400 w 534"/>
                  <a:gd name="T23" fmla="*/ 135 h 497"/>
                  <a:gd name="T24" fmla="*/ 425 w 534"/>
                  <a:gd name="T25" fmla="*/ 139 h 497"/>
                  <a:gd name="T26" fmla="*/ 454 w 534"/>
                  <a:gd name="T27" fmla="*/ 143 h 497"/>
                  <a:gd name="T28" fmla="*/ 481 w 534"/>
                  <a:gd name="T29" fmla="*/ 164 h 497"/>
                  <a:gd name="T30" fmla="*/ 509 w 534"/>
                  <a:gd name="T31" fmla="*/ 198 h 497"/>
                  <a:gd name="T32" fmla="*/ 524 w 534"/>
                  <a:gd name="T33" fmla="*/ 229 h 497"/>
                  <a:gd name="T34" fmla="*/ 533 w 534"/>
                  <a:gd name="T35" fmla="*/ 264 h 497"/>
                  <a:gd name="T36" fmla="*/ 500 w 534"/>
                  <a:gd name="T37" fmla="*/ 291 h 497"/>
                  <a:gd name="T38" fmla="*/ 460 w 534"/>
                  <a:gd name="T39" fmla="*/ 315 h 497"/>
                  <a:gd name="T40" fmla="*/ 469 w 534"/>
                  <a:gd name="T41" fmla="*/ 340 h 497"/>
                  <a:gd name="T42" fmla="*/ 486 w 534"/>
                  <a:gd name="T43" fmla="*/ 363 h 497"/>
                  <a:gd name="T44" fmla="*/ 479 w 534"/>
                  <a:gd name="T45" fmla="*/ 382 h 497"/>
                  <a:gd name="T46" fmla="*/ 469 w 534"/>
                  <a:gd name="T47" fmla="*/ 396 h 497"/>
                  <a:gd name="T48" fmla="*/ 440 w 534"/>
                  <a:gd name="T49" fmla="*/ 417 h 497"/>
                  <a:gd name="T50" fmla="*/ 407 w 534"/>
                  <a:gd name="T51" fmla="*/ 429 h 497"/>
                  <a:gd name="T52" fmla="*/ 404 w 534"/>
                  <a:gd name="T53" fmla="*/ 440 h 497"/>
                  <a:gd name="T54" fmla="*/ 404 w 534"/>
                  <a:gd name="T55" fmla="*/ 450 h 497"/>
                  <a:gd name="T56" fmla="*/ 384 w 534"/>
                  <a:gd name="T57" fmla="*/ 466 h 497"/>
                  <a:gd name="T58" fmla="*/ 369 w 534"/>
                  <a:gd name="T59" fmla="*/ 484 h 497"/>
                  <a:gd name="T60" fmla="*/ 327 w 534"/>
                  <a:gd name="T61" fmla="*/ 488 h 497"/>
                  <a:gd name="T62" fmla="*/ 280 w 534"/>
                  <a:gd name="T63" fmla="*/ 479 h 497"/>
                  <a:gd name="T64" fmla="*/ 257 w 534"/>
                  <a:gd name="T65" fmla="*/ 446 h 497"/>
                  <a:gd name="T66" fmla="*/ 239 w 534"/>
                  <a:gd name="T67" fmla="*/ 413 h 497"/>
                  <a:gd name="T68" fmla="*/ 219 w 534"/>
                  <a:gd name="T69" fmla="*/ 409 h 497"/>
                  <a:gd name="T70" fmla="*/ 201 w 534"/>
                  <a:gd name="T71" fmla="*/ 410 h 497"/>
                  <a:gd name="T72" fmla="*/ 188 w 534"/>
                  <a:gd name="T73" fmla="*/ 427 h 497"/>
                  <a:gd name="T74" fmla="*/ 176 w 534"/>
                  <a:gd name="T75" fmla="*/ 450 h 497"/>
                  <a:gd name="T76" fmla="*/ 156 w 534"/>
                  <a:gd name="T77" fmla="*/ 453 h 497"/>
                  <a:gd name="T78" fmla="*/ 138 w 534"/>
                  <a:gd name="T79" fmla="*/ 451 h 497"/>
                  <a:gd name="T80" fmla="*/ 112 w 534"/>
                  <a:gd name="T81" fmla="*/ 469 h 497"/>
                  <a:gd name="T82" fmla="*/ 85 w 534"/>
                  <a:gd name="T83" fmla="*/ 495 h 497"/>
                  <a:gd name="T84" fmla="*/ 58 w 534"/>
                  <a:gd name="T85" fmla="*/ 496 h 497"/>
                  <a:gd name="T86" fmla="*/ 29 w 534"/>
                  <a:gd name="T87" fmla="*/ 496 h 497"/>
                  <a:gd name="T88" fmla="*/ 19 w 534"/>
                  <a:gd name="T89" fmla="*/ 495 h 497"/>
                  <a:gd name="T90" fmla="*/ 10 w 534"/>
                  <a:gd name="T91" fmla="*/ 495 h 497"/>
                  <a:gd name="T92" fmla="*/ 2 w 534"/>
                  <a:gd name="T93" fmla="*/ 471 h 497"/>
                  <a:gd name="T94" fmla="*/ 1 w 534"/>
                  <a:gd name="T95" fmla="*/ 435 h 497"/>
                  <a:gd name="T96" fmla="*/ 0 w 534"/>
                  <a:gd name="T97" fmla="*/ 350 h 497"/>
                  <a:gd name="T98" fmla="*/ 7 w 534"/>
                  <a:gd name="T99" fmla="*/ 253 h 497"/>
                  <a:gd name="T100" fmla="*/ 14 w 534"/>
                  <a:gd name="T101" fmla="*/ 191 h 497"/>
                  <a:gd name="T102" fmla="*/ 23 w 534"/>
                  <a:gd name="T103" fmla="*/ 130 h 497"/>
                  <a:gd name="T104" fmla="*/ 44 w 534"/>
                  <a:gd name="T105" fmla="*/ 75 h 497"/>
                  <a:gd name="T106" fmla="*/ 62 w 534"/>
                  <a:gd name="T107" fmla="*/ 27 h 497"/>
                  <a:gd name="T108" fmla="*/ 64 w 534"/>
                  <a:gd name="T109" fmla="*/ 15 h 497"/>
                  <a:gd name="T110" fmla="*/ 72 w 534"/>
                  <a:gd name="T111" fmla="*/ 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97">
                    <a:moveTo>
                      <a:pt x="75" y="0"/>
                    </a:moveTo>
                    <a:lnTo>
                      <a:pt x="75" y="2"/>
                    </a:lnTo>
                    <a:lnTo>
                      <a:pt x="76" y="2"/>
                    </a:lnTo>
                    <a:lnTo>
                      <a:pt x="79" y="5"/>
                    </a:lnTo>
                    <a:lnTo>
                      <a:pt x="82" y="5"/>
                    </a:lnTo>
                    <a:lnTo>
                      <a:pt x="85" y="8"/>
                    </a:lnTo>
                    <a:lnTo>
                      <a:pt x="91" y="11"/>
                    </a:lnTo>
                    <a:lnTo>
                      <a:pt x="96" y="14"/>
                    </a:lnTo>
                    <a:lnTo>
                      <a:pt x="102" y="15"/>
                    </a:lnTo>
                    <a:lnTo>
                      <a:pt x="105" y="18"/>
                    </a:lnTo>
                    <a:lnTo>
                      <a:pt x="111" y="21"/>
                    </a:lnTo>
                    <a:lnTo>
                      <a:pt x="114" y="25"/>
                    </a:lnTo>
                    <a:lnTo>
                      <a:pt x="120" y="27"/>
                    </a:lnTo>
                    <a:lnTo>
                      <a:pt x="123" y="31"/>
                    </a:lnTo>
                    <a:lnTo>
                      <a:pt x="126" y="33"/>
                    </a:lnTo>
                    <a:lnTo>
                      <a:pt x="127" y="35"/>
                    </a:lnTo>
                    <a:lnTo>
                      <a:pt x="129" y="35"/>
                    </a:lnTo>
                    <a:lnTo>
                      <a:pt x="129" y="35"/>
                    </a:lnTo>
                    <a:lnTo>
                      <a:pt x="131" y="35"/>
                    </a:lnTo>
                    <a:lnTo>
                      <a:pt x="133" y="35"/>
                    </a:lnTo>
                    <a:lnTo>
                      <a:pt x="137" y="34"/>
                    </a:lnTo>
                    <a:lnTo>
                      <a:pt x="140" y="36"/>
                    </a:lnTo>
                    <a:lnTo>
                      <a:pt x="145" y="36"/>
                    </a:lnTo>
                    <a:lnTo>
                      <a:pt x="148" y="36"/>
                    </a:lnTo>
                    <a:lnTo>
                      <a:pt x="154" y="36"/>
                    </a:lnTo>
                    <a:lnTo>
                      <a:pt x="157" y="38"/>
                    </a:lnTo>
                    <a:lnTo>
                      <a:pt x="164" y="38"/>
                    </a:lnTo>
                    <a:lnTo>
                      <a:pt x="166" y="38"/>
                    </a:lnTo>
                    <a:lnTo>
                      <a:pt x="173" y="38"/>
                    </a:lnTo>
                    <a:lnTo>
                      <a:pt x="176" y="38"/>
                    </a:lnTo>
                    <a:lnTo>
                      <a:pt x="180" y="38"/>
                    </a:lnTo>
                    <a:lnTo>
                      <a:pt x="181" y="38"/>
                    </a:lnTo>
                    <a:lnTo>
                      <a:pt x="184" y="35"/>
                    </a:lnTo>
                    <a:lnTo>
                      <a:pt x="183" y="38"/>
                    </a:lnTo>
                    <a:lnTo>
                      <a:pt x="184" y="41"/>
                    </a:lnTo>
                    <a:lnTo>
                      <a:pt x="185" y="44"/>
                    </a:lnTo>
                    <a:lnTo>
                      <a:pt x="188" y="47"/>
                    </a:lnTo>
                    <a:lnTo>
                      <a:pt x="191" y="52"/>
                    </a:lnTo>
                    <a:lnTo>
                      <a:pt x="194" y="55"/>
                    </a:lnTo>
                    <a:lnTo>
                      <a:pt x="197" y="58"/>
                    </a:lnTo>
                    <a:lnTo>
                      <a:pt x="203" y="62"/>
                    </a:lnTo>
                    <a:lnTo>
                      <a:pt x="206" y="67"/>
                    </a:lnTo>
                    <a:lnTo>
                      <a:pt x="209" y="71"/>
                    </a:lnTo>
                    <a:lnTo>
                      <a:pt x="212" y="75"/>
                    </a:lnTo>
                    <a:lnTo>
                      <a:pt x="216" y="78"/>
                    </a:lnTo>
                    <a:lnTo>
                      <a:pt x="217" y="82"/>
                    </a:lnTo>
                    <a:lnTo>
                      <a:pt x="220" y="85"/>
                    </a:lnTo>
                    <a:lnTo>
                      <a:pt x="220" y="88"/>
                    </a:lnTo>
                    <a:lnTo>
                      <a:pt x="222" y="91"/>
                    </a:lnTo>
                    <a:lnTo>
                      <a:pt x="222" y="91"/>
                    </a:lnTo>
                    <a:lnTo>
                      <a:pt x="223" y="88"/>
                    </a:lnTo>
                    <a:lnTo>
                      <a:pt x="224" y="88"/>
                    </a:lnTo>
                    <a:lnTo>
                      <a:pt x="227" y="86"/>
                    </a:lnTo>
                    <a:lnTo>
                      <a:pt x="230" y="86"/>
                    </a:lnTo>
                    <a:lnTo>
                      <a:pt x="234" y="86"/>
                    </a:lnTo>
                    <a:lnTo>
                      <a:pt x="236" y="86"/>
                    </a:lnTo>
                    <a:lnTo>
                      <a:pt x="241" y="86"/>
                    </a:lnTo>
                    <a:lnTo>
                      <a:pt x="243" y="89"/>
                    </a:lnTo>
                    <a:lnTo>
                      <a:pt x="247" y="89"/>
                    </a:lnTo>
                    <a:lnTo>
                      <a:pt x="250" y="89"/>
                    </a:lnTo>
                    <a:lnTo>
                      <a:pt x="254" y="89"/>
                    </a:lnTo>
                    <a:lnTo>
                      <a:pt x="257" y="91"/>
                    </a:lnTo>
                    <a:lnTo>
                      <a:pt x="260" y="91"/>
                    </a:lnTo>
                    <a:lnTo>
                      <a:pt x="263" y="91"/>
                    </a:lnTo>
                    <a:lnTo>
                      <a:pt x="266" y="91"/>
                    </a:lnTo>
                    <a:lnTo>
                      <a:pt x="269" y="93"/>
                    </a:lnTo>
                    <a:lnTo>
                      <a:pt x="276" y="93"/>
                    </a:lnTo>
                    <a:lnTo>
                      <a:pt x="282" y="93"/>
                    </a:lnTo>
                    <a:lnTo>
                      <a:pt x="289" y="93"/>
                    </a:lnTo>
                    <a:lnTo>
                      <a:pt x="295" y="96"/>
                    </a:lnTo>
                    <a:lnTo>
                      <a:pt x="304" y="96"/>
                    </a:lnTo>
                    <a:lnTo>
                      <a:pt x="311" y="96"/>
                    </a:lnTo>
                    <a:lnTo>
                      <a:pt x="320" y="96"/>
                    </a:lnTo>
                    <a:lnTo>
                      <a:pt x="326" y="97"/>
                    </a:lnTo>
                    <a:lnTo>
                      <a:pt x="333" y="97"/>
                    </a:lnTo>
                    <a:lnTo>
                      <a:pt x="339" y="97"/>
                    </a:lnTo>
                    <a:lnTo>
                      <a:pt x="346" y="97"/>
                    </a:lnTo>
                    <a:lnTo>
                      <a:pt x="350" y="97"/>
                    </a:lnTo>
                    <a:lnTo>
                      <a:pt x="355" y="95"/>
                    </a:lnTo>
                    <a:lnTo>
                      <a:pt x="357" y="93"/>
                    </a:lnTo>
                    <a:lnTo>
                      <a:pt x="360" y="91"/>
                    </a:lnTo>
                    <a:lnTo>
                      <a:pt x="359" y="93"/>
                    </a:lnTo>
                    <a:lnTo>
                      <a:pt x="359" y="96"/>
                    </a:lnTo>
                    <a:lnTo>
                      <a:pt x="359" y="100"/>
                    </a:lnTo>
                    <a:lnTo>
                      <a:pt x="362" y="102"/>
                    </a:lnTo>
                    <a:lnTo>
                      <a:pt x="364" y="106"/>
                    </a:lnTo>
                    <a:lnTo>
                      <a:pt x="367" y="109"/>
                    </a:lnTo>
                    <a:lnTo>
                      <a:pt x="370" y="112"/>
                    </a:lnTo>
                    <a:lnTo>
                      <a:pt x="375" y="115"/>
                    </a:lnTo>
                    <a:lnTo>
                      <a:pt x="379" y="118"/>
                    </a:lnTo>
                    <a:lnTo>
                      <a:pt x="381" y="121"/>
                    </a:lnTo>
                    <a:lnTo>
                      <a:pt x="384" y="124"/>
                    </a:lnTo>
                    <a:lnTo>
                      <a:pt x="390" y="127"/>
                    </a:lnTo>
                    <a:lnTo>
                      <a:pt x="394" y="130"/>
                    </a:lnTo>
                    <a:lnTo>
                      <a:pt x="397" y="132"/>
                    </a:lnTo>
                    <a:lnTo>
                      <a:pt x="400" y="135"/>
                    </a:lnTo>
                    <a:lnTo>
                      <a:pt x="405" y="135"/>
                    </a:lnTo>
                    <a:lnTo>
                      <a:pt x="406" y="137"/>
                    </a:lnTo>
                    <a:lnTo>
                      <a:pt x="409" y="137"/>
                    </a:lnTo>
                    <a:lnTo>
                      <a:pt x="412" y="137"/>
                    </a:lnTo>
                    <a:lnTo>
                      <a:pt x="415" y="137"/>
                    </a:lnTo>
                    <a:lnTo>
                      <a:pt x="419" y="139"/>
                    </a:lnTo>
                    <a:lnTo>
                      <a:pt x="421" y="139"/>
                    </a:lnTo>
                    <a:lnTo>
                      <a:pt x="425" y="139"/>
                    </a:lnTo>
                    <a:lnTo>
                      <a:pt x="431" y="139"/>
                    </a:lnTo>
                    <a:lnTo>
                      <a:pt x="434" y="142"/>
                    </a:lnTo>
                    <a:lnTo>
                      <a:pt x="437" y="142"/>
                    </a:lnTo>
                    <a:lnTo>
                      <a:pt x="440" y="142"/>
                    </a:lnTo>
                    <a:lnTo>
                      <a:pt x="445" y="142"/>
                    </a:lnTo>
                    <a:lnTo>
                      <a:pt x="448" y="143"/>
                    </a:lnTo>
                    <a:lnTo>
                      <a:pt x="451" y="143"/>
                    </a:lnTo>
                    <a:lnTo>
                      <a:pt x="454" y="143"/>
                    </a:lnTo>
                    <a:lnTo>
                      <a:pt x="460" y="143"/>
                    </a:lnTo>
                    <a:lnTo>
                      <a:pt x="462" y="146"/>
                    </a:lnTo>
                    <a:lnTo>
                      <a:pt x="465" y="148"/>
                    </a:lnTo>
                    <a:lnTo>
                      <a:pt x="468" y="151"/>
                    </a:lnTo>
                    <a:lnTo>
                      <a:pt x="471" y="153"/>
                    </a:lnTo>
                    <a:lnTo>
                      <a:pt x="474" y="158"/>
                    </a:lnTo>
                    <a:lnTo>
                      <a:pt x="478" y="161"/>
                    </a:lnTo>
                    <a:lnTo>
                      <a:pt x="481" y="164"/>
                    </a:lnTo>
                    <a:lnTo>
                      <a:pt x="487" y="168"/>
                    </a:lnTo>
                    <a:lnTo>
                      <a:pt x="491" y="174"/>
                    </a:lnTo>
                    <a:lnTo>
                      <a:pt x="493" y="177"/>
                    </a:lnTo>
                    <a:lnTo>
                      <a:pt x="497" y="183"/>
                    </a:lnTo>
                    <a:lnTo>
                      <a:pt x="502" y="186"/>
                    </a:lnTo>
                    <a:lnTo>
                      <a:pt x="504" y="192"/>
                    </a:lnTo>
                    <a:lnTo>
                      <a:pt x="507" y="195"/>
                    </a:lnTo>
                    <a:lnTo>
                      <a:pt x="509" y="198"/>
                    </a:lnTo>
                    <a:lnTo>
                      <a:pt x="512" y="201"/>
                    </a:lnTo>
                    <a:lnTo>
                      <a:pt x="512" y="205"/>
                    </a:lnTo>
                    <a:lnTo>
                      <a:pt x="515" y="207"/>
                    </a:lnTo>
                    <a:lnTo>
                      <a:pt x="516" y="212"/>
                    </a:lnTo>
                    <a:lnTo>
                      <a:pt x="519" y="214"/>
                    </a:lnTo>
                    <a:lnTo>
                      <a:pt x="519" y="221"/>
                    </a:lnTo>
                    <a:lnTo>
                      <a:pt x="522" y="224"/>
                    </a:lnTo>
                    <a:lnTo>
                      <a:pt x="524" y="229"/>
                    </a:lnTo>
                    <a:lnTo>
                      <a:pt x="527" y="232"/>
                    </a:lnTo>
                    <a:lnTo>
                      <a:pt x="527" y="238"/>
                    </a:lnTo>
                    <a:lnTo>
                      <a:pt x="529" y="242"/>
                    </a:lnTo>
                    <a:lnTo>
                      <a:pt x="529" y="249"/>
                    </a:lnTo>
                    <a:lnTo>
                      <a:pt x="533" y="251"/>
                    </a:lnTo>
                    <a:lnTo>
                      <a:pt x="533" y="258"/>
                    </a:lnTo>
                    <a:lnTo>
                      <a:pt x="533" y="261"/>
                    </a:lnTo>
                    <a:lnTo>
                      <a:pt x="533" y="264"/>
                    </a:lnTo>
                    <a:lnTo>
                      <a:pt x="533" y="267"/>
                    </a:lnTo>
                    <a:lnTo>
                      <a:pt x="531" y="272"/>
                    </a:lnTo>
                    <a:lnTo>
                      <a:pt x="527" y="275"/>
                    </a:lnTo>
                    <a:lnTo>
                      <a:pt x="522" y="278"/>
                    </a:lnTo>
                    <a:lnTo>
                      <a:pt x="518" y="282"/>
                    </a:lnTo>
                    <a:lnTo>
                      <a:pt x="512" y="284"/>
                    </a:lnTo>
                    <a:lnTo>
                      <a:pt x="506" y="288"/>
                    </a:lnTo>
                    <a:lnTo>
                      <a:pt x="500" y="291"/>
                    </a:lnTo>
                    <a:lnTo>
                      <a:pt x="495" y="294"/>
                    </a:lnTo>
                    <a:lnTo>
                      <a:pt x="489" y="297"/>
                    </a:lnTo>
                    <a:lnTo>
                      <a:pt x="482" y="300"/>
                    </a:lnTo>
                    <a:lnTo>
                      <a:pt x="476" y="303"/>
                    </a:lnTo>
                    <a:lnTo>
                      <a:pt x="471" y="306"/>
                    </a:lnTo>
                    <a:lnTo>
                      <a:pt x="466" y="309"/>
                    </a:lnTo>
                    <a:lnTo>
                      <a:pt x="463" y="312"/>
                    </a:lnTo>
                    <a:lnTo>
                      <a:pt x="460" y="315"/>
                    </a:lnTo>
                    <a:lnTo>
                      <a:pt x="460" y="319"/>
                    </a:lnTo>
                    <a:lnTo>
                      <a:pt x="458" y="322"/>
                    </a:lnTo>
                    <a:lnTo>
                      <a:pt x="458" y="324"/>
                    </a:lnTo>
                    <a:lnTo>
                      <a:pt x="458" y="328"/>
                    </a:lnTo>
                    <a:lnTo>
                      <a:pt x="462" y="331"/>
                    </a:lnTo>
                    <a:lnTo>
                      <a:pt x="463" y="334"/>
                    </a:lnTo>
                    <a:lnTo>
                      <a:pt x="466" y="337"/>
                    </a:lnTo>
                    <a:lnTo>
                      <a:pt x="469" y="340"/>
                    </a:lnTo>
                    <a:lnTo>
                      <a:pt x="472" y="342"/>
                    </a:lnTo>
                    <a:lnTo>
                      <a:pt x="474" y="345"/>
                    </a:lnTo>
                    <a:lnTo>
                      <a:pt x="477" y="348"/>
                    </a:lnTo>
                    <a:lnTo>
                      <a:pt x="480" y="352"/>
                    </a:lnTo>
                    <a:lnTo>
                      <a:pt x="483" y="354"/>
                    </a:lnTo>
                    <a:lnTo>
                      <a:pt x="483" y="357"/>
                    </a:lnTo>
                    <a:lnTo>
                      <a:pt x="486" y="361"/>
                    </a:lnTo>
                    <a:lnTo>
                      <a:pt x="486" y="363"/>
                    </a:lnTo>
                    <a:lnTo>
                      <a:pt x="489" y="363"/>
                    </a:lnTo>
                    <a:lnTo>
                      <a:pt x="486" y="367"/>
                    </a:lnTo>
                    <a:lnTo>
                      <a:pt x="486" y="370"/>
                    </a:lnTo>
                    <a:lnTo>
                      <a:pt x="485" y="373"/>
                    </a:lnTo>
                    <a:lnTo>
                      <a:pt x="485" y="373"/>
                    </a:lnTo>
                    <a:lnTo>
                      <a:pt x="482" y="376"/>
                    </a:lnTo>
                    <a:lnTo>
                      <a:pt x="482" y="379"/>
                    </a:lnTo>
                    <a:lnTo>
                      <a:pt x="479" y="382"/>
                    </a:lnTo>
                    <a:lnTo>
                      <a:pt x="479" y="382"/>
                    </a:lnTo>
                    <a:lnTo>
                      <a:pt x="476" y="385"/>
                    </a:lnTo>
                    <a:lnTo>
                      <a:pt x="476" y="387"/>
                    </a:lnTo>
                    <a:lnTo>
                      <a:pt x="473" y="390"/>
                    </a:lnTo>
                    <a:lnTo>
                      <a:pt x="473" y="390"/>
                    </a:lnTo>
                    <a:lnTo>
                      <a:pt x="470" y="394"/>
                    </a:lnTo>
                    <a:lnTo>
                      <a:pt x="470" y="394"/>
                    </a:lnTo>
                    <a:lnTo>
                      <a:pt x="469" y="396"/>
                    </a:lnTo>
                    <a:lnTo>
                      <a:pt x="469" y="396"/>
                    </a:lnTo>
                    <a:lnTo>
                      <a:pt x="464" y="399"/>
                    </a:lnTo>
                    <a:lnTo>
                      <a:pt x="460" y="402"/>
                    </a:lnTo>
                    <a:lnTo>
                      <a:pt x="458" y="405"/>
                    </a:lnTo>
                    <a:lnTo>
                      <a:pt x="454" y="408"/>
                    </a:lnTo>
                    <a:lnTo>
                      <a:pt x="448" y="411"/>
                    </a:lnTo>
                    <a:lnTo>
                      <a:pt x="445" y="414"/>
                    </a:lnTo>
                    <a:lnTo>
                      <a:pt x="440" y="417"/>
                    </a:lnTo>
                    <a:lnTo>
                      <a:pt x="437" y="417"/>
                    </a:lnTo>
                    <a:lnTo>
                      <a:pt x="431" y="420"/>
                    </a:lnTo>
                    <a:lnTo>
                      <a:pt x="428" y="421"/>
                    </a:lnTo>
                    <a:lnTo>
                      <a:pt x="421" y="425"/>
                    </a:lnTo>
                    <a:lnTo>
                      <a:pt x="419" y="425"/>
                    </a:lnTo>
                    <a:lnTo>
                      <a:pt x="413" y="427"/>
                    </a:lnTo>
                    <a:lnTo>
                      <a:pt x="410" y="427"/>
                    </a:lnTo>
                    <a:lnTo>
                      <a:pt x="407" y="429"/>
                    </a:lnTo>
                    <a:lnTo>
                      <a:pt x="405" y="429"/>
                    </a:lnTo>
                    <a:lnTo>
                      <a:pt x="404" y="431"/>
                    </a:lnTo>
                    <a:lnTo>
                      <a:pt x="404" y="431"/>
                    </a:lnTo>
                    <a:lnTo>
                      <a:pt x="404" y="435"/>
                    </a:lnTo>
                    <a:lnTo>
                      <a:pt x="404" y="435"/>
                    </a:lnTo>
                    <a:lnTo>
                      <a:pt x="404" y="438"/>
                    </a:lnTo>
                    <a:lnTo>
                      <a:pt x="404" y="438"/>
                    </a:lnTo>
                    <a:lnTo>
                      <a:pt x="404" y="440"/>
                    </a:lnTo>
                    <a:lnTo>
                      <a:pt x="404" y="440"/>
                    </a:lnTo>
                    <a:lnTo>
                      <a:pt x="404" y="444"/>
                    </a:lnTo>
                    <a:lnTo>
                      <a:pt x="404" y="444"/>
                    </a:lnTo>
                    <a:lnTo>
                      <a:pt x="404" y="447"/>
                    </a:lnTo>
                    <a:lnTo>
                      <a:pt x="404" y="447"/>
                    </a:lnTo>
                    <a:lnTo>
                      <a:pt x="404" y="450"/>
                    </a:lnTo>
                    <a:lnTo>
                      <a:pt x="404" y="450"/>
                    </a:lnTo>
                    <a:lnTo>
                      <a:pt x="404" y="450"/>
                    </a:lnTo>
                    <a:lnTo>
                      <a:pt x="405" y="450"/>
                    </a:lnTo>
                    <a:lnTo>
                      <a:pt x="402" y="453"/>
                    </a:lnTo>
                    <a:lnTo>
                      <a:pt x="399" y="454"/>
                    </a:lnTo>
                    <a:lnTo>
                      <a:pt x="396" y="457"/>
                    </a:lnTo>
                    <a:lnTo>
                      <a:pt x="394" y="457"/>
                    </a:lnTo>
                    <a:lnTo>
                      <a:pt x="390" y="460"/>
                    </a:lnTo>
                    <a:lnTo>
                      <a:pt x="388" y="464"/>
                    </a:lnTo>
                    <a:lnTo>
                      <a:pt x="384" y="466"/>
                    </a:lnTo>
                    <a:lnTo>
                      <a:pt x="384" y="469"/>
                    </a:lnTo>
                    <a:lnTo>
                      <a:pt x="381" y="471"/>
                    </a:lnTo>
                    <a:lnTo>
                      <a:pt x="379" y="475"/>
                    </a:lnTo>
                    <a:lnTo>
                      <a:pt x="375" y="478"/>
                    </a:lnTo>
                    <a:lnTo>
                      <a:pt x="375" y="480"/>
                    </a:lnTo>
                    <a:lnTo>
                      <a:pt x="372" y="483"/>
                    </a:lnTo>
                    <a:lnTo>
                      <a:pt x="371" y="483"/>
                    </a:lnTo>
                    <a:lnTo>
                      <a:pt x="369" y="484"/>
                    </a:lnTo>
                    <a:lnTo>
                      <a:pt x="369" y="484"/>
                    </a:lnTo>
                    <a:lnTo>
                      <a:pt x="363" y="487"/>
                    </a:lnTo>
                    <a:lnTo>
                      <a:pt x="357" y="487"/>
                    </a:lnTo>
                    <a:lnTo>
                      <a:pt x="352" y="488"/>
                    </a:lnTo>
                    <a:lnTo>
                      <a:pt x="346" y="488"/>
                    </a:lnTo>
                    <a:lnTo>
                      <a:pt x="339" y="488"/>
                    </a:lnTo>
                    <a:lnTo>
                      <a:pt x="333" y="488"/>
                    </a:lnTo>
                    <a:lnTo>
                      <a:pt x="327" y="488"/>
                    </a:lnTo>
                    <a:lnTo>
                      <a:pt x="321" y="487"/>
                    </a:lnTo>
                    <a:lnTo>
                      <a:pt x="313" y="487"/>
                    </a:lnTo>
                    <a:lnTo>
                      <a:pt x="307" y="486"/>
                    </a:lnTo>
                    <a:lnTo>
                      <a:pt x="301" y="486"/>
                    </a:lnTo>
                    <a:lnTo>
                      <a:pt x="295" y="483"/>
                    </a:lnTo>
                    <a:lnTo>
                      <a:pt x="289" y="483"/>
                    </a:lnTo>
                    <a:lnTo>
                      <a:pt x="285" y="480"/>
                    </a:lnTo>
                    <a:lnTo>
                      <a:pt x="280" y="479"/>
                    </a:lnTo>
                    <a:lnTo>
                      <a:pt x="278" y="476"/>
                    </a:lnTo>
                    <a:lnTo>
                      <a:pt x="274" y="473"/>
                    </a:lnTo>
                    <a:lnTo>
                      <a:pt x="271" y="471"/>
                    </a:lnTo>
                    <a:lnTo>
                      <a:pt x="268" y="467"/>
                    </a:lnTo>
                    <a:lnTo>
                      <a:pt x="266" y="462"/>
                    </a:lnTo>
                    <a:lnTo>
                      <a:pt x="263" y="458"/>
                    </a:lnTo>
                    <a:lnTo>
                      <a:pt x="260" y="452"/>
                    </a:lnTo>
                    <a:lnTo>
                      <a:pt x="257" y="446"/>
                    </a:lnTo>
                    <a:lnTo>
                      <a:pt x="257" y="440"/>
                    </a:lnTo>
                    <a:lnTo>
                      <a:pt x="254" y="437"/>
                    </a:lnTo>
                    <a:lnTo>
                      <a:pt x="251" y="431"/>
                    </a:lnTo>
                    <a:lnTo>
                      <a:pt x="248" y="427"/>
                    </a:lnTo>
                    <a:lnTo>
                      <a:pt x="248" y="421"/>
                    </a:lnTo>
                    <a:lnTo>
                      <a:pt x="245" y="418"/>
                    </a:lnTo>
                    <a:lnTo>
                      <a:pt x="241" y="415"/>
                    </a:lnTo>
                    <a:lnTo>
                      <a:pt x="239" y="413"/>
                    </a:lnTo>
                    <a:lnTo>
                      <a:pt x="238" y="410"/>
                    </a:lnTo>
                    <a:lnTo>
                      <a:pt x="234" y="410"/>
                    </a:lnTo>
                    <a:lnTo>
                      <a:pt x="232" y="410"/>
                    </a:lnTo>
                    <a:lnTo>
                      <a:pt x="229" y="410"/>
                    </a:lnTo>
                    <a:lnTo>
                      <a:pt x="228" y="409"/>
                    </a:lnTo>
                    <a:lnTo>
                      <a:pt x="225" y="409"/>
                    </a:lnTo>
                    <a:lnTo>
                      <a:pt x="222" y="409"/>
                    </a:lnTo>
                    <a:lnTo>
                      <a:pt x="219" y="409"/>
                    </a:lnTo>
                    <a:lnTo>
                      <a:pt x="219" y="407"/>
                    </a:lnTo>
                    <a:lnTo>
                      <a:pt x="216" y="409"/>
                    </a:lnTo>
                    <a:lnTo>
                      <a:pt x="213" y="409"/>
                    </a:lnTo>
                    <a:lnTo>
                      <a:pt x="210" y="409"/>
                    </a:lnTo>
                    <a:lnTo>
                      <a:pt x="208" y="409"/>
                    </a:lnTo>
                    <a:lnTo>
                      <a:pt x="205" y="410"/>
                    </a:lnTo>
                    <a:lnTo>
                      <a:pt x="203" y="410"/>
                    </a:lnTo>
                    <a:lnTo>
                      <a:pt x="201" y="410"/>
                    </a:lnTo>
                    <a:lnTo>
                      <a:pt x="201" y="410"/>
                    </a:lnTo>
                    <a:lnTo>
                      <a:pt x="197" y="413"/>
                    </a:lnTo>
                    <a:lnTo>
                      <a:pt x="197" y="414"/>
                    </a:lnTo>
                    <a:lnTo>
                      <a:pt x="194" y="417"/>
                    </a:lnTo>
                    <a:lnTo>
                      <a:pt x="194" y="418"/>
                    </a:lnTo>
                    <a:lnTo>
                      <a:pt x="191" y="421"/>
                    </a:lnTo>
                    <a:lnTo>
                      <a:pt x="191" y="425"/>
                    </a:lnTo>
                    <a:lnTo>
                      <a:pt x="188" y="427"/>
                    </a:lnTo>
                    <a:lnTo>
                      <a:pt x="188" y="431"/>
                    </a:lnTo>
                    <a:lnTo>
                      <a:pt x="185" y="436"/>
                    </a:lnTo>
                    <a:lnTo>
                      <a:pt x="185" y="439"/>
                    </a:lnTo>
                    <a:lnTo>
                      <a:pt x="182" y="442"/>
                    </a:lnTo>
                    <a:lnTo>
                      <a:pt x="182" y="445"/>
                    </a:lnTo>
                    <a:lnTo>
                      <a:pt x="179" y="448"/>
                    </a:lnTo>
                    <a:lnTo>
                      <a:pt x="179" y="449"/>
                    </a:lnTo>
                    <a:lnTo>
                      <a:pt x="176" y="450"/>
                    </a:lnTo>
                    <a:lnTo>
                      <a:pt x="176" y="450"/>
                    </a:lnTo>
                    <a:lnTo>
                      <a:pt x="173" y="453"/>
                    </a:lnTo>
                    <a:lnTo>
                      <a:pt x="170" y="453"/>
                    </a:lnTo>
                    <a:lnTo>
                      <a:pt x="166" y="453"/>
                    </a:lnTo>
                    <a:lnTo>
                      <a:pt x="166" y="453"/>
                    </a:lnTo>
                    <a:lnTo>
                      <a:pt x="162" y="453"/>
                    </a:lnTo>
                    <a:lnTo>
                      <a:pt x="159" y="453"/>
                    </a:lnTo>
                    <a:lnTo>
                      <a:pt x="156" y="453"/>
                    </a:lnTo>
                    <a:lnTo>
                      <a:pt x="156" y="452"/>
                    </a:lnTo>
                    <a:lnTo>
                      <a:pt x="153" y="452"/>
                    </a:lnTo>
                    <a:lnTo>
                      <a:pt x="150" y="452"/>
                    </a:lnTo>
                    <a:lnTo>
                      <a:pt x="147" y="452"/>
                    </a:lnTo>
                    <a:lnTo>
                      <a:pt x="145" y="451"/>
                    </a:lnTo>
                    <a:lnTo>
                      <a:pt x="142" y="451"/>
                    </a:lnTo>
                    <a:lnTo>
                      <a:pt x="141" y="451"/>
                    </a:lnTo>
                    <a:lnTo>
                      <a:pt x="138" y="451"/>
                    </a:lnTo>
                    <a:lnTo>
                      <a:pt x="138" y="450"/>
                    </a:lnTo>
                    <a:lnTo>
                      <a:pt x="133" y="453"/>
                    </a:lnTo>
                    <a:lnTo>
                      <a:pt x="129" y="455"/>
                    </a:lnTo>
                    <a:lnTo>
                      <a:pt x="126" y="458"/>
                    </a:lnTo>
                    <a:lnTo>
                      <a:pt x="123" y="460"/>
                    </a:lnTo>
                    <a:lnTo>
                      <a:pt x="118" y="464"/>
                    </a:lnTo>
                    <a:lnTo>
                      <a:pt x="115" y="466"/>
                    </a:lnTo>
                    <a:lnTo>
                      <a:pt x="112" y="469"/>
                    </a:lnTo>
                    <a:lnTo>
                      <a:pt x="109" y="473"/>
                    </a:lnTo>
                    <a:lnTo>
                      <a:pt x="104" y="478"/>
                    </a:lnTo>
                    <a:lnTo>
                      <a:pt x="100" y="481"/>
                    </a:lnTo>
                    <a:lnTo>
                      <a:pt x="98" y="484"/>
                    </a:lnTo>
                    <a:lnTo>
                      <a:pt x="94" y="487"/>
                    </a:lnTo>
                    <a:lnTo>
                      <a:pt x="91" y="490"/>
                    </a:lnTo>
                    <a:lnTo>
                      <a:pt x="89" y="493"/>
                    </a:lnTo>
                    <a:lnTo>
                      <a:pt x="85" y="495"/>
                    </a:lnTo>
                    <a:lnTo>
                      <a:pt x="85" y="495"/>
                    </a:lnTo>
                    <a:lnTo>
                      <a:pt x="79" y="496"/>
                    </a:lnTo>
                    <a:lnTo>
                      <a:pt x="76" y="496"/>
                    </a:lnTo>
                    <a:lnTo>
                      <a:pt x="73" y="496"/>
                    </a:lnTo>
                    <a:lnTo>
                      <a:pt x="70" y="496"/>
                    </a:lnTo>
                    <a:lnTo>
                      <a:pt x="64" y="496"/>
                    </a:lnTo>
                    <a:lnTo>
                      <a:pt x="61" y="496"/>
                    </a:lnTo>
                    <a:lnTo>
                      <a:pt x="58" y="496"/>
                    </a:lnTo>
                    <a:lnTo>
                      <a:pt x="54" y="496"/>
                    </a:lnTo>
                    <a:lnTo>
                      <a:pt x="48" y="496"/>
                    </a:lnTo>
                    <a:lnTo>
                      <a:pt x="45" y="496"/>
                    </a:lnTo>
                    <a:lnTo>
                      <a:pt x="42" y="496"/>
                    </a:lnTo>
                    <a:lnTo>
                      <a:pt x="39" y="496"/>
                    </a:lnTo>
                    <a:lnTo>
                      <a:pt x="35" y="496"/>
                    </a:lnTo>
                    <a:lnTo>
                      <a:pt x="32" y="496"/>
                    </a:lnTo>
                    <a:lnTo>
                      <a:pt x="29" y="496"/>
                    </a:lnTo>
                    <a:lnTo>
                      <a:pt x="27" y="495"/>
                    </a:lnTo>
                    <a:lnTo>
                      <a:pt x="23" y="495"/>
                    </a:lnTo>
                    <a:lnTo>
                      <a:pt x="23" y="495"/>
                    </a:lnTo>
                    <a:lnTo>
                      <a:pt x="21" y="495"/>
                    </a:lnTo>
                    <a:lnTo>
                      <a:pt x="21" y="495"/>
                    </a:lnTo>
                    <a:lnTo>
                      <a:pt x="19" y="495"/>
                    </a:lnTo>
                    <a:lnTo>
                      <a:pt x="19" y="495"/>
                    </a:lnTo>
                    <a:lnTo>
                      <a:pt x="19" y="495"/>
                    </a:lnTo>
                    <a:lnTo>
                      <a:pt x="19" y="495"/>
                    </a:lnTo>
                    <a:lnTo>
                      <a:pt x="15" y="495"/>
                    </a:lnTo>
                    <a:lnTo>
                      <a:pt x="15" y="495"/>
                    </a:lnTo>
                    <a:lnTo>
                      <a:pt x="13" y="495"/>
                    </a:lnTo>
                    <a:lnTo>
                      <a:pt x="13" y="495"/>
                    </a:lnTo>
                    <a:lnTo>
                      <a:pt x="10" y="495"/>
                    </a:lnTo>
                    <a:lnTo>
                      <a:pt x="10" y="495"/>
                    </a:lnTo>
                    <a:lnTo>
                      <a:pt x="10" y="495"/>
                    </a:lnTo>
                    <a:lnTo>
                      <a:pt x="10" y="495"/>
                    </a:lnTo>
                    <a:lnTo>
                      <a:pt x="7" y="495"/>
                    </a:lnTo>
                    <a:lnTo>
                      <a:pt x="6" y="491"/>
                    </a:lnTo>
                    <a:lnTo>
                      <a:pt x="4" y="488"/>
                    </a:lnTo>
                    <a:lnTo>
                      <a:pt x="4" y="484"/>
                    </a:lnTo>
                    <a:lnTo>
                      <a:pt x="2" y="481"/>
                    </a:lnTo>
                    <a:lnTo>
                      <a:pt x="2" y="475"/>
                    </a:lnTo>
                    <a:lnTo>
                      <a:pt x="2" y="471"/>
                    </a:lnTo>
                    <a:lnTo>
                      <a:pt x="2" y="466"/>
                    </a:lnTo>
                    <a:lnTo>
                      <a:pt x="1" y="462"/>
                    </a:lnTo>
                    <a:lnTo>
                      <a:pt x="1" y="456"/>
                    </a:lnTo>
                    <a:lnTo>
                      <a:pt x="1" y="452"/>
                    </a:lnTo>
                    <a:lnTo>
                      <a:pt x="1" y="446"/>
                    </a:lnTo>
                    <a:lnTo>
                      <a:pt x="1" y="443"/>
                    </a:lnTo>
                    <a:lnTo>
                      <a:pt x="1" y="438"/>
                    </a:lnTo>
                    <a:lnTo>
                      <a:pt x="1" y="435"/>
                    </a:lnTo>
                    <a:lnTo>
                      <a:pt x="2" y="429"/>
                    </a:lnTo>
                    <a:lnTo>
                      <a:pt x="0" y="420"/>
                    </a:lnTo>
                    <a:lnTo>
                      <a:pt x="0" y="410"/>
                    </a:lnTo>
                    <a:lnTo>
                      <a:pt x="0" y="399"/>
                    </a:lnTo>
                    <a:lnTo>
                      <a:pt x="0" y="386"/>
                    </a:lnTo>
                    <a:lnTo>
                      <a:pt x="0" y="374"/>
                    </a:lnTo>
                    <a:lnTo>
                      <a:pt x="0" y="361"/>
                    </a:lnTo>
                    <a:lnTo>
                      <a:pt x="0" y="350"/>
                    </a:lnTo>
                    <a:lnTo>
                      <a:pt x="3" y="335"/>
                    </a:lnTo>
                    <a:lnTo>
                      <a:pt x="3" y="323"/>
                    </a:lnTo>
                    <a:lnTo>
                      <a:pt x="3" y="310"/>
                    </a:lnTo>
                    <a:lnTo>
                      <a:pt x="3" y="298"/>
                    </a:lnTo>
                    <a:lnTo>
                      <a:pt x="6" y="284"/>
                    </a:lnTo>
                    <a:lnTo>
                      <a:pt x="6" y="274"/>
                    </a:lnTo>
                    <a:lnTo>
                      <a:pt x="7" y="262"/>
                    </a:lnTo>
                    <a:lnTo>
                      <a:pt x="7" y="253"/>
                    </a:lnTo>
                    <a:lnTo>
                      <a:pt x="10" y="242"/>
                    </a:lnTo>
                    <a:lnTo>
                      <a:pt x="10" y="237"/>
                    </a:lnTo>
                    <a:lnTo>
                      <a:pt x="10" y="231"/>
                    </a:lnTo>
                    <a:lnTo>
                      <a:pt x="10" y="225"/>
                    </a:lnTo>
                    <a:lnTo>
                      <a:pt x="13" y="216"/>
                    </a:lnTo>
                    <a:lnTo>
                      <a:pt x="13" y="209"/>
                    </a:lnTo>
                    <a:lnTo>
                      <a:pt x="14" y="200"/>
                    </a:lnTo>
                    <a:lnTo>
                      <a:pt x="14" y="191"/>
                    </a:lnTo>
                    <a:lnTo>
                      <a:pt x="17" y="181"/>
                    </a:lnTo>
                    <a:lnTo>
                      <a:pt x="17" y="176"/>
                    </a:lnTo>
                    <a:lnTo>
                      <a:pt x="17" y="166"/>
                    </a:lnTo>
                    <a:lnTo>
                      <a:pt x="17" y="159"/>
                    </a:lnTo>
                    <a:lnTo>
                      <a:pt x="21" y="150"/>
                    </a:lnTo>
                    <a:lnTo>
                      <a:pt x="21" y="144"/>
                    </a:lnTo>
                    <a:lnTo>
                      <a:pt x="23" y="137"/>
                    </a:lnTo>
                    <a:lnTo>
                      <a:pt x="23" y="130"/>
                    </a:lnTo>
                    <a:lnTo>
                      <a:pt x="27" y="123"/>
                    </a:lnTo>
                    <a:lnTo>
                      <a:pt x="27" y="119"/>
                    </a:lnTo>
                    <a:lnTo>
                      <a:pt x="30" y="113"/>
                    </a:lnTo>
                    <a:lnTo>
                      <a:pt x="32" y="106"/>
                    </a:lnTo>
                    <a:lnTo>
                      <a:pt x="35" y="98"/>
                    </a:lnTo>
                    <a:lnTo>
                      <a:pt x="38" y="93"/>
                    </a:lnTo>
                    <a:lnTo>
                      <a:pt x="41" y="83"/>
                    </a:lnTo>
                    <a:lnTo>
                      <a:pt x="44" y="75"/>
                    </a:lnTo>
                    <a:lnTo>
                      <a:pt x="48" y="65"/>
                    </a:lnTo>
                    <a:lnTo>
                      <a:pt x="49" y="60"/>
                    </a:lnTo>
                    <a:lnTo>
                      <a:pt x="52" y="51"/>
                    </a:lnTo>
                    <a:lnTo>
                      <a:pt x="56" y="45"/>
                    </a:lnTo>
                    <a:lnTo>
                      <a:pt x="59" y="38"/>
                    </a:lnTo>
                    <a:lnTo>
                      <a:pt x="59" y="35"/>
                    </a:lnTo>
                    <a:lnTo>
                      <a:pt x="62" y="29"/>
                    </a:lnTo>
                    <a:lnTo>
                      <a:pt x="62" y="27"/>
                    </a:lnTo>
                    <a:lnTo>
                      <a:pt x="64" y="25"/>
                    </a:lnTo>
                    <a:lnTo>
                      <a:pt x="64" y="25"/>
                    </a:lnTo>
                    <a:lnTo>
                      <a:pt x="64" y="23"/>
                    </a:lnTo>
                    <a:lnTo>
                      <a:pt x="64" y="23"/>
                    </a:lnTo>
                    <a:lnTo>
                      <a:pt x="64" y="20"/>
                    </a:lnTo>
                    <a:lnTo>
                      <a:pt x="64" y="20"/>
                    </a:lnTo>
                    <a:lnTo>
                      <a:pt x="64" y="17"/>
                    </a:lnTo>
                    <a:lnTo>
                      <a:pt x="64" y="15"/>
                    </a:lnTo>
                    <a:lnTo>
                      <a:pt x="67" y="12"/>
                    </a:lnTo>
                    <a:lnTo>
                      <a:pt x="67" y="12"/>
                    </a:lnTo>
                    <a:lnTo>
                      <a:pt x="67" y="9"/>
                    </a:lnTo>
                    <a:lnTo>
                      <a:pt x="67" y="8"/>
                    </a:lnTo>
                    <a:lnTo>
                      <a:pt x="70" y="5"/>
                    </a:lnTo>
                    <a:lnTo>
                      <a:pt x="70" y="5"/>
                    </a:lnTo>
                    <a:lnTo>
                      <a:pt x="72" y="3"/>
                    </a:lnTo>
                    <a:lnTo>
                      <a:pt x="72" y="3"/>
                    </a:lnTo>
                    <a:lnTo>
                      <a:pt x="75" y="0"/>
                    </a:lnTo>
                    <a:lnTo>
                      <a:pt x="75" y="0"/>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7" name="その他">
                <a:extLst>
                  <a:ext uri="{FF2B5EF4-FFF2-40B4-BE49-F238E27FC236}">
                    <a16:creationId xmlns:a16="http://schemas.microsoft.com/office/drawing/2014/main" id="{46F5F402-74EB-43A8-BCD4-CF0A9C1C905D}"/>
                  </a:ext>
                </a:extLst>
              </p:cNvPr>
              <p:cNvSpPr>
                <a:spLocks/>
              </p:cNvSpPr>
              <p:nvPr/>
            </p:nvSpPr>
            <p:spPr bwMode="auto">
              <a:xfrm>
                <a:off x="626" y="52"/>
                <a:ext cx="602" cy="788"/>
              </a:xfrm>
              <a:custGeom>
                <a:avLst/>
                <a:gdLst>
                  <a:gd name="T0" fmla="*/ 96 w 602"/>
                  <a:gd name="T1" fmla="*/ 16 h 788"/>
                  <a:gd name="T2" fmla="*/ 43 w 602"/>
                  <a:gd name="T3" fmla="*/ 31 h 788"/>
                  <a:gd name="T4" fmla="*/ 12 w 602"/>
                  <a:gd name="T5" fmla="*/ 47 h 788"/>
                  <a:gd name="T6" fmla="*/ 15 w 602"/>
                  <a:gd name="T7" fmla="*/ 68 h 788"/>
                  <a:gd name="T8" fmla="*/ 29 w 602"/>
                  <a:gd name="T9" fmla="*/ 90 h 788"/>
                  <a:gd name="T10" fmla="*/ 5 w 602"/>
                  <a:gd name="T11" fmla="*/ 114 h 788"/>
                  <a:gd name="T12" fmla="*/ 8 w 602"/>
                  <a:gd name="T13" fmla="*/ 133 h 788"/>
                  <a:gd name="T14" fmla="*/ 39 w 602"/>
                  <a:gd name="T15" fmla="*/ 150 h 788"/>
                  <a:gd name="T16" fmla="*/ 76 w 602"/>
                  <a:gd name="T17" fmla="*/ 161 h 788"/>
                  <a:gd name="T18" fmla="*/ 118 w 602"/>
                  <a:gd name="T19" fmla="*/ 176 h 788"/>
                  <a:gd name="T20" fmla="*/ 159 w 602"/>
                  <a:gd name="T21" fmla="*/ 215 h 788"/>
                  <a:gd name="T22" fmla="*/ 168 w 602"/>
                  <a:gd name="T23" fmla="*/ 255 h 788"/>
                  <a:gd name="T24" fmla="*/ 159 w 602"/>
                  <a:gd name="T25" fmla="*/ 290 h 788"/>
                  <a:gd name="T26" fmla="*/ 195 w 602"/>
                  <a:gd name="T27" fmla="*/ 266 h 788"/>
                  <a:gd name="T28" fmla="*/ 259 w 602"/>
                  <a:gd name="T29" fmla="*/ 270 h 788"/>
                  <a:gd name="T30" fmla="*/ 352 w 602"/>
                  <a:gd name="T31" fmla="*/ 303 h 788"/>
                  <a:gd name="T32" fmla="*/ 399 w 602"/>
                  <a:gd name="T33" fmla="*/ 313 h 788"/>
                  <a:gd name="T34" fmla="*/ 425 w 602"/>
                  <a:gd name="T35" fmla="*/ 334 h 788"/>
                  <a:gd name="T36" fmla="*/ 407 w 602"/>
                  <a:gd name="T37" fmla="*/ 365 h 788"/>
                  <a:gd name="T38" fmla="*/ 373 w 602"/>
                  <a:gd name="T39" fmla="*/ 379 h 788"/>
                  <a:gd name="T40" fmla="*/ 330 w 602"/>
                  <a:gd name="T41" fmla="*/ 391 h 788"/>
                  <a:gd name="T42" fmla="*/ 273 w 602"/>
                  <a:gd name="T43" fmla="*/ 425 h 788"/>
                  <a:gd name="T44" fmla="*/ 262 w 602"/>
                  <a:gd name="T45" fmla="*/ 453 h 788"/>
                  <a:gd name="T46" fmla="*/ 281 w 602"/>
                  <a:gd name="T47" fmla="*/ 471 h 788"/>
                  <a:gd name="T48" fmla="*/ 309 w 602"/>
                  <a:gd name="T49" fmla="*/ 492 h 788"/>
                  <a:gd name="T50" fmla="*/ 322 w 602"/>
                  <a:gd name="T51" fmla="*/ 519 h 788"/>
                  <a:gd name="T52" fmla="*/ 305 w 602"/>
                  <a:gd name="T53" fmla="*/ 564 h 788"/>
                  <a:gd name="T54" fmla="*/ 332 w 602"/>
                  <a:gd name="T55" fmla="*/ 609 h 788"/>
                  <a:gd name="T56" fmla="*/ 385 w 602"/>
                  <a:gd name="T57" fmla="*/ 647 h 788"/>
                  <a:gd name="T58" fmla="*/ 445 w 602"/>
                  <a:gd name="T59" fmla="*/ 677 h 788"/>
                  <a:gd name="T60" fmla="*/ 478 w 602"/>
                  <a:gd name="T61" fmla="*/ 719 h 788"/>
                  <a:gd name="T62" fmla="*/ 483 w 602"/>
                  <a:gd name="T63" fmla="*/ 779 h 788"/>
                  <a:gd name="T64" fmla="*/ 517 w 602"/>
                  <a:gd name="T65" fmla="*/ 779 h 788"/>
                  <a:gd name="T66" fmla="*/ 553 w 602"/>
                  <a:gd name="T67" fmla="*/ 730 h 788"/>
                  <a:gd name="T68" fmla="*/ 583 w 602"/>
                  <a:gd name="T69" fmla="*/ 663 h 788"/>
                  <a:gd name="T70" fmla="*/ 594 w 602"/>
                  <a:gd name="T71" fmla="*/ 626 h 788"/>
                  <a:gd name="T72" fmla="*/ 599 w 602"/>
                  <a:gd name="T73" fmla="*/ 584 h 788"/>
                  <a:gd name="T74" fmla="*/ 594 w 602"/>
                  <a:gd name="T75" fmla="*/ 514 h 788"/>
                  <a:gd name="T76" fmla="*/ 584 w 602"/>
                  <a:gd name="T77" fmla="*/ 453 h 788"/>
                  <a:gd name="T78" fmla="*/ 568 w 602"/>
                  <a:gd name="T79" fmla="*/ 394 h 788"/>
                  <a:gd name="T80" fmla="*/ 524 w 602"/>
                  <a:gd name="T81" fmla="*/ 361 h 788"/>
                  <a:gd name="T82" fmla="*/ 484 w 602"/>
                  <a:gd name="T83" fmla="*/ 339 h 788"/>
                  <a:gd name="T84" fmla="*/ 462 w 602"/>
                  <a:gd name="T85" fmla="*/ 321 h 788"/>
                  <a:gd name="T86" fmla="*/ 454 w 602"/>
                  <a:gd name="T87" fmla="*/ 283 h 788"/>
                  <a:gd name="T88" fmla="*/ 449 w 602"/>
                  <a:gd name="T89" fmla="*/ 239 h 788"/>
                  <a:gd name="T90" fmla="*/ 447 w 602"/>
                  <a:gd name="T91" fmla="*/ 215 h 788"/>
                  <a:gd name="T92" fmla="*/ 423 w 602"/>
                  <a:gd name="T93" fmla="*/ 191 h 788"/>
                  <a:gd name="T94" fmla="*/ 384 w 602"/>
                  <a:gd name="T95" fmla="*/ 154 h 788"/>
                  <a:gd name="T96" fmla="*/ 374 w 602"/>
                  <a:gd name="T97" fmla="*/ 123 h 788"/>
                  <a:gd name="T98" fmla="*/ 355 w 602"/>
                  <a:gd name="T99" fmla="*/ 99 h 788"/>
                  <a:gd name="T100" fmla="*/ 295 w 602"/>
                  <a:gd name="T101" fmla="*/ 100 h 788"/>
                  <a:gd name="T102" fmla="*/ 251 w 602"/>
                  <a:gd name="T103" fmla="*/ 100 h 788"/>
                  <a:gd name="T104" fmla="*/ 216 w 602"/>
                  <a:gd name="T105" fmla="*/ 100 h 788"/>
                  <a:gd name="T106" fmla="*/ 215 w 602"/>
                  <a:gd name="T107" fmla="*/ 70 h 788"/>
                  <a:gd name="T108" fmla="*/ 199 w 602"/>
                  <a:gd name="T109" fmla="*/ 47 h 788"/>
                  <a:gd name="T110" fmla="*/ 174 w 602"/>
                  <a:gd name="T111" fmla="*/ 15 h 788"/>
                  <a:gd name="T112" fmla="*/ 153 w 602"/>
                  <a:gd name="T113"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2" h="788">
                    <a:moveTo>
                      <a:pt x="141" y="0"/>
                    </a:moveTo>
                    <a:lnTo>
                      <a:pt x="139" y="2"/>
                    </a:lnTo>
                    <a:lnTo>
                      <a:pt x="138" y="2"/>
                    </a:lnTo>
                    <a:lnTo>
                      <a:pt x="133" y="5"/>
                    </a:lnTo>
                    <a:lnTo>
                      <a:pt x="130" y="5"/>
                    </a:lnTo>
                    <a:lnTo>
                      <a:pt x="124" y="7"/>
                    </a:lnTo>
                    <a:lnTo>
                      <a:pt x="117" y="9"/>
                    </a:lnTo>
                    <a:lnTo>
                      <a:pt x="111" y="13"/>
                    </a:lnTo>
                    <a:lnTo>
                      <a:pt x="105" y="13"/>
                    </a:lnTo>
                    <a:lnTo>
                      <a:pt x="96" y="16"/>
                    </a:lnTo>
                    <a:lnTo>
                      <a:pt x="89" y="18"/>
                    </a:lnTo>
                    <a:lnTo>
                      <a:pt x="81" y="21"/>
                    </a:lnTo>
                    <a:lnTo>
                      <a:pt x="75" y="21"/>
                    </a:lnTo>
                    <a:lnTo>
                      <a:pt x="68" y="24"/>
                    </a:lnTo>
                    <a:lnTo>
                      <a:pt x="62" y="24"/>
                    </a:lnTo>
                    <a:lnTo>
                      <a:pt x="56" y="26"/>
                    </a:lnTo>
                    <a:lnTo>
                      <a:pt x="52" y="26"/>
                    </a:lnTo>
                    <a:lnTo>
                      <a:pt x="50" y="29"/>
                    </a:lnTo>
                    <a:lnTo>
                      <a:pt x="46" y="29"/>
                    </a:lnTo>
                    <a:lnTo>
                      <a:pt x="43" y="31"/>
                    </a:lnTo>
                    <a:lnTo>
                      <a:pt x="41" y="31"/>
                    </a:lnTo>
                    <a:lnTo>
                      <a:pt x="37" y="35"/>
                    </a:lnTo>
                    <a:lnTo>
                      <a:pt x="34" y="35"/>
                    </a:lnTo>
                    <a:lnTo>
                      <a:pt x="31" y="35"/>
                    </a:lnTo>
                    <a:lnTo>
                      <a:pt x="28" y="35"/>
                    </a:lnTo>
                    <a:lnTo>
                      <a:pt x="24" y="38"/>
                    </a:lnTo>
                    <a:lnTo>
                      <a:pt x="21" y="40"/>
                    </a:lnTo>
                    <a:lnTo>
                      <a:pt x="17" y="44"/>
                    </a:lnTo>
                    <a:lnTo>
                      <a:pt x="14" y="44"/>
                    </a:lnTo>
                    <a:lnTo>
                      <a:pt x="12" y="47"/>
                    </a:lnTo>
                    <a:lnTo>
                      <a:pt x="10" y="47"/>
                    </a:lnTo>
                    <a:lnTo>
                      <a:pt x="10" y="50"/>
                    </a:lnTo>
                    <a:lnTo>
                      <a:pt x="10" y="50"/>
                    </a:lnTo>
                    <a:lnTo>
                      <a:pt x="8" y="53"/>
                    </a:lnTo>
                    <a:lnTo>
                      <a:pt x="8" y="55"/>
                    </a:lnTo>
                    <a:lnTo>
                      <a:pt x="8" y="58"/>
                    </a:lnTo>
                    <a:lnTo>
                      <a:pt x="10" y="59"/>
                    </a:lnTo>
                    <a:lnTo>
                      <a:pt x="10" y="62"/>
                    </a:lnTo>
                    <a:lnTo>
                      <a:pt x="14" y="65"/>
                    </a:lnTo>
                    <a:lnTo>
                      <a:pt x="15" y="68"/>
                    </a:lnTo>
                    <a:lnTo>
                      <a:pt x="19" y="68"/>
                    </a:lnTo>
                    <a:lnTo>
                      <a:pt x="19" y="71"/>
                    </a:lnTo>
                    <a:lnTo>
                      <a:pt x="21" y="75"/>
                    </a:lnTo>
                    <a:lnTo>
                      <a:pt x="24" y="77"/>
                    </a:lnTo>
                    <a:lnTo>
                      <a:pt x="27" y="79"/>
                    </a:lnTo>
                    <a:lnTo>
                      <a:pt x="27" y="82"/>
                    </a:lnTo>
                    <a:lnTo>
                      <a:pt x="30" y="84"/>
                    </a:lnTo>
                    <a:lnTo>
                      <a:pt x="30" y="87"/>
                    </a:lnTo>
                    <a:lnTo>
                      <a:pt x="32" y="87"/>
                    </a:lnTo>
                    <a:lnTo>
                      <a:pt x="29" y="90"/>
                    </a:lnTo>
                    <a:lnTo>
                      <a:pt x="29" y="92"/>
                    </a:lnTo>
                    <a:lnTo>
                      <a:pt x="26" y="95"/>
                    </a:lnTo>
                    <a:lnTo>
                      <a:pt x="26" y="95"/>
                    </a:lnTo>
                    <a:lnTo>
                      <a:pt x="23" y="98"/>
                    </a:lnTo>
                    <a:lnTo>
                      <a:pt x="19" y="101"/>
                    </a:lnTo>
                    <a:lnTo>
                      <a:pt x="17" y="104"/>
                    </a:lnTo>
                    <a:lnTo>
                      <a:pt x="14" y="104"/>
                    </a:lnTo>
                    <a:lnTo>
                      <a:pt x="12" y="108"/>
                    </a:lnTo>
                    <a:lnTo>
                      <a:pt x="8" y="110"/>
                    </a:lnTo>
                    <a:lnTo>
                      <a:pt x="5" y="114"/>
                    </a:lnTo>
                    <a:lnTo>
                      <a:pt x="3" y="115"/>
                    </a:lnTo>
                    <a:lnTo>
                      <a:pt x="0" y="118"/>
                    </a:lnTo>
                    <a:lnTo>
                      <a:pt x="0" y="119"/>
                    </a:lnTo>
                    <a:lnTo>
                      <a:pt x="0" y="121"/>
                    </a:lnTo>
                    <a:lnTo>
                      <a:pt x="1" y="121"/>
                    </a:lnTo>
                    <a:lnTo>
                      <a:pt x="1" y="125"/>
                    </a:lnTo>
                    <a:lnTo>
                      <a:pt x="1" y="127"/>
                    </a:lnTo>
                    <a:lnTo>
                      <a:pt x="2" y="130"/>
                    </a:lnTo>
                    <a:lnTo>
                      <a:pt x="5" y="130"/>
                    </a:lnTo>
                    <a:lnTo>
                      <a:pt x="8" y="133"/>
                    </a:lnTo>
                    <a:lnTo>
                      <a:pt x="10" y="135"/>
                    </a:lnTo>
                    <a:lnTo>
                      <a:pt x="14" y="138"/>
                    </a:lnTo>
                    <a:lnTo>
                      <a:pt x="17" y="138"/>
                    </a:lnTo>
                    <a:lnTo>
                      <a:pt x="19" y="141"/>
                    </a:lnTo>
                    <a:lnTo>
                      <a:pt x="23" y="143"/>
                    </a:lnTo>
                    <a:lnTo>
                      <a:pt x="26" y="147"/>
                    </a:lnTo>
                    <a:lnTo>
                      <a:pt x="30" y="147"/>
                    </a:lnTo>
                    <a:lnTo>
                      <a:pt x="33" y="150"/>
                    </a:lnTo>
                    <a:lnTo>
                      <a:pt x="36" y="150"/>
                    </a:lnTo>
                    <a:lnTo>
                      <a:pt x="39" y="150"/>
                    </a:lnTo>
                    <a:lnTo>
                      <a:pt x="43" y="150"/>
                    </a:lnTo>
                    <a:lnTo>
                      <a:pt x="44" y="154"/>
                    </a:lnTo>
                    <a:lnTo>
                      <a:pt x="47" y="154"/>
                    </a:lnTo>
                    <a:lnTo>
                      <a:pt x="50" y="154"/>
                    </a:lnTo>
                    <a:lnTo>
                      <a:pt x="54" y="154"/>
                    </a:lnTo>
                    <a:lnTo>
                      <a:pt x="58" y="158"/>
                    </a:lnTo>
                    <a:lnTo>
                      <a:pt x="64" y="158"/>
                    </a:lnTo>
                    <a:lnTo>
                      <a:pt x="67" y="158"/>
                    </a:lnTo>
                    <a:lnTo>
                      <a:pt x="73" y="158"/>
                    </a:lnTo>
                    <a:lnTo>
                      <a:pt x="76" y="161"/>
                    </a:lnTo>
                    <a:lnTo>
                      <a:pt x="82" y="161"/>
                    </a:lnTo>
                    <a:lnTo>
                      <a:pt x="85" y="162"/>
                    </a:lnTo>
                    <a:lnTo>
                      <a:pt x="91" y="162"/>
                    </a:lnTo>
                    <a:lnTo>
                      <a:pt x="95" y="165"/>
                    </a:lnTo>
                    <a:lnTo>
                      <a:pt x="101" y="165"/>
                    </a:lnTo>
                    <a:lnTo>
                      <a:pt x="104" y="165"/>
                    </a:lnTo>
                    <a:lnTo>
                      <a:pt x="110" y="165"/>
                    </a:lnTo>
                    <a:lnTo>
                      <a:pt x="112" y="169"/>
                    </a:lnTo>
                    <a:lnTo>
                      <a:pt x="115" y="172"/>
                    </a:lnTo>
                    <a:lnTo>
                      <a:pt x="118" y="176"/>
                    </a:lnTo>
                    <a:lnTo>
                      <a:pt x="124" y="178"/>
                    </a:lnTo>
                    <a:lnTo>
                      <a:pt x="128" y="185"/>
                    </a:lnTo>
                    <a:lnTo>
                      <a:pt x="133" y="187"/>
                    </a:lnTo>
                    <a:lnTo>
                      <a:pt x="138" y="191"/>
                    </a:lnTo>
                    <a:lnTo>
                      <a:pt x="144" y="194"/>
                    </a:lnTo>
                    <a:lnTo>
                      <a:pt x="147" y="200"/>
                    </a:lnTo>
                    <a:lnTo>
                      <a:pt x="151" y="203"/>
                    </a:lnTo>
                    <a:lnTo>
                      <a:pt x="155" y="208"/>
                    </a:lnTo>
                    <a:lnTo>
                      <a:pt x="159" y="211"/>
                    </a:lnTo>
                    <a:lnTo>
                      <a:pt x="159" y="215"/>
                    </a:lnTo>
                    <a:lnTo>
                      <a:pt x="160" y="218"/>
                    </a:lnTo>
                    <a:lnTo>
                      <a:pt x="160" y="222"/>
                    </a:lnTo>
                    <a:lnTo>
                      <a:pt x="160" y="224"/>
                    </a:lnTo>
                    <a:lnTo>
                      <a:pt x="162" y="227"/>
                    </a:lnTo>
                    <a:lnTo>
                      <a:pt x="164" y="230"/>
                    </a:lnTo>
                    <a:lnTo>
                      <a:pt x="164" y="234"/>
                    </a:lnTo>
                    <a:lnTo>
                      <a:pt x="168" y="237"/>
                    </a:lnTo>
                    <a:lnTo>
                      <a:pt x="168" y="243"/>
                    </a:lnTo>
                    <a:lnTo>
                      <a:pt x="168" y="248"/>
                    </a:lnTo>
                    <a:lnTo>
                      <a:pt x="168" y="255"/>
                    </a:lnTo>
                    <a:lnTo>
                      <a:pt x="170" y="257"/>
                    </a:lnTo>
                    <a:lnTo>
                      <a:pt x="168" y="264"/>
                    </a:lnTo>
                    <a:lnTo>
                      <a:pt x="168" y="270"/>
                    </a:lnTo>
                    <a:lnTo>
                      <a:pt x="166" y="276"/>
                    </a:lnTo>
                    <a:lnTo>
                      <a:pt x="166" y="280"/>
                    </a:lnTo>
                    <a:lnTo>
                      <a:pt x="164" y="284"/>
                    </a:lnTo>
                    <a:lnTo>
                      <a:pt x="164" y="288"/>
                    </a:lnTo>
                    <a:lnTo>
                      <a:pt x="160" y="290"/>
                    </a:lnTo>
                    <a:lnTo>
                      <a:pt x="160" y="290"/>
                    </a:lnTo>
                    <a:lnTo>
                      <a:pt x="159" y="290"/>
                    </a:lnTo>
                    <a:lnTo>
                      <a:pt x="160" y="286"/>
                    </a:lnTo>
                    <a:lnTo>
                      <a:pt x="162" y="284"/>
                    </a:lnTo>
                    <a:lnTo>
                      <a:pt x="166" y="281"/>
                    </a:lnTo>
                    <a:lnTo>
                      <a:pt x="168" y="280"/>
                    </a:lnTo>
                    <a:lnTo>
                      <a:pt x="173" y="277"/>
                    </a:lnTo>
                    <a:lnTo>
                      <a:pt x="176" y="274"/>
                    </a:lnTo>
                    <a:lnTo>
                      <a:pt x="182" y="271"/>
                    </a:lnTo>
                    <a:lnTo>
                      <a:pt x="185" y="271"/>
                    </a:lnTo>
                    <a:lnTo>
                      <a:pt x="191" y="268"/>
                    </a:lnTo>
                    <a:lnTo>
                      <a:pt x="195" y="266"/>
                    </a:lnTo>
                    <a:lnTo>
                      <a:pt x="201" y="264"/>
                    </a:lnTo>
                    <a:lnTo>
                      <a:pt x="205" y="264"/>
                    </a:lnTo>
                    <a:lnTo>
                      <a:pt x="210" y="262"/>
                    </a:lnTo>
                    <a:lnTo>
                      <a:pt x="213" y="262"/>
                    </a:lnTo>
                    <a:lnTo>
                      <a:pt x="218" y="259"/>
                    </a:lnTo>
                    <a:lnTo>
                      <a:pt x="224" y="261"/>
                    </a:lnTo>
                    <a:lnTo>
                      <a:pt x="232" y="262"/>
                    </a:lnTo>
                    <a:lnTo>
                      <a:pt x="241" y="265"/>
                    </a:lnTo>
                    <a:lnTo>
                      <a:pt x="250" y="266"/>
                    </a:lnTo>
                    <a:lnTo>
                      <a:pt x="259" y="270"/>
                    </a:lnTo>
                    <a:lnTo>
                      <a:pt x="269" y="273"/>
                    </a:lnTo>
                    <a:lnTo>
                      <a:pt x="278" y="276"/>
                    </a:lnTo>
                    <a:lnTo>
                      <a:pt x="289" y="279"/>
                    </a:lnTo>
                    <a:lnTo>
                      <a:pt x="298" y="285"/>
                    </a:lnTo>
                    <a:lnTo>
                      <a:pt x="307" y="288"/>
                    </a:lnTo>
                    <a:lnTo>
                      <a:pt x="317" y="292"/>
                    </a:lnTo>
                    <a:lnTo>
                      <a:pt x="328" y="295"/>
                    </a:lnTo>
                    <a:lnTo>
                      <a:pt x="335" y="297"/>
                    </a:lnTo>
                    <a:lnTo>
                      <a:pt x="344" y="301"/>
                    </a:lnTo>
                    <a:lnTo>
                      <a:pt x="352" y="303"/>
                    </a:lnTo>
                    <a:lnTo>
                      <a:pt x="361" y="303"/>
                    </a:lnTo>
                    <a:lnTo>
                      <a:pt x="363" y="306"/>
                    </a:lnTo>
                    <a:lnTo>
                      <a:pt x="366" y="306"/>
                    </a:lnTo>
                    <a:lnTo>
                      <a:pt x="369" y="307"/>
                    </a:lnTo>
                    <a:lnTo>
                      <a:pt x="375" y="307"/>
                    </a:lnTo>
                    <a:lnTo>
                      <a:pt x="379" y="310"/>
                    </a:lnTo>
                    <a:lnTo>
                      <a:pt x="385" y="310"/>
                    </a:lnTo>
                    <a:lnTo>
                      <a:pt x="390" y="310"/>
                    </a:lnTo>
                    <a:lnTo>
                      <a:pt x="396" y="310"/>
                    </a:lnTo>
                    <a:lnTo>
                      <a:pt x="399" y="313"/>
                    </a:lnTo>
                    <a:lnTo>
                      <a:pt x="405" y="313"/>
                    </a:lnTo>
                    <a:lnTo>
                      <a:pt x="408" y="316"/>
                    </a:lnTo>
                    <a:lnTo>
                      <a:pt x="414" y="316"/>
                    </a:lnTo>
                    <a:lnTo>
                      <a:pt x="418" y="319"/>
                    </a:lnTo>
                    <a:lnTo>
                      <a:pt x="421" y="321"/>
                    </a:lnTo>
                    <a:lnTo>
                      <a:pt x="423" y="324"/>
                    </a:lnTo>
                    <a:lnTo>
                      <a:pt x="425" y="325"/>
                    </a:lnTo>
                    <a:lnTo>
                      <a:pt x="425" y="328"/>
                    </a:lnTo>
                    <a:lnTo>
                      <a:pt x="425" y="330"/>
                    </a:lnTo>
                    <a:lnTo>
                      <a:pt x="425" y="334"/>
                    </a:lnTo>
                    <a:lnTo>
                      <a:pt x="425" y="336"/>
                    </a:lnTo>
                    <a:lnTo>
                      <a:pt x="421" y="340"/>
                    </a:lnTo>
                    <a:lnTo>
                      <a:pt x="421" y="343"/>
                    </a:lnTo>
                    <a:lnTo>
                      <a:pt x="419" y="346"/>
                    </a:lnTo>
                    <a:lnTo>
                      <a:pt x="419" y="349"/>
                    </a:lnTo>
                    <a:lnTo>
                      <a:pt x="416" y="353"/>
                    </a:lnTo>
                    <a:lnTo>
                      <a:pt x="414" y="356"/>
                    </a:lnTo>
                    <a:lnTo>
                      <a:pt x="410" y="359"/>
                    </a:lnTo>
                    <a:lnTo>
                      <a:pt x="410" y="362"/>
                    </a:lnTo>
                    <a:lnTo>
                      <a:pt x="407" y="365"/>
                    </a:lnTo>
                    <a:lnTo>
                      <a:pt x="404" y="367"/>
                    </a:lnTo>
                    <a:lnTo>
                      <a:pt x="401" y="369"/>
                    </a:lnTo>
                    <a:lnTo>
                      <a:pt x="401" y="369"/>
                    </a:lnTo>
                    <a:lnTo>
                      <a:pt x="398" y="372"/>
                    </a:lnTo>
                    <a:lnTo>
                      <a:pt x="395" y="372"/>
                    </a:lnTo>
                    <a:lnTo>
                      <a:pt x="390" y="375"/>
                    </a:lnTo>
                    <a:lnTo>
                      <a:pt x="388" y="375"/>
                    </a:lnTo>
                    <a:lnTo>
                      <a:pt x="381" y="378"/>
                    </a:lnTo>
                    <a:lnTo>
                      <a:pt x="379" y="378"/>
                    </a:lnTo>
                    <a:lnTo>
                      <a:pt x="373" y="379"/>
                    </a:lnTo>
                    <a:lnTo>
                      <a:pt x="370" y="379"/>
                    </a:lnTo>
                    <a:lnTo>
                      <a:pt x="364" y="382"/>
                    </a:lnTo>
                    <a:lnTo>
                      <a:pt x="360" y="382"/>
                    </a:lnTo>
                    <a:lnTo>
                      <a:pt x="354" y="384"/>
                    </a:lnTo>
                    <a:lnTo>
                      <a:pt x="351" y="384"/>
                    </a:lnTo>
                    <a:lnTo>
                      <a:pt x="346" y="387"/>
                    </a:lnTo>
                    <a:lnTo>
                      <a:pt x="342" y="387"/>
                    </a:lnTo>
                    <a:lnTo>
                      <a:pt x="339" y="388"/>
                    </a:lnTo>
                    <a:lnTo>
                      <a:pt x="336" y="388"/>
                    </a:lnTo>
                    <a:lnTo>
                      <a:pt x="330" y="391"/>
                    </a:lnTo>
                    <a:lnTo>
                      <a:pt x="326" y="394"/>
                    </a:lnTo>
                    <a:lnTo>
                      <a:pt x="320" y="398"/>
                    </a:lnTo>
                    <a:lnTo>
                      <a:pt x="316" y="400"/>
                    </a:lnTo>
                    <a:lnTo>
                      <a:pt x="309" y="404"/>
                    </a:lnTo>
                    <a:lnTo>
                      <a:pt x="303" y="407"/>
                    </a:lnTo>
                    <a:lnTo>
                      <a:pt x="297" y="409"/>
                    </a:lnTo>
                    <a:lnTo>
                      <a:pt x="291" y="413"/>
                    </a:lnTo>
                    <a:lnTo>
                      <a:pt x="285" y="419"/>
                    </a:lnTo>
                    <a:lnTo>
                      <a:pt x="278" y="422"/>
                    </a:lnTo>
                    <a:lnTo>
                      <a:pt x="273" y="425"/>
                    </a:lnTo>
                    <a:lnTo>
                      <a:pt x="269" y="428"/>
                    </a:lnTo>
                    <a:lnTo>
                      <a:pt x="265" y="433"/>
                    </a:lnTo>
                    <a:lnTo>
                      <a:pt x="262" y="435"/>
                    </a:lnTo>
                    <a:lnTo>
                      <a:pt x="261" y="438"/>
                    </a:lnTo>
                    <a:lnTo>
                      <a:pt x="261" y="442"/>
                    </a:lnTo>
                    <a:lnTo>
                      <a:pt x="260" y="444"/>
                    </a:lnTo>
                    <a:lnTo>
                      <a:pt x="260" y="446"/>
                    </a:lnTo>
                    <a:lnTo>
                      <a:pt x="260" y="450"/>
                    </a:lnTo>
                    <a:lnTo>
                      <a:pt x="262" y="450"/>
                    </a:lnTo>
                    <a:lnTo>
                      <a:pt x="262" y="453"/>
                    </a:lnTo>
                    <a:lnTo>
                      <a:pt x="265" y="455"/>
                    </a:lnTo>
                    <a:lnTo>
                      <a:pt x="267" y="458"/>
                    </a:lnTo>
                    <a:lnTo>
                      <a:pt x="269" y="458"/>
                    </a:lnTo>
                    <a:lnTo>
                      <a:pt x="269" y="461"/>
                    </a:lnTo>
                    <a:lnTo>
                      <a:pt x="273" y="463"/>
                    </a:lnTo>
                    <a:lnTo>
                      <a:pt x="274" y="466"/>
                    </a:lnTo>
                    <a:lnTo>
                      <a:pt x="276" y="466"/>
                    </a:lnTo>
                    <a:lnTo>
                      <a:pt x="276" y="469"/>
                    </a:lnTo>
                    <a:lnTo>
                      <a:pt x="280" y="469"/>
                    </a:lnTo>
                    <a:lnTo>
                      <a:pt x="281" y="471"/>
                    </a:lnTo>
                    <a:lnTo>
                      <a:pt x="284" y="471"/>
                    </a:lnTo>
                    <a:lnTo>
                      <a:pt x="284" y="475"/>
                    </a:lnTo>
                    <a:lnTo>
                      <a:pt x="287" y="477"/>
                    </a:lnTo>
                    <a:lnTo>
                      <a:pt x="289" y="479"/>
                    </a:lnTo>
                    <a:lnTo>
                      <a:pt x="292" y="479"/>
                    </a:lnTo>
                    <a:lnTo>
                      <a:pt x="295" y="483"/>
                    </a:lnTo>
                    <a:lnTo>
                      <a:pt x="298" y="486"/>
                    </a:lnTo>
                    <a:lnTo>
                      <a:pt x="302" y="489"/>
                    </a:lnTo>
                    <a:lnTo>
                      <a:pt x="307" y="489"/>
                    </a:lnTo>
                    <a:lnTo>
                      <a:pt x="309" y="492"/>
                    </a:lnTo>
                    <a:lnTo>
                      <a:pt x="311" y="495"/>
                    </a:lnTo>
                    <a:lnTo>
                      <a:pt x="315" y="498"/>
                    </a:lnTo>
                    <a:lnTo>
                      <a:pt x="318" y="499"/>
                    </a:lnTo>
                    <a:lnTo>
                      <a:pt x="319" y="502"/>
                    </a:lnTo>
                    <a:lnTo>
                      <a:pt x="322" y="504"/>
                    </a:lnTo>
                    <a:lnTo>
                      <a:pt x="323" y="507"/>
                    </a:lnTo>
                    <a:lnTo>
                      <a:pt x="326" y="507"/>
                    </a:lnTo>
                    <a:lnTo>
                      <a:pt x="324" y="512"/>
                    </a:lnTo>
                    <a:lnTo>
                      <a:pt x="324" y="516"/>
                    </a:lnTo>
                    <a:lnTo>
                      <a:pt x="322" y="519"/>
                    </a:lnTo>
                    <a:lnTo>
                      <a:pt x="322" y="522"/>
                    </a:lnTo>
                    <a:lnTo>
                      <a:pt x="319" y="528"/>
                    </a:lnTo>
                    <a:lnTo>
                      <a:pt x="317" y="531"/>
                    </a:lnTo>
                    <a:lnTo>
                      <a:pt x="313" y="536"/>
                    </a:lnTo>
                    <a:lnTo>
                      <a:pt x="313" y="539"/>
                    </a:lnTo>
                    <a:lnTo>
                      <a:pt x="311" y="545"/>
                    </a:lnTo>
                    <a:lnTo>
                      <a:pt x="309" y="549"/>
                    </a:lnTo>
                    <a:lnTo>
                      <a:pt x="307" y="554"/>
                    </a:lnTo>
                    <a:lnTo>
                      <a:pt x="307" y="558"/>
                    </a:lnTo>
                    <a:lnTo>
                      <a:pt x="305" y="564"/>
                    </a:lnTo>
                    <a:lnTo>
                      <a:pt x="305" y="567"/>
                    </a:lnTo>
                    <a:lnTo>
                      <a:pt x="305" y="571"/>
                    </a:lnTo>
                    <a:lnTo>
                      <a:pt x="307" y="574"/>
                    </a:lnTo>
                    <a:lnTo>
                      <a:pt x="307" y="580"/>
                    </a:lnTo>
                    <a:lnTo>
                      <a:pt x="309" y="583"/>
                    </a:lnTo>
                    <a:lnTo>
                      <a:pt x="313" y="589"/>
                    </a:lnTo>
                    <a:lnTo>
                      <a:pt x="317" y="593"/>
                    </a:lnTo>
                    <a:lnTo>
                      <a:pt x="320" y="599"/>
                    </a:lnTo>
                    <a:lnTo>
                      <a:pt x="326" y="603"/>
                    </a:lnTo>
                    <a:lnTo>
                      <a:pt x="332" y="609"/>
                    </a:lnTo>
                    <a:lnTo>
                      <a:pt x="338" y="612"/>
                    </a:lnTo>
                    <a:lnTo>
                      <a:pt x="342" y="618"/>
                    </a:lnTo>
                    <a:lnTo>
                      <a:pt x="348" y="622"/>
                    </a:lnTo>
                    <a:lnTo>
                      <a:pt x="355" y="628"/>
                    </a:lnTo>
                    <a:lnTo>
                      <a:pt x="361" y="631"/>
                    </a:lnTo>
                    <a:lnTo>
                      <a:pt x="365" y="636"/>
                    </a:lnTo>
                    <a:lnTo>
                      <a:pt x="371" y="639"/>
                    </a:lnTo>
                    <a:lnTo>
                      <a:pt x="377" y="642"/>
                    </a:lnTo>
                    <a:lnTo>
                      <a:pt x="383" y="644"/>
                    </a:lnTo>
                    <a:lnTo>
                      <a:pt x="385" y="647"/>
                    </a:lnTo>
                    <a:lnTo>
                      <a:pt x="389" y="650"/>
                    </a:lnTo>
                    <a:lnTo>
                      <a:pt x="394" y="653"/>
                    </a:lnTo>
                    <a:lnTo>
                      <a:pt x="400" y="657"/>
                    </a:lnTo>
                    <a:lnTo>
                      <a:pt x="406" y="659"/>
                    </a:lnTo>
                    <a:lnTo>
                      <a:pt x="412" y="663"/>
                    </a:lnTo>
                    <a:lnTo>
                      <a:pt x="419" y="666"/>
                    </a:lnTo>
                    <a:lnTo>
                      <a:pt x="427" y="668"/>
                    </a:lnTo>
                    <a:lnTo>
                      <a:pt x="433" y="670"/>
                    </a:lnTo>
                    <a:lnTo>
                      <a:pt x="439" y="674"/>
                    </a:lnTo>
                    <a:lnTo>
                      <a:pt x="445" y="677"/>
                    </a:lnTo>
                    <a:lnTo>
                      <a:pt x="451" y="679"/>
                    </a:lnTo>
                    <a:lnTo>
                      <a:pt x="454" y="682"/>
                    </a:lnTo>
                    <a:lnTo>
                      <a:pt x="461" y="685"/>
                    </a:lnTo>
                    <a:lnTo>
                      <a:pt x="464" y="688"/>
                    </a:lnTo>
                    <a:lnTo>
                      <a:pt x="468" y="688"/>
                    </a:lnTo>
                    <a:lnTo>
                      <a:pt x="469" y="694"/>
                    </a:lnTo>
                    <a:lnTo>
                      <a:pt x="472" y="699"/>
                    </a:lnTo>
                    <a:lnTo>
                      <a:pt x="475" y="706"/>
                    </a:lnTo>
                    <a:lnTo>
                      <a:pt x="478" y="711"/>
                    </a:lnTo>
                    <a:lnTo>
                      <a:pt x="478" y="719"/>
                    </a:lnTo>
                    <a:lnTo>
                      <a:pt x="481" y="725"/>
                    </a:lnTo>
                    <a:lnTo>
                      <a:pt x="483" y="732"/>
                    </a:lnTo>
                    <a:lnTo>
                      <a:pt x="487" y="738"/>
                    </a:lnTo>
                    <a:lnTo>
                      <a:pt x="487" y="746"/>
                    </a:lnTo>
                    <a:lnTo>
                      <a:pt x="487" y="752"/>
                    </a:lnTo>
                    <a:lnTo>
                      <a:pt x="487" y="758"/>
                    </a:lnTo>
                    <a:lnTo>
                      <a:pt x="489" y="764"/>
                    </a:lnTo>
                    <a:lnTo>
                      <a:pt x="487" y="771"/>
                    </a:lnTo>
                    <a:lnTo>
                      <a:pt x="487" y="775"/>
                    </a:lnTo>
                    <a:lnTo>
                      <a:pt x="483" y="779"/>
                    </a:lnTo>
                    <a:lnTo>
                      <a:pt x="482" y="782"/>
                    </a:lnTo>
                    <a:lnTo>
                      <a:pt x="484" y="785"/>
                    </a:lnTo>
                    <a:lnTo>
                      <a:pt x="487" y="786"/>
                    </a:lnTo>
                    <a:lnTo>
                      <a:pt x="491" y="787"/>
                    </a:lnTo>
                    <a:lnTo>
                      <a:pt x="496" y="787"/>
                    </a:lnTo>
                    <a:lnTo>
                      <a:pt x="499" y="787"/>
                    </a:lnTo>
                    <a:lnTo>
                      <a:pt x="505" y="785"/>
                    </a:lnTo>
                    <a:lnTo>
                      <a:pt x="508" y="784"/>
                    </a:lnTo>
                    <a:lnTo>
                      <a:pt x="514" y="781"/>
                    </a:lnTo>
                    <a:lnTo>
                      <a:pt x="517" y="779"/>
                    </a:lnTo>
                    <a:lnTo>
                      <a:pt x="522" y="776"/>
                    </a:lnTo>
                    <a:lnTo>
                      <a:pt x="526" y="773"/>
                    </a:lnTo>
                    <a:lnTo>
                      <a:pt x="532" y="769"/>
                    </a:lnTo>
                    <a:lnTo>
                      <a:pt x="535" y="765"/>
                    </a:lnTo>
                    <a:lnTo>
                      <a:pt x="538" y="759"/>
                    </a:lnTo>
                    <a:lnTo>
                      <a:pt x="541" y="754"/>
                    </a:lnTo>
                    <a:lnTo>
                      <a:pt x="546" y="748"/>
                    </a:lnTo>
                    <a:lnTo>
                      <a:pt x="547" y="743"/>
                    </a:lnTo>
                    <a:lnTo>
                      <a:pt x="550" y="736"/>
                    </a:lnTo>
                    <a:lnTo>
                      <a:pt x="553" y="730"/>
                    </a:lnTo>
                    <a:lnTo>
                      <a:pt x="557" y="725"/>
                    </a:lnTo>
                    <a:lnTo>
                      <a:pt x="559" y="718"/>
                    </a:lnTo>
                    <a:lnTo>
                      <a:pt x="562" y="712"/>
                    </a:lnTo>
                    <a:lnTo>
                      <a:pt x="566" y="706"/>
                    </a:lnTo>
                    <a:lnTo>
                      <a:pt x="570" y="696"/>
                    </a:lnTo>
                    <a:lnTo>
                      <a:pt x="573" y="690"/>
                    </a:lnTo>
                    <a:lnTo>
                      <a:pt x="576" y="684"/>
                    </a:lnTo>
                    <a:lnTo>
                      <a:pt x="579" y="678"/>
                    </a:lnTo>
                    <a:lnTo>
                      <a:pt x="582" y="669"/>
                    </a:lnTo>
                    <a:lnTo>
                      <a:pt x="583" y="663"/>
                    </a:lnTo>
                    <a:lnTo>
                      <a:pt x="586" y="657"/>
                    </a:lnTo>
                    <a:lnTo>
                      <a:pt x="590" y="650"/>
                    </a:lnTo>
                    <a:lnTo>
                      <a:pt x="592" y="644"/>
                    </a:lnTo>
                    <a:lnTo>
                      <a:pt x="592" y="644"/>
                    </a:lnTo>
                    <a:lnTo>
                      <a:pt x="592" y="641"/>
                    </a:lnTo>
                    <a:lnTo>
                      <a:pt x="592" y="638"/>
                    </a:lnTo>
                    <a:lnTo>
                      <a:pt x="594" y="635"/>
                    </a:lnTo>
                    <a:lnTo>
                      <a:pt x="594" y="632"/>
                    </a:lnTo>
                    <a:lnTo>
                      <a:pt x="594" y="629"/>
                    </a:lnTo>
                    <a:lnTo>
                      <a:pt x="594" y="626"/>
                    </a:lnTo>
                    <a:lnTo>
                      <a:pt x="597" y="620"/>
                    </a:lnTo>
                    <a:lnTo>
                      <a:pt x="597" y="617"/>
                    </a:lnTo>
                    <a:lnTo>
                      <a:pt x="597" y="613"/>
                    </a:lnTo>
                    <a:lnTo>
                      <a:pt x="597" y="610"/>
                    </a:lnTo>
                    <a:lnTo>
                      <a:pt x="599" y="604"/>
                    </a:lnTo>
                    <a:lnTo>
                      <a:pt x="599" y="601"/>
                    </a:lnTo>
                    <a:lnTo>
                      <a:pt x="599" y="597"/>
                    </a:lnTo>
                    <a:lnTo>
                      <a:pt x="599" y="593"/>
                    </a:lnTo>
                    <a:lnTo>
                      <a:pt x="601" y="587"/>
                    </a:lnTo>
                    <a:lnTo>
                      <a:pt x="599" y="584"/>
                    </a:lnTo>
                    <a:lnTo>
                      <a:pt x="599" y="578"/>
                    </a:lnTo>
                    <a:lnTo>
                      <a:pt x="599" y="572"/>
                    </a:lnTo>
                    <a:lnTo>
                      <a:pt x="599" y="565"/>
                    </a:lnTo>
                    <a:lnTo>
                      <a:pt x="597" y="558"/>
                    </a:lnTo>
                    <a:lnTo>
                      <a:pt x="597" y="551"/>
                    </a:lnTo>
                    <a:lnTo>
                      <a:pt x="597" y="545"/>
                    </a:lnTo>
                    <a:lnTo>
                      <a:pt x="597" y="535"/>
                    </a:lnTo>
                    <a:lnTo>
                      <a:pt x="594" y="529"/>
                    </a:lnTo>
                    <a:lnTo>
                      <a:pt x="594" y="521"/>
                    </a:lnTo>
                    <a:lnTo>
                      <a:pt x="594" y="514"/>
                    </a:lnTo>
                    <a:lnTo>
                      <a:pt x="594" y="505"/>
                    </a:lnTo>
                    <a:lnTo>
                      <a:pt x="592" y="499"/>
                    </a:lnTo>
                    <a:lnTo>
                      <a:pt x="592" y="492"/>
                    </a:lnTo>
                    <a:lnTo>
                      <a:pt x="592" y="486"/>
                    </a:lnTo>
                    <a:lnTo>
                      <a:pt x="592" y="479"/>
                    </a:lnTo>
                    <a:lnTo>
                      <a:pt x="590" y="475"/>
                    </a:lnTo>
                    <a:lnTo>
                      <a:pt x="590" y="470"/>
                    </a:lnTo>
                    <a:lnTo>
                      <a:pt x="587" y="465"/>
                    </a:lnTo>
                    <a:lnTo>
                      <a:pt x="587" y="459"/>
                    </a:lnTo>
                    <a:lnTo>
                      <a:pt x="584" y="453"/>
                    </a:lnTo>
                    <a:lnTo>
                      <a:pt x="584" y="446"/>
                    </a:lnTo>
                    <a:lnTo>
                      <a:pt x="583" y="440"/>
                    </a:lnTo>
                    <a:lnTo>
                      <a:pt x="583" y="433"/>
                    </a:lnTo>
                    <a:lnTo>
                      <a:pt x="580" y="427"/>
                    </a:lnTo>
                    <a:lnTo>
                      <a:pt x="579" y="421"/>
                    </a:lnTo>
                    <a:lnTo>
                      <a:pt x="576" y="415"/>
                    </a:lnTo>
                    <a:lnTo>
                      <a:pt x="576" y="409"/>
                    </a:lnTo>
                    <a:lnTo>
                      <a:pt x="573" y="404"/>
                    </a:lnTo>
                    <a:lnTo>
                      <a:pt x="570" y="398"/>
                    </a:lnTo>
                    <a:lnTo>
                      <a:pt x="568" y="394"/>
                    </a:lnTo>
                    <a:lnTo>
                      <a:pt x="568" y="388"/>
                    </a:lnTo>
                    <a:lnTo>
                      <a:pt x="564" y="385"/>
                    </a:lnTo>
                    <a:lnTo>
                      <a:pt x="561" y="382"/>
                    </a:lnTo>
                    <a:lnTo>
                      <a:pt x="554" y="379"/>
                    </a:lnTo>
                    <a:lnTo>
                      <a:pt x="551" y="376"/>
                    </a:lnTo>
                    <a:lnTo>
                      <a:pt x="545" y="373"/>
                    </a:lnTo>
                    <a:lnTo>
                      <a:pt x="540" y="369"/>
                    </a:lnTo>
                    <a:lnTo>
                      <a:pt x="533" y="367"/>
                    </a:lnTo>
                    <a:lnTo>
                      <a:pt x="530" y="363"/>
                    </a:lnTo>
                    <a:lnTo>
                      <a:pt x="524" y="361"/>
                    </a:lnTo>
                    <a:lnTo>
                      <a:pt x="517" y="358"/>
                    </a:lnTo>
                    <a:lnTo>
                      <a:pt x="511" y="355"/>
                    </a:lnTo>
                    <a:lnTo>
                      <a:pt x="507" y="352"/>
                    </a:lnTo>
                    <a:lnTo>
                      <a:pt x="501" y="349"/>
                    </a:lnTo>
                    <a:lnTo>
                      <a:pt x="498" y="346"/>
                    </a:lnTo>
                    <a:lnTo>
                      <a:pt x="495" y="343"/>
                    </a:lnTo>
                    <a:lnTo>
                      <a:pt x="493" y="340"/>
                    </a:lnTo>
                    <a:lnTo>
                      <a:pt x="489" y="340"/>
                    </a:lnTo>
                    <a:lnTo>
                      <a:pt x="487" y="339"/>
                    </a:lnTo>
                    <a:lnTo>
                      <a:pt x="484" y="339"/>
                    </a:lnTo>
                    <a:lnTo>
                      <a:pt x="483" y="336"/>
                    </a:lnTo>
                    <a:lnTo>
                      <a:pt x="480" y="336"/>
                    </a:lnTo>
                    <a:lnTo>
                      <a:pt x="477" y="332"/>
                    </a:lnTo>
                    <a:lnTo>
                      <a:pt x="474" y="332"/>
                    </a:lnTo>
                    <a:lnTo>
                      <a:pt x="474" y="330"/>
                    </a:lnTo>
                    <a:lnTo>
                      <a:pt x="471" y="330"/>
                    </a:lnTo>
                    <a:lnTo>
                      <a:pt x="468" y="326"/>
                    </a:lnTo>
                    <a:lnTo>
                      <a:pt x="465" y="324"/>
                    </a:lnTo>
                    <a:lnTo>
                      <a:pt x="465" y="321"/>
                    </a:lnTo>
                    <a:lnTo>
                      <a:pt x="462" y="321"/>
                    </a:lnTo>
                    <a:lnTo>
                      <a:pt x="462" y="318"/>
                    </a:lnTo>
                    <a:lnTo>
                      <a:pt x="460" y="315"/>
                    </a:lnTo>
                    <a:lnTo>
                      <a:pt x="460" y="312"/>
                    </a:lnTo>
                    <a:lnTo>
                      <a:pt x="456" y="310"/>
                    </a:lnTo>
                    <a:lnTo>
                      <a:pt x="456" y="307"/>
                    </a:lnTo>
                    <a:lnTo>
                      <a:pt x="454" y="304"/>
                    </a:lnTo>
                    <a:lnTo>
                      <a:pt x="454" y="297"/>
                    </a:lnTo>
                    <a:lnTo>
                      <a:pt x="454" y="295"/>
                    </a:lnTo>
                    <a:lnTo>
                      <a:pt x="454" y="288"/>
                    </a:lnTo>
                    <a:lnTo>
                      <a:pt x="454" y="283"/>
                    </a:lnTo>
                    <a:lnTo>
                      <a:pt x="456" y="277"/>
                    </a:lnTo>
                    <a:lnTo>
                      <a:pt x="454" y="274"/>
                    </a:lnTo>
                    <a:lnTo>
                      <a:pt x="454" y="268"/>
                    </a:lnTo>
                    <a:lnTo>
                      <a:pt x="454" y="263"/>
                    </a:lnTo>
                    <a:lnTo>
                      <a:pt x="454" y="257"/>
                    </a:lnTo>
                    <a:lnTo>
                      <a:pt x="452" y="253"/>
                    </a:lnTo>
                    <a:lnTo>
                      <a:pt x="452" y="247"/>
                    </a:lnTo>
                    <a:lnTo>
                      <a:pt x="449" y="244"/>
                    </a:lnTo>
                    <a:lnTo>
                      <a:pt x="449" y="239"/>
                    </a:lnTo>
                    <a:lnTo>
                      <a:pt x="449" y="239"/>
                    </a:lnTo>
                    <a:lnTo>
                      <a:pt x="449" y="237"/>
                    </a:lnTo>
                    <a:lnTo>
                      <a:pt x="449" y="236"/>
                    </a:lnTo>
                    <a:lnTo>
                      <a:pt x="449" y="233"/>
                    </a:lnTo>
                    <a:lnTo>
                      <a:pt x="448" y="231"/>
                    </a:lnTo>
                    <a:lnTo>
                      <a:pt x="448" y="228"/>
                    </a:lnTo>
                    <a:lnTo>
                      <a:pt x="448" y="224"/>
                    </a:lnTo>
                    <a:lnTo>
                      <a:pt x="448" y="222"/>
                    </a:lnTo>
                    <a:lnTo>
                      <a:pt x="447" y="222"/>
                    </a:lnTo>
                    <a:lnTo>
                      <a:pt x="447" y="218"/>
                    </a:lnTo>
                    <a:lnTo>
                      <a:pt x="447" y="215"/>
                    </a:lnTo>
                    <a:lnTo>
                      <a:pt x="447" y="212"/>
                    </a:lnTo>
                    <a:lnTo>
                      <a:pt x="447" y="211"/>
                    </a:lnTo>
                    <a:lnTo>
                      <a:pt x="447" y="208"/>
                    </a:lnTo>
                    <a:lnTo>
                      <a:pt x="447" y="205"/>
                    </a:lnTo>
                    <a:lnTo>
                      <a:pt x="449" y="202"/>
                    </a:lnTo>
                    <a:lnTo>
                      <a:pt x="443" y="202"/>
                    </a:lnTo>
                    <a:lnTo>
                      <a:pt x="439" y="200"/>
                    </a:lnTo>
                    <a:lnTo>
                      <a:pt x="433" y="197"/>
                    </a:lnTo>
                    <a:lnTo>
                      <a:pt x="430" y="194"/>
                    </a:lnTo>
                    <a:lnTo>
                      <a:pt x="423" y="191"/>
                    </a:lnTo>
                    <a:lnTo>
                      <a:pt x="421" y="187"/>
                    </a:lnTo>
                    <a:lnTo>
                      <a:pt x="414" y="185"/>
                    </a:lnTo>
                    <a:lnTo>
                      <a:pt x="412" y="179"/>
                    </a:lnTo>
                    <a:lnTo>
                      <a:pt x="405" y="176"/>
                    </a:lnTo>
                    <a:lnTo>
                      <a:pt x="402" y="173"/>
                    </a:lnTo>
                    <a:lnTo>
                      <a:pt x="397" y="170"/>
                    </a:lnTo>
                    <a:lnTo>
                      <a:pt x="394" y="164"/>
                    </a:lnTo>
                    <a:lnTo>
                      <a:pt x="390" y="161"/>
                    </a:lnTo>
                    <a:lnTo>
                      <a:pt x="387" y="158"/>
                    </a:lnTo>
                    <a:lnTo>
                      <a:pt x="384" y="154"/>
                    </a:lnTo>
                    <a:lnTo>
                      <a:pt x="383" y="150"/>
                    </a:lnTo>
                    <a:lnTo>
                      <a:pt x="379" y="150"/>
                    </a:lnTo>
                    <a:lnTo>
                      <a:pt x="379" y="147"/>
                    </a:lnTo>
                    <a:lnTo>
                      <a:pt x="379" y="143"/>
                    </a:lnTo>
                    <a:lnTo>
                      <a:pt x="379" y="141"/>
                    </a:lnTo>
                    <a:lnTo>
                      <a:pt x="377" y="137"/>
                    </a:lnTo>
                    <a:lnTo>
                      <a:pt x="377" y="134"/>
                    </a:lnTo>
                    <a:lnTo>
                      <a:pt x="377" y="131"/>
                    </a:lnTo>
                    <a:lnTo>
                      <a:pt x="377" y="126"/>
                    </a:lnTo>
                    <a:lnTo>
                      <a:pt x="374" y="123"/>
                    </a:lnTo>
                    <a:lnTo>
                      <a:pt x="374" y="120"/>
                    </a:lnTo>
                    <a:lnTo>
                      <a:pt x="374" y="117"/>
                    </a:lnTo>
                    <a:lnTo>
                      <a:pt x="374" y="112"/>
                    </a:lnTo>
                    <a:lnTo>
                      <a:pt x="371" y="110"/>
                    </a:lnTo>
                    <a:lnTo>
                      <a:pt x="371" y="106"/>
                    </a:lnTo>
                    <a:lnTo>
                      <a:pt x="369" y="103"/>
                    </a:lnTo>
                    <a:lnTo>
                      <a:pt x="369" y="100"/>
                    </a:lnTo>
                    <a:lnTo>
                      <a:pt x="364" y="100"/>
                    </a:lnTo>
                    <a:lnTo>
                      <a:pt x="361" y="99"/>
                    </a:lnTo>
                    <a:lnTo>
                      <a:pt x="355" y="99"/>
                    </a:lnTo>
                    <a:lnTo>
                      <a:pt x="351" y="97"/>
                    </a:lnTo>
                    <a:lnTo>
                      <a:pt x="344" y="97"/>
                    </a:lnTo>
                    <a:lnTo>
                      <a:pt x="338" y="97"/>
                    </a:lnTo>
                    <a:lnTo>
                      <a:pt x="332" y="97"/>
                    </a:lnTo>
                    <a:lnTo>
                      <a:pt x="327" y="97"/>
                    </a:lnTo>
                    <a:lnTo>
                      <a:pt x="320" y="100"/>
                    </a:lnTo>
                    <a:lnTo>
                      <a:pt x="313" y="100"/>
                    </a:lnTo>
                    <a:lnTo>
                      <a:pt x="307" y="100"/>
                    </a:lnTo>
                    <a:lnTo>
                      <a:pt x="302" y="100"/>
                    </a:lnTo>
                    <a:lnTo>
                      <a:pt x="295" y="100"/>
                    </a:lnTo>
                    <a:lnTo>
                      <a:pt x="291" y="100"/>
                    </a:lnTo>
                    <a:lnTo>
                      <a:pt x="287" y="100"/>
                    </a:lnTo>
                    <a:lnTo>
                      <a:pt x="284" y="100"/>
                    </a:lnTo>
                    <a:lnTo>
                      <a:pt x="278" y="100"/>
                    </a:lnTo>
                    <a:lnTo>
                      <a:pt x="274" y="100"/>
                    </a:lnTo>
                    <a:lnTo>
                      <a:pt x="269" y="100"/>
                    </a:lnTo>
                    <a:lnTo>
                      <a:pt x="267" y="100"/>
                    </a:lnTo>
                    <a:lnTo>
                      <a:pt x="260" y="100"/>
                    </a:lnTo>
                    <a:lnTo>
                      <a:pt x="257" y="100"/>
                    </a:lnTo>
                    <a:lnTo>
                      <a:pt x="251" y="100"/>
                    </a:lnTo>
                    <a:lnTo>
                      <a:pt x="248" y="100"/>
                    </a:lnTo>
                    <a:lnTo>
                      <a:pt x="242" y="100"/>
                    </a:lnTo>
                    <a:lnTo>
                      <a:pt x="239" y="100"/>
                    </a:lnTo>
                    <a:lnTo>
                      <a:pt x="234" y="100"/>
                    </a:lnTo>
                    <a:lnTo>
                      <a:pt x="230" y="100"/>
                    </a:lnTo>
                    <a:lnTo>
                      <a:pt x="226" y="100"/>
                    </a:lnTo>
                    <a:lnTo>
                      <a:pt x="223" y="100"/>
                    </a:lnTo>
                    <a:lnTo>
                      <a:pt x="220" y="100"/>
                    </a:lnTo>
                    <a:lnTo>
                      <a:pt x="218" y="100"/>
                    </a:lnTo>
                    <a:lnTo>
                      <a:pt x="216" y="100"/>
                    </a:lnTo>
                    <a:lnTo>
                      <a:pt x="216" y="97"/>
                    </a:lnTo>
                    <a:lnTo>
                      <a:pt x="216" y="95"/>
                    </a:lnTo>
                    <a:lnTo>
                      <a:pt x="216" y="92"/>
                    </a:lnTo>
                    <a:lnTo>
                      <a:pt x="215" y="89"/>
                    </a:lnTo>
                    <a:lnTo>
                      <a:pt x="215" y="86"/>
                    </a:lnTo>
                    <a:lnTo>
                      <a:pt x="215" y="83"/>
                    </a:lnTo>
                    <a:lnTo>
                      <a:pt x="215" y="79"/>
                    </a:lnTo>
                    <a:lnTo>
                      <a:pt x="215" y="77"/>
                    </a:lnTo>
                    <a:lnTo>
                      <a:pt x="215" y="73"/>
                    </a:lnTo>
                    <a:lnTo>
                      <a:pt x="215" y="70"/>
                    </a:lnTo>
                    <a:lnTo>
                      <a:pt x="215" y="67"/>
                    </a:lnTo>
                    <a:lnTo>
                      <a:pt x="215" y="66"/>
                    </a:lnTo>
                    <a:lnTo>
                      <a:pt x="215" y="64"/>
                    </a:lnTo>
                    <a:lnTo>
                      <a:pt x="215" y="61"/>
                    </a:lnTo>
                    <a:lnTo>
                      <a:pt x="218" y="58"/>
                    </a:lnTo>
                    <a:lnTo>
                      <a:pt x="213" y="58"/>
                    </a:lnTo>
                    <a:lnTo>
                      <a:pt x="210" y="56"/>
                    </a:lnTo>
                    <a:lnTo>
                      <a:pt x="207" y="53"/>
                    </a:lnTo>
                    <a:lnTo>
                      <a:pt x="204" y="50"/>
                    </a:lnTo>
                    <a:lnTo>
                      <a:pt x="199" y="47"/>
                    </a:lnTo>
                    <a:lnTo>
                      <a:pt x="197" y="42"/>
                    </a:lnTo>
                    <a:lnTo>
                      <a:pt x="193" y="40"/>
                    </a:lnTo>
                    <a:lnTo>
                      <a:pt x="190" y="33"/>
                    </a:lnTo>
                    <a:lnTo>
                      <a:pt x="186" y="31"/>
                    </a:lnTo>
                    <a:lnTo>
                      <a:pt x="183" y="27"/>
                    </a:lnTo>
                    <a:lnTo>
                      <a:pt x="180" y="24"/>
                    </a:lnTo>
                    <a:lnTo>
                      <a:pt x="178" y="20"/>
                    </a:lnTo>
                    <a:lnTo>
                      <a:pt x="175" y="19"/>
                    </a:lnTo>
                    <a:lnTo>
                      <a:pt x="174" y="16"/>
                    </a:lnTo>
                    <a:lnTo>
                      <a:pt x="174" y="15"/>
                    </a:lnTo>
                    <a:lnTo>
                      <a:pt x="174" y="13"/>
                    </a:lnTo>
                    <a:lnTo>
                      <a:pt x="171" y="13"/>
                    </a:lnTo>
                    <a:lnTo>
                      <a:pt x="168" y="13"/>
                    </a:lnTo>
                    <a:lnTo>
                      <a:pt x="164" y="13"/>
                    </a:lnTo>
                    <a:lnTo>
                      <a:pt x="164" y="9"/>
                    </a:lnTo>
                    <a:lnTo>
                      <a:pt x="162" y="9"/>
                    </a:lnTo>
                    <a:lnTo>
                      <a:pt x="159" y="9"/>
                    </a:lnTo>
                    <a:lnTo>
                      <a:pt x="157" y="9"/>
                    </a:lnTo>
                    <a:lnTo>
                      <a:pt x="157" y="6"/>
                    </a:lnTo>
                    <a:lnTo>
                      <a:pt x="153" y="6"/>
                    </a:lnTo>
                    <a:lnTo>
                      <a:pt x="150" y="6"/>
                    </a:lnTo>
                    <a:lnTo>
                      <a:pt x="147" y="6"/>
                    </a:lnTo>
                    <a:lnTo>
                      <a:pt x="147" y="2"/>
                    </a:lnTo>
                    <a:lnTo>
                      <a:pt x="144" y="2"/>
                    </a:lnTo>
                    <a:lnTo>
                      <a:pt x="144" y="2"/>
                    </a:lnTo>
                    <a:lnTo>
                      <a:pt x="141" y="2"/>
                    </a:lnTo>
                    <a:lnTo>
                      <a:pt x="141" y="0"/>
                    </a:lnTo>
                    <a:lnTo>
                      <a:pt x="141" y="0"/>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8" name="その他">
                <a:extLst>
                  <a:ext uri="{FF2B5EF4-FFF2-40B4-BE49-F238E27FC236}">
                    <a16:creationId xmlns:a16="http://schemas.microsoft.com/office/drawing/2014/main" id="{AD5718A7-DC09-4A40-971B-1C17DE0B18DD}"/>
                  </a:ext>
                </a:extLst>
              </p:cNvPr>
              <p:cNvSpPr>
                <a:spLocks/>
              </p:cNvSpPr>
              <p:nvPr/>
            </p:nvSpPr>
            <p:spPr bwMode="auto">
              <a:xfrm>
                <a:off x="337" y="807"/>
                <a:ext cx="234" cy="221"/>
              </a:xfrm>
              <a:custGeom>
                <a:avLst/>
                <a:gdLst>
                  <a:gd name="T0" fmla="*/ 49 w 234"/>
                  <a:gd name="T1" fmla="*/ 27 h 221"/>
                  <a:gd name="T2" fmla="*/ 102 w 234"/>
                  <a:gd name="T3" fmla="*/ 0 h 221"/>
                  <a:gd name="T4" fmla="*/ 138 w 234"/>
                  <a:gd name="T5" fmla="*/ 27 h 221"/>
                  <a:gd name="T6" fmla="*/ 196 w 234"/>
                  <a:gd name="T7" fmla="*/ 27 h 221"/>
                  <a:gd name="T8" fmla="*/ 205 w 234"/>
                  <a:gd name="T9" fmla="*/ 58 h 221"/>
                  <a:gd name="T10" fmla="*/ 233 w 234"/>
                  <a:gd name="T11" fmla="*/ 73 h 221"/>
                  <a:gd name="T12" fmla="*/ 223 w 234"/>
                  <a:gd name="T13" fmla="*/ 161 h 221"/>
                  <a:gd name="T14" fmla="*/ 175 w 234"/>
                  <a:gd name="T15" fmla="*/ 166 h 221"/>
                  <a:gd name="T16" fmla="*/ 152 w 234"/>
                  <a:gd name="T17" fmla="*/ 220 h 221"/>
                  <a:gd name="T18" fmla="*/ 114 w 234"/>
                  <a:gd name="T19" fmla="*/ 183 h 221"/>
                  <a:gd name="T20" fmla="*/ 78 w 234"/>
                  <a:gd name="T21" fmla="*/ 183 h 221"/>
                  <a:gd name="T22" fmla="*/ 78 w 234"/>
                  <a:gd name="T23" fmla="*/ 146 h 221"/>
                  <a:gd name="T24" fmla="*/ 49 w 234"/>
                  <a:gd name="T25" fmla="*/ 137 h 221"/>
                  <a:gd name="T26" fmla="*/ 38 w 234"/>
                  <a:gd name="T27" fmla="*/ 93 h 221"/>
                  <a:gd name="T28" fmla="*/ 0 w 234"/>
                  <a:gd name="T29" fmla="*/ 62 h 221"/>
                  <a:gd name="T30" fmla="*/ 38 w 234"/>
                  <a:gd name="T31" fmla="*/ 21 h 221"/>
                  <a:gd name="T32" fmla="*/ 49 w 234"/>
                  <a:gd name="T33" fmla="*/ 27 h 221"/>
                  <a:gd name="T34" fmla="*/ 49 w 234"/>
                  <a:gd name="T35" fmla="*/ 2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21">
                    <a:moveTo>
                      <a:pt x="49" y="27"/>
                    </a:moveTo>
                    <a:lnTo>
                      <a:pt x="102" y="0"/>
                    </a:lnTo>
                    <a:lnTo>
                      <a:pt x="138" y="27"/>
                    </a:lnTo>
                    <a:lnTo>
                      <a:pt x="196" y="27"/>
                    </a:lnTo>
                    <a:lnTo>
                      <a:pt x="205" y="58"/>
                    </a:lnTo>
                    <a:lnTo>
                      <a:pt x="233" y="73"/>
                    </a:lnTo>
                    <a:lnTo>
                      <a:pt x="223" y="161"/>
                    </a:lnTo>
                    <a:lnTo>
                      <a:pt x="175" y="166"/>
                    </a:lnTo>
                    <a:lnTo>
                      <a:pt x="152" y="220"/>
                    </a:lnTo>
                    <a:lnTo>
                      <a:pt x="114" y="183"/>
                    </a:lnTo>
                    <a:lnTo>
                      <a:pt x="78" y="183"/>
                    </a:lnTo>
                    <a:lnTo>
                      <a:pt x="78" y="146"/>
                    </a:lnTo>
                    <a:lnTo>
                      <a:pt x="49" y="137"/>
                    </a:lnTo>
                    <a:lnTo>
                      <a:pt x="38" y="93"/>
                    </a:lnTo>
                    <a:lnTo>
                      <a:pt x="0" y="62"/>
                    </a:lnTo>
                    <a:lnTo>
                      <a:pt x="38" y="21"/>
                    </a:lnTo>
                    <a:lnTo>
                      <a:pt x="49" y="27"/>
                    </a:lnTo>
                    <a:lnTo>
                      <a:pt x="49" y="27"/>
                    </a:lnTo>
                  </a:path>
                </a:pathLst>
              </a:custGeom>
              <a:solidFill>
                <a:srgbClr val="C0C27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89" name="その他">
                <a:extLst>
                  <a:ext uri="{FF2B5EF4-FFF2-40B4-BE49-F238E27FC236}">
                    <a16:creationId xmlns:a16="http://schemas.microsoft.com/office/drawing/2014/main" id="{3414493A-1BD0-4E2F-A8CC-F81FF7D57288}"/>
                  </a:ext>
                </a:extLst>
              </p:cNvPr>
              <p:cNvSpPr>
                <a:spLocks/>
              </p:cNvSpPr>
              <p:nvPr/>
            </p:nvSpPr>
            <p:spPr bwMode="auto">
              <a:xfrm>
                <a:off x="1332" y="1880"/>
                <a:ext cx="714" cy="205"/>
              </a:xfrm>
              <a:custGeom>
                <a:avLst/>
                <a:gdLst>
                  <a:gd name="T0" fmla="*/ 713 w 714"/>
                  <a:gd name="T1" fmla="*/ 204 h 205"/>
                  <a:gd name="T2" fmla="*/ 0 w 714"/>
                  <a:gd name="T3" fmla="*/ 0 h 205"/>
                  <a:gd name="T4" fmla="*/ 0 w 714"/>
                  <a:gd name="T5" fmla="*/ 39 h 205"/>
                  <a:gd name="T6" fmla="*/ 545 w 714"/>
                  <a:gd name="T7" fmla="*/ 197 h 205"/>
                  <a:gd name="T8" fmla="*/ 713 w 714"/>
                  <a:gd name="T9" fmla="*/ 204 h 205"/>
                  <a:gd name="T10" fmla="*/ 713 w 714"/>
                  <a:gd name="T11" fmla="*/ 204 h 205"/>
                </a:gdLst>
                <a:ahLst/>
                <a:cxnLst>
                  <a:cxn ang="0">
                    <a:pos x="T0" y="T1"/>
                  </a:cxn>
                  <a:cxn ang="0">
                    <a:pos x="T2" y="T3"/>
                  </a:cxn>
                  <a:cxn ang="0">
                    <a:pos x="T4" y="T5"/>
                  </a:cxn>
                  <a:cxn ang="0">
                    <a:pos x="T6" y="T7"/>
                  </a:cxn>
                  <a:cxn ang="0">
                    <a:pos x="T8" y="T9"/>
                  </a:cxn>
                  <a:cxn ang="0">
                    <a:pos x="T10" y="T11"/>
                  </a:cxn>
                </a:cxnLst>
                <a:rect l="0" t="0" r="r" b="b"/>
                <a:pathLst>
                  <a:path w="714" h="205">
                    <a:moveTo>
                      <a:pt x="713" y="204"/>
                    </a:moveTo>
                    <a:lnTo>
                      <a:pt x="0" y="0"/>
                    </a:lnTo>
                    <a:lnTo>
                      <a:pt x="0" y="39"/>
                    </a:lnTo>
                    <a:lnTo>
                      <a:pt x="545" y="197"/>
                    </a:lnTo>
                    <a:lnTo>
                      <a:pt x="713" y="204"/>
                    </a:lnTo>
                    <a:lnTo>
                      <a:pt x="713" y="204"/>
                    </a:lnTo>
                  </a:path>
                </a:pathLst>
              </a:custGeom>
              <a:solidFill>
                <a:srgbClr val="F1F18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0" name="その他">
                <a:extLst>
                  <a:ext uri="{FF2B5EF4-FFF2-40B4-BE49-F238E27FC236}">
                    <a16:creationId xmlns:a16="http://schemas.microsoft.com/office/drawing/2014/main" id="{46F946F5-CA07-4102-A492-42C722986AC0}"/>
                  </a:ext>
                </a:extLst>
              </p:cNvPr>
              <p:cNvSpPr>
                <a:spLocks/>
              </p:cNvSpPr>
              <p:nvPr/>
            </p:nvSpPr>
            <p:spPr bwMode="auto">
              <a:xfrm>
                <a:off x="1097" y="1654"/>
                <a:ext cx="248" cy="121"/>
              </a:xfrm>
              <a:custGeom>
                <a:avLst/>
                <a:gdLst>
                  <a:gd name="T0" fmla="*/ 97 w 248"/>
                  <a:gd name="T1" fmla="*/ 28 h 121"/>
                  <a:gd name="T2" fmla="*/ 184 w 248"/>
                  <a:gd name="T3" fmla="*/ 6 h 121"/>
                  <a:gd name="T4" fmla="*/ 235 w 248"/>
                  <a:gd name="T5" fmla="*/ 0 h 121"/>
                  <a:gd name="T6" fmla="*/ 242 w 248"/>
                  <a:gd name="T7" fmla="*/ 54 h 121"/>
                  <a:gd name="T8" fmla="*/ 247 w 248"/>
                  <a:gd name="T9" fmla="*/ 78 h 121"/>
                  <a:gd name="T10" fmla="*/ 209 w 248"/>
                  <a:gd name="T11" fmla="*/ 95 h 121"/>
                  <a:gd name="T12" fmla="*/ 150 w 248"/>
                  <a:gd name="T13" fmla="*/ 120 h 121"/>
                  <a:gd name="T14" fmla="*/ 0 w 248"/>
                  <a:gd name="T15" fmla="*/ 107 h 121"/>
                  <a:gd name="T16" fmla="*/ 97 w 248"/>
                  <a:gd name="T17" fmla="*/ 28 h 121"/>
                  <a:gd name="T18" fmla="*/ 97 w 248"/>
                  <a:gd name="T19"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1">
                    <a:moveTo>
                      <a:pt x="97" y="28"/>
                    </a:moveTo>
                    <a:lnTo>
                      <a:pt x="184" y="6"/>
                    </a:lnTo>
                    <a:lnTo>
                      <a:pt x="235" y="0"/>
                    </a:lnTo>
                    <a:lnTo>
                      <a:pt x="242" y="54"/>
                    </a:lnTo>
                    <a:lnTo>
                      <a:pt x="247" y="78"/>
                    </a:lnTo>
                    <a:lnTo>
                      <a:pt x="209" y="95"/>
                    </a:lnTo>
                    <a:lnTo>
                      <a:pt x="150" y="120"/>
                    </a:lnTo>
                    <a:lnTo>
                      <a:pt x="0" y="107"/>
                    </a:lnTo>
                    <a:lnTo>
                      <a:pt x="97" y="28"/>
                    </a:lnTo>
                    <a:lnTo>
                      <a:pt x="97" y="28"/>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1" name="その他">
                <a:extLst>
                  <a:ext uri="{FF2B5EF4-FFF2-40B4-BE49-F238E27FC236}">
                    <a16:creationId xmlns:a16="http://schemas.microsoft.com/office/drawing/2014/main" id="{53D6D4A5-1F6B-440E-AC49-381FD1E3739C}"/>
                  </a:ext>
                </a:extLst>
              </p:cNvPr>
              <p:cNvSpPr>
                <a:spLocks/>
              </p:cNvSpPr>
              <p:nvPr/>
            </p:nvSpPr>
            <p:spPr bwMode="auto">
              <a:xfrm>
                <a:off x="1387" y="1732"/>
                <a:ext cx="661" cy="292"/>
              </a:xfrm>
              <a:custGeom>
                <a:avLst/>
                <a:gdLst>
                  <a:gd name="T0" fmla="*/ 125 w 661"/>
                  <a:gd name="T1" fmla="*/ 9 h 292"/>
                  <a:gd name="T2" fmla="*/ 101 w 661"/>
                  <a:gd name="T3" fmla="*/ 30 h 292"/>
                  <a:gd name="T4" fmla="*/ 66 w 661"/>
                  <a:gd name="T5" fmla="*/ 46 h 292"/>
                  <a:gd name="T6" fmla="*/ 50 w 661"/>
                  <a:gd name="T7" fmla="*/ 62 h 292"/>
                  <a:gd name="T8" fmla="*/ 37 w 661"/>
                  <a:gd name="T9" fmla="*/ 73 h 292"/>
                  <a:gd name="T10" fmla="*/ 18 w 661"/>
                  <a:gd name="T11" fmla="*/ 86 h 292"/>
                  <a:gd name="T12" fmla="*/ 0 w 661"/>
                  <a:gd name="T13" fmla="*/ 104 h 292"/>
                  <a:gd name="T14" fmla="*/ 59 w 661"/>
                  <a:gd name="T15" fmla="*/ 129 h 292"/>
                  <a:gd name="T16" fmla="*/ 81 w 661"/>
                  <a:gd name="T17" fmla="*/ 150 h 292"/>
                  <a:gd name="T18" fmla="*/ 137 w 661"/>
                  <a:gd name="T19" fmla="*/ 174 h 292"/>
                  <a:gd name="T20" fmla="*/ 171 w 661"/>
                  <a:gd name="T21" fmla="*/ 189 h 292"/>
                  <a:gd name="T22" fmla="*/ 219 w 661"/>
                  <a:gd name="T23" fmla="*/ 202 h 292"/>
                  <a:gd name="T24" fmla="*/ 526 w 661"/>
                  <a:gd name="T25" fmla="*/ 291 h 292"/>
                  <a:gd name="T26" fmla="*/ 660 w 661"/>
                  <a:gd name="T27" fmla="*/ 124 h 292"/>
                  <a:gd name="T28" fmla="*/ 345 w 661"/>
                  <a:gd name="T29" fmla="*/ 62 h 292"/>
                  <a:gd name="T30" fmla="*/ 319 w 661"/>
                  <a:gd name="T31" fmla="*/ 51 h 292"/>
                  <a:gd name="T32" fmla="*/ 277 w 661"/>
                  <a:gd name="T33" fmla="*/ 42 h 292"/>
                  <a:gd name="T34" fmla="*/ 254 w 661"/>
                  <a:gd name="T35" fmla="*/ 42 h 292"/>
                  <a:gd name="T36" fmla="*/ 224 w 661"/>
                  <a:gd name="T37" fmla="*/ 30 h 292"/>
                  <a:gd name="T38" fmla="*/ 207 w 661"/>
                  <a:gd name="T39" fmla="*/ 30 h 292"/>
                  <a:gd name="T40" fmla="*/ 184 w 661"/>
                  <a:gd name="T41" fmla="*/ 17 h 292"/>
                  <a:gd name="T42" fmla="*/ 151 w 661"/>
                  <a:gd name="T43" fmla="*/ 17 h 292"/>
                  <a:gd name="T44" fmla="*/ 121 w 661"/>
                  <a:gd name="T45" fmla="*/ 0 h 292"/>
                  <a:gd name="T46" fmla="*/ 125 w 661"/>
                  <a:gd name="T47" fmla="*/ 9 h 292"/>
                  <a:gd name="T48" fmla="*/ 125 w 661"/>
                  <a:gd name="T49" fmla="*/ 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1" h="292">
                    <a:moveTo>
                      <a:pt x="125" y="9"/>
                    </a:moveTo>
                    <a:lnTo>
                      <a:pt x="101" y="30"/>
                    </a:lnTo>
                    <a:lnTo>
                      <a:pt x="66" y="46"/>
                    </a:lnTo>
                    <a:lnTo>
                      <a:pt x="50" y="62"/>
                    </a:lnTo>
                    <a:lnTo>
                      <a:pt x="37" y="73"/>
                    </a:lnTo>
                    <a:lnTo>
                      <a:pt x="18" y="86"/>
                    </a:lnTo>
                    <a:lnTo>
                      <a:pt x="0" y="104"/>
                    </a:lnTo>
                    <a:lnTo>
                      <a:pt x="59" y="129"/>
                    </a:lnTo>
                    <a:lnTo>
                      <a:pt x="81" y="150"/>
                    </a:lnTo>
                    <a:lnTo>
                      <a:pt x="137" y="174"/>
                    </a:lnTo>
                    <a:lnTo>
                      <a:pt x="171" y="189"/>
                    </a:lnTo>
                    <a:lnTo>
                      <a:pt x="219" y="202"/>
                    </a:lnTo>
                    <a:lnTo>
                      <a:pt x="526" y="291"/>
                    </a:lnTo>
                    <a:lnTo>
                      <a:pt x="660" y="124"/>
                    </a:lnTo>
                    <a:lnTo>
                      <a:pt x="345" y="62"/>
                    </a:lnTo>
                    <a:lnTo>
                      <a:pt x="319" y="51"/>
                    </a:lnTo>
                    <a:lnTo>
                      <a:pt x="277" y="42"/>
                    </a:lnTo>
                    <a:lnTo>
                      <a:pt x="254" y="42"/>
                    </a:lnTo>
                    <a:lnTo>
                      <a:pt x="224" y="30"/>
                    </a:lnTo>
                    <a:lnTo>
                      <a:pt x="207" y="30"/>
                    </a:lnTo>
                    <a:lnTo>
                      <a:pt x="184" y="17"/>
                    </a:lnTo>
                    <a:lnTo>
                      <a:pt x="151" y="17"/>
                    </a:lnTo>
                    <a:lnTo>
                      <a:pt x="121" y="0"/>
                    </a:lnTo>
                    <a:lnTo>
                      <a:pt x="125" y="9"/>
                    </a:lnTo>
                    <a:lnTo>
                      <a:pt x="125" y="9"/>
                    </a:lnTo>
                  </a:path>
                </a:pathLst>
              </a:custGeom>
              <a:solidFill>
                <a:srgbClr val="EFEFE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2" name="その他">
                <a:extLst>
                  <a:ext uri="{FF2B5EF4-FFF2-40B4-BE49-F238E27FC236}">
                    <a16:creationId xmlns:a16="http://schemas.microsoft.com/office/drawing/2014/main" id="{80127B1A-D4C1-4EEE-8D62-B74089898548}"/>
                  </a:ext>
                </a:extLst>
              </p:cNvPr>
              <p:cNvSpPr>
                <a:spLocks/>
              </p:cNvSpPr>
              <p:nvPr/>
            </p:nvSpPr>
            <p:spPr bwMode="auto">
              <a:xfrm>
                <a:off x="912" y="1805"/>
                <a:ext cx="134" cy="258"/>
              </a:xfrm>
              <a:custGeom>
                <a:avLst/>
                <a:gdLst>
                  <a:gd name="T0" fmla="*/ 68 w 134"/>
                  <a:gd name="T1" fmla="*/ 2 h 258"/>
                  <a:gd name="T2" fmla="*/ 62 w 134"/>
                  <a:gd name="T3" fmla="*/ 9 h 258"/>
                  <a:gd name="T4" fmla="*/ 53 w 134"/>
                  <a:gd name="T5" fmla="*/ 13 h 258"/>
                  <a:gd name="T6" fmla="*/ 43 w 134"/>
                  <a:gd name="T7" fmla="*/ 23 h 258"/>
                  <a:gd name="T8" fmla="*/ 35 w 134"/>
                  <a:gd name="T9" fmla="*/ 29 h 258"/>
                  <a:gd name="T10" fmla="*/ 29 w 134"/>
                  <a:gd name="T11" fmla="*/ 39 h 258"/>
                  <a:gd name="T12" fmla="*/ 21 w 134"/>
                  <a:gd name="T13" fmla="*/ 52 h 258"/>
                  <a:gd name="T14" fmla="*/ 11 w 134"/>
                  <a:gd name="T15" fmla="*/ 70 h 258"/>
                  <a:gd name="T16" fmla="*/ 6 w 134"/>
                  <a:gd name="T17" fmla="*/ 88 h 258"/>
                  <a:gd name="T18" fmla="*/ 0 w 134"/>
                  <a:gd name="T19" fmla="*/ 106 h 258"/>
                  <a:gd name="T20" fmla="*/ 0 w 134"/>
                  <a:gd name="T21" fmla="*/ 119 h 258"/>
                  <a:gd name="T22" fmla="*/ 0 w 134"/>
                  <a:gd name="T23" fmla="*/ 130 h 258"/>
                  <a:gd name="T24" fmla="*/ 0 w 134"/>
                  <a:gd name="T25" fmla="*/ 141 h 258"/>
                  <a:gd name="T26" fmla="*/ 3 w 134"/>
                  <a:gd name="T27" fmla="*/ 153 h 258"/>
                  <a:gd name="T28" fmla="*/ 5 w 134"/>
                  <a:gd name="T29" fmla="*/ 162 h 258"/>
                  <a:gd name="T30" fmla="*/ 5 w 134"/>
                  <a:gd name="T31" fmla="*/ 171 h 258"/>
                  <a:gd name="T32" fmla="*/ 8 w 134"/>
                  <a:gd name="T33" fmla="*/ 178 h 258"/>
                  <a:gd name="T34" fmla="*/ 9 w 134"/>
                  <a:gd name="T35" fmla="*/ 187 h 258"/>
                  <a:gd name="T36" fmla="*/ 12 w 134"/>
                  <a:gd name="T37" fmla="*/ 195 h 258"/>
                  <a:gd name="T38" fmla="*/ 12 w 134"/>
                  <a:gd name="T39" fmla="*/ 204 h 258"/>
                  <a:gd name="T40" fmla="*/ 18 w 134"/>
                  <a:gd name="T41" fmla="*/ 213 h 258"/>
                  <a:gd name="T42" fmla="*/ 23 w 134"/>
                  <a:gd name="T43" fmla="*/ 219 h 258"/>
                  <a:gd name="T44" fmla="*/ 29 w 134"/>
                  <a:gd name="T45" fmla="*/ 226 h 258"/>
                  <a:gd name="T46" fmla="*/ 36 w 134"/>
                  <a:gd name="T47" fmla="*/ 234 h 258"/>
                  <a:gd name="T48" fmla="*/ 45 w 134"/>
                  <a:gd name="T49" fmla="*/ 237 h 258"/>
                  <a:gd name="T50" fmla="*/ 54 w 134"/>
                  <a:gd name="T51" fmla="*/ 239 h 258"/>
                  <a:gd name="T52" fmla="*/ 65 w 134"/>
                  <a:gd name="T53" fmla="*/ 238 h 258"/>
                  <a:gd name="T54" fmla="*/ 66 w 134"/>
                  <a:gd name="T55" fmla="*/ 242 h 258"/>
                  <a:gd name="T56" fmla="*/ 74 w 134"/>
                  <a:gd name="T57" fmla="*/ 245 h 258"/>
                  <a:gd name="T58" fmla="*/ 80 w 134"/>
                  <a:gd name="T59" fmla="*/ 251 h 258"/>
                  <a:gd name="T60" fmla="*/ 89 w 134"/>
                  <a:gd name="T61" fmla="*/ 254 h 258"/>
                  <a:gd name="T62" fmla="*/ 93 w 134"/>
                  <a:gd name="T63" fmla="*/ 257 h 258"/>
                  <a:gd name="T64" fmla="*/ 100 w 134"/>
                  <a:gd name="T65" fmla="*/ 255 h 258"/>
                  <a:gd name="T66" fmla="*/ 104 w 134"/>
                  <a:gd name="T67" fmla="*/ 255 h 258"/>
                  <a:gd name="T68" fmla="*/ 110 w 134"/>
                  <a:gd name="T69" fmla="*/ 253 h 258"/>
                  <a:gd name="T70" fmla="*/ 110 w 134"/>
                  <a:gd name="T71" fmla="*/ 253 h 258"/>
                  <a:gd name="T72" fmla="*/ 113 w 134"/>
                  <a:gd name="T73" fmla="*/ 253 h 258"/>
                  <a:gd name="T74" fmla="*/ 120 w 134"/>
                  <a:gd name="T75" fmla="*/ 244 h 258"/>
                  <a:gd name="T76" fmla="*/ 133 w 134"/>
                  <a:gd name="T77" fmla="*/ 199 h 258"/>
                  <a:gd name="T78" fmla="*/ 130 w 134"/>
                  <a:gd name="T79" fmla="*/ 140 h 258"/>
                  <a:gd name="T80" fmla="*/ 117 w 134"/>
                  <a:gd name="T81" fmla="*/ 79 h 258"/>
                  <a:gd name="T82" fmla="*/ 95 w 134"/>
                  <a:gd name="T83" fmla="*/ 30 h 258"/>
                  <a:gd name="T84" fmla="*/ 70 w 134"/>
                  <a:gd name="T8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258">
                    <a:moveTo>
                      <a:pt x="70" y="0"/>
                    </a:moveTo>
                    <a:lnTo>
                      <a:pt x="68" y="2"/>
                    </a:lnTo>
                    <a:lnTo>
                      <a:pt x="68" y="2"/>
                    </a:lnTo>
                    <a:lnTo>
                      <a:pt x="65" y="6"/>
                    </a:lnTo>
                    <a:lnTo>
                      <a:pt x="65" y="6"/>
                    </a:lnTo>
                    <a:lnTo>
                      <a:pt x="62" y="9"/>
                    </a:lnTo>
                    <a:lnTo>
                      <a:pt x="58" y="11"/>
                    </a:lnTo>
                    <a:lnTo>
                      <a:pt x="56" y="13"/>
                    </a:lnTo>
                    <a:lnTo>
                      <a:pt x="53" y="13"/>
                    </a:lnTo>
                    <a:lnTo>
                      <a:pt x="49" y="17"/>
                    </a:lnTo>
                    <a:lnTo>
                      <a:pt x="46" y="20"/>
                    </a:lnTo>
                    <a:lnTo>
                      <a:pt x="43" y="23"/>
                    </a:lnTo>
                    <a:lnTo>
                      <a:pt x="40" y="24"/>
                    </a:lnTo>
                    <a:lnTo>
                      <a:pt x="37" y="27"/>
                    </a:lnTo>
                    <a:lnTo>
                      <a:pt x="35" y="29"/>
                    </a:lnTo>
                    <a:lnTo>
                      <a:pt x="32" y="33"/>
                    </a:lnTo>
                    <a:lnTo>
                      <a:pt x="32" y="33"/>
                    </a:lnTo>
                    <a:lnTo>
                      <a:pt x="29" y="39"/>
                    </a:lnTo>
                    <a:lnTo>
                      <a:pt x="25" y="42"/>
                    </a:lnTo>
                    <a:lnTo>
                      <a:pt x="23" y="48"/>
                    </a:lnTo>
                    <a:lnTo>
                      <a:pt x="21" y="52"/>
                    </a:lnTo>
                    <a:lnTo>
                      <a:pt x="17" y="58"/>
                    </a:lnTo>
                    <a:lnTo>
                      <a:pt x="14" y="64"/>
                    </a:lnTo>
                    <a:lnTo>
                      <a:pt x="11" y="70"/>
                    </a:lnTo>
                    <a:lnTo>
                      <a:pt x="11" y="75"/>
                    </a:lnTo>
                    <a:lnTo>
                      <a:pt x="8" y="81"/>
                    </a:lnTo>
                    <a:lnTo>
                      <a:pt x="6" y="88"/>
                    </a:lnTo>
                    <a:lnTo>
                      <a:pt x="3" y="94"/>
                    </a:lnTo>
                    <a:lnTo>
                      <a:pt x="3" y="100"/>
                    </a:lnTo>
                    <a:lnTo>
                      <a:pt x="0" y="106"/>
                    </a:lnTo>
                    <a:lnTo>
                      <a:pt x="0" y="110"/>
                    </a:lnTo>
                    <a:lnTo>
                      <a:pt x="0" y="116"/>
                    </a:lnTo>
                    <a:lnTo>
                      <a:pt x="0" y="119"/>
                    </a:lnTo>
                    <a:lnTo>
                      <a:pt x="0" y="124"/>
                    </a:lnTo>
                    <a:lnTo>
                      <a:pt x="0" y="127"/>
                    </a:lnTo>
                    <a:lnTo>
                      <a:pt x="0" y="130"/>
                    </a:lnTo>
                    <a:lnTo>
                      <a:pt x="0" y="133"/>
                    </a:lnTo>
                    <a:lnTo>
                      <a:pt x="0" y="138"/>
                    </a:lnTo>
                    <a:lnTo>
                      <a:pt x="0" y="141"/>
                    </a:lnTo>
                    <a:lnTo>
                      <a:pt x="0" y="145"/>
                    </a:lnTo>
                    <a:lnTo>
                      <a:pt x="3" y="147"/>
                    </a:lnTo>
                    <a:lnTo>
                      <a:pt x="3" y="153"/>
                    </a:lnTo>
                    <a:lnTo>
                      <a:pt x="3" y="156"/>
                    </a:lnTo>
                    <a:lnTo>
                      <a:pt x="3" y="158"/>
                    </a:lnTo>
                    <a:lnTo>
                      <a:pt x="5" y="162"/>
                    </a:lnTo>
                    <a:lnTo>
                      <a:pt x="5" y="165"/>
                    </a:lnTo>
                    <a:lnTo>
                      <a:pt x="5" y="168"/>
                    </a:lnTo>
                    <a:lnTo>
                      <a:pt x="5" y="171"/>
                    </a:lnTo>
                    <a:lnTo>
                      <a:pt x="8" y="172"/>
                    </a:lnTo>
                    <a:lnTo>
                      <a:pt x="8" y="175"/>
                    </a:lnTo>
                    <a:lnTo>
                      <a:pt x="8" y="178"/>
                    </a:lnTo>
                    <a:lnTo>
                      <a:pt x="8" y="182"/>
                    </a:lnTo>
                    <a:lnTo>
                      <a:pt x="9" y="183"/>
                    </a:lnTo>
                    <a:lnTo>
                      <a:pt x="9" y="187"/>
                    </a:lnTo>
                    <a:lnTo>
                      <a:pt x="9" y="189"/>
                    </a:lnTo>
                    <a:lnTo>
                      <a:pt x="9" y="193"/>
                    </a:lnTo>
                    <a:lnTo>
                      <a:pt x="12" y="195"/>
                    </a:lnTo>
                    <a:lnTo>
                      <a:pt x="12" y="198"/>
                    </a:lnTo>
                    <a:lnTo>
                      <a:pt x="12" y="201"/>
                    </a:lnTo>
                    <a:lnTo>
                      <a:pt x="12" y="204"/>
                    </a:lnTo>
                    <a:lnTo>
                      <a:pt x="16" y="207"/>
                    </a:lnTo>
                    <a:lnTo>
                      <a:pt x="16" y="210"/>
                    </a:lnTo>
                    <a:lnTo>
                      <a:pt x="18" y="213"/>
                    </a:lnTo>
                    <a:lnTo>
                      <a:pt x="19" y="216"/>
                    </a:lnTo>
                    <a:lnTo>
                      <a:pt x="23" y="216"/>
                    </a:lnTo>
                    <a:lnTo>
                      <a:pt x="23" y="219"/>
                    </a:lnTo>
                    <a:lnTo>
                      <a:pt x="25" y="222"/>
                    </a:lnTo>
                    <a:lnTo>
                      <a:pt x="25" y="226"/>
                    </a:lnTo>
                    <a:lnTo>
                      <a:pt x="29" y="226"/>
                    </a:lnTo>
                    <a:lnTo>
                      <a:pt x="30" y="228"/>
                    </a:lnTo>
                    <a:lnTo>
                      <a:pt x="33" y="231"/>
                    </a:lnTo>
                    <a:lnTo>
                      <a:pt x="36" y="234"/>
                    </a:lnTo>
                    <a:lnTo>
                      <a:pt x="39" y="234"/>
                    </a:lnTo>
                    <a:lnTo>
                      <a:pt x="42" y="237"/>
                    </a:lnTo>
                    <a:lnTo>
                      <a:pt x="45" y="237"/>
                    </a:lnTo>
                    <a:lnTo>
                      <a:pt x="48" y="239"/>
                    </a:lnTo>
                    <a:lnTo>
                      <a:pt x="51" y="239"/>
                    </a:lnTo>
                    <a:lnTo>
                      <a:pt x="54" y="239"/>
                    </a:lnTo>
                    <a:lnTo>
                      <a:pt x="58" y="239"/>
                    </a:lnTo>
                    <a:lnTo>
                      <a:pt x="60" y="239"/>
                    </a:lnTo>
                    <a:lnTo>
                      <a:pt x="65" y="238"/>
                    </a:lnTo>
                    <a:lnTo>
                      <a:pt x="65" y="240"/>
                    </a:lnTo>
                    <a:lnTo>
                      <a:pt x="66" y="240"/>
                    </a:lnTo>
                    <a:lnTo>
                      <a:pt x="66" y="242"/>
                    </a:lnTo>
                    <a:lnTo>
                      <a:pt x="69" y="242"/>
                    </a:lnTo>
                    <a:lnTo>
                      <a:pt x="71" y="245"/>
                    </a:lnTo>
                    <a:lnTo>
                      <a:pt x="74" y="245"/>
                    </a:lnTo>
                    <a:lnTo>
                      <a:pt x="77" y="248"/>
                    </a:lnTo>
                    <a:lnTo>
                      <a:pt x="80" y="248"/>
                    </a:lnTo>
                    <a:lnTo>
                      <a:pt x="80" y="251"/>
                    </a:lnTo>
                    <a:lnTo>
                      <a:pt x="83" y="251"/>
                    </a:lnTo>
                    <a:lnTo>
                      <a:pt x="86" y="254"/>
                    </a:lnTo>
                    <a:lnTo>
                      <a:pt x="89" y="254"/>
                    </a:lnTo>
                    <a:lnTo>
                      <a:pt x="89" y="257"/>
                    </a:lnTo>
                    <a:lnTo>
                      <a:pt x="93" y="257"/>
                    </a:lnTo>
                    <a:lnTo>
                      <a:pt x="93" y="257"/>
                    </a:lnTo>
                    <a:lnTo>
                      <a:pt x="97" y="255"/>
                    </a:lnTo>
                    <a:lnTo>
                      <a:pt x="97" y="255"/>
                    </a:lnTo>
                    <a:lnTo>
                      <a:pt x="100" y="255"/>
                    </a:lnTo>
                    <a:lnTo>
                      <a:pt x="101" y="255"/>
                    </a:lnTo>
                    <a:lnTo>
                      <a:pt x="104" y="255"/>
                    </a:lnTo>
                    <a:lnTo>
                      <a:pt x="104" y="255"/>
                    </a:lnTo>
                    <a:lnTo>
                      <a:pt x="107" y="255"/>
                    </a:lnTo>
                    <a:lnTo>
                      <a:pt x="107" y="255"/>
                    </a:lnTo>
                    <a:lnTo>
                      <a:pt x="110" y="253"/>
                    </a:lnTo>
                    <a:lnTo>
                      <a:pt x="110" y="253"/>
                    </a:lnTo>
                    <a:lnTo>
                      <a:pt x="110" y="253"/>
                    </a:lnTo>
                    <a:lnTo>
                      <a:pt x="110" y="253"/>
                    </a:lnTo>
                    <a:lnTo>
                      <a:pt x="113" y="253"/>
                    </a:lnTo>
                    <a:lnTo>
                      <a:pt x="113" y="253"/>
                    </a:lnTo>
                    <a:lnTo>
                      <a:pt x="113" y="253"/>
                    </a:lnTo>
                    <a:lnTo>
                      <a:pt x="113" y="253"/>
                    </a:lnTo>
                    <a:lnTo>
                      <a:pt x="115" y="252"/>
                    </a:lnTo>
                    <a:lnTo>
                      <a:pt x="120" y="244"/>
                    </a:lnTo>
                    <a:lnTo>
                      <a:pt x="126" y="232"/>
                    </a:lnTo>
                    <a:lnTo>
                      <a:pt x="130" y="217"/>
                    </a:lnTo>
                    <a:lnTo>
                      <a:pt x="133" y="199"/>
                    </a:lnTo>
                    <a:lnTo>
                      <a:pt x="133" y="180"/>
                    </a:lnTo>
                    <a:lnTo>
                      <a:pt x="133" y="161"/>
                    </a:lnTo>
                    <a:lnTo>
                      <a:pt x="130" y="140"/>
                    </a:lnTo>
                    <a:lnTo>
                      <a:pt x="128" y="119"/>
                    </a:lnTo>
                    <a:lnTo>
                      <a:pt x="121" y="100"/>
                    </a:lnTo>
                    <a:lnTo>
                      <a:pt x="117" y="79"/>
                    </a:lnTo>
                    <a:lnTo>
                      <a:pt x="110" y="61"/>
                    </a:lnTo>
                    <a:lnTo>
                      <a:pt x="104" y="44"/>
                    </a:lnTo>
                    <a:lnTo>
                      <a:pt x="95" y="30"/>
                    </a:lnTo>
                    <a:lnTo>
                      <a:pt x="87" y="17"/>
                    </a:lnTo>
                    <a:lnTo>
                      <a:pt x="78" y="8"/>
                    </a:lnTo>
                    <a:lnTo>
                      <a:pt x="70" y="0"/>
                    </a:lnTo>
                    <a:lnTo>
                      <a:pt x="70"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3" name="その他">
                <a:extLst>
                  <a:ext uri="{FF2B5EF4-FFF2-40B4-BE49-F238E27FC236}">
                    <a16:creationId xmlns:a16="http://schemas.microsoft.com/office/drawing/2014/main" id="{0E15B5DC-0B2A-42DB-B85C-EA37F9A0C7A6}"/>
                  </a:ext>
                </a:extLst>
              </p:cNvPr>
              <p:cNvSpPr>
                <a:spLocks/>
              </p:cNvSpPr>
              <p:nvPr/>
            </p:nvSpPr>
            <p:spPr bwMode="auto">
              <a:xfrm>
                <a:off x="953" y="1800"/>
                <a:ext cx="108" cy="260"/>
              </a:xfrm>
              <a:custGeom>
                <a:avLst/>
                <a:gdLst>
                  <a:gd name="T0" fmla="*/ 61 w 108"/>
                  <a:gd name="T1" fmla="*/ 2 h 260"/>
                  <a:gd name="T2" fmla="*/ 56 w 108"/>
                  <a:gd name="T3" fmla="*/ 5 h 260"/>
                  <a:gd name="T4" fmla="*/ 52 w 108"/>
                  <a:gd name="T5" fmla="*/ 5 h 260"/>
                  <a:gd name="T6" fmla="*/ 45 w 108"/>
                  <a:gd name="T7" fmla="*/ 9 h 260"/>
                  <a:gd name="T8" fmla="*/ 42 w 108"/>
                  <a:gd name="T9" fmla="*/ 11 h 260"/>
                  <a:gd name="T10" fmla="*/ 39 w 108"/>
                  <a:gd name="T11" fmla="*/ 14 h 260"/>
                  <a:gd name="T12" fmla="*/ 38 w 108"/>
                  <a:gd name="T13" fmla="*/ 18 h 260"/>
                  <a:gd name="T14" fmla="*/ 36 w 108"/>
                  <a:gd name="T15" fmla="*/ 26 h 260"/>
                  <a:gd name="T16" fmla="*/ 35 w 108"/>
                  <a:gd name="T17" fmla="*/ 31 h 260"/>
                  <a:gd name="T18" fmla="*/ 35 w 108"/>
                  <a:gd name="T19" fmla="*/ 38 h 260"/>
                  <a:gd name="T20" fmla="*/ 35 w 108"/>
                  <a:gd name="T21" fmla="*/ 38 h 260"/>
                  <a:gd name="T22" fmla="*/ 28 w 108"/>
                  <a:gd name="T23" fmla="*/ 44 h 260"/>
                  <a:gd name="T24" fmla="*/ 24 w 108"/>
                  <a:gd name="T25" fmla="*/ 47 h 260"/>
                  <a:gd name="T26" fmla="*/ 17 w 108"/>
                  <a:gd name="T27" fmla="*/ 49 h 260"/>
                  <a:gd name="T28" fmla="*/ 15 w 108"/>
                  <a:gd name="T29" fmla="*/ 49 h 260"/>
                  <a:gd name="T30" fmla="*/ 13 w 108"/>
                  <a:gd name="T31" fmla="*/ 53 h 260"/>
                  <a:gd name="T32" fmla="*/ 11 w 108"/>
                  <a:gd name="T33" fmla="*/ 56 h 260"/>
                  <a:gd name="T34" fmla="*/ 8 w 108"/>
                  <a:gd name="T35" fmla="*/ 62 h 260"/>
                  <a:gd name="T36" fmla="*/ 8 w 108"/>
                  <a:gd name="T37" fmla="*/ 69 h 260"/>
                  <a:gd name="T38" fmla="*/ 7 w 108"/>
                  <a:gd name="T39" fmla="*/ 78 h 260"/>
                  <a:gd name="T40" fmla="*/ 5 w 108"/>
                  <a:gd name="T41" fmla="*/ 84 h 260"/>
                  <a:gd name="T42" fmla="*/ 3 w 108"/>
                  <a:gd name="T43" fmla="*/ 90 h 260"/>
                  <a:gd name="T44" fmla="*/ 3 w 108"/>
                  <a:gd name="T45" fmla="*/ 93 h 260"/>
                  <a:gd name="T46" fmla="*/ 2 w 108"/>
                  <a:gd name="T47" fmla="*/ 99 h 260"/>
                  <a:gd name="T48" fmla="*/ 0 w 108"/>
                  <a:gd name="T49" fmla="*/ 102 h 260"/>
                  <a:gd name="T50" fmla="*/ 0 w 108"/>
                  <a:gd name="T51" fmla="*/ 108 h 260"/>
                  <a:gd name="T52" fmla="*/ 1 w 108"/>
                  <a:gd name="T53" fmla="*/ 110 h 260"/>
                  <a:gd name="T54" fmla="*/ 1 w 108"/>
                  <a:gd name="T55" fmla="*/ 115 h 260"/>
                  <a:gd name="T56" fmla="*/ 1 w 108"/>
                  <a:gd name="T57" fmla="*/ 119 h 260"/>
                  <a:gd name="T58" fmla="*/ 1 w 108"/>
                  <a:gd name="T59" fmla="*/ 124 h 260"/>
                  <a:gd name="T60" fmla="*/ 1 w 108"/>
                  <a:gd name="T61" fmla="*/ 127 h 260"/>
                  <a:gd name="T62" fmla="*/ 1 w 108"/>
                  <a:gd name="T63" fmla="*/ 129 h 260"/>
                  <a:gd name="T64" fmla="*/ 1 w 108"/>
                  <a:gd name="T65" fmla="*/ 138 h 260"/>
                  <a:gd name="T66" fmla="*/ 3 w 108"/>
                  <a:gd name="T67" fmla="*/ 147 h 260"/>
                  <a:gd name="T68" fmla="*/ 9 w 108"/>
                  <a:gd name="T69" fmla="*/ 156 h 260"/>
                  <a:gd name="T70" fmla="*/ 11 w 108"/>
                  <a:gd name="T71" fmla="*/ 167 h 260"/>
                  <a:gd name="T72" fmla="*/ 15 w 108"/>
                  <a:gd name="T73" fmla="*/ 176 h 260"/>
                  <a:gd name="T74" fmla="*/ 19 w 108"/>
                  <a:gd name="T75" fmla="*/ 187 h 260"/>
                  <a:gd name="T76" fmla="*/ 19 w 108"/>
                  <a:gd name="T77" fmla="*/ 196 h 260"/>
                  <a:gd name="T78" fmla="*/ 19 w 108"/>
                  <a:gd name="T79" fmla="*/ 208 h 260"/>
                  <a:gd name="T80" fmla="*/ 19 w 108"/>
                  <a:gd name="T81" fmla="*/ 220 h 260"/>
                  <a:gd name="T82" fmla="*/ 19 w 108"/>
                  <a:gd name="T83" fmla="*/ 229 h 260"/>
                  <a:gd name="T84" fmla="*/ 24 w 108"/>
                  <a:gd name="T85" fmla="*/ 236 h 260"/>
                  <a:gd name="T86" fmla="*/ 25 w 108"/>
                  <a:gd name="T87" fmla="*/ 242 h 260"/>
                  <a:gd name="T88" fmla="*/ 31 w 108"/>
                  <a:gd name="T89" fmla="*/ 245 h 260"/>
                  <a:gd name="T90" fmla="*/ 36 w 108"/>
                  <a:gd name="T91" fmla="*/ 251 h 260"/>
                  <a:gd name="T92" fmla="*/ 45 w 108"/>
                  <a:gd name="T93" fmla="*/ 254 h 260"/>
                  <a:gd name="T94" fmla="*/ 54 w 108"/>
                  <a:gd name="T95" fmla="*/ 257 h 260"/>
                  <a:gd name="T96" fmla="*/ 58 w 108"/>
                  <a:gd name="T97" fmla="*/ 259 h 260"/>
                  <a:gd name="T98" fmla="*/ 61 w 108"/>
                  <a:gd name="T99" fmla="*/ 259 h 260"/>
                  <a:gd name="T100" fmla="*/ 67 w 108"/>
                  <a:gd name="T101" fmla="*/ 259 h 260"/>
                  <a:gd name="T102" fmla="*/ 68 w 108"/>
                  <a:gd name="T103" fmla="*/ 259 h 260"/>
                  <a:gd name="T104" fmla="*/ 72 w 108"/>
                  <a:gd name="T105" fmla="*/ 259 h 260"/>
                  <a:gd name="T106" fmla="*/ 83 w 108"/>
                  <a:gd name="T107" fmla="*/ 246 h 260"/>
                  <a:gd name="T108" fmla="*/ 104 w 108"/>
                  <a:gd name="T109" fmla="*/ 198 h 260"/>
                  <a:gd name="T110" fmla="*/ 107 w 108"/>
                  <a:gd name="T111" fmla="*/ 142 h 260"/>
                  <a:gd name="T112" fmla="*/ 100 w 108"/>
                  <a:gd name="T113" fmla="*/ 84 h 260"/>
                  <a:gd name="T114" fmla="*/ 83 w 108"/>
                  <a:gd name="T115" fmla="*/ 35 h 260"/>
                  <a:gd name="T116" fmla="*/ 63 w 108"/>
                  <a:gd name="T1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60">
                    <a:moveTo>
                      <a:pt x="63" y="0"/>
                    </a:moveTo>
                    <a:lnTo>
                      <a:pt x="61" y="2"/>
                    </a:lnTo>
                    <a:lnTo>
                      <a:pt x="61" y="2"/>
                    </a:lnTo>
                    <a:lnTo>
                      <a:pt x="59" y="2"/>
                    </a:lnTo>
                    <a:lnTo>
                      <a:pt x="59" y="2"/>
                    </a:lnTo>
                    <a:lnTo>
                      <a:pt x="56" y="5"/>
                    </a:lnTo>
                    <a:lnTo>
                      <a:pt x="56" y="5"/>
                    </a:lnTo>
                    <a:lnTo>
                      <a:pt x="52" y="5"/>
                    </a:lnTo>
                    <a:lnTo>
                      <a:pt x="52" y="5"/>
                    </a:lnTo>
                    <a:lnTo>
                      <a:pt x="50" y="9"/>
                    </a:lnTo>
                    <a:lnTo>
                      <a:pt x="48" y="9"/>
                    </a:lnTo>
                    <a:lnTo>
                      <a:pt x="45" y="9"/>
                    </a:lnTo>
                    <a:lnTo>
                      <a:pt x="45" y="9"/>
                    </a:lnTo>
                    <a:lnTo>
                      <a:pt x="42" y="11"/>
                    </a:lnTo>
                    <a:lnTo>
                      <a:pt x="42" y="11"/>
                    </a:lnTo>
                    <a:lnTo>
                      <a:pt x="42" y="11"/>
                    </a:lnTo>
                    <a:lnTo>
                      <a:pt x="42" y="11"/>
                    </a:lnTo>
                    <a:lnTo>
                      <a:pt x="39" y="14"/>
                    </a:lnTo>
                    <a:lnTo>
                      <a:pt x="39" y="15"/>
                    </a:lnTo>
                    <a:lnTo>
                      <a:pt x="38" y="18"/>
                    </a:lnTo>
                    <a:lnTo>
                      <a:pt x="38" y="18"/>
                    </a:lnTo>
                    <a:lnTo>
                      <a:pt x="36" y="21"/>
                    </a:lnTo>
                    <a:lnTo>
                      <a:pt x="36" y="23"/>
                    </a:lnTo>
                    <a:lnTo>
                      <a:pt x="36" y="26"/>
                    </a:lnTo>
                    <a:lnTo>
                      <a:pt x="36" y="26"/>
                    </a:lnTo>
                    <a:lnTo>
                      <a:pt x="35" y="29"/>
                    </a:lnTo>
                    <a:lnTo>
                      <a:pt x="35" y="31"/>
                    </a:lnTo>
                    <a:lnTo>
                      <a:pt x="35" y="34"/>
                    </a:lnTo>
                    <a:lnTo>
                      <a:pt x="35" y="34"/>
                    </a:lnTo>
                    <a:lnTo>
                      <a:pt x="35" y="38"/>
                    </a:lnTo>
                    <a:lnTo>
                      <a:pt x="35" y="38"/>
                    </a:lnTo>
                    <a:lnTo>
                      <a:pt x="35" y="38"/>
                    </a:lnTo>
                    <a:lnTo>
                      <a:pt x="35" y="38"/>
                    </a:lnTo>
                    <a:lnTo>
                      <a:pt x="32" y="40"/>
                    </a:lnTo>
                    <a:lnTo>
                      <a:pt x="31" y="40"/>
                    </a:lnTo>
                    <a:lnTo>
                      <a:pt x="28" y="44"/>
                    </a:lnTo>
                    <a:lnTo>
                      <a:pt x="28" y="44"/>
                    </a:lnTo>
                    <a:lnTo>
                      <a:pt x="25" y="47"/>
                    </a:lnTo>
                    <a:lnTo>
                      <a:pt x="24" y="47"/>
                    </a:lnTo>
                    <a:lnTo>
                      <a:pt x="21" y="47"/>
                    </a:lnTo>
                    <a:lnTo>
                      <a:pt x="21" y="47"/>
                    </a:lnTo>
                    <a:lnTo>
                      <a:pt x="17" y="49"/>
                    </a:lnTo>
                    <a:lnTo>
                      <a:pt x="17" y="49"/>
                    </a:lnTo>
                    <a:lnTo>
                      <a:pt x="15" y="49"/>
                    </a:lnTo>
                    <a:lnTo>
                      <a:pt x="15" y="49"/>
                    </a:lnTo>
                    <a:lnTo>
                      <a:pt x="13" y="53"/>
                    </a:lnTo>
                    <a:lnTo>
                      <a:pt x="13" y="53"/>
                    </a:lnTo>
                    <a:lnTo>
                      <a:pt x="13" y="53"/>
                    </a:lnTo>
                    <a:lnTo>
                      <a:pt x="15" y="53"/>
                    </a:lnTo>
                    <a:lnTo>
                      <a:pt x="11" y="56"/>
                    </a:lnTo>
                    <a:lnTo>
                      <a:pt x="11" y="56"/>
                    </a:lnTo>
                    <a:lnTo>
                      <a:pt x="9" y="59"/>
                    </a:lnTo>
                    <a:lnTo>
                      <a:pt x="9" y="59"/>
                    </a:lnTo>
                    <a:lnTo>
                      <a:pt x="8" y="62"/>
                    </a:lnTo>
                    <a:lnTo>
                      <a:pt x="8" y="65"/>
                    </a:lnTo>
                    <a:lnTo>
                      <a:pt x="8" y="68"/>
                    </a:lnTo>
                    <a:lnTo>
                      <a:pt x="8" y="69"/>
                    </a:lnTo>
                    <a:lnTo>
                      <a:pt x="7" y="73"/>
                    </a:lnTo>
                    <a:lnTo>
                      <a:pt x="7" y="75"/>
                    </a:lnTo>
                    <a:lnTo>
                      <a:pt x="7" y="78"/>
                    </a:lnTo>
                    <a:lnTo>
                      <a:pt x="7" y="80"/>
                    </a:lnTo>
                    <a:lnTo>
                      <a:pt x="5" y="84"/>
                    </a:lnTo>
                    <a:lnTo>
                      <a:pt x="5" y="84"/>
                    </a:lnTo>
                    <a:lnTo>
                      <a:pt x="4" y="86"/>
                    </a:lnTo>
                    <a:lnTo>
                      <a:pt x="4" y="86"/>
                    </a:lnTo>
                    <a:lnTo>
                      <a:pt x="3" y="90"/>
                    </a:lnTo>
                    <a:lnTo>
                      <a:pt x="3" y="90"/>
                    </a:lnTo>
                    <a:lnTo>
                      <a:pt x="3" y="93"/>
                    </a:lnTo>
                    <a:lnTo>
                      <a:pt x="3" y="93"/>
                    </a:lnTo>
                    <a:lnTo>
                      <a:pt x="2" y="96"/>
                    </a:lnTo>
                    <a:lnTo>
                      <a:pt x="2" y="96"/>
                    </a:lnTo>
                    <a:lnTo>
                      <a:pt x="2" y="99"/>
                    </a:lnTo>
                    <a:lnTo>
                      <a:pt x="2" y="99"/>
                    </a:lnTo>
                    <a:lnTo>
                      <a:pt x="0" y="102"/>
                    </a:lnTo>
                    <a:lnTo>
                      <a:pt x="0" y="102"/>
                    </a:lnTo>
                    <a:lnTo>
                      <a:pt x="0" y="105"/>
                    </a:lnTo>
                    <a:lnTo>
                      <a:pt x="0" y="105"/>
                    </a:lnTo>
                    <a:lnTo>
                      <a:pt x="0" y="108"/>
                    </a:lnTo>
                    <a:lnTo>
                      <a:pt x="0" y="108"/>
                    </a:lnTo>
                    <a:lnTo>
                      <a:pt x="0" y="110"/>
                    </a:lnTo>
                    <a:lnTo>
                      <a:pt x="1" y="110"/>
                    </a:lnTo>
                    <a:lnTo>
                      <a:pt x="1" y="113"/>
                    </a:lnTo>
                    <a:lnTo>
                      <a:pt x="1" y="113"/>
                    </a:lnTo>
                    <a:lnTo>
                      <a:pt x="1" y="115"/>
                    </a:lnTo>
                    <a:lnTo>
                      <a:pt x="1" y="115"/>
                    </a:lnTo>
                    <a:lnTo>
                      <a:pt x="1" y="119"/>
                    </a:lnTo>
                    <a:lnTo>
                      <a:pt x="1" y="119"/>
                    </a:lnTo>
                    <a:lnTo>
                      <a:pt x="1" y="121"/>
                    </a:lnTo>
                    <a:lnTo>
                      <a:pt x="1" y="121"/>
                    </a:lnTo>
                    <a:lnTo>
                      <a:pt x="1" y="124"/>
                    </a:lnTo>
                    <a:lnTo>
                      <a:pt x="1" y="124"/>
                    </a:lnTo>
                    <a:lnTo>
                      <a:pt x="1" y="127"/>
                    </a:lnTo>
                    <a:lnTo>
                      <a:pt x="1" y="127"/>
                    </a:lnTo>
                    <a:lnTo>
                      <a:pt x="1" y="129"/>
                    </a:lnTo>
                    <a:lnTo>
                      <a:pt x="1" y="129"/>
                    </a:lnTo>
                    <a:lnTo>
                      <a:pt x="1" y="129"/>
                    </a:lnTo>
                    <a:lnTo>
                      <a:pt x="1" y="129"/>
                    </a:lnTo>
                    <a:lnTo>
                      <a:pt x="1" y="135"/>
                    </a:lnTo>
                    <a:lnTo>
                      <a:pt x="1" y="138"/>
                    </a:lnTo>
                    <a:lnTo>
                      <a:pt x="1" y="141"/>
                    </a:lnTo>
                    <a:lnTo>
                      <a:pt x="3" y="144"/>
                    </a:lnTo>
                    <a:lnTo>
                      <a:pt x="3" y="147"/>
                    </a:lnTo>
                    <a:lnTo>
                      <a:pt x="6" y="150"/>
                    </a:lnTo>
                    <a:lnTo>
                      <a:pt x="6" y="154"/>
                    </a:lnTo>
                    <a:lnTo>
                      <a:pt x="9" y="156"/>
                    </a:lnTo>
                    <a:lnTo>
                      <a:pt x="9" y="161"/>
                    </a:lnTo>
                    <a:lnTo>
                      <a:pt x="11" y="163"/>
                    </a:lnTo>
                    <a:lnTo>
                      <a:pt x="11" y="167"/>
                    </a:lnTo>
                    <a:lnTo>
                      <a:pt x="15" y="170"/>
                    </a:lnTo>
                    <a:lnTo>
                      <a:pt x="15" y="173"/>
                    </a:lnTo>
                    <a:lnTo>
                      <a:pt x="15" y="176"/>
                    </a:lnTo>
                    <a:lnTo>
                      <a:pt x="15" y="179"/>
                    </a:lnTo>
                    <a:lnTo>
                      <a:pt x="19" y="182"/>
                    </a:lnTo>
                    <a:lnTo>
                      <a:pt x="19" y="187"/>
                    </a:lnTo>
                    <a:lnTo>
                      <a:pt x="19" y="190"/>
                    </a:lnTo>
                    <a:lnTo>
                      <a:pt x="19" y="194"/>
                    </a:lnTo>
                    <a:lnTo>
                      <a:pt x="19" y="196"/>
                    </a:lnTo>
                    <a:lnTo>
                      <a:pt x="19" y="202"/>
                    </a:lnTo>
                    <a:lnTo>
                      <a:pt x="19" y="205"/>
                    </a:lnTo>
                    <a:lnTo>
                      <a:pt x="19" y="208"/>
                    </a:lnTo>
                    <a:lnTo>
                      <a:pt x="19" y="211"/>
                    </a:lnTo>
                    <a:lnTo>
                      <a:pt x="19" y="217"/>
                    </a:lnTo>
                    <a:lnTo>
                      <a:pt x="19" y="220"/>
                    </a:lnTo>
                    <a:lnTo>
                      <a:pt x="19" y="223"/>
                    </a:lnTo>
                    <a:lnTo>
                      <a:pt x="19" y="227"/>
                    </a:lnTo>
                    <a:lnTo>
                      <a:pt x="19" y="229"/>
                    </a:lnTo>
                    <a:lnTo>
                      <a:pt x="21" y="233"/>
                    </a:lnTo>
                    <a:lnTo>
                      <a:pt x="21" y="236"/>
                    </a:lnTo>
                    <a:lnTo>
                      <a:pt x="24" y="236"/>
                    </a:lnTo>
                    <a:lnTo>
                      <a:pt x="24" y="239"/>
                    </a:lnTo>
                    <a:lnTo>
                      <a:pt x="25" y="239"/>
                    </a:lnTo>
                    <a:lnTo>
                      <a:pt x="25" y="242"/>
                    </a:lnTo>
                    <a:lnTo>
                      <a:pt x="28" y="242"/>
                    </a:lnTo>
                    <a:lnTo>
                      <a:pt x="28" y="245"/>
                    </a:lnTo>
                    <a:lnTo>
                      <a:pt x="31" y="245"/>
                    </a:lnTo>
                    <a:lnTo>
                      <a:pt x="33" y="248"/>
                    </a:lnTo>
                    <a:lnTo>
                      <a:pt x="36" y="248"/>
                    </a:lnTo>
                    <a:lnTo>
                      <a:pt x="36" y="251"/>
                    </a:lnTo>
                    <a:lnTo>
                      <a:pt x="39" y="251"/>
                    </a:lnTo>
                    <a:lnTo>
                      <a:pt x="42" y="254"/>
                    </a:lnTo>
                    <a:lnTo>
                      <a:pt x="45" y="254"/>
                    </a:lnTo>
                    <a:lnTo>
                      <a:pt x="47" y="257"/>
                    </a:lnTo>
                    <a:lnTo>
                      <a:pt x="50" y="257"/>
                    </a:lnTo>
                    <a:lnTo>
                      <a:pt x="54" y="257"/>
                    </a:lnTo>
                    <a:lnTo>
                      <a:pt x="57" y="257"/>
                    </a:lnTo>
                    <a:lnTo>
                      <a:pt x="57" y="259"/>
                    </a:lnTo>
                    <a:lnTo>
                      <a:pt x="58" y="259"/>
                    </a:lnTo>
                    <a:lnTo>
                      <a:pt x="58" y="259"/>
                    </a:lnTo>
                    <a:lnTo>
                      <a:pt x="61" y="259"/>
                    </a:lnTo>
                    <a:lnTo>
                      <a:pt x="61" y="259"/>
                    </a:lnTo>
                    <a:lnTo>
                      <a:pt x="63" y="259"/>
                    </a:lnTo>
                    <a:lnTo>
                      <a:pt x="63" y="259"/>
                    </a:lnTo>
                    <a:lnTo>
                      <a:pt x="67" y="259"/>
                    </a:lnTo>
                    <a:lnTo>
                      <a:pt x="67" y="259"/>
                    </a:lnTo>
                    <a:lnTo>
                      <a:pt x="68" y="259"/>
                    </a:lnTo>
                    <a:lnTo>
                      <a:pt x="68" y="259"/>
                    </a:lnTo>
                    <a:lnTo>
                      <a:pt x="71" y="259"/>
                    </a:lnTo>
                    <a:lnTo>
                      <a:pt x="71" y="259"/>
                    </a:lnTo>
                    <a:lnTo>
                      <a:pt x="72" y="259"/>
                    </a:lnTo>
                    <a:lnTo>
                      <a:pt x="72" y="259"/>
                    </a:lnTo>
                    <a:lnTo>
                      <a:pt x="74" y="257"/>
                    </a:lnTo>
                    <a:lnTo>
                      <a:pt x="83" y="246"/>
                    </a:lnTo>
                    <a:lnTo>
                      <a:pt x="92" y="231"/>
                    </a:lnTo>
                    <a:lnTo>
                      <a:pt x="98" y="216"/>
                    </a:lnTo>
                    <a:lnTo>
                      <a:pt x="104" y="198"/>
                    </a:lnTo>
                    <a:lnTo>
                      <a:pt x="105" y="179"/>
                    </a:lnTo>
                    <a:lnTo>
                      <a:pt x="107" y="161"/>
                    </a:lnTo>
                    <a:lnTo>
                      <a:pt x="107" y="142"/>
                    </a:lnTo>
                    <a:lnTo>
                      <a:pt x="107" y="121"/>
                    </a:lnTo>
                    <a:lnTo>
                      <a:pt x="103" y="102"/>
                    </a:lnTo>
                    <a:lnTo>
                      <a:pt x="100" y="84"/>
                    </a:lnTo>
                    <a:lnTo>
                      <a:pt x="94" y="66"/>
                    </a:lnTo>
                    <a:lnTo>
                      <a:pt x="89" y="49"/>
                    </a:lnTo>
                    <a:lnTo>
                      <a:pt x="83" y="35"/>
                    </a:lnTo>
                    <a:lnTo>
                      <a:pt x="76" y="21"/>
                    </a:lnTo>
                    <a:lnTo>
                      <a:pt x="69" y="11"/>
                    </a:lnTo>
                    <a:lnTo>
                      <a:pt x="63" y="0"/>
                    </a:lnTo>
                    <a:lnTo>
                      <a:pt x="63" y="0"/>
                    </a:lnTo>
                  </a:path>
                </a:pathLst>
              </a:custGeom>
              <a:solidFill>
                <a:srgbClr val="60216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4" name="その他">
                <a:extLst>
                  <a:ext uri="{FF2B5EF4-FFF2-40B4-BE49-F238E27FC236}">
                    <a16:creationId xmlns:a16="http://schemas.microsoft.com/office/drawing/2014/main" id="{6EB5EF8C-B38C-475C-94EA-CC403CC1B122}"/>
                  </a:ext>
                </a:extLst>
              </p:cNvPr>
              <p:cNvSpPr>
                <a:spLocks/>
              </p:cNvSpPr>
              <p:nvPr/>
            </p:nvSpPr>
            <p:spPr bwMode="auto">
              <a:xfrm>
                <a:off x="1010" y="1679"/>
                <a:ext cx="630" cy="391"/>
              </a:xfrm>
              <a:custGeom>
                <a:avLst/>
                <a:gdLst>
                  <a:gd name="T0" fmla="*/ 47 w 630"/>
                  <a:gd name="T1" fmla="*/ 0 h 391"/>
                  <a:gd name="T2" fmla="*/ 12 w 630"/>
                  <a:gd name="T3" fmla="*/ 18 h 391"/>
                  <a:gd name="T4" fmla="*/ 6 w 630"/>
                  <a:gd name="T5" fmla="*/ 38 h 391"/>
                  <a:gd name="T6" fmla="*/ 0 w 630"/>
                  <a:gd name="T7" fmla="*/ 102 h 391"/>
                  <a:gd name="T8" fmla="*/ 8 w 630"/>
                  <a:gd name="T9" fmla="*/ 130 h 391"/>
                  <a:gd name="T10" fmla="*/ 11 w 630"/>
                  <a:gd name="T11" fmla="*/ 194 h 391"/>
                  <a:gd name="T12" fmla="*/ 8 w 630"/>
                  <a:gd name="T13" fmla="*/ 260 h 391"/>
                  <a:gd name="T14" fmla="*/ 8 w 630"/>
                  <a:gd name="T15" fmla="*/ 319 h 391"/>
                  <a:gd name="T16" fmla="*/ 15 w 630"/>
                  <a:gd name="T17" fmla="*/ 350 h 391"/>
                  <a:gd name="T18" fmla="*/ 30 w 630"/>
                  <a:gd name="T19" fmla="*/ 363 h 391"/>
                  <a:gd name="T20" fmla="*/ 76 w 630"/>
                  <a:gd name="T21" fmla="*/ 390 h 391"/>
                  <a:gd name="T22" fmla="*/ 629 w 630"/>
                  <a:gd name="T23" fmla="*/ 390 h 391"/>
                  <a:gd name="T24" fmla="*/ 590 w 630"/>
                  <a:gd name="T25" fmla="*/ 360 h 391"/>
                  <a:gd name="T26" fmla="*/ 553 w 630"/>
                  <a:gd name="T27" fmla="*/ 356 h 391"/>
                  <a:gd name="T28" fmla="*/ 502 w 630"/>
                  <a:gd name="T29" fmla="*/ 360 h 391"/>
                  <a:gd name="T30" fmla="*/ 366 w 630"/>
                  <a:gd name="T31" fmla="*/ 385 h 391"/>
                  <a:gd name="T32" fmla="*/ 377 w 630"/>
                  <a:gd name="T33" fmla="*/ 373 h 391"/>
                  <a:gd name="T34" fmla="*/ 374 w 630"/>
                  <a:gd name="T35" fmla="*/ 360 h 391"/>
                  <a:gd name="T36" fmla="*/ 395 w 630"/>
                  <a:gd name="T37" fmla="*/ 360 h 391"/>
                  <a:gd name="T38" fmla="*/ 377 w 630"/>
                  <a:gd name="T39" fmla="*/ 344 h 391"/>
                  <a:gd name="T40" fmla="*/ 388 w 630"/>
                  <a:gd name="T41" fmla="*/ 306 h 391"/>
                  <a:gd name="T42" fmla="*/ 350 w 630"/>
                  <a:gd name="T43" fmla="*/ 233 h 391"/>
                  <a:gd name="T44" fmla="*/ 375 w 630"/>
                  <a:gd name="T45" fmla="*/ 139 h 391"/>
                  <a:gd name="T46" fmla="*/ 287 w 630"/>
                  <a:gd name="T47" fmla="*/ 137 h 391"/>
                  <a:gd name="T48" fmla="*/ 248 w 630"/>
                  <a:gd name="T49" fmla="*/ 118 h 391"/>
                  <a:gd name="T50" fmla="*/ 221 w 630"/>
                  <a:gd name="T51" fmla="*/ 113 h 391"/>
                  <a:gd name="T52" fmla="*/ 230 w 630"/>
                  <a:gd name="T53" fmla="*/ 75 h 391"/>
                  <a:gd name="T54" fmla="*/ 162 w 630"/>
                  <a:gd name="T55" fmla="*/ 70 h 391"/>
                  <a:gd name="T56" fmla="*/ 109 w 630"/>
                  <a:gd name="T57" fmla="*/ 45 h 391"/>
                  <a:gd name="T58" fmla="*/ 70 w 630"/>
                  <a:gd name="T59" fmla="*/ 0 h 391"/>
                  <a:gd name="T60" fmla="*/ 47 w 630"/>
                  <a:gd name="T61" fmla="*/ 0 h 391"/>
                  <a:gd name="T62" fmla="*/ 47 w 630"/>
                  <a:gd name="T6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0" h="391">
                    <a:moveTo>
                      <a:pt x="47" y="0"/>
                    </a:moveTo>
                    <a:lnTo>
                      <a:pt x="12" y="18"/>
                    </a:lnTo>
                    <a:lnTo>
                      <a:pt x="6" y="38"/>
                    </a:lnTo>
                    <a:lnTo>
                      <a:pt x="0" y="102"/>
                    </a:lnTo>
                    <a:lnTo>
                      <a:pt x="8" y="130"/>
                    </a:lnTo>
                    <a:lnTo>
                      <a:pt x="11" y="194"/>
                    </a:lnTo>
                    <a:lnTo>
                      <a:pt x="8" y="260"/>
                    </a:lnTo>
                    <a:lnTo>
                      <a:pt x="8" y="319"/>
                    </a:lnTo>
                    <a:lnTo>
                      <a:pt x="15" y="350"/>
                    </a:lnTo>
                    <a:lnTo>
                      <a:pt x="30" y="363"/>
                    </a:lnTo>
                    <a:lnTo>
                      <a:pt x="76" y="390"/>
                    </a:lnTo>
                    <a:lnTo>
                      <a:pt x="629" y="390"/>
                    </a:lnTo>
                    <a:lnTo>
                      <a:pt x="590" y="360"/>
                    </a:lnTo>
                    <a:lnTo>
                      <a:pt x="553" y="356"/>
                    </a:lnTo>
                    <a:lnTo>
                      <a:pt x="502" y="360"/>
                    </a:lnTo>
                    <a:lnTo>
                      <a:pt x="366" y="385"/>
                    </a:lnTo>
                    <a:lnTo>
                      <a:pt x="377" y="373"/>
                    </a:lnTo>
                    <a:lnTo>
                      <a:pt x="374" y="360"/>
                    </a:lnTo>
                    <a:lnTo>
                      <a:pt x="395" y="360"/>
                    </a:lnTo>
                    <a:lnTo>
                      <a:pt x="377" y="344"/>
                    </a:lnTo>
                    <a:lnTo>
                      <a:pt x="388" y="306"/>
                    </a:lnTo>
                    <a:lnTo>
                      <a:pt x="350" y="233"/>
                    </a:lnTo>
                    <a:lnTo>
                      <a:pt x="375" y="139"/>
                    </a:lnTo>
                    <a:lnTo>
                      <a:pt x="287" y="137"/>
                    </a:lnTo>
                    <a:lnTo>
                      <a:pt x="248" y="118"/>
                    </a:lnTo>
                    <a:lnTo>
                      <a:pt x="221" y="113"/>
                    </a:lnTo>
                    <a:lnTo>
                      <a:pt x="230" y="75"/>
                    </a:lnTo>
                    <a:lnTo>
                      <a:pt x="162" y="70"/>
                    </a:lnTo>
                    <a:lnTo>
                      <a:pt x="109" y="45"/>
                    </a:lnTo>
                    <a:lnTo>
                      <a:pt x="70" y="0"/>
                    </a:lnTo>
                    <a:lnTo>
                      <a:pt x="47" y="0"/>
                    </a:lnTo>
                    <a:lnTo>
                      <a:pt x="47" y="0"/>
                    </a:lnTo>
                  </a:path>
                </a:pathLst>
              </a:custGeom>
              <a:solidFill>
                <a:srgbClr val="FFFFFF"/>
              </a:solidFill>
              <a:ln w="18851" cap="flat" cmpd="sng">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5" name="その他">
                <a:extLst>
                  <a:ext uri="{FF2B5EF4-FFF2-40B4-BE49-F238E27FC236}">
                    <a16:creationId xmlns:a16="http://schemas.microsoft.com/office/drawing/2014/main" id="{9668A599-39E2-43D4-886B-82F5065E15DB}"/>
                  </a:ext>
                </a:extLst>
              </p:cNvPr>
              <p:cNvSpPr>
                <a:spLocks/>
              </p:cNvSpPr>
              <p:nvPr/>
            </p:nvSpPr>
            <p:spPr bwMode="auto">
              <a:xfrm>
                <a:off x="1339" y="2035"/>
                <a:ext cx="303" cy="45"/>
              </a:xfrm>
              <a:custGeom>
                <a:avLst/>
                <a:gdLst>
                  <a:gd name="T0" fmla="*/ 0 w 303"/>
                  <a:gd name="T1" fmla="*/ 34 h 45"/>
                  <a:gd name="T2" fmla="*/ 70 w 303"/>
                  <a:gd name="T3" fmla="*/ 40 h 45"/>
                  <a:gd name="T4" fmla="*/ 127 w 303"/>
                  <a:gd name="T5" fmla="*/ 34 h 45"/>
                  <a:gd name="T6" fmla="*/ 230 w 303"/>
                  <a:gd name="T7" fmla="*/ 44 h 45"/>
                  <a:gd name="T8" fmla="*/ 302 w 303"/>
                  <a:gd name="T9" fmla="*/ 37 h 45"/>
                  <a:gd name="T10" fmla="*/ 261 w 303"/>
                  <a:gd name="T11" fmla="*/ 3 h 45"/>
                  <a:gd name="T12" fmla="*/ 224 w 303"/>
                  <a:gd name="T13" fmla="*/ 0 h 45"/>
                  <a:gd name="T14" fmla="*/ 173 w 303"/>
                  <a:gd name="T15" fmla="*/ 4 h 45"/>
                  <a:gd name="T16" fmla="*/ 46 w 303"/>
                  <a:gd name="T17" fmla="*/ 4 h 45"/>
                  <a:gd name="T18" fmla="*/ 0 w 303"/>
                  <a:gd name="T19" fmla="*/ 34 h 45"/>
                  <a:gd name="T20" fmla="*/ 0 w 303"/>
                  <a:gd name="T2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5">
                    <a:moveTo>
                      <a:pt x="0" y="34"/>
                    </a:moveTo>
                    <a:lnTo>
                      <a:pt x="70" y="40"/>
                    </a:lnTo>
                    <a:lnTo>
                      <a:pt x="127" y="34"/>
                    </a:lnTo>
                    <a:lnTo>
                      <a:pt x="230" y="44"/>
                    </a:lnTo>
                    <a:lnTo>
                      <a:pt x="302" y="37"/>
                    </a:lnTo>
                    <a:lnTo>
                      <a:pt x="261" y="3"/>
                    </a:lnTo>
                    <a:lnTo>
                      <a:pt x="224" y="0"/>
                    </a:lnTo>
                    <a:lnTo>
                      <a:pt x="173" y="4"/>
                    </a:lnTo>
                    <a:lnTo>
                      <a:pt x="46" y="4"/>
                    </a:lnTo>
                    <a:lnTo>
                      <a:pt x="0" y="34"/>
                    </a:lnTo>
                    <a:lnTo>
                      <a:pt x="0" y="34"/>
                    </a:lnTo>
                  </a:path>
                </a:pathLst>
              </a:custGeom>
              <a:solidFill>
                <a:srgbClr val="0060A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6" name="その他">
                <a:extLst>
                  <a:ext uri="{FF2B5EF4-FFF2-40B4-BE49-F238E27FC236}">
                    <a16:creationId xmlns:a16="http://schemas.microsoft.com/office/drawing/2014/main" id="{88EFF3DB-8DF8-4182-A42C-93FCE4C94D3B}"/>
                  </a:ext>
                </a:extLst>
              </p:cNvPr>
              <p:cNvSpPr>
                <a:spLocks/>
              </p:cNvSpPr>
              <p:nvPr/>
            </p:nvSpPr>
            <p:spPr bwMode="auto">
              <a:xfrm>
                <a:off x="1005" y="1429"/>
                <a:ext cx="356" cy="304"/>
              </a:xfrm>
              <a:custGeom>
                <a:avLst/>
                <a:gdLst>
                  <a:gd name="T0" fmla="*/ 145 w 356"/>
                  <a:gd name="T1" fmla="*/ 0 h 304"/>
                  <a:gd name="T2" fmla="*/ 215 w 356"/>
                  <a:gd name="T3" fmla="*/ 11 h 304"/>
                  <a:gd name="T4" fmla="*/ 261 w 356"/>
                  <a:gd name="T5" fmla="*/ 24 h 304"/>
                  <a:gd name="T6" fmla="*/ 282 w 356"/>
                  <a:gd name="T7" fmla="*/ 24 h 304"/>
                  <a:gd name="T8" fmla="*/ 299 w 356"/>
                  <a:gd name="T9" fmla="*/ 20 h 304"/>
                  <a:gd name="T10" fmla="*/ 320 w 356"/>
                  <a:gd name="T11" fmla="*/ 30 h 304"/>
                  <a:gd name="T12" fmla="*/ 334 w 356"/>
                  <a:gd name="T13" fmla="*/ 30 h 304"/>
                  <a:gd name="T14" fmla="*/ 355 w 356"/>
                  <a:gd name="T15" fmla="*/ 38 h 304"/>
                  <a:gd name="T16" fmla="*/ 355 w 356"/>
                  <a:gd name="T17" fmla="*/ 53 h 304"/>
                  <a:gd name="T18" fmla="*/ 339 w 356"/>
                  <a:gd name="T19" fmla="*/ 73 h 304"/>
                  <a:gd name="T20" fmla="*/ 320 w 356"/>
                  <a:gd name="T21" fmla="*/ 77 h 304"/>
                  <a:gd name="T22" fmla="*/ 292 w 356"/>
                  <a:gd name="T23" fmla="*/ 75 h 304"/>
                  <a:gd name="T24" fmla="*/ 285 w 356"/>
                  <a:gd name="T25" fmla="*/ 86 h 304"/>
                  <a:gd name="T26" fmla="*/ 280 w 356"/>
                  <a:gd name="T27" fmla="*/ 123 h 304"/>
                  <a:gd name="T28" fmla="*/ 288 w 356"/>
                  <a:gd name="T29" fmla="*/ 152 h 304"/>
                  <a:gd name="T30" fmla="*/ 271 w 356"/>
                  <a:gd name="T31" fmla="*/ 200 h 304"/>
                  <a:gd name="T32" fmla="*/ 273 w 356"/>
                  <a:gd name="T33" fmla="*/ 231 h 304"/>
                  <a:gd name="T34" fmla="*/ 257 w 356"/>
                  <a:gd name="T35" fmla="*/ 270 h 304"/>
                  <a:gd name="T36" fmla="*/ 207 w 356"/>
                  <a:gd name="T37" fmla="*/ 303 h 304"/>
                  <a:gd name="T38" fmla="*/ 133 w 356"/>
                  <a:gd name="T39" fmla="*/ 290 h 304"/>
                  <a:gd name="T40" fmla="*/ 119 w 356"/>
                  <a:gd name="T41" fmla="*/ 266 h 304"/>
                  <a:gd name="T42" fmla="*/ 68 w 356"/>
                  <a:gd name="T43" fmla="*/ 244 h 304"/>
                  <a:gd name="T44" fmla="*/ 58 w 356"/>
                  <a:gd name="T45" fmla="*/ 233 h 304"/>
                  <a:gd name="T46" fmla="*/ 53 w 356"/>
                  <a:gd name="T47" fmla="*/ 220 h 304"/>
                  <a:gd name="T48" fmla="*/ 40 w 356"/>
                  <a:gd name="T49" fmla="*/ 226 h 304"/>
                  <a:gd name="T50" fmla="*/ 16 w 356"/>
                  <a:gd name="T51" fmla="*/ 215 h 304"/>
                  <a:gd name="T52" fmla="*/ 4 w 356"/>
                  <a:gd name="T53" fmla="*/ 200 h 304"/>
                  <a:gd name="T54" fmla="*/ 0 w 356"/>
                  <a:gd name="T55" fmla="*/ 178 h 304"/>
                  <a:gd name="T56" fmla="*/ 13 w 356"/>
                  <a:gd name="T57" fmla="*/ 161 h 304"/>
                  <a:gd name="T58" fmla="*/ 27 w 356"/>
                  <a:gd name="T59" fmla="*/ 152 h 304"/>
                  <a:gd name="T60" fmla="*/ 52 w 356"/>
                  <a:gd name="T61" fmla="*/ 167 h 304"/>
                  <a:gd name="T62" fmla="*/ 81 w 356"/>
                  <a:gd name="T63" fmla="*/ 130 h 304"/>
                  <a:gd name="T64" fmla="*/ 84 w 356"/>
                  <a:gd name="T65" fmla="*/ 106 h 304"/>
                  <a:gd name="T66" fmla="*/ 53 w 356"/>
                  <a:gd name="T67" fmla="*/ 72 h 304"/>
                  <a:gd name="T68" fmla="*/ 72 w 356"/>
                  <a:gd name="T69" fmla="*/ 49 h 304"/>
                  <a:gd name="T70" fmla="*/ 102 w 356"/>
                  <a:gd name="T71" fmla="*/ 20 h 304"/>
                  <a:gd name="T72" fmla="*/ 145 w 356"/>
                  <a:gd name="T73" fmla="*/ 0 h 304"/>
                  <a:gd name="T74" fmla="*/ 145 w 356"/>
                  <a:gd name="T7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6" h="304">
                    <a:moveTo>
                      <a:pt x="145" y="0"/>
                    </a:moveTo>
                    <a:lnTo>
                      <a:pt x="215" y="11"/>
                    </a:lnTo>
                    <a:lnTo>
                      <a:pt x="261" y="24"/>
                    </a:lnTo>
                    <a:lnTo>
                      <a:pt x="282" y="24"/>
                    </a:lnTo>
                    <a:lnTo>
                      <a:pt x="299" y="20"/>
                    </a:lnTo>
                    <a:lnTo>
                      <a:pt x="320" y="30"/>
                    </a:lnTo>
                    <a:lnTo>
                      <a:pt x="334" y="30"/>
                    </a:lnTo>
                    <a:lnTo>
                      <a:pt x="355" y="38"/>
                    </a:lnTo>
                    <a:lnTo>
                      <a:pt x="355" y="53"/>
                    </a:lnTo>
                    <a:lnTo>
                      <a:pt x="339" y="73"/>
                    </a:lnTo>
                    <a:lnTo>
                      <a:pt x="320" y="77"/>
                    </a:lnTo>
                    <a:lnTo>
                      <a:pt x="292" y="75"/>
                    </a:lnTo>
                    <a:lnTo>
                      <a:pt x="285" y="86"/>
                    </a:lnTo>
                    <a:lnTo>
                      <a:pt x="280" y="123"/>
                    </a:lnTo>
                    <a:lnTo>
                      <a:pt x="288" y="152"/>
                    </a:lnTo>
                    <a:lnTo>
                      <a:pt x="271" y="200"/>
                    </a:lnTo>
                    <a:lnTo>
                      <a:pt x="273" y="231"/>
                    </a:lnTo>
                    <a:lnTo>
                      <a:pt x="257" y="270"/>
                    </a:lnTo>
                    <a:lnTo>
                      <a:pt x="207" y="303"/>
                    </a:lnTo>
                    <a:lnTo>
                      <a:pt x="133" y="290"/>
                    </a:lnTo>
                    <a:lnTo>
                      <a:pt x="119" y="266"/>
                    </a:lnTo>
                    <a:lnTo>
                      <a:pt x="68" y="244"/>
                    </a:lnTo>
                    <a:lnTo>
                      <a:pt x="58" y="233"/>
                    </a:lnTo>
                    <a:lnTo>
                      <a:pt x="53" y="220"/>
                    </a:lnTo>
                    <a:lnTo>
                      <a:pt x="40" y="226"/>
                    </a:lnTo>
                    <a:lnTo>
                      <a:pt x="16" y="215"/>
                    </a:lnTo>
                    <a:lnTo>
                      <a:pt x="4" y="200"/>
                    </a:lnTo>
                    <a:lnTo>
                      <a:pt x="0" y="178"/>
                    </a:lnTo>
                    <a:lnTo>
                      <a:pt x="13" y="161"/>
                    </a:lnTo>
                    <a:lnTo>
                      <a:pt x="27" y="152"/>
                    </a:lnTo>
                    <a:lnTo>
                      <a:pt x="52" y="167"/>
                    </a:lnTo>
                    <a:lnTo>
                      <a:pt x="81" y="130"/>
                    </a:lnTo>
                    <a:lnTo>
                      <a:pt x="84" y="106"/>
                    </a:lnTo>
                    <a:lnTo>
                      <a:pt x="53" y="72"/>
                    </a:lnTo>
                    <a:lnTo>
                      <a:pt x="72" y="49"/>
                    </a:lnTo>
                    <a:lnTo>
                      <a:pt x="102" y="20"/>
                    </a:lnTo>
                    <a:lnTo>
                      <a:pt x="145" y="0"/>
                    </a:lnTo>
                    <a:lnTo>
                      <a:pt x="145" y="0"/>
                    </a:lnTo>
                  </a:path>
                </a:pathLst>
              </a:custGeom>
              <a:solidFill>
                <a:srgbClr val="FFC281"/>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7" name="その他">
                <a:extLst>
                  <a:ext uri="{FF2B5EF4-FFF2-40B4-BE49-F238E27FC236}">
                    <a16:creationId xmlns:a16="http://schemas.microsoft.com/office/drawing/2014/main" id="{7E2281FA-B937-479E-BE33-2734A97B547E}"/>
                  </a:ext>
                </a:extLst>
              </p:cNvPr>
              <p:cNvSpPr>
                <a:spLocks/>
              </p:cNvSpPr>
              <p:nvPr/>
            </p:nvSpPr>
            <p:spPr bwMode="auto">
              <a:xfrm>
                <a:off x="906" y="1401"/>
                <a:ext cx="245" cy="227"/>
              </a:xfrm>
              <a:custGeom>
                <a:avLst/>
                <a:gdLst>
                  <a:gd name="T0" fmla="*/ 0 w 245"/>
                  <a:gd name="T1" fmla="*/ 71 h 227"/>
                  <a:gd name="T2" fmla="*/ 20 w 245"/>
                  <a:gd name="T3" fmla="*/ 60 h 227"/>
                  <a:gd name="T4" fmla="*/ 49 w 245"/>
                  <a:gd name="T5" fmla="*/ 33 h 227"/>
                  <a:gd name="T6" fmla="*/ 68 w 245"/>
                  <a:gd name="T7" fmla="*/ 27 h 227"/>
                  <a:gd name="T8" fmla="*/ 130 w 245"/>
                  <a:gd name="T9" fmla="*/ 58 h 227"/>
                  <a:gd name="T10" fmla="*/ 154 w 245"/>
                  <a:gd name="T11" fmla="*/ 35 h 227"/>
                  <a:gd name="T12" fmla="*/ 181 w 245"/>
                  <a:gd name="T13" fmla="*/ 13 h 227"/>
                  <a:gd name="T14" fmla="*/ 191 w 245"/>
                  <a:gd name="T15" fmla="*/ 0 h 227"/>
                  <a:gd name="T16" fmla="*/ 244 w 245"/>
                  <a:gd name="T17" fmla="*/ 27 h 227"/>
                  <a:gd name="T18" fmla="*/ 239 w 245"/>
                  <a:gd name="T19" fmla="*/ 35 h 227"/>
                  <a:gd name="T20" fmla="*/ 219 w 245"/>
                  <a:gd name="T21" fmla="*/ 48 h 227"/>
                  <a:gd name="T22" fmla="*/ 197 w 245"/>
                  <a:gd name="T23" fmla="*/ 58 h 227"/>
                  <a:gd name="T24" fmla="*/ 153 w 245"/>
                  <a:gd name="T25" fmla="*/ 96 h 227"/>
                  <a:gd name="T26" fmla="*/ 157 w 245"/>
                  <a:gd name="T27" fmla="*/ 109 h 227"/>
                  <a:gd name="T28" fmla="*/ 183 w 245"/>
                  <a:gd name="T29" fmla="*/ 135 h 227"/>
                  <a:gd name="T30" fmla="*/ 176 w 245"/>
                  <a:gd name="T31" fmla="*/ 160 h 227"/>
                  <a:gd name="T32" fmla="*/ 151 w 245"/>
                  <a:gd name="T33" fmla="*/ 195 h 227"/>
                  <a:gd name="T34" fmla="*/ 121 w 245"/>
                  <a:gd name="T35" fmla="*/ 182 h 227"/>
                  <a:gd name="T36" fmla="*/ 108 w 245"/>
                  <a:gd name="T37" fmla="*/ 191 h 227"/>
                  <a:gd name="T38" fmla="*/ 99 w 245"/>
                  <a:gd name="T39" fmla="*/ 204 h 227"/>
                  <a:gd name="T40" fmla="*/ 101 w 245"/>
                  <a:gd name="T41" fmla="*/ 226 h 227"/>
                  <a:gd name="T42" fmla="*/ 81 w 245"/>
                  <a:gd name="T43" fmla="*/ 220 h 227"/>
                  <a:gd name="T44" fmla="*/ 51 w 245"/>
                  <a:gd name="T45" fmla="*/ 205 h 227"/>
                  <a:gd name="T46" fmla="*/ 44 w 245"/>
                  <a:gd name="T47" fmla="*/ 171 h 227"/>
                  <a:gd name="T48" fmla="*/ 49 w 245"/>
                  <a:gd name="T49" fmla="*/ 144 h 227"/>
                  <a:gd name="T50" fmla="*/ 59 w 245"/>
                  <a:gd name="T51" fmla="*/ 128 h 227"/>
                  <a:gd name="T52" fmla="*/ 59 w 245"/>
                  <a:gd name="T53" fmla="*/ 114 h 227"/>
                  <a:gd name="T54" fmla="*/ 33 w 245"/>
                  <a:gd name="T55" fmla="*/ 92 h 227"/>
                  <a:gd name="T56" fmla="*/ 9 w 245"/>
                  <a:gd name="T57" fmla="*/ 86 h 227"/>
                  <a:gd name="T58" fmla="*/ 0 w 245"/>
                  <a:gd name="T59" fmla="*/ 71 h 227"/>
                  <a:gd name="T60" fmla="*/ 0 w 245"/>
                  <a:gd name="T61"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227">
                    <a:moveTo>
                      <a:pt x="0" y="71"/>
                    </a:moveTo>
                    <a:lnTo>
                      <a:pt x="20" y="60"/>
                    </a:lnTo>
                    <a:lnTo>
                      <a:pt x="49" y="33"/>
                    </a:lnTo>
                    <a:lnTo>
                      <a:pt x="68" y="27"/>
                    </a:lnTo>
                    <a:lnTo>
                      <a:pt x="130" y="58"/>
                    </a:lnTo>
                    <a:lnTo>
                      <a:pt x="154" y="35"/>
                    </a:lnTo>
                    <a:lnTo>
                      <a:pt x="181" y="13"/>
                    </a:lnTo>
                    <a:lnTo>
                      <a:pt x="191" y="0"/>
                    </a:lnTo>
                    <a:lnTo>
                      <a:pt x="244" y="27"/>
                    </a:lnTo>
                    <a:lnTo>
                      <a:pt x="239" y="35"/>
                    </a:lnTo>
                    <a:lnTo>
                      <a:pt x="219" y="48"/>
                    </a:lnTo>
                    <a:lnTo>
                      <a:pt x="197" y="58"/>
                    </a:lnTo>
                    <a:lnTo>
                      <a:pt x="153" y="96"/>
                    </a:lnTo>
                    <a:lnTo>
                      <a:pt x="157" y="109"/>
                    </a:lnTo>
                    <a:lnTo>
                      <a:pt x="183" y="135"/>
                    </a:lnTo>
                    <a:lnTo>
                      <a:pt x="176" y="160"/>
                    </a:lnTo>
                    <a:lnTo>
                      <a:pt x="151" y="195"/>
                    </a:lnTo>
                    <a:lnTo>
                      <a:pt x="121" y="182"/>
                    </a:lnTo>
                    <a:lnTo>
                      <a:pt x="108" y="191"/>
                    </a:lnTo>
                    <a:lnTo>
                      <a:pt x="99" y="204"/>
                    </a:lnTo>
                    <a:lnTo>
                      <a:pt x="101" y="226"/>
                    </a:lnTo>
                    <a:lnTo>
                      <a:pt x="81" y="220"/>
                    </a:lnTo>
                    <a:lnTo>
                      <a:pt x="51" y="205"/>
                    </a:lnTo>
                    <a:lnTo>
                      <a:pt x="44" y="171"/>
                    </a:lnTo>
                    <a:lnTo>
                      <a:pt x="49" y="144"/>
                    </a:lnTo>
                    <a:lnTo>
                      <a:pt x="59" y="128"/>
                    </a:lnTo>
                    <a:lnTo>
                      <a:pt x="59" y="114"/>
                    </a:lnTo>
                    <a:lnTo>
                      <a:pt x="33" y="92"/>
                    </a:lnTo>
                    <a:lnTo>
                      <a:pt x="9" y="86"/>
                    </a:lnTo>
                    <a:lnTo>
                      <a:pt x="0" y="71"/>
                    </a:lnTo>
                    <a:lnTo>
                      <a:pt x="0" y="71"/>
                    </a:lnTo>
                  </a:path>
                </a:pathLst>
              </a:custGeom>
              <a:solidFill>
                <a:srgbClr val="A1A10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8" name="その他">
                <a:extLst>
                  <a:ext uri="{FF2B5EF4-FFF2-40B4-BE49-F238E27FC236}">
                    <a16:creationId xmlns:a16="http://schemas.microsoft.com/office/drawing/2014/main" id="{01DB68A3-7767-4475-9336-5F067E742E0C}"/>
                  </a:ext>
                </a:extLst>
              </p:cNvPr>
              <p:cNvSpPr>
                <a:spLocks/>
              </p:cNvSpPr>
              <p:nvPr/>
            </p:nvSpPr>
            <p:spPr bwMode="auto">
              <a:xfrm>
                <a:off x="912" y="1403"/>
                <a:ext cx="239" cy="70"/>
              </a:xfrm>
              <a:custGeom>
                <a:avLst/>
                <a:gdLst>
                  <a:gd name="T0" fmla="*/ 2 w 239"/>
                  <a:gd name="T1" fmla="*/ 69 h 70"/>
                  <a:gd name="T2" fmla="*/ 8 w 239"/>
                  <a:gd name="T3" fmla="*/ 65 h 70"/>
                  <a:gd name="T4" fmla="*/ 14 w 239"/>
                  <a:gd name="T5" fmla="*/ 59 h 70"/>
                  <a:gd name="T6" fmla="*/ 21 w 239"/>
                  <a:gd name="T7" fmla="*/ 53 h 70"/>
                  <a:gd name="T8" fmla="*/ 29 w 239"/>
                  <a:gd name="T9" fmla="*/ 44 h 70"/>
                  <a:gd name="T10" fmla="*/ 35 w 239"/>
                  <a:gd name="T11" fmla="*/ 38 h 70"/>
                  <a:gd name="T12" fmla="*/ 42 w 239"/>
                  <a:gd name="T13" fmla="*/ 33 h 70"/>
                  <a:gd name="T14" fmla="*/ 48 w 239"/>
                  <a:gd name="T15" fmla="*/ 28 h 70"/>
                  <a:gd name="T16" fmla="*/ 56 w 239"/>
                  <a:gd name="T17" fmla="*/ 27 h 70"/>
                  <a:gd name="T18" fmla="*/ 64 w 239"/>
                  <a:gd name="T19" fmla="*/ 30 h 70"/>
                  <a:gd name="T20" fmla="*/ 73 w 239"/>
                  <a:gd name="T21" fmla="*/ 35 h 70"/>
                  <a:gd name="T22" fmla="*/ 84 w 239"/>
                  <a:gd name="T23" fmla="*/ 40 h 70"/>
                  <a:gd name="T24" fmla="*/ 93 w 239"/>
                  <a:gd name="T25" fmla="*/ 46 h 70"/>
                  <a:gd name="T26" fmla="*/ 104 w 239"/>
                  <a:gd name="T27" fmla="*/ 53 h 70"/>
                  <a:gd name="T28" fmla="*/ 114 w 239"/>
                  <a:gd name="T29" fmla="*/ 58 h 70"/>
                  <a:gd name="T30" fmla="*/ 124 w 239"/>
                  <a:gd name="T31" fmla="*/ 59 h 70"/>
                  <a:gd name="T32" fmla="*/ 133 w 239"/>
                  <a:gd name="T33" fmla="*/ 58 h 70"/>
                  <a:gd name="T34" fmla="*/ 139 w 239"/>
                  <a:gd name="T35" fmla="*/ 53 h 70"/>
                  <a:gd name="T36" fmla="*/ 145 w 239"/>
                  <a:gd name="T37" fmla="*/ 46 h 70"/>
                  <a:gd name="T38" fmla="*/ 151 w 239"/>
                  <a:gd name="T39" fmla="*/ 35 h 70"/>
                  <a:gd name="T40" fmla="*/ 159 w 239"/>
                  <a:gd name="T41" fmla="*/ 26 h 70"/>
                  <a:gd name="T42" fmla="*/ 165 w 239"/>
                  <a:gd name="T43" fmla="*/ 17 h 70"/>
                  <a:gd name="T44" fmla="*/ 172 w 239"/>
                  <a:gd name="T45" fmla="*/ 8 h 70"/>
                  <a:gd name="T46" fmla="*/ 179 w 239"/>
                  <a:gd name="T47" fmla="*/ 2 h 70"/>
                  <a:gd name="T48" fmla="*/ 188 w 239"/>
                  <a:gd name="T49" fmla="*/ 2 h 70"/>
                  <a:gd name="T50" fmla="*/ 194 w 239"/>
                  <a:gd name="T51" fmla="*/ 2 h 70"/>
                  <a:gd name="T52" fmla="*/ 201 w 239"/>
                  <a:gd name="T53" fmla="*/ 6 h 70"/>
                  <a:gd name="T54" fmla="*/ 207 w 239"/>
                  <a:gd name="T55" fmla="*/ 9 h 70"/>
                  <a:gd name="T56" fmla="*/ 214 w 239"/>
                  <a:gd name="T57" fmla="*/ 13 h 70"/>
                  <a:gd name="T58" fmla="*/ 220 w 239"/>
                  <a:gd name="T59" fmla="*/ 19 h 70"/>
                  <a:gd name="T60" fmla="*/ 226 w 239"/>
                  <a:gd name="T61" fmla="*/ 23 h 70"/>
                  <a:gd name="T62" fmla="*/ 232 w 239"/>
                  <a:gd name="T63"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70">
                    <a:moveTo>
                      <a:pt x="0" y="69"/>
                    </a:moveTo>
                    <a:lnTo>
                      <a:pt x="2" y="69"/>
                    </a:lnTo>
                    <a:lnTo>
                      <a:pt x="5" y="68"/>
                    </a:lnTo>
                    <a:lnTo>
                      <a:pt x="8" y="65"/>
                    </a:lnTo>
                    <a:lnTo>
                      <a:pt x="11" y="62"/>
                    </a:lnTo>
                    <a:lnTo>
                      <a:pt x="14" y="59"/>
                    </a:lnTo>
                    <a:lnTo>
                      <a:pt x="17" y="56"/>
                    </a:lnTo>
                    <a:lnTo>
                      <a:pt x="21" y="53"/>
                    </a:lnTo>
                    <a:lnTo>
                      <a:pt x="25" y="48"/>
                    </a:lnTo>
                    <a:lnTo>
                      <a:pt x="29" y="44"/>
                    </a:lnTo>
                    <a:lnTo>
                      <a:pt x="32" y="42"/>
                    </a:lnTo>
                    <a:lnTo>
                      <a:pt x="35" y="38"/>
                    </a:lnTo>
                    <a:lnTo>
                      <a:pt x="39" y="33"/>
                    </a:lnTo>
                    <a:lnTo>
                      <a:pt x="42" y="33"/>
                    </a:lnTo>
                    <a:lnTo>
                      <a:pt x="45" y="29"/>
                    </a:lnTo>
                    <a:lnTo>
                      <a:pt x="48" y="28"/>
                    </a:lnTo>
                    <a:lnTo>
                      <a:pt x="53" y="25"/>
                    </a:lnTo>
                    <a:lnTo>
                      <a:pt x="56" y="27"/>
                    </a:lnTo>
                    <a:lnTo>
                      <a:pt x="60" y="27"/>
                    </a:lnTo>
                    <a:lnTo>
                      <a:pt x="64" y="30"/>
                    </a:lnTo>
                    <a:lnTo>
                      <a:pt x="70" y="31"/>
                    </a:lnTo>
                    <a:lnTo>
                      <a:pt x="73" y="35"/>
                    </a:lnTo>
                    <a:lnTo>
                      <a:pt x="79" y="37"/>
                    </a:lnTo>
                    <a:lnTo>
                      <a:pt x="84" y="40"/>
                    </a:lnTo>
                    <a:lnTo>
                      <a:pt x="91" y="42"/>
                    </a:lnTo>
                    <a:lnTo>
                      <a:pt x="93" y="46"/>
                    </a:lnTo>
                    <a:lnTo>
                      <a:pt x="100" y="50"/>
                    </a:lnTo>
                    <a:lnTo>
                      <a:pt x="104" y="53"/>
                    </a:lnTo>
                    <a:lnTo>
                      <a:pt x="111" y="55"/>
                    </a:lnTo>
                    <a:lnTo>
                      <a:pt x="114" y="58"/>
                    </a:lnTo>
                    <a:lnTo>
                      <a:pt x="120" y="59"/>
                    </a:lnTo>
                    <a:lnTo>
                      <a:pt x="124" y="59"/>
                    </a:lnTo>
                    <a:lnTo>
                      <a:pt x="130" y="58"/>
                    </a:lnTo>
                    <a:lnTo>
                      <a:pt x="133" y="58"/>
                    </a:lnTo>
                    <a:lnTo>
                      <a:pt x="135" y="56"/>
                    </a:lnTo>
                    <a:lnTo>
                      <a:pt x="139" y="53"/>
                    </a:lnTo>
                    <a:lnTo>
                      <a:pt x="142" y="49"/>
                    </a:lnTo>
                    <a:lnTo>
                      <a:pt x="145" y="46"/>
                    </a:lnTo>
                    <a:lnTo>
                      <a:pt x="148" y="40"/>
                    </a:lnTo>
                    <a:lnTo>
                      <a:pt x="151" y="35"/>
                    </a:lnTo>
                    <a:lnTo>
                      <a:pt x="156" y="29"/>
                    </a:lnTo>
                    <a:lnTo>
                      <a:pt x="159" y="26"/>
                    </a:lnTo>
                    <a:lnTo>
                      <a:pt x="162" y="20"/>
                    </a:lnTo>
                    <a:lnTo>
                      <a:pt x="165" y="17"/>
                    </a:lnTo>
                    <a:lnTo>
                      <a:pt x="170" y="11"/>
                    </a:lnTo>
                    <a:lnTo>
                      <a:pt x="172" y="8"/>
                    </a:lnTo>
                    <a:lnTo>
                      <a:pt x="176" y="4"/>
                    </a:lnTo>
                    <a:lnTo>
                      <a:pt x="179" y="2"/>
                    </a:lnTo>
                    <a:lnTo>
                      <a:pt x="185" y="0"/>
                    </a:lnTo>
                    <a:lnTo>
                      <a:pt x="188" y="2"/>
                    </a:lnTo>
                    <a:lnTo>
                      <a:pt x="191" y="2"/>
                    </a:lnTo>
                    <a:lnTo>
                      <a:pt x="194" y="2"/>
                    </a:lnTo>
                    <a:lnTo>
                      <a:pt x="197" y="2"/>
                    </a:lnTo>
                    <a:lnTo>
                      <a:pt x="201" y="6"/>
                    </a:lnTo>
                    <a:lnTo>
                      <a:pt x="203" y="7"/>
                    </a:lnTo>
                    <a:lnTo>
                      <a:pt x="207" y="9"/>
                    </a:lnTo>
                    <a:lnTo>
                      <a:pt x="211" y="9"/>
                    </a:lnTo>
                    <a:lnTo>
                      <a:pt x="214" y="13"/>
                    </a:lnTo>
                    <a:lnTo>
                      <a:pt x="217" y="16"/>
                    </a:lnTo>
                    <a:lnTo>
                      <a:pt x="220" y="19"/>
                    </a:lnTo>
                    <a:lnTo>
                      <a:pt x="223" y="20"/>
                    </a:lnTo>
                    <a:lnTo>
                      <a:pt x="226" y="23"/>
                    </a:lnTo>
                    <a:lnTo>
                      <a:pt x="229" y="23"/>
                    </a:lnTo>
                    <a:lnTo>
                      <a:pt x="232" y="25"/>
                    </a:lnTo>
                    <a:lnTo>
                      <a:pt x="238" y="25"/>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099" name="その他">
                <a:extLst>
                  <a:ext uri="{FF2B5EF4-FFF2-40B4-BE49-F238E27FC236}">
                    <a16:creationId xmlns:a16="http://schemas.microsoft.com/office/drawing/2014/main" id="{F79717C4-FE3F-49FB-9E4F-B2AC7941CFA1}"/>
                  </a:ext>
                </a:extLst>
              </p:cNvPr>
              <p:cNvSpPr>
                <a:spLocks/>
              </p:cNvSpPr>
              <p:nvPr/>
            </p:nvSpPr>
            <p:spPr bwMode="auto">
              <a:xfrm>
                <a:off x="939" y="1494"/>
                <a:ext cx="72" cy="134"/>
              </a:xfrm>
              <a:custGeom>
                <a:avLst/>
                <a:gdLst>
                  <a:gd name="T0" fmla="*/ 66 w 72"/>
                  <a:gd name="T1" fmla="*/ 133 h 134"/>
                  <a:gd name="T2" fmla="*/ 60 w 72"/>
                  <a:gd name="T3" fmla="*/ 133 h 134"/>
                  <a:gd name="T4" fmla="*/ 52 w 72"/>
                  <a:gd name="T5" fmla="*/ 133 h 134"/>
                  <a:gd name="T6" fmla="*/ 46 w 72"/>
                  <a:gd name="T7" fmla="*/ 131 h 134"/>
                  <a:gd name="T8" fmla="*/ 38 w 72"/>
                  <a:gd name="T9" fmla="*/ 127 h 134"/>
                  <a:gd name="T10" fmla="*/ 31 w 72"/>
                  <a:gd name="T11" fmla="*/ 123 h 134"/>
                  <a:gd name="T12" fmla="*/ 25 w 72"/>
                  <a:gd name="T13" fmla="*/ 120 h 134"/>
                  <a:gd name="T14" fmla="*/ 19 w 72"/>
                  <a:gd name="T15" fmla="*/ 115 h 134"/>
                  <a:gd name="T16" fmla="*/ 15 w 72"/>
                  <a:gd name="T17" fmla="*/ 112 h 134"/>
                  <a:gd name="T18" fmla="*/ 15 w 72"/>
                  <a:gd name="T19" fmla="*/ 109 h 134"/>
                  <a:gd name="T20" fmla="*/ 13 w 72"/>
                  <a:gd name="T21" fmla="*/ 104 h 134"/>
                  <a:gd name="T22" fmla="*/ 13 w 72"/>
                  <a:gd name="T23" fmla="*/ 98 h 134"/>
                  <a:gd name="T24" fmla="*/ 11 w 72"/>
                  <a:gd name="T25" fmla="*/ 93 h 134"/>
                  <a:gd name="T26" fmla="*/ 11 w 72"/>
                  <a:gd name="T27" fmla="*/ 87 h 134"/>
                  <a:gd name="T28" fmla="*/ 11 w 72"/>
                  <a:gd name="T29" fmla="*/ 83 h 134"/>
                  <a:gd name="T30" fmla="*/ 11 w 72"/>
                  <a:gd name="T31" fmla="*/ 78 h 134"/>
                  <a:gd name="T32" fmla="*/ 11 w 72"/>
                  <a:gd name="T33" fmla="*/ 75 h 134"/>
                  <a:gd name="T34" fmla="*/ 11 w 72"/>
                  <a:gd name="T35" fmla="*/ 70 h 134"/>
                  <a:gd name="T36" fmla="*/ 12 w 72"/>
                  <a:gd name="T37" fmla="*/ 63 h 134"/>
                  <a:gd name="T38" fmla="*/ 14 w 72"/>
                  <a:gd name="T39" fmla="*/ 58 h 134"/>
                  <a:gd name="T40" fmla="*/ 17 w 72"/>
                  <a:gd name="T41" fmla="*/ 54 h 134"/>
                  <a:gd name="T42" fmla="*/ 20 w 72"/>
                  <a:gd name="T43" fmla="*/ 48 h 134"/>
                  <a:gd name="T44" fmla="*/ 23 w 72"/>
                  <a:gd name="T45" fmla="*/ 45 h 134"/>
                  <a:gd name="T46" fmla="*/ 29 w 72"/>
                  <a:gd name="T47" fmla="*/ 40 h 134"/>
                  <a:gd name="T48" fmla="*/ 31 w 72"/>
                  <a:gd name="T49" fmla="*/ 37 h 134"/>
                  <a:gd name="T50" fmla="*/ 31 w 72"/>
                  <a:gd name="T51" fmla="*/ 37 h 134"/>
                  <a:gd name="T52" fmla="*/ 31 w 72"/>
                  <a:gd name="T53" fmla="*/ 34 h 134"/>
                  <a:gd name="T54" fmla="*/ 31 w 72"/>
                  <a:gd name="T55" fmla="*/ 31 h 134"/>
                  <a:gd name="T56" fmla="*/ 31 w 72"/>
                  <a:gd name="T57" fmla="*/ 28 h 134"/>
                  <a:gd name="T58" fmla="*/ 31 w 72"/>
                  <a:gd name="T59" fmla="*/ 27 h 134"/>
                  <a:gd name="T60" fmla="*/ 31 w 72"/>
                  <a:gd name="T61" fmla="*/ 23 h 134"/>
                  <a:gd name="T62" fmla="*/ 31 w 72"/>
                  <a:gd name="T63" fmla="*/ 23 h 134"/>
                  <a:gd name="T64" fmla="*/ 31 w 72"/>
                  <a:gd name="T65" fmla="*/ 21 h 134"/>
                  <a:gd name="T66" fmla="*/ 27 w 72"/>
                  <a:gd name="T67" fmla="*/ 19 h 134"/>
                  <a:gd name="T68" fmla="*/ 24 w 72"/>
                  <a:gd name="T69" fmla="*/ 16 h 134"/>
                  <a:gd name="T70" fmla="*/ 19 w 72"/>
                  <a:gd name="T71" fmla="*/ 12 h 134"/>
                  <a:gd name="T72" fmla="*/ 14 w 72"/>
                  <a:gd name="T73" fmla="*/ 9 h 134"/>
                  <a:gd name="T74" fmla="*/ 8 w 72"/>
                  <a:gd name="T75" fmla="*/ 6 h 134"/>
                  <a:gd name="T76" fmla="*/ 3 w 72"/>
                  <a:gd name="T77" fmla="*/ 3 h 134"/>
                  <a:gd name="T78" fmla="*/ 0 w 72"/>
                  <a:gd name="T79"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134">
                    <a:moveTo>
                      <a:pt x="71" y="131"/>
                    </a:moveTo>
                    <a:lnTo>
                      <a:pt x="66" y="133"/>
                    </a:lnTo>
                    <a:lnTo>
                      <a:pt x="64" y="133"/>
                    </a:lnTo>
                    <a:lnTo>
                      <a:pt x="60" y="133"/>
                    </a:lnTo>
                    <a:lnTo>
                      <a:pt x="57" y="133"/>
                    </a:lnTo>
                    <a:lnTo>
                      <a:pt x="52" y="133"/>
                    </a:lnTo>
                    <a:lnTo>
                      <a:pt x="49" y="131"/>
                    </a:lnTo>
                    <a:lnTo>
                      <a:pt x="46" y="131"/>
                    </a:lnTo>
                    <a:lnTo>
                      <a:pt x="43" y="127"/>
                    </a:lnTo>
                    <a:lnTo>
                      <a:pt x="38" y="127"/>
                    </a:lnTo>
                    <a:lnTo>
                      <a:pt x="35" y="124"/>
                    </a:lnTo>
                    <a:lnTo>
                      <a:pt x="31" y="123"/>
                    </a:lnTo>
                    <a:lnTo>
                      <a:pt x="29" y="120"/>
                    </a:lnTo>
                    <a:lnTo>
                      <a:pt x="25" y="120"/>
                    </a:lnTo>
                    <a:lnTo>
                      <a:pt x="22" y="117"/>
                    </a:lnTo>
                    <a:lnTo>
                      <a:pt x="19" y="115"/>
                    </a:lnTo>
                    <a:lnTo>
                      <a:pt x="18" y="112"/>
                    </a:lnTo>
                    <a:lnTo>
                      <a:pt x="15" y="112"/>
                    </a:lnTo>
                    <a:lnTo>
                      <a:pt x="15" y="110"/>
                    </a:lnTo>
                    <a:lnTo>
                      <a:pt x="15" y="109"/>
                    </a:lnTo>
                    <a:lnTo>
                      <a:pt x="15" y="106"/>
                    </a:lnTo>
                    <a:lnTo>
                      <a:pt x="13" y="104"/>
                    </a:lnTo>
                    <a:lnTo>
                      <a:pt x="13" y="100"/>
                    </a:lnTo>
                    <a:lnTo>
                      <a:pt x="13" y="98"/>
                    </a:lnTo>
                    <a:lnTo>
                      <a:pt x="13" y="94"/>
                    </a:lnTo>
                    <a:lnTo>
                      <a:pt x="11" y="93"/>
                    </a:lnTo>
                    <a:lnTo>
                      <a:pt x="11" y="91"/>
                    </a:lnTo>
                    <a:lnTo>
                      <a:pt x="11" y="87"/>
                    </a:lnTo>
                    <a:lnTo>
                      <a:pt x="11" y="84"/>
                    </a:lnTo>
                    <a:lnTo>
                      <a:pt x="11" y="83"/>
                    </a:lnTo>
                    <a:lnTo>
                      <a:pt x="11" y="80"/>
                    </a:lnTo>
                    <a:lnTo>
                      <a:pt x="11" y="78"/>
                    </a:lnTo>
                    <a:lnTo>
                      <a:pt x="11" y="75"/>
                    </a:lnTo>
                    <a:lnTo>
                      <a:pt x="11" y="75"/>
                    </a:lnTo>
                    <a:lnTo>
                      <a:pt x="11" y="72"/>
                    </a:lnTo>
                    <a:lnTo>
                      <a:pt x="11" y="70"/>
                    </a:lnTo>
                    <a:lnTo>
                      <a:pt x="12" y="67"/>
                    </a:lnTo>
                    <a:lnTo>
                      <a:pt x="12" y="63"/>
                    </a:lnTo>
                    <a:lnTo>
                      <a:pt x="14" y="61"/>
                    </a:lnTo>
                    <a:lnTo>
                      <a:pt x="14" y="58"/>
                    </a:lnTo>
                    <a:lnTo>
                      <a:pt x="17" y="54"/>
                    </a:lnTo>
                    <a:lnTo>
                      <a:pt x="17" y="54"/>
                    </a:lnTo>
                    <a:lnTo>
                      <a:pt x="20" y="51"/>
                    </a:lnTo>
                    <a:lnTo>
                      <a:pt x="20" y="48"/>
                    </a:lnTo>
                    <a:lnTo>
                      <a:pt x="23" y="45"/>
                    </a:lnTo>
                    <a:lnTo>
                      <a:pt x="23" y="45"/>
                    </a:lnTo>
                    <a:lnTo>
                      <a:pt x="26" y="42"/>
                    </a:lnTo>
                    <a:lnTo>
                      <a:pt x="29" y="40"/>
                    </a:lnTo>
                    <a:lnTo>
                      <a:pt x="33" y="37"/>
                    </a:lnTo>
                    <a:lnTo>
                      <a:pt x="31" y="37"/>
                    </a:lnTo>
                    <a:lnTo>
                      <a:pt x="31" y="37"/>
                    </a:lnTo>
                    <a:lnTo>
                      <a:pt x="31" y="37"/>
                    </a:lnTo>
                    <a:lnTo>
                      <a:pt x="31" y="34"/>
                    </a:lnTo>
                    <a:lnTo>
                      <a:pt x="31" y="34"/>
                    </a:lnTo>
                    <a:lnTo>
                      <a:pt x="31" y="31"/>
                    </a:lnTo>
                    <a:lnTo>
                      <a:pt x="31" y="31"/>
                    </a:lnTo>
                    <a:lnTo>
                      <a:pt x="31" y="28"/>
                    </a:lnTo>
                    <a:lnTo>
                      <a:pt x="31" y="28"/>
                    </a:lnTo>
                    <a:lnTo>
                      <a:pt x="31" y="27"/>
                    </a:lnTo>
                    <a:lnTo>
                      <a:pt x="31" y="27"/>
                    </a:lnTo>
                    <a:lnTo>
                      <a:pt x="31" y="23"/>
                    </a:lnTo>
                    <a:lnTo>
                      <a:pt x="31" y="23"/>
                    </a:lnTo>
                    <a:lnTo>
                      <a:pt x="31" y="23"/>
                    </a:lnTo>
                    <a:lnTo>
                      <a:pt x="31" y="23"/>
                    </a:lnTo>
                    <a:lnTo>
                      <a:pt x="33" y="21"/>
                    </a:lnTo>
                    <a:lnTo>
                      <a:pt x="31" y="21"/>
                    </a:lnTo>
                    <a:lnTo>
                      <a:pt x="31" y="19"/>
                    </a:lnTo>
                    <a:lnTo>
                      <a:pt x="27" y="19"/>
                    </a:lnTo>
                    <a:lnTo>
                      <a:pt x="27" y="16"/>
                    </a:lnTo>
                    <a:lnTo>
                      <a:pt x="24" y="16"/>
                    </a:lnTo>
                    <a:lnTo>
                      <a:pt x="22" y="13"/>
                    </a:lnTo>
                    <a:lnTo>
                      <a:pt x="19" y="12"/>
                    </a:lnTo>
                    <a:lnTo>
                      <a:pt x="17" y="9"/>
                    </a:lnTo>
                    <a:lnTo>
                      <a:pt x="14" y="9"/>
                    </a:lnTo>
                    <a:lnTo>
                      <a:pt x="11" y="6"/>
                    </a:lnTo>
                    <a:lnTo>
                      <a:pt x="8" y="6"/>
                    </a:lnTo>
                    <a:lnTo>
                      <a:pt x="6" y="3"/>
                    </a:lnTo>
                    <a:lnTo>
                      <a:pt x="3" y="3"/>
                    </a:lnTo>
                    <a:lnTo>
                      <a:pt x="2" y="2"/>
                    </a:lnTo>
                    <a:lnTo>
                      <a:pt x="0" y="2"/>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0" name="その他">
                <a:extLst>
                  <a:ext uri="{FF2B5EF4-FFF2-40B4-BE49-F238E27FC236}">
                    <a16:creationId xmlns:a16="http://schemas.microsoft.com/office/drawing/2014/main" id="{44B1DDE6-A35D-4070-B1A8-C3B5A7775FB0}"/>
                  </a:ext>
                </a:extLst>
              </p:cNvPr>
              <p:cNvSpPr>
                <a:spLocks/>
              </p:cNvSpPr>
              <p:nvPr/>
            </p:nvSpPr>
            <p:spPr bwMode="auto">
              <a:xfrm>
                <a:off x="1057" y="1456"/>
                <a:ext cx="54" cy="141"/>
              </a:xfrm>
              <a:custGeom>
                <a:avLst/>
                <a:gdLst>
                  <a:gd name="T0" fmla="*/ 51 w 54"/>
                  <a:gd name="T1" fmla="*/ 2 h 141"/>
                  <a:gd name="T2" fmla="*/ 47 w 54"/>
                  <a:gd name="T3" fmla="*/ 5 h 141"/>
                  <a:gd name="T4" fmla="*/ 38 w 54"/>
                  <a:gd name="T5" fmla="*/ 8 h 141"/>
                  <a:gd name="T6" fmla="*/ 30 w 54"/>
                  <a:gd name="T7" fmla="*/ 14 h 141"/>
                  <a:gd name="T8" fmla="*/ 20 w 54"/>
                  <a:gd name="T9" fmla="*/ 22 h 141"/>
                  <a:gd name="T10" fmla="*/ 12 w 54"/>
                  <a:gd name="T11" fmla="*/ 28 h 141"/>
                  <a:gd name="T12" fmla="*/ 6 w 54"/>
                  <a:gd name="T13" fmla="*/ 34 h 141"/>
                  <a:gd name="T14" fmla="*/ 2 w 54"/>
                  <a:gd name="T15" fmla="*/ 40 h 141"/>
                  <a:gd name="T16" fmla="*/ 1 w 54"/>
                  <a:gd name="T17" fmla="*/ 45 h 141"/>
                  <a:gd name="T18" fmla="*/ 1 w 54"/>
                  <a:gd name="T19" fmla="*/ 50 h 141"/>
                  <a:gd name="T20" fmla="*/ 3 w 54"/>
                  <a:gd name="T21" fmla="*/ 53 h 141"/>
                  <a:gd name="T22" fmla="*/ 6 w 54"/>
                  <a:gd name="T23" fmla="*/ 59 h 141"/>
                  <a:gd name="T24" fmla="*/ 9 w 54"/>
                  <a:gd name="T25" fmla="*/ 61 h 141"/>
                  <a:gd name="T26" fmla="*/ 12 w 54"/>
                  <a:gd name="T27" fmla="*/ 67 h 141"/>
                  <a:gd name="T28" fmla="*/ 16 w 54"/>
                  <a:gd name="T29" fmla="*/ 70 h 141"/>
                  <a:gd name="T30" fmla="*/ 18 w 54"/>
                  <a:gd name="T31" fmla="*/ 70 h 141"/>
                  <a:gd name="T32" fmla="*/ 21 w 54"/>
                  <a:gd name="T33" fmla="*/ 73 h 141"/>
                  <a:gd name="T34" fmla="*/ 21 w 54"/>
                  <a:gd name="T35" fmla="*/ 73 h 141"/>
                  <a:gd name="T36" fmla="*/ 23 w 54"/>
                  <a:gd name="T37" fmla="*/ 76 h 141"/>
                  <a:gd name="T38" fmla="*/ 23 w 54"/>
                  <a:gd name="T39" fmla="*/ 76 h 141"/>
                  <a:gd name="T40" fmla="*/ 27 w 54"/>
                  <a:gd name="T41" fmla="*/ 79 h 141"/>
                  <a:gd name="T42" fmla="*/ 27 w 54"/>
                  <a:gd name="T43" fmla="*/ 79 h 141"/>
                  <a:gd name="T44" fmla="*/ 30 w 54"/>
                  <a:gd name="T45" fmla="*/ 80 h 141"/>
                  <a:gd name="T46" fmla="*/ 30 w 54"/>
                  <a:gd name="T47" fmla="*/ 80 h 141"/>
                  <a:gd name="T48" fmla="*/ 30 w 54"/>
                  <a:gd name="T49" fmla="*/ 83 h 141"/>
                  <a:gd name="T50" fmla="*/ 30 w 54"/>
                  <a:gd name="T51" fmla="*/ 89 h 141"/>
                  <a:gd name="T52" fmla="*/ 27 w 54"/>
                  <a:gd name="T53" fmla="*/ 94 h 141"/>
                  <a:gd name="T54" fmla="*/ 25 w 54"/>
                  <a:gd name="T55" fmla="*/ 100 h 141"/>
                  <a:gd name="T56" fmla="*/ 23 w 54"/>
                  <a:gd name="T57" fmla="*/ 103 h 141"/>
                  <a:gd name="T58" fmla="*/ 19 w 54"/>
                  <a:gd name="T59" fmla="*/ 109 h 141"/>
                  <a:gd name="T60" fmla="*/ 16 w 54"/>
                  <a:gd name="T61" fmla="*/ 114 h 141"/>
                  <a:gd name="T62" fmla="*/ 16 w 54"/>
                  <a:gd name="T63" fmla="*/ 118 h 141"/>
                  <a:gd name="T64" fmla="*/ 12 w 54"/>
                  <a:gd name="T65" fmla="*/ 121 h 141"/>
                  <a:gd name="T66" fmla="*/ 9 w 54"/>
                  <a:gd name="T67" fmla="*/ 125 h 141"/>
                  <a:gd name="T68" fmla="*/ 6 w 54"/>
                  <a:gd name="T69" fmla="*/ 127 h 141"/>
                  <a:gd name="T70" fmla="*/ 6 w 54"/>
                  <a:gd name="T71" fmla="*/ 130 h 141"/>
                  <a:gd name="T72" fmla="*/ 3 w 54"/>
                  <a:gd name="T73" fmla="*/ 134 h 141"/>
                  <a:gd name="T74" fmla="*/ 2 w 54"/>
                  <a:gd name="T75" fmla="*/ 136 h 141"/>
                  <a:gd name="T76" fmla="*/ 0 w 54"/>
                  <a:gd name="T77" fmla="*/ 140 h 141"/>
                  <a:gd name="T78" fmla="*/ 0 w 54"/>
                  <a:gd name="T7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41">
                    <a:moveTo>
                      <a:pt x="53" y="0"/>
                    </a:moveTo>
                    <a:lnTo>
                      <a:pt x="51" y="2"/>
                    </a:lnTo>
                    <a:lnTo>
                      <a:pt x="50" y="2"/>
                    </a:lnTo>
                    <a:lnTo>
                      <a:pt x="47" y="5"/>
                    </a:lnTo>
                    <a:lnTo>
                      <a:pt x="44" y="5"/>
                    </a:lnTo>
                    <a:lnTo>
                      <a:pt x="38" y="8"/>
                    </a:lnTo>
                    <a:lnTo>
                      <a:pt x="35" y="11"/>
                    </a:lnTo>
                    <a:lnTo>
                      <a:pt x="30" y="14"/>
                    </a:lnTo>
                    <a:lnTo>
                      <a:pt x="27" y="16"/>
                    </a:lnTo>
                    <a:lnTo>
                      <a:pt x="20" y="22"/>
                    </a:lnTo>
                    <a:lnTo>
                      <a:pt x="17" y="24"/>
                    </a:lnTo>
                    <a:lnTo>
                      <a:pt x="12" y="28"/>
                    </a:lnTo>
                    <a:lnTo>
                      <a:pt x="9" y="31"/>
                    </a:lnTo>
                    <a:lnTo>
                      <a:pt x="6" y="34"/>
                    </a:lnTo>
                    <a:lnTo>
                      <a:pt x="3" y="37"/>
                    </a:lnTo>
                    <a:lnTo>
                      <a:pt x="2" y="40"/>
                    </a:lnTo>
                    <a:lnTo>
                      <a:pt x="2" y="42"/>
                    </a:lnTo>
                    <a:lnTo>
                      <a:pt x="1" y="45"/>
                    </a:lnTo>
                    <a:lnTo>
                      <a:pt x="1" y="47"/>
                    </a:lnTo>
                    <a:lnTo>
                      <a:pt x="1" y="50"/>
                    </a:lnTo>
                    <a:lnTo>
                      <a:pt x="3" y="50"/>
                    </a:lnTo>
                    <a:lnTo>
                      <a:pt x="3" y="53"/>
                    </a:lnTo>
                    <a:lnTo>
                      <a:pt x="6" y="55"/>
                    </a:lnTo>
                    <a:lnTo>
                      <a:pt x="6" y="59"/>
                    </a:lnTo>
                    <a:lnTo>
                      <a:pt x="9" y="59"/>
                    </a:lnTo>
                    <a:lnTo>
                      <a:pt x="9" y="61"/>
                    </a:lnTo>
                    <a:lnTo>
                      <a:pt x="12" y="63"/>
                    </a:lnTo>
                    <a:lnTo>
                      <a:pt x="12" y="67"/>
                    </a:lnTo>
                    <a:lnTo>
                      <a:pt x="16" y="67"/>
                    </a:lnTo>
                    <a:lnTo>
                      <a:pt x="16" y="70"/>
                    </a:lnTo>
                    <a:lnTo>
                      <a:pt x="18" y="70"/>
                    </a:lnTo>
                    <a:lnTo>
                      <a:pt x="18" y="70"/>
                    </a:lnTo>
                    <a:lnTo>
                      <a:pt x="21" y="70"/>
                    </a:lnTo>
                    <a:lnTo>
                      <a:pt x="21" y="73"/>
                    </a:lnTo>
                    <a:lnTo>
                      <a:pt x="21" y="73"/>
                    </a:lnTo>
                    <a:lnTo>
                      <a:pt x="21" y="73"/>
                    </a:lnTo>
                    <a:lnTo>
                      <a:pt x="23" y="73"/>
                    </a:lnTo>
                    <a:lnTo>
                      <a:pt x="23" y="76"/>
                    </a:lnTo>
                    <a:lnTo>
                      <a:pt x="23" y="76"/>
                    </a:lnTo>
                    <a:lnTo>
                      <a:pt x="23" y="76"/>
                    </a:lnTo>
                    <a:lnTo>
                      <a:pt x="27" y="76"/>
                    </a:lnTo>
                    <a:lnTo>
                      <a:pt x="27" y="79"/>
                    </a:lnTo>
                    <a:lnTo>
                      <a:pt x="27" y="79"/>
                    </a:lnTo>
                    <a:lnTo>
                      <a:pt x="27" y="79"/>
                    </a:lnTo>
                    <a:lnTo>
                      <a:pt x="30" y="79"/>
                    </a:lnTo>
                    <a:lnTo>
                      <a:pt x="30" y="80"/>
                    </a:lnTo>
                    <a:lnTo>
                      <a:pt x="30" y="80"/>
                    </a:lnTo>
                    <a:lnTo>
                      <a:pt x="30" y="80"/>
                    </a:lnTo>
                    <a:lnTo>
                      <a:pt x="32" y="80"/>
                    </a:lnTo>
                    <a:lnTo>
                      <a:pt x="30" y="83"/>
                    </a:lnTo>
                    <a:lnTo>
                      <a:pt x="30" y="86"/>
                    </a:lnTo>
                    <a:lnTo>
                      <a:pt x="30" y="89"/>
                    </a:lnTo>
                    <a:lnTo>
                      <a:pt x="30" y="90"/>
                    </a:lnTo>
                    <a:lnTo>
                      <a:pt x="27" y="94"/>
                    </a:lnTo>
                    <a:lnTo>
                      <a:pt x="27" y="96"/>
                    </a:lnTo>
                    <a:lnTo>
                      <a:pt x="25" y="100"/>
                    </a:lnTo>
                    <a:lnTo>
                      <a:pt x="25" y="100"/>
                    </a:lnTo>
                    <a:lnTo>
                      <a:pt x="23" y="103"/>
                    </a:lnTo>
                    <a:lnTo>
                      <a:pt x="23" y="105"/>
                    </a:lnTo>
                    <a:lnTo>
                      <a:pt x="19" y="109"/>
                    </a:lnTo>
                    <a:lnTo>
                      <a:pt x="19" y="111"/>
                    </a:lnTo>
                    <a:lnTo>
                      <a:pt x="16" y="114"/>
                    </a:lnTo>
                    <a:lnTo>
                      <a:pt x="16" y="115"/>
                    </a:lnTo>
                    <a:lnTo>
                      <a:pt x="16" y="118"/>
                    </a:lnTo>
                    <a:lnTo>
                      <a:pt x="16" y="118"/>
                    </a:lnTo>
                    <a:lnTo>
                      <a:pt x="12" y="121"/>
                    </a:lnTo>
                    <a:lnTo>
                      <a:pt x="12" y="121"/>
                    </a:lnTo>
                    <a:lnTo>
                      <a:pt x="9" y="125"/>
                    </a:lnTo>
                    <a:lnTo>
                      <a:pt x="9" y="125"/>
                    </a:lnTo>
                    <a:lnTo>
                      <a:pt x="6" y="127"/>
                    </a:lnTo>
                    <a:lnTo>
                      <a:pt x="6" y="127"/>
                    </a:lnTo>
                    <a:lnTo>
                      <a:pt x="6" y="130"/>
                    </a:lnTo>
                    <a:lnTo>
                      <a:pt x="6" y="130"/>
                    </a:lnTo>
                    <a:lnTo>
                      <a:pt x="3" y="134"/>
                    </a:lnTo>
                    <a:lnTo>
                      <a:pt x="3" y="134"/>
                    </a:lnTo>
                    <a:lnTo>
                      <a:pt x="2" y="136"/>
                    </a:lnTo>
                    <a:lnTo>
                      <a:pt x="2" y="136"/>
                    </a:lnTo>
                    <a:lnTo>
                      <a:pt x="0" y="140"/>
                    </a:lnTo>
                    <a:lnTo>
                      <a:pt x="0" y="140"/>
                    </a:lnTo>
                    <a:lnTo>
                      <a:pt x="0" y="140"/>
                    </a:lnTo>
                    <a:lnTo>
                      <a:pt x="0" y="14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1" name="その他">
                <a:extLst>
                  <a:ext uri="{FF2B5EF4-FFF2-40B4-BE49-F238E27FC236}">
                    <a16:creationId xmlns:a16="http://schemas.microsoft.com/office/drawing/2014/main" id="{9ACEA48F-1D86-4A1B-8638-62E4D1795772}"/>
                  </a:ext>
                </a:extLst>
              </p:cNvPr>
              <p:cNvSpPr>
                <a:spLocks/>
              </p:cNvSpPr>
              <p:nvPr/>
            </p:nvSpPr>
            <p:spPr bwMode="auto">
              <a:xfrm>
                <a:off x="1219" y="1440"/>
                <a:ext cx="143" cy="78"/>
              </a:xfrm>
              <a:custGeom>
                <a:avLst/>
                <a:gdLst>
                  <a:gd name="T0" fmla="*/ 1 w 143"/>
                  <a:gd name="T1" fmla="*/ 1 h 78"/>
                  <a:gd name="T2" fmla="*/ 8 w 143"/>
                  <a:gd name="T3" fmla="*/ 5 h 78"/>
                  <a:gd name="T4" fmla="*/ 19 w 143"/>
                  <a:gd name="T5" fmla="*/ 7 h 78"/>
                  <a:gd name="T6" fmla="*/ 28 w 143"/>
                  <a:gd name="T7" fmla="*/ 12 h 78"/>
                  <a:gd name="T8" fmla="*/ 39 w 143"/>
                  <a:gd name="T9" fmla="*/ 13 h 78"/>
                  <a:gd name="T10" fmla="*/ 48 w 143"/>
                  <a:gd name="T11" fmla="*/ 14 h 78"/>
                  <a:gd name="T12" fmla="*/ 57 w 143"/>
                  <a:gd name="T13" fmla="*/ 14 h 78"/>
                  <a:gd name="T14" fmla="*/ 66 w 143"/>
                  <a:gd name="T15" fmla="*/ 14 h 78"/>
                  <a:gd name="T16" fmla="*/ 78 w 143"/>
                  <a:gd name="T17" fmla="*/ 11 h 78"/>
                  <a:gd name="T18" fmla="*/ 87 w 143"/>
                  <a:gd name="T19" fmla="*/ 13 h 78"/>
                  <a:gd name="T20" fmla="*/ 98 w 143"/>
                  <a:gd name="T21" fmla="*/ 13 h 78"/>
                  <a:gd name="T22" fmla="*/ 98 w 143"/>
                  <a:gd name="T23" fmla="*/ 16 h 78"/>
                  <a:gd name="T24" fmla="*/ 100 w 143"/>
                  <a:gd name="T25" fmla="*/ 18 h 78"/>
                  <a:gd name="T26" fmla="*/ 103 w 143"/>
                  <a:gd name="T27" fmla="*/ 21 h 78"/>
                  <a:gd name="T28" fmla="*/ 105 w 143"/>
                  <a:gd name="T29" fmla="*/ 21 h 78"/>
                  <a:gd name="T30" fmla="*/ 105 w 143"/>
                  <a:gd name="T31" fmla="*/ 21 h 78"/>
                  <a:gd name="T32" fmla="*/ 109 w 143"/>
                  <a:gd name="T33" fmla="*/ 23 h 78"/>
                  <a:gd name="T34" fmla="*/ 111 w 143"/>
                  <a:gd name="T35" fmla="*/ 23 h 78"/>
                  <a:gd name="T36" fmla="*/ 115 w 143"/>
                  <a:gd name="T37" fmla="*/ 22 h 78"/>
                  <a:gd name="T38" fmla="*/ 120 w 143"/>
                  <a:gd name="T39" fmla="*/ 23 h 78"/>
                  <a:gd name="T40" fmla="*/ 130 w 143"/>
                  <a:gd name="T41" fmla="*/ 25 h 78"/>
                  <a:gd name="T42" fmla="*/ 140 w 143"/>
                  <a:gd name="T43" fmla="*/ 29 h 78"/>
                  <a:gd name="T44" fmla="*/ 140 w 143"/>
                  <a:gd name="T45" fmla="*/ 30 h 78"/>
                  <a:gd name="T46" fmla="*/ 140 w 143"/>
                  <a:gd name="T47" fmla="*/ 35 h 78"/>
                  <a:gd name="T48" fmla="*/ 140 w 143"/>
                  <a:gd name="T49" fmla="*/ 38 h 78"/>
                  <a:gd name="T50" fmla="*/ 140 w 143"/>
                  <a:gd name="T51" fmla="*/ 42 h 78"/>
                  <a:gd name="T52" fmla="*/ 140 w 143"/>
                  <a:gd name="T53" fmla="*/ 42 h 78"/>
                  <a:gd name="T54" fmla="*/ 138 w 143"/>
                  <a:gd name="T55" fmla="*/ 50 h 78"/>
                  <a:gd name="T56" fmla="*/ 135 w 143"/>
                  <a:gd name="T57" fmla="*/ 53 h 78"/>
                  <a:gd name="T58" fmla="*/ 131 w 143"/>
                  <a:gd name="T59" fmla="*/ 59 h 78"/>
                  <a:gd name="T60" fmla="*/ 127 w 143"/>
                  <a:gd name="T61" fmla="*/ 61 h 78"/>
                  <a:gd name="T62" fmla="*/ 122 w 143"/>
                  <a:gd name="T63" fmla="*/ 62 h 78"/>
                  <a:gd name="T64" fmla="*/ 114 w 143"/>
                  <a:gd name="T65" fmla="*/ 64 h 78"/>
                  <a:gd name="T66" fmla="*/ 104 w 143"/>
                  <a:gd name="T67" fmla="*/ 66 h 78"/>
                  <a:gd name="T68" fmla="*/ 95 w 143"/>
                  <a:gd name="T69" fmla="*/ 66 h 78"/>
                  <a:gd name="T70" fmla="*/ 85 w 143"/>
                  <a:gd name="T71" fmla="*/ 67 h 78"/>
                  <a:gd name="T72" fmla="*/ 78 w 143"/>
                  <a:gd name="T73" fmla="*/ 67 h 78"/>
                  <a:gd name="T74" fmla="*/ 76 w 143"/>
                  <a:gd name="T75" fmla="*/ 67 h 78"/>
                  <a:gd name="T76" fmla="*/ 76 w 143"/>
                  <a:gd name="T77" fmla="*/ 67 h 78"/>
                  <a:gd name="T78" fmla="*/ 71 w 143"/>
                  <a:gd name="T79" fmla="*/ 70 h 78"/>
                  <a:gd name="T80" fmla="*/ 67 w 143"/>
                  <a:gd name="T81" fmla="*/ 73 h 78"/>
                  <a:gd name="T82" fmla="*/ 61 w 143"/>
                  <a:gd name="T83" fmla="*/ 75 h 78"/>
                  <a:gd name="T84" fmla="*/ 59 w 143"/>
                  <a:gd name="T85" fmla="*/ 75 h 78"/>
                  <a:gd name="T86" fmla="*/ 48 w 143"/>
                  <a:gd name="T87" fmla="*/ 77 h 78"/>
                  <a:gd name="T88" fmla="*/ 35 w 143"/>
                  <a:gd name="T89" fmla="*/ 77 h 78"/>
                  <a:gd name="T90" fmla="*/ 23 w 143"/>
                  <a:gd name="T91" fmla="*/ 75 h 78"/>
                  <a:gd name="T92" fmla="*/ 15 w 143"/>
                  <a:gd name="T93" fmla="*/ 73 h 78"/>
                  <a:gd name="T94" fmla="*/ 10 w 143"/>
                  <a:gd name="T9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78">
                    <a:moveTo>
                      <a:pt x="0" y="0"/>
                    </a:moveTo>
                    <a:lnTo>
                      <a:pt x="0" y="1"/>
                    </a:lnTo>
                    <a:lnTo>
                      <a:pt x="1" y="1"/>
                    </a:lnTo>
                    <a:lnTo>
                      <a:pt x="2" y="2"/>
                    </a:lnTo>
                    <a:lnTo>
                      <a:pt x="6" y="2"/>
                    </a:lnTo>
                    <a:lnTo>
                      <a:pt x="8" y="5"/>
                    </a:lnTo>
                    <a:lnTo>
                      <a:pt x="10" y="5"/>
                    </a:lnTo>
                    <a:lnTo>
                      <a:pt x="14" y="7"/>
                    </a:lnTo>
                    <a:lnTo>
                      <a:pt x="19" y="7"/>
                    </a:lnTo>
                    <a:lnTo>
                      <a:pt x="22" y="9"/>
                    </a:lnTo>
                    <a:lnTo>
                      <a:pt x="25" y="9"/>
                    </a:lnTo>
                    <a:lnTo>
                      <a:pt x="28" y="12"/>
                    </a:lnTo>
                    <a:lnTo>
                      <a:pt x="33" y="12"/>
                    </a:lnTo>
                    <a:lnTo>
                      <a:pt x="36" y="13"/>
                    </a:lnTo>
                    <a:lnTo>
                      <a:pt x="39" y="13"/>
                    </a:lnTo>
                    <a:lnTo>
                      <a:pt x="43" y="13"/>
                    </a:lnTo>
                    <a:lnTo>
                      <a:pt x="45" y="13"/>
                    </a:lnTo>
                    <a:lnTo>
                      <a:pt x="48" y="14"/>
                    </a:lnTo>
                    <a:lnTo>
                      <a:pt x="51" y="14"/>
                    </a:lnTo>
                    <a:lnTo>
                      <a:pt x="54" y="14"/>
                    </a:lnTo>
                    <a:lnTo>
                      <a:pt x="57" y="14"/>
                    </a:lnTo>
                    <a:lnTo>
                      <a:pt x="60" y="14"/>
                    </a:lnTo>
                    <a:lnTo>
                      <a:pt x="63" y="14"/>
                    </a:lnTo>
                    <a:lnTo>
                      <a:pt x="66" y="14"/>
                    </a:lnTo>
                    <a:lnTo>
                      <a:pt x="71" y="11"/>
                    </a:lnTo>
                    <a:lnTo>
                      <a:pt x="74" y="11"/>
                    </a:lnTo>
                    <a:lnTo>
                      <a:pt x="78" y="11"/>
                    </a:lnTo>
                    <a:lnTo>
                      <a:pt x="80" y="11"/>
                    </a:lnTo>
                    <a:lnTo>
                      <a:pt x="84" y="11"/>
                    </a:lnTo>
                    <a:lnTo>
                      <a:pt x="87" y="13"/>
                    </a:lnTo>
                    <a:lnTo>
                      <a:pt x="89" y="13"/>
                    </a:lnTo>
                    <a:lnTo>
                      <a:pt x="93" y="13"/>
                    </a:lnTo>
                    <a:lnTo>
                      <a:pt x="98" y="13"/>
                    </a:lnTo>
                    <a:lnTo>
                      <a:pt x="98" y="16"/>
                    </a:lnTo>
                    <a:lnTo>
                      <a:pt x="98" y="16"/>
                    </a:lnTo>
                    <a:lnTo>
                      <a:pt x="98" y="16"/>
                    </a:lnTo>
                    <a:lnTo>
                      <a:pt x="100" y="16"/>
                    </a:lnTo>
                    <a:lnTo>
                      <a:pt x="100" y="18"/>
                    </a:lnTo>
                    <a:lnTo>
                      <a:pt x="100" y="18"/>
                    </a:lnTo>
                    <a:lnTo>
                      <a:pt x="100" y="18"/>
                    </a:lnTo>
                    <a:lnTo>
                      <a:pt x="103" y="18"/>
                    </a:lnTo>
                    <a:lnTo>
                      <a:pt x="103" y="21"/>
                    </a:lnTo>
                    <a:lnTo>
                      <a:pt x="103" y="21"/>
                    </a:lnTo>
                    <a:lnTo>
                      <a:pt x="103" y="21"/>
                    </a:lnTo>
                    <a:lnTo>
                      <a:pt x="105" y="21"/>
                    </a:lnTo>
                    <a:lnTo>
                      <a:pt x="105" y="21"/>
                    </a:lnTo>
                    <a:lnTo>
                      <a:pt x="105" y="21"/>
                    </a:lnTo>
                    <a:lnTo>
                      <a:pt x="105" y="21"/>
                    </a:lnTo>
                    <a:lnTo>
                      <a:pt x="109" y="21"/>
                    </a:lnTo>
                    <a:lnTo>
                      <a:pt x="109" y="23"/>
                    </a:lnTo>
                    <a:lnTo>
                      <a:pt x="109" y="23"/>
                    </a:lnTo>
                    <a:lnTo>
                      <a:pt x="109" y="23"/>
                    </a:lnTo>
                    <a:lnTo>
                      <a:pt x="111" y="23"/>
                    </a:lnTo>
                    <a:lnTo>
                      <a:pt x="111" y="23"/>
                    </a:lnTo>
                    <a:lnTo>
                      <a:pt x="113" y="23"/>
                    </a:lnTo>
                    <a:lnTo>
                      <a:pt x="113" y="23"/>
                    </a:lnTo>
                    <a:lnTo>
                      <a:pt x="115" y="22"/>
                    </a:lnTo>
                    <a:lnTo>
                      <a:pt x="115" y="23"/>
                    </a:lnTo>
                    <a:lnTo>
                      <a:pt x="118" y="23"/>
                    </a:lnTo>
                    <a:lnTo>
                      <a:pt x="120" y="23"/>
                    </a:lnTo>
                    <a:lnTo>
                      <a:pt x="124" y="23"/>
                    </a:lnTo>
                    <a:lnTo>
                      <a:pt x="127" y="25"/>
                    </a:lnTo>
                    <a:lnTo>
                      <a:pt x="130" y="25"/>
                    </a:lnTo>
                    <a:lnTo>
                      <a:pt x="134" y="27"/>
                    </a:lnTo>
                    <a:lnTo>
                      <a:pt x="140" y="27"/>
                    </a:lnTo>
                    <a:lnTo>
                      <a:pt x="140" y="29"/>
                    </a:lnTo>
                    <a:lnTo>
                      <a:pt x="140" y="29"/>
                    </a:lnTo>
                    <a:lnTo>
                      <a:pt x="140" y="30"/>
                    </a:lnTo>
                    <a:lnTo>
                      <a:pt x="140" y="30"/>
                    </a:lnTo>
                    <a:lnTo>
                      <a:pt x="140" y="33"/>
                    </a:lnTo>
                    <a:lnTo>
                      <a:pt x="140" y="33"/>
                    </a:lnTo>
                    <a:lnTo>
                      <a:pt x="140" y="35"/>
                    </a:lnTo>
                    <a:lnTo>
                      <a:pt x="142" y="35"/>
                    </a:lnTo>
                    <a:lnTo>
                      <a:pt x="140" y="38"/>
                    </a:lnTo>
                    <a:lnTo>
                      <a:pt x="140" y="38"/>
                    </a:lnTo>
                    <a:lnTo>
                      <a:pt x="140" y="40"/>
                    </a:lnTo>
                    <a:lnTo>
                      <a:pt x="140" y="40"/>
                    </a:lnTo>
                    <a:lnTo>
                      <a:pt x="140" y="42"/>
                    </a:lnTo>
                    <a:lnTo>
                      <a:pt x="140" y="42"/>
                    </a:lnTo>
                    <a:lnTo>
                      <a:pt x="140" y="42"/>
                    </a:lnTo>
                    <a:lnTo>
                      <a:pt x="140" y="42"/>
                    </a:lnTo>
                    <a:lnTo>
                      <a:pt x="138" y="46"/>
                    </a:lnTo>
                    <a:lnTo>
                      <a:pt x="138" y="47"/>
                    </a:lnTo>
                    <a:lnTo>
                      <a:pt x="138" y="50"/>
                    </a:lnTo>
                    <a:lnTo>
                      <a:pt x="138" y="50"/>
                    </a:lnTo>
                    <a:lnTo>
                      <a:pt x="135" y="53"/>
                    </a:lnTo>
                    <a:lnTo>
                      <a:pt x="135" y="53"/>
                    </a:lnTo>
                    <a:lnTo>
                      <a:pt x="134" y="56"/>
                    </a:lnTo>
                    <a:lnTo>
                      <a:pt x="134" y="56"/>
                    </a:lnTo>
                    <a:lnTo>
                      <a:pt x="131" y="59"/>
                    </a:lnTo>
                    <a:lnTo>
                      <a:pt x="130" y="59"/>
                    </a:lnTo>
                    <a:lnTo>
                      <a:pt x="127" y="61"/>
                    </a:lnTo>
                    <a:lnTo>
                      <a:pt x="127" y="61"/>
                    </a:lnTo>
                    <a:lnTo>
                      <a:pt x="124" y="62"/>
                    </a:lnTo>
                    <a:lnTo>
                      <a:pt x="124" y="62"/>
                    </a:lnTo>
                    <a:lnTo>
                      <a:pt x="122" y="62"/>
                    </a:lnTo>
                    <a:lnTo>
                      <a:pt x="122" y="62"/>
                    </a:lnTo>
                    <a:lnTo>
                      <a:pt x="118" y="64"/>
                    </a:lnTo>
                    <a:lnTo>
                      <a:pt x="114" y="64"/>
                    </a:lnTo>
                    <a:lnTo>
                      <a:pt x="111" y="64"/>
                    </a:lnTo>
                    <a:lnTo>
                      <a:pt x="109" y="64"/>
                    </a:lnTo>
                    <a:lnTo>
                      <a:pt x="104" y="66"/>
                    </a:lnTo>
                    <a:lnTo>
                      <a:pt x="101" y="66"/>
                    </a:lnTo>
                    <a:lnTo>
                      <a:pt x="98" y="66"/>
                    </a:lnTo>
                    <a:lnTo>
                      <a:pt x="95" y="66"/>
                    </a:lnTo>
                    <a:lnTo>
                      <a:pt x="91" y="67"/>
                    </a:lnTo>
                    <a:lnTo>
                      <a:pt x="87" y="67"/>
                    </a:lnTo>
                    <a:lnTo>
                      <a:pt x="85" y="67"/>
                    </a:lnTo>
                    <a:lnTo>
                      <a:pt x="83" y="67"/>
                    </a:lnTo>
                    <a:lnTo>
                      <a:pt x="80" y="67"/>
                    </a:lnTo>
                    <a:lnTo>
                      <a:pt x="78" y="67"/>
                    </a:lnTo>
                    <a:lnTo>
                      <a:pt x="78" y="67"/>
                    </a:lnTo>
                    <a:lnTo>
                      <a:pt x="78" y="64"/>
                    </a:lnTo>
                    <a:lnTo>
                      <a:pt x="76" y="67"/>
                    </a:lnTo>
                    <a:lnTo>
                      <a:pt x="76" y="67"/>
                    </a:lnTo>
                    <a:lnTo>
                      <a:pt x="76" y="67"/>
                    </a:lnTo>
                    <a:lnTo>
                      <a:pt x="76" y="67"/>
                    </a:lnTo>
                    <a:lnTo>
                      <a:pt x="72" y="70"/>
                    </a:lnTo>
                    <a:lnTo>
                      <a:pt x="72" y="70"/>
                    </a:lnTo>
                    <a:lnTo>
                      <a:pt x="71" y="70"/>
                    </a:lnTo>
                    <a:lnTo>
                      <a:pt x="71" y="70"/>
                    </a:lnTo>
                    <a:lnTo>
                      <a:pt x="68" y="73"/>
                    </a:lnTo>
                    <a:lnTo>
                      <a:pt x="67" y="73"/>
                    </a:lnTo>
                    <a:lnTo>
                      <a:pt x="64" y="73"/>
                    </a:lnTo>
                    <a:lnTo>
                      <a:pt x="64" y="73"/>
                    </a:lnTo>
                    <a:lnTo>
                      <a:pt x="61" y="75"/>
                    </a:lnTo>
                    <a:lnTo>
                      <a:pt x="61" y="75"/>
                    </a:lnTo>
                    <a:lnTo>
                      <a:pt x="59" y="75"/>
                    </a:lnTo>
                    <a:lnTo>
                      <a:pt x="59" y="75"/>
                    </a:lnTo>
                    <a:lnTo>
                      <a:pt x="54" y="77"/>
                    </a:lnTo>
                    <a:lnTo>
                      <a:pt x="51" y="77"/>
                    </a:lnTo>
                    <a:lnTo>
                      <a:pt x="48" y="77"/>
                    </a:lnTo>
                    <a:lnTo>
                      <a:pt x="45" y="77"/>
                    </a:lnTo>
                    <a:lnTo>
                      <a:pt x="38" y="77"/>
                    </a:lnTo>
                    <a:lnTo>
                      <a:pt x="35" y="77"/>
                    </a:lnTo>
                    <a:lnTo>
                      <a:pt x="31" y="77"/>
                    </a:lnTo>
                    <a:lnTo>
                      <a:pt x="28" y="75"/>
                    </a:lnTo>
                    <a:lnTo>
                      <a:pt x="23" y="75"/>
                    </a:lnTo>
                    <a:lnTo>
                      <a:pt x="20" y="75"/>
                    </a:lnTo>
                    <a:lnTo>
                      <a:pt x="17" y="75"/>
                    </a:lnTo>
                    <a:lnTo>
                      <a:pt x="15" y="73"/>
                    </a:lnTo>
                    <a:lnTo>
                      <a:pt x="12" y="73"/>
                    </a:lnTo>
                    <a:lnTo>
                      <a:pt x="10" y="73"/>
                    </a:lnTo>
                    <a:lnTo>
                      <a:pt x="10" y="73"/>
                    </a:lnTo>
                    <a:lnTo>
                      <a:pt x="10" y="7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2" name="その他">
                <a:extLst>
                  <a:ext uri="{FF2B5EF4-FFF2-40B4-BE49-F238E27FC236}">
                    <a16:creationId xmlns:a16="http://schemas.microsoft.com/office/drawing/2014/main" id="{A07230F1-5D45-4925-B177-07CE74684BA9}"/>
                  </a:ext>
                </a:extLst>
              </p:cNvPr>
              <p:cNvSpPr>
                <a:spLocks/>
              </p:cNvSpPr>
              <p:nvPr/>
            </p:nvSpPr>
            <p:spPr bwMode="auto">
              <a:xfrm>
                <a:off x="1274" y="1507"/>
                <a:ext cx="22" cy="149"/>
              </a:xfrm>
              <a:custGeom>
                <a:avLst/>
                <a:gdLst>
                  <a:gd name="T0" fmla="*/ 17 w 22"/>
                  <a:gd name="T1" fmla="*/ 2 h 149"/>
                  <a:gd name="T2" fmla="*/ 17 w 22"/>
                  <a:gd name="T3" fmla="*/ 6 h 149"/>
                  <a:gd name="T4" fmla="*/ 14 w 22"/>
                  <a:gd name="T5" fmla="*/ 12 h 149"/>
                  <a:gd name="T6" fmla="*/ 14 w 22"/>
                  <a:gd name="T7" fmla="*/ 19 h 149"/>
                  <a:gd name="T8" fmla="*/ 11 w 22"/>
                  <a:gd name="T9" fmla="*/ 28 h 149"/>
                  <a:gd name="T10" fmla="*/ 11 w 22"/>
                  <a:gd name="T11" fmla="*/ 35 h 149"/>
                  <a:gd name="T12" fmla="*/ 10 w 22"/>
                  <a:gd name="T13" fmla="*/ 41 h 149"/>
                  <a:gd name="T14" fmla="*/ 10 w 22"/>
                  <a:gd name="T15" fmla="*/ 48 h 149"/>
                  <a:gd name="T16" fmla="*/ 10 w 22"/>
                  <a:gd name="T17" fmla="*/ 50 h 149"/>
                  <a:gd name="T18" fmla="*/ 10 w 22"/>
                  <a:gd name="T19" fmla="*/ 54 h 149"/>
                  <a:gd name="T20" fmla="*/ 11 w 22"/>
                  <a:gd name="T21" fmla="*/ 58 h 149"/>
                  <a:gd name="T22" fmla="*/ 12 w 22"/>
                  <a:gd name="T23" fmla="*/ 61 h 149"/>
                  <a:gd name="T24" fmla="*/ 15 w 22"/>
                  <a:gd name="T25" fmla="*/ 64 h 149"/>
                  <a:gd name="T26" fmla="*/ 15 w 22"/>
                  <a:gd name="T27" fmla="*/ 68 h 149"/>
                  <a:gd name="T28" fmla="*/ 19 w 22"/>
                  <a:gd name="T29" fmla="*/ 71 h 149"/>
                  <a:gd name="T30" fmla="*/ 19 w 22"/>
                  <a:gd name="T31" fmla="*/ 72 h 149"/>
                  <a:gd name="T32" fmla="*/ 19 w 22"/>
                  <a:gd name="T33" fmla="*/ 76 h 149"/>
                  <a:gd name="T34" fmla="*/ 16 w 22"/>
                  <a:gd name="T35" fmla="*/ 83 h 149"/>
                  <a:gd name="T36" fmla="*/ 13 w 22"/>
                  <a:gd name="T37" fmla="*/ 89 h 149"/>
                  <a:gd name="T38" fmla="*/ 8 w 22"/>
                  <a:gd name="T39" fmla="*/ 96 h 149"/>
                  <a:gd name="T40" fmla="*/ 5 w 22"/>
                  <a:gd name="T41" fmla="*/ 103 h 149"/>
                  <a:gd name="T42" fmla="*/ 2 w 22"/>
                  <a:gd name="T43" fmla="*/ 109 h 149"/>
                  <a:gd name="T44" fmla="*/ 1 w 22"/>
                  <a:gd name="T45" fmla="*/ 115 h 149"/>
                  <a:gd name="T46" fmla="*/ 1 w 22"/>
                  <a:gd name="T47" fmla="*/ 122 h 149"/>
                  <a:gd name="T48" fmla="*/ 1 w 22"/>
                  <a:gd name="T49" fmla="*/ 125 h 149"/>
                  <a:gd name="T50" fmla="*/ 0 w 22"/>
                  <a:gd name="T51" fmla="*/ 128 h 149"/>
                  <a:gd name="T52" fmla="*/ 0 w 22"/>
                  <a:gd name="T53" fmla="*/ 131 h 149"/>
                  <a:gd name="T54" fmla="*/ 0 w 22"/>
                  <a:gd name="T55" fmla="*/ 136 h 149"/>
                  <a:gd name="T56" fmla="*/ 1 w 22"/>
                  <a:gd name="T57" fmla="*/ 139 h 149"/>
                  <a:gd name="T58" fmla="*/ 1 w 22"/>
                  <a:gd name="T59" fmla="*/ 145 h 149"/>
                  <a:gd name="T60" fmla="*/ 2 w 22"/>
                  <a:gd name="T61" fmla="*/ 148 h 149"/>
                  <a:gd name="T62" fmla="*/ 2 w 22"/>
                  <a:gd name="T63"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9">
                    <a:moveTo>
                      <a:pt x="19" y="0"/>
                    </a:moveTo>
                    <a:lnTo>
                      <a:pt x="17" y="2"/>
                    </a:lnTo>
                    <a:lnTo>
                      <a:pt x="17" y="3"/>
                    </a:lnTo>
                    <a:lnTo>
                      <a:pt x="17" y="6"/>
                    </a:lnTo>
                    <a:lnTo>
                      <a:pt x="17" y="8"/>
                    </a:lnTo>
                    <a:lnTo>
                      <a:pt x="14" y="12"/>
                    </a:lnTo>
                    <a:lnTo>
                      <a:pt x="14" y="16"/>
                    </a:lnTo>
                    <a:lnTo>
                      <a:pt x="14" y="19"/>
                    </a:lnTo>
                    <a:lnTo>
                      <a:pt x="14" y="22"/>
                    </a:lnTo>
                    <a:lnTo>
                      <a:pt x="11" y="28"/>
                    </a:lnTo>
                    <a:lnTo>
                      <a:pt x="11" y="31"/>
                    </a:lnTo>
                    <a:lnTo>
                      <a:pt x="11" y="35"/>
                    </a:lnTo>
                    <a:lnTo>
                      <a:pt x="11" y="38"/>
                    </a:lnTo>
                    <a:lnTo>
                      <a:pt x="10" y="41"/>
                    </a:lnTo>
                    <a:lnTo>
                      <a:pt x="10" y="45"/>
                    </a:lnTo>
                    <a:lnTo>
                      <a:pt x="10" y="48"/>
                    </a:lnTo>
                    <a:lnTo>
                      <a:pt x="10" y="48"/>
                    </a:lnTo>
                    <a:lnTo>
                      <a:pt x="10" y="50"/>
                    </a:lnTo>
                    <a:lnTo>
                      <a:pt x="10" y="52"/>
                    </a:lnTo>
                    <a:lnTo>
                      <a:pt x="10" y="54"/>
                    </a:lnTo>
                    <a:lnTo>
                      <a:pt x="11" y="54"/>
                    </a:lnTo>
                    <a:lnTo>
                      <a:pt x="11" y="58"/>
                    </a:lnTo>
                    <a:lnTo>
                      <a:pt x="12" y="58"/>
                    </a:lnTo>
                    <a:lnTo>
                      <a:pt x="12" y="61"/>
                    </a:lnTo>
                    <a:lnTo>
                      <a:pt x="15" y="61"/>
                    </a:lnTo>
                    <a:lnTo>
                      <a:pt x="15" y="64"/>
                    </a:lnTo>
                    <a:lnTo>
                      <a:pt x="15" y="65"/>
                    </a:lnTo>
                    <a:lnTo>
                      <a:pt x="15" y="68"/>
                    </a:lnTo>
                    <a:lnTo>
                      <a:pt x="19" y="68"/>
                    </a:lnTo>
                    <a:lnTo>
                      <a:pt x="19" y="71"/>
                    </a:lnTo>
                    <a:lnTo>
                      <a:pt x="19" y="71"/>
                    </a:lnTo>
                    <a:lnTo>
                      <a:pt x="19" y="72"/>
                    </a:lnTo>
                    <a:lnTo>
                      <a:pt x="21" y="72"/>
                    </a:lnTo>
                    <a:lnTo>
                      <a:pt x="19" y="76"/>
                    </a:lnTo>
                    <a:lnTo>
                      <a:pt x="19" y="79"/>
                    </a:lnTo>
                    <a:lnTo>
                      <a:pt x="16" y="83"/>
                    </a:lnTo>
                    <a:lnTo>
                      <a:pt x="16" y="85"/>
                    </a:lnTo>
                    <a:lnTo>
                      <a:pt x="13" y="89"/>
                    </a:lnTo>
                    <a:lnTo>
                      <a:pt x="11" y="93"/>
                    </a:lnTo>
                    <a:lnTo>
                      <a:pt x="8" y="96"/>
                    </a:lnTo>
                    <a:lnTo>
                      <a:pt x="8" y="99"/>
                    </a:lnTo>
                    <a:lnTo>
                      <a:pt x="5" y="103"/>
                    </a:lnTo>
                    <a:lnTo>
                      <a:pt x="4" y="106"/>
                    </a:lnTo>
                    <a:lnTo>
                      <a:pt x="2" y="109"/>
                    </a:lnTo>
                    <a:lnTo>
                      <a:pt x="2" y="112"/>
                    </a:lnTo>
                    <a:lnTo>
                      <a:pt x="1" y="115"/>
                    </a:lnTo>
                    <a:lnTo>
                      <a:pt x="1" y="118"/>
                    </a:lnTo>
                    <a:lnTo>
                      <a:pt x="1" y="122"/>
                    </a:lnTo>
                    <a:lnTo>
                      <a:pt x="4" y="122"/>
                    </a:lnTo>
                    <a:lnTo>
                      <a:pt x="1" y="125"/>
                    </a:lnTo>
                    <a:lnTo>
                      <a:pt x="1" y="125"/>
                    </a:lnTo>
                    <a:lnTo>
                      <a:pt x="0" y="128"/>
                    </a:lnTo>
                    <a:lnTo>
                      <a:pt x="0" y="128"/>
                    </a:lnTo>
                    <a:lnTo>
                      <a:pt x="0" y="131"/>
                    </a:lnTo>
                    <a:lnTo>
                      <a:pt x="0" y="133"/>
                    </a:lnTo>
                    <a:lnTo>
                      <a:pt x="0" y="136"/>
                    </a:lnTo>
                    <a:lnTo>
                      <a:pt x="1" y="136"/>
                    </a:lnTo>
                    <a:lnTo>
                      <a:pt x="1" y="139"/>
                    </a:lnTo>
                    <a:lnTo>
                      <a:pt x="1" y="142"/>
                    </a:lnTo>
                    <a:lnTo>
                      <a:pt x="1" y="145"/>
                    </a:lnTo>
                    <a:lnTo>
                      <a:pt x="2" y="145"/>
                    </a:lnTo>
                    <a:lnTo>
                      <a:pt x="2" y="148"/>
                    </a:lnTo>
                    <a:lnTo>
                      <a:pt x="2" y="148"/>
                    </a:lnTo>
                    <a:lnTo>
                      <a:pt x="2" y="148"/>
                    </a:lnTo>
                    <a:lnTo>
                      <a:pt x="4" y="14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3" name="その他">
                <a:extLst>
                  <a:ext uri="{FF2B5EF4-FFF2-40B4-BE49-F238E27FC236}">
                    <a16:creationId xmlns:a16="http://schemas.microsoft.com/office/drawing/2014/main" id="{69E7E37B-ECCB-4FB8-BDB4-6EFC120D1744}"/>
                  </a:ext>
                </a:extLst>
              </p:cNvPr>
              <p:cNvSpPr>
                <a:spLocks/>
              </p:cNvSpPr>
              <p:nvPr/>
            </p:nvSpPr>
            <p:spPr bwMode="auto">
              <a:xfrm>
                <a:off x="1136" y="1555"/>
                <a:ext cx="42" cy="10"/>
              </a:xfrm>
              <a:custGeom>
                <a:avLst/>
                <a:gdLst>
                  <a:gd name="T0" fmla="*/ 41 w 42"/>
                  <a:gd name="T1" fmla="*/ 4 h 10"/>
                  <a:gd name="T2" fmla="*/ 39 w 42"/>
                  <a:gd name="T3" fmla="*/ 6 h 10"/>
                  <a:gd name="T4" fmla="*/ 39 w 42"/>
                  <a:gd name="T5" fmla="*/ 6 h 10"/>
                  <a:gd name="T6" fmla="*/ 38 w 42"/>
                  <a:gd name="T7" fmla="*/ 6 h 10"/>
                  <a:gd name="T8" fmla="*/ 38 w 42"/>
                  <a:gd name="T9" fmla="*/ 6 h 10"/>
                  <a:gd name="T10" fmla="*/ 35 w 42"/>
                  <a:gd name="T11" fmla="*/ 6 h 10"/>
                  <a:gd name="T12" fmla="*/ 35 w 42"/>
                  <a:gd name="T13" fmla="*/ 6 h 10"/>
                  <a:gd name="T14" fmla="*/ 34 w 42"/>
                  <a:gd name="T15" fmla="*/ 6 h 10"/>
                  <a:gd name="T16" fmla="*/ 34 w 42"/>
                  <a:gd name="T17" fmla="*/ 6 h 10"/>
                  <a:gd name="T18" fmla="*/ 31 w 42"/>
                  <a:gd name="T19" fmla="*/ 9 h 10"/>
                  <a:gd name="T20" fmla="*/ 31 w 42"/>
                  <a:gd name="T21" fmla="*/ 9 h 10"/>
                  <a:gd name="T22" fmla="*/ 28 w 42"/>
                  <a:gd name="T23" fmla="*/ 9 h 10"/>
                  <a:gd name="T24" fmla="*/ 28 w 42"/>
                  <a:gd name="T25" fmla="*/ 9 h 10"/>
                  <a:gd name="T26" fmla="*/ 25 w 42"/>
                  <a:gd name="T27" fmla="*/ 9 h 10"/>
                  <a:gd name="T28" fmla="*/ 25 w 42"/>
                  <a:gd name="T29" fmla="*/ 9 h 10"/>
                  <a:gd name="T30" fmla="*/ 25 w 42"/>
                  <a:gd name="T31" fmla="*/ 9 h 10"/>
                  <a:gd name="T32" fmla="*/ 25 w 42"/>
                  <a:gd name="T33" fmla="*/ 9 h 10"/>
                  <a:gd name="T34" fmla="*/ 23 w 42"/>
                  <a:gd name="T35" fmla="*/ 9 h 10"/>
                  <a:gd name="T36" fmla="*/ 23 w 42"/>
                  <a:gd name="T37" fmla="*/ 9 h 10"/>
                  <a:gd name="T38" fmla="*/ 20 w 42"/>
                  <a:gd name="T39" fmla="*/ 9 h 10"/>
                  <a:gd name="T40" fmla="*/ 20 w 42"/>
                  <a:gd name="T41" fmla="*/ 8 h 10"/>
                  <a:gd name="T42" fmla="*/ 16 w 42"/>
                  <a:gd name="T43" fmla="*/ 8 h 10"/>
                  <a:gd name="T44" fmla="*/ 14 w 42"/>
                  <a:gd name="T45" fmla="*/ 8 h 10"/>
                  <a:gd name="T46" fmla="*/ 12 w 42"/>
                  <a:gd name="T47" fmla="*/ 8 h 10"/>
                  <a:gd name="T48" fmla="*/ 12 w 42"/>
                  <a:gd name="T49" fmla="*/ 4 h 10"/>
                  <a:gd name="T50" fmla="*/ 8 w 42"/>
                  <a:gd name="T51" fmla="*/ 4 h 10"/>
                  <a:gd name="T52" fmla="*/ 6 w 42"/>
                  <a:gd name="T53" fmla="*/ 4 h 10"/>
                  <a:gd name="T54" fmla="*/ 3 w 42"/>
                  <a:gd name="T55" fmla="*/ 4 h 10"/>
                  <a:gd name="T56" fmla="*/ 3 w 42"/>
                  <a:gd name="T57" fmla="*/ 2 h 10"/>
                  <a:gd name="T58" fmla="*/ 0 w 42"/>
                  <a:gd name="T59" fmla="*/ 2 h 10"/>
                  <a:gd name="T60" fmla="*/ 0 w 42"/>
                  <a:gd name="T61" fmla="*/ 2 h 10"/>
                  <a:gd name="T62" fmla="*/ 0 w 42"/>
                  <a:gd name="T63" fmla="*/ 2 h 10"/>
                  <a:gd name="T64" fmla="*/ 0 w 42"/>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41" y="4"/>
                    </a:moveTo>
                    <a:lnTo>
                      <a:pt x="39" y="6"/>
                    </a:lnTo>
                    <a:lnTo>
                      <a:pt x="39" y="6"/>
                    </a:lnTo>
                    <a:lnTo>
                      <a:pt x="38" y="6"/>
                    </a:lnTo>
                    <a:lnTo>
                      <a:pt x="38" y="6"/>
                    </a:lnTo>
                    <a:lnTo>
                      <a:pt x="35" y="6"/>
                    </a:lnTo>
                    <a:lnTo>
                      <a:pt x="35" y="6"/>
                    </a:lnTo>
                    <a:lnTo>
                      <a:pt x="34" y="6"/>
                    </a:lnTo>
                    <a:lnTo>
                      <a:pt x="34" y="6"/>
                    </a:lnTo>
                    <a:lnTo>
                      <a:pt x="31" y="9"/>
                    </a:lnTo>
                    <a:lnTo>
                      <a:pt x="31" y="9"/>
                    </a:lnTo>
                    <a:lnTo>
                      <a:pt x="28" y="9"/>
                    </a:lnTo>
                    <a:lnTo>
                      <a:pt x="28" y="9"/>
                    </a:lnTo>
                    <a:lnTo>
                      <a:pt x="25" y="9"/>
                    </a:lnTo>
                    <a:lnTo>
                      <a:pt x="25" y="9"/>
                    </a:lnTo>
                    <a:lnTo>
                      <a:pt x="25" y="9"/>
                    </a:lnTo>
                    <a:lnTo>
                      <a:pt x="25" y="9"/>
                    </a:lnTo>
                    <a:lnTo>
                      <a:pt x="23" y="9"/>
                    </a:lnTo>
                    <a:lnTo>
                      <a:pt x="23" y="9"/>
                    </a:lnTo>
                    <a:lnTo>
                      <a:pt x="20" y="9"/>
                    </a:lnTo>
                    <a:lnTo>
                      <a:pt x="20" y="8"/>
                    </a:lnTo>
                    <a:lnTo>
                      <a:pt x="16" y="8"/>
                    </a:lnTo>
                    <a:lnTo>
                      <a:pt x="14" y="8"/>
                    </a:lnTo>
                    <a:lnTo>
                      <a:pt x="12" y="8"/>
                    </a:lnTo>
                    <a:lnTo>
                      <a:pt x="12" y="4"/>
                    </a:lnTo>
                    <a:lnTo>
                      <a:pt x="8" y="4"/>
                    </a:lnTo>
                    <a:lnTo>
                      <a:pt x="6" y="4"/>
                    </a:lnTo>
                    <a:lnTo>
                      <a:pt x="3" y="4"/>
                    </a:lnTo>
                    <a:lnTo>
                      <a:pt x="3" y="2"/>
                    </a:lnTo>
                    <a:lnTo>
                      <a:pt x="0" y="2"/>
                    </a:lnTo>
                    <a:lnTo>
                      <a:pt x="0" y="2"/>
                    </a:lnTo>
                    <a:lnTo>
                      <a:pt x="0" y="2"/>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4" name="その他">
                <a:extLst>
                  <a:ext uri="{FF2B5EF4-FFF2-40B4-BE49-F238E27FC236}">
                    <a16:creationId xmlns:a16="http://schemas.microsoft.com/office/drawing/2014/main" id="{E8539DD6-114A-403B-8504-43E96D1C29C7}"/>
                  </a:ext>
                </a:extLst>
              </p:cNvPr>
              <p:cNvSpPr>
                <a:spLocks/>
              </p:cNvSpPr>
              <p:nvPr/>
            </p:nvSpPr>
            <p:spPr bwMode="auto">
              <a:xfrm>
                <a:off x="1119" y="1536"/>
                <a:ext cx="26" cy="29"/>
              </a:xfrm>
              <a:custGeom>
                <a:avLst/>
                <a:gdLst>
                  <a:gd name="T0" fmla="*/ 25 w 26"/>
                  <a:gd name="T1" fmla="*/ 0 h 29"/>
                  <a:gd name="T2" fmla="*/ 24 w 26"/>
                  <a:gd name="T3" fmla="*/ 2 h 29"/>
                  <a:gd name="T4" fmla="*/ 24 w 26"/>
                  <a:gd name="T5" fmla="*/ 2 h 29"/>
                  <a:gd name="T6" fmla="*/ 24 w 26"/>
                  <a:gd name="T7" fmla="*/ 2 h 29"/>
                  <a:gd name="T8" fmla="*/ 24 w 26"/>
                  <a:gd name="T9" fmla="*/ 2 h 29"/>
                  <a:gd name="T10" fmla="*/ 23 w 26"/>
                  <a:gd name="T11" fmla="*/ 5 h 29"/>
                  <a:gd name="T12" fmla="*/ 23 w 26"/>
                  <a:gd name="T13" fmla="*/ 5 h 29"/>
                  <a:gd name="T14" fmla="*/ 23 w 26"/>
                  <a:gd name="T15" fmla="*/ 5 h 29"/>
                  <a:gd name="T16" fmla="*/ 23 w 26"/>
                  <a:gd name="T17" fmla="*/ 5 h 29"/>
                  <a:gd name="T18" fmla="*/ 20 w 26"/>
                  <a:gd name="T19" fmla="*/ 8 h 29"/>
                  <a:gd name="T20" fmla="*/ 20 w 26"/>
                  <a:gd name="T21" fmla="*/ 8 h 29"/>
                  <a:gd name="T22" fmla="*/ 19 w 26"/>
                  <a:gd name="T23" fmla="*/ 12 h 29"/>
                  <a:gd name="T24" fmla="*/ 19 w 26"/>
                  <a:gd name="T25" fmla="*/ 12 h 29"/>
                  <a:gd name="T26" fmla="*/ 16 w 26"/>
                  <a:gd name="T27" fmla="*/ 14 h 29"/>
                  <a:gd name="T28" fmla="*/ 16 w 26"/>
                  <a:gd name="T29" fmla="*/ 14 h 29"/>
                  <a:gd name="T30" fmla="*/ 13 w 26"/>
                  <a:gd name="T31" fmla="*/ 14 h 29"/>
                  <a:gd name="T32" fmla="*/ 13 w 26"/>
                  <a:gd name="T33" fmla="*/ 14 h 29"/>
                  <a:gd name="T34" fmla="*/ 10 w 26"/>
                  <a:gd name="T35" fmla="*/ 18 h 29"/>
                  <a:gd name="T36" fmla="*/ 10 w 26"/>
                  <a:gd name="T37" fmla="*/ 18 h 29"/>
                  <a:gd name="T38" fmla="*/ 7 w 26"/>
                  <a:gd name="T39" fmla="*/ 21 h 29"/>
                  <a:gd name="T40" fmla="*/ 7 w 26"/>
                  <a:gd name="T41" fmla="*/ 21 h 29"/>
                  <a:gd name="T42" fmla="*/ 4 w 26"/>
                  <a:gd name="T43" fmla="*/ 23 h 29"/>
                  <a:gd name="T44" fmla="*/ 4 w 26"/>
                  <a:gd name="T45" fmla="*/ 23 h 29"/>
                  <a:gd name="T46" fmla="*/ 4 w 26"/>
                  <a:gd name="T47" fmla="*/ 25 h 29"/>
                  <a:gd name="T48" fmla="*/ 4 w 26"/>
                  <a:gd name="T49" fmla="*/ 25 h 29"/>
                  <a:gd name="T50" fmla="*/ 0 w 26"/>
                  <a:gd name="T51" fmla="*/ 28 h 29"/>
                  <a:gd name="T52" fmla="*/ 0 w 26"/>
                  <a:gd name="T53" fmla="*/ 28 h 29"/>
                  <a:gd name="T54" fmla="*/ 0 w 26"/>
                  <a:gd name="T55" fmla="*/ 28 h 29"/>
                  <a:gd name="T56" fmla="*/ 0 w 26"/>
                  <a:gd name="T57" fmla="*/ 28 h 29"/>
                  <a:gd name="T58" fmla="*/ 0 w 26"/>
                  <a:gd name="T59" fmla="*/ 28 h 29"/>
                  <a:gd name="T60" fmla="*/ 0 w 26"/>
                  <a:gd name="T61" fmla="*/ 28 h 29"/>
                  <a:gd name="T62" fmla="*/ 0 w 26"/>
                  <a:gd name="T63" fmla="*/ 28 h 29"/>
                  <a:gd name="T64" fmla="*/ 0 w 26"/>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9">
                    <a:moveTo>
                      <a:pt x="25" y="0"/>
                    </a:moveTo>
                    <a:lnTo>
                      <a:pt x="24" y="2"/>
                    </a:lnTo>
                    <a:lnTo>
                      <a:pt x="24" y="2"/>
                    </a:lnTo>
                    <a:lnTo>
                      <a:pt x="24" y="2"/>
                    </a:lnTo>
                    <a:lnTo>
                      <a:pt x="24" y="2"/>
                    </a:lnTo>
                    <a:lnTo>
                      <a:pt x="23" y="5"/>
                    </a:lnTo>
                    <a:lnTo>
                      <a:pt x="23" y="5"/>
                    </a:lnTo>
                    <a:lnTo>
                      <a:pt x="23" y="5"/>
                    </a:lnTo>
                    <a:lnTo>
                      <a:pt x="23" y="5"/>
                    </a:lnTo>
                    <a:lnTo>
                      <a:pt x="20" y="8"/>
                    </a:lnTo>
                    <a:lnTo>
                      <a:pt x="20" y="8"/>
                    </a:lnTo>
                    <a:lnTo>
                      <a:pt x="19" y="12"/>
                    </a:lnTo>
                    <a:lnTo>
                      <a:pt x="19" y="12"/>
                    </a:lnTo>
                    <a:lnTo>
                      <a:pt x="16" y="14"/>
                    </a:lnTo>
                    <a:lnTo>
                      <a:pt x="16" y="14"/>
                    </a:lnTo>
                    <a:lnTo>
                      <a:pt x="13" y="14"/>
                    </a:lnTo>
                    <a:lnTo>
                      <a:pt x="13" y="14"/>
                    </a:lnTo>
                    <a:lnTo>
                      <a:pt x="10" y="18"/>
                    </a:lnTo>
                    <a:lnTo>
                      <a:pt x="10" y="18"/>
                    </a:lnTo>
                    <a:lnTo>
                      <a:pt x="7" y="21"/>
                    </a:lnTo>
                    <a:lnTo>
                      <a:pt x="7" y="21"/>
                    </a:lnTo>
                    <a:lnTo>
                      <a:pt x="4" y="23"/>
                    </a:lnTo>
                    <a:lnTo>
                      <a:pt x="4" y="23"/>
                    </a:lnTo>
                    <a:lnTo>
                      <a:pt x="4" y="25"/>
                    </a:lnTo>
                    <a:lnTo>
                      <a:pt x="4" y="25"/>
                    </a:lnTo>
                    <a:lnTo>
                      <a:pt x="0" y="28"/>
                    </a:lnTo>
                    <a:lnTo>
                      <a:pt x="0" y="28"/>
                    </a:lnTo>
                    <a:lnTo>
                      <a:pt x="0" y="28"/>
                    </a:lnTo>
                    <a:lnTo>
                      <a:pt x="0" y="28"/>
                    </a:lnTo>
                    <a:lnTo>
                      <a:pt x="0" y="28"/>
                    </a:lnTo>
                    <a:lnTo>
                      <a:pt x="0" y="28"/>
                    </a:lnTo>
                    <a:lnTo>
                      <a:pt x="0" y="28"/>
                    </a:lnTo>
                    <a:lnTo>
                      <a:pt x="0" y="2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5" name="その他">
                <a:extLst>
                  <a:ext uri="{FF2B5EF4-FFF2-40B4-BE49-F238E27FC236}">
                    <a16:creationId xmlns:a16="http://schemas.microsoft.com/office/drawing/2014/main" id="{4FED8276-0988-4A92-9F8C-C1F6C998C5AD}"/>
                  </a:ext>
                </a:extLst>
              </p:cNvPr>
              <p:cNvSpPr>
                <a:spLocks/>
              </p:cNvSpPr>
              <p:nvPr/>
            </p:nvSpPr>
            <p:spPr bwMode="auto">
              <a:xfrm>
                <a:off x="1005" y="1583"/>
                <a:ext cx="203" cy="150"/>
              </a:xfrm>
              <a:custGeom>
                <a:avLst/>
                <a:gdLst>
                  <a:gd name="T0" fmla="*/ 58 w 203"/>
                  <a:gd name="T1" fmla="*/ 28 h 150"/>
                  <a:gd name="T2" fmla="*/ 54 w 203"/>
                  <a:gd name="T3" fmla="*/ 23 h 150"/>
                  <a:gd name="T4" fmla="*/ 49 w 203"/>
                  <a:gd name="T5" fmla="*/ 13 h 150"/>
                  <a:gd name="T6" fmla="*/ 39 w 203"/>
                  <a:gd name="T7" fmla="*/ 7 h 150"/>
                  <a:gd name="T8" fmla="*/ 27 w 203"/>
                  <a:gd name="T9" fmla="*/ 2 h 150"/>
                  <a:gd name="T10" fmla="*/ 17 w 203"/>
                  <a:gd name="T11" fmla="*/ 2 h 150"/>
                  <a:gd name="T12" fmla="*/ 15 w 203"/>
                  <a:gd name="T13" fmla="*/ 2 h 150"/>
                  <a:gd name="T14" fmla="*/ 9 w 203"/>
                  <a:gd name="T15" fmla="*/ 9 h 150"/>
                  <a:gd name="T16" fmla="*/ 6 w 203"/>
                  <a:gd name="T17" fmla="*/ 13 h 150"/>
                  <a:gd name="T18" fmla="*/ 0 w 203"/>
                  <a:gd name="T19" fmla="*/ 20 h 150"/>
                  <a:gd name="T20" fmla="*/ 0 w 203"/>
                  <a:gd name="T21" fmla="*/ 23 h 150"/>
                  <a:gd name="T22" fmla="*/ 0 w 203"/>
                  <a:gd name="T23" fmla="*/ 31 h 150"/>
                  <a:gd name="T24" fmla="*/ 2 w 203"/>
                  <a:gd name="T25" fmla="*/ 35 h 150"/>
                  <a:gd name="T26" fmla="*/ 5 w 203"/>
                  <a:gd name="T27" fmla="*/ 42 h 150"/>
                  <a:gd name="T28" fmla="*/ 8 w 203"/>
                  <a:gd name="T29" fmla="*/ 46 h 150"/>
                  <a:gd name="T30" fmla="*/ 10 w 203"/>
                  <a:gd name="T31" fmla="*/ 52 h 150"/>
                  <a:gd name="T32" fmla="*/ 14 w 203"/>
                  <a:gd name="T33" fmla="*/ 57 h 150"/>
                  <a:gd name="T34" fmla="*/ 17 w 203"/>
                  <a:gd name="T35" fmla="*/ 63 h 150"/>
                  <a:gd name="T36" fmla="*/ 24 w 203"/>
                  <a:gd name="T37" fmla="*/ 66 h 150"/>
                  <a:gd name="T38" fmla="*/ 31 w 203"/>
                  <a:gd name="T39" fmla="*/ 71 h 150"/>
                  <a:gd name="T40" fmla="*/ 37 w 203"/>
                  <a:gd name="T41" fmla="*/ 72 h 150"/>
                  <a:gd name="T42" fmla="*/ 44 w 203"/>
                  <a:gd name="T43" fmla="*/ 72 h 150"/>
                  <a:gd name="T44" fmla="*/ 44 w 203"/>
                  <a:gd name="T45" fmla="*/ 72 h 150"/>
                  <a:gd name="T46" fmla="*/ 44 w 203"/>
                  <a:gd name="T47" fmla="*/ 72 h 150"/>
                  <a:gd name="T48" fmla="*/ 46 w 203"/>
                  <a:gd name="T49" fmla="*/ 70 h 150"/>
                  <a:gd name="T50" fmla="*/ 49 w 203"/>
                  <a:gd name="T51" fmla="*/ 69 h 150"/>
                  <a:gd name="T52" fmla="*/ 52 w 203"/>
                  <a:gd name="T53" fmla="*/ 67 h 150"/>
                  <a:gd name="T54" fmla="*/ 52 w 203"/>
                  <a:gd name="T55" fmla="*/ 70 h 150"/>
                  <a:gd name="T56" fmla="*/ 52 w 203"/>
                  <a:gd name="T57" fmla="*/ 73 h 150"/>
                  <a:gd name="T58" fmla="*/ 55 w 203"/>
                  <a:gd name="T59" fmla="*/ 77 h 150"/>
                  <a:gd name="T60" fmla="*/ 57 w 203"/>
                  <a:gd name="T61" fmla="*/ 77 h 150"/>
                  <a:gd name="T62" fmla="*/ 57 w 203"/>
                  <a:gd name="T63" fmla="*/ 79 h 150"/>
                  <a:gd name="T64" fmla="*/ 60 w 203"/>
                  <a:gd name="T65" fmla="*/ 83 h 150"/>
                  <a:gd name="T66" fmla="*/ 60 w 203"/>
                  <a:gd name="T67" fmla="*/ 86 h 150"/>
                  <a:gd name="T68" fmla="*/ 60 w 203"/>
                  <a:gd name="T69" fmla="*/ 86 h 150"/>
                  <a:gd name="T70" fmla="*/ 60 w 203"/>
                  <a:gd name="T71" fmla="*/ 90 h 150"/>
                  <a:gd name="T72" fmla="*/ 60 w 203"/>
                  <a:gd name="T73" fmla="*/ 93 h 150"/>
                  <a:gd name="T74" fmla="*/ 64 w 203"/>
                  <a:gd name="T75" fmla="*/ 96 h 150"/>
                  <a:gd name="T76" fmla="*/ 73 w 203"/>
                  <a:gd name="T77" fmla="*/ 99 h 150"/>
                  <a:gd name="T78" fmla="*/ 84 w 203"/>
                  <a:gd name="T79" fmla="*/ 103 h 150"/>
                  <a:gd name="T80" fmla="*/ 96 w 203"/>
                  <a:gd name="T81" fmla="*/ 106 h 150"/>
                  <a:gd name="T82" fmla="*/ 108 w 203"/>
                  <a:gd name="T83" fmla="*/ 110 h 150"/>
                  <a:gd name="T84" fmla="*/ 119 w 203"/>
                  <a:gd name="T85" fmla="*/ 112 h 150"/>
                  <a:gd name="T86" fmla="*/ 119 w 203"/>
                  <a:gd name="T87" fmla="*/ 117 h 150"/>
                  <a:gd name="T88" fmla="*/ 120 w 203"/>
                  <a:gd name="T89" fmla="*/ 121 h 150"/>
                  <a:gd name="T90" fmla="*/ 123 w 203"/>
                  <a:gd name="T91" fmla="*/ 127 h 150"/>
                  <a:gd name="T92" fmla="*/ 127 w 203"/>
                  <a:gd name="T93" fmla="*/ 132 h 150"/>
                  <a:gd name="T94" fmla="*/ 130 w 203"/>
                  <a:gd name="T95" fmla="*/ 134 h 150"/>
                  <a:gd name="T96" fmla="*/ 140 w 203"/>
                  <a:gd name="T97" fmla="*/ 138 h 150"/>
                  <a:gd name="T98" fmla="*/ 154 w 203"/>
                  <a:gd name="T99" fmla="*/ 145 h 150"/>
                  <a:gd name="T100" fmla="*/ 173 w 203"/>
                  <a:gd name="T101" fmla="*/ 146 h 150"/>
                  <a:gd name="T102" fmla="*/ 187 w 203"/>
                  <a:gd name="T103" fmla="*/ 149 h 150"/>
                  <a:gd name="T104" fmla="*/ 199 w 203"/>
                  <a:gd name="T105" fmla="*/ 14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150">
                    <a:moveTo>
                      <a:pt x="60" y="29"/>
                    </a:moveTo>
                    <a:lnTo>
                      <a:pt x="58" y="29"/>
                    </a:lnTo>
                    <a:lnTo>
                      <a:pt x="58" y="28"/>
                    </a:lnTo>
                    <a:lnTo>
                      <a:pt x="57" y="28"/>
                    </a:lnTo>
                    <a:lnTo>
                      <a:pt x="57" y="25"/>
                    </a:lnTo>
                    <a:lnTo>
                      <a:pt x="54" y="23"/>
                    </a:lnTo>
                    <a:lnTo>
                      <a:pt x="52" y="20"/>
                    </a:lnTo>
                    <a:lnTo>
                      <a:pt x="49" y="17"/>
                    </a:lnTo>
                    <a:lnTo>
                      <a:pt x="49" y="13"/>
                    </a:lnTo>
                    <a:lnTo>
                      <a:pt x="44" y="13"/>
                    </a:lnTo>
                    <a:lnTo>
                      <a:pt x="42" y="9"/>
                    </a:lnTo>
                    <a:lnTo>
                      <a:pt x="39" y="7"/>
                    </a:lnTo>
                    <a:lnTo>
                      <a:pt x="35" y="4"/>
                    </a:lnTo>
                    <a:lnTo>
                      <a:pt x="31" y="4"/>
                    </a:lnTo>
                    <a:lnTo>
                      <a:pt x="27" y="2"/>
                    </a:lnTo>
                    <a:lnTo>
                      <a:pt x="23" y="2"/>
                    </a:lnTo>
                    <a:lnTo>
                      <a:pt x="20" y="0"/>
                    </a:lnTo>
                    <a:lnTo>
                      <a:pt x="17" y="2"/>
                    </a:lnTo>
                    <a:lnTo>
                      <a:pt x="17" y="2"/>
                    </a:lnTo>
                    <a:lnTo>
                      <a:pt x="15" y="2"/>
                    </a:lnTo>
                    <a:lnTo>
                      <a:pt x="15" y="2"/>
                    </a:lnTo>
                    <a:lnTo>
                      <a:pt x="11" y="5"/>
                    </a:lnTo>
                    <a:lnTo>
                      <a:pt x="11" y="5"/>
                    </a:lnTo>
                    <a:lnTo>
                      <a:pt x="9" y="9"/>
                    </a:lnTo>
                    <a:lnTo>
                      <a:pt x="9" y="9"/>
                    </a:lnTo>
                    <a:lnTo>
                      <a:pt x="6" y="11"/>
                    </a:lnTo>
                    <a:lnTo>
                      <a:pt x="6" y="13"/>
                    </a:lnTo>
                    <a:lnTo>
                      <a:pt x="2" y="17"/>
                    </a:lnTo>
                    <a:lnTo>
                      <a:pt x="2" y="17"/>
                    </a:lnTo>
                    <a:lnTo>
                      <a:pt x="0" y="20"/>
                    </a:lnTo>
                    <a:lnTo>
                      <a:pt x="0" y="20"/>
                    </a:lnTo>
                    <a:lnTo>
                      <a:pt x="0" y="23"/>
                    </a:lnTo>
                    <a:lnTo>
                      <a:pt x="0" y="23"/>
                    </a:lnTo>
                    <a:lnTo>
                      <a:pt x="0" y="26"/>
                    </a:lnTo>
                    <a:lnTo>
                      <a:pt x="0" y="28"/>
                    </a:lnTo>
                    <a:lnTo>
                      <a:pt x="0" y="31"/>
                    </a:lnTo>
                    <a:lnTo>
                      <a:pt x="2" y="31"/>
                    </a:lnTo>
                    <a:lnTo>
                      <a:pt x="2" y="34"/>
                    </a:lnTo>
                    <a:lnTo>
                      <a:pt x="2" y="35"/>
                    </a:lnTo>
                    <a:lnTo>
                      <a:pt x="2" y="38"/>
                    </a:lnTo>
                    <a:lnTo>
                      <a:pt x="5" y="38"/>
                    </a:lnTo>
                    <a:lnTo>
                      <a:pt x="5" y="42"/>
                    </a:lnTo>
                    <a:lnTo>
                      <a:pt x="5" y="44"/>
                    </a:lnTo>
                    <a:lnTo>
                      <a:pt x="5" y="46"/>
                    </a:lnTo>
                    <a:lnTo>
                      <a:pt x="8" y="46"/>
                    </a:lnTo>
                    <a:lnTo>
                      <a:pt x="8" y="50"/>
                    </a:lnTo>
                    <a:lnTo>
                      <a:pt x="10" y="50"/>
                    </a:lnTo>
                    <a:lnTo>
                      <a:pt x="10" y="52"/>
                    </a:lnTo>
                    <a:lnTo>
                      <a:pt x="13" y="52"/>
                    </a:lnTo>
                    <a:lnTo>
                      <a:pt x="13" y="55"/>
                    </a:lnTo>
                    <a:lnTo>
                      <a:pt x="14" y="57"/>
                    </a:lnTo>
                    <a:lnTo>
                      <a:pt x="14" y="60"/>
                    </a:lnTo>
                    <a:lnTo>
                      <a:pt x="17" y="60"/>
                    </a:lnTo>
                    <a:lnTo>
                      <a:pt x="17" y="63"/>
                    </a:lnTo>
                    <a:lnTo>
                      <a:pt x="20" y="63"/>
                    </a:lnTo>
                    <a:lnTo>
                      <a:pt x="21" y="66"/>
                    </a:lnTo>
                    <a:lnTo>
                      <a:pt x="24" y="66"/>
                    </a:lnTo>
                    <a:lnTo>
                      <a:pt x="24" y="69"/>
                    </a:lnTo>
                    <a:lnTo>
                      <a:pt x="27" y="69"/>
                    </a:lnTo>
                    <a:lnTo>
                      <a:pt x="31" y="71"/>
                    </a:lnTo>
                    <a:lnTo>
                      <a:pt x="33" y="71"/>
                    </a:lnTo>
                    <a:lnTo>
                      <a:pt x="35" y="72"/>
                    </a:lnTo>
                    <a:lnTo>
                      <a:pt x="37" y="72"/>
                    </a:lnTo>
                    <a:lnTo>
                      <a:pt x="40" y="72"/>
                    </a:lnTo>
                    <a:lnTo>
                      <a:pt x="44" y="72"/>
                    </a:lnTo>
                    <a:lnTo>
                      <a:pt x="44" y="72"/>
                    </a:lnTo>
                    <a:lnTo>
                      <a:pt x="44" y="72"/>
                    </a:lnTo>
                    <a:lnTo>
                      <a:pt x="44" y="72"/>
                    </a:lnTo>
                    <a:lnTo>
                      <a:pt x="44" y="72"/>
                    </a:lnTo>
                    <a:lnTo>
                      <a:pt x="44" y="72"/>
                    </a:lnTo>
                    <a:lnTo>
                      <a:pt x="44" y="72"/>
                    </a:lnTo>
                    <a:lnTo>
                      <a:pt x="44" y="72"/>
                    </a:lnTo>
                    <a:lnTo>
                      <a:pt x="46" y="70"/>
                    </a:lnTo>
                    <a:lnTo>
                      <a:pt x="46" y="70"/>
                    </a:lnTo>
                    <a:lnTo>
                      <a:pt x="46" y="70"/>
                    </a:lnTo>
                    <a:lnTo>
                      <a:pt x="46" y="70"/>
                    </a:lnTo>
                    <a:lnTo>
                      <a:pt x="49" y="69"/>
                    </a:lnTo>
                    <a:lnTo>
                      <a:pt x="49" y="69"/>
                    </a:lnTo>
                    <a:lnTo>
                      <a:pt x="49" y="69"/>
                    </a:lnTo>
                    <a:lnTo>
                      <a:pt x="49" y="69"/>
                    </a:lnTo>
                    <a:lnTo>
                      <a:pt x="52" y="67"/>
                    </a:lnTo>
                    <a:lnTo>
                      <a:pt x="52" y="69"/>
                    </a:lnTo>
                    <a:lnTo>
                      <a:pt x="52" y="69"/>
                    </a:lnTo>
                    <a:lnTo>
                      <a:pt x="52" y="70"/>
                    </a:lnTo>
                    <a:lnTo>
                      <a:pt x="52" y="70"/>
                    </a:lnTo>
                    <a:lnTo>
                      <a:pt x="52" y="73"/>
                    </a:lnTo>
                    <a:lnTo>
                      <a:pt x="52" y="73"/>
                    </a:lnTo>
                    <a:lnTo>
                      <a:pt x="52" y="73"/>
                    </a:lnTo>
                    <a:lnTo>
                      <a:pt x="55" y="73"/>
                    </a:lnTo>
                    <a:lnTo>
                      <a:pt x="55" y="77"/>
                    </a:lnTo>
                    <a:lnTo>
                      <a:pt x="55" y="77"/>
                    </a:lnTo>
                    <a:lnTo>
                      <a:pt x="55" y="77"/>
                    </a:lnTo>
                    <a:lnTo>
                      <a:pt x="57" y="77"/>
                    </a:lnTo>
                    <a:lnTo>
                      <a:pt x="57" y="79"/>
                    </a:lnTo>
                    <a:lnTo>
                      <a:pt x="57" y="79"/>
                    </a:lnTo>
                    <a:lnTo>
                      <a:pt x="57" y="79"/>
                    </a:lnTo>
                    <a:lnTo>
                      <a:pt x="60" y="79"/>
                    </a:lnTo>
                    <a:lnTo>
                      <a:pt x="60" y="83"/>
                    </a:lnTo>
                    <a:lnTo>
                      <a:pt x="60" y="83"/>
                    </a:lnTo>
                    <a:lnTo>
                      <a:pt x="60" y="83"/>
                    </a:lnTo>
                    <a:lnTo>
                      <a:pt x="60" y="83"/>
                    </a:lnTo>
                    <a:lnTo>
                      <a:pt x="60" y="86"/>
                    </a:lnTo>
                    <a:lnTo>
                      <a:pt x="60" y="86"/>
                    </a:lnTo>
                    <a:lnTo>
                      <a:pt x="60" y="86"/>
                    </a:lnTo>
                    <a:lnTo>
                      <a:pt x="60" y="86"/>
                    </a:lnTo>
                    <a:lnTo>
                      <a:pt x="60" y="88"/>
                    </a:lnTo>
                    <a:lnTo>
                      <a:pt x="60" y="88"/>
                    </a:lnTo>
                    <a:lnTo>
                      <a:pt x="60" y="90"/>
                    </a:lnTo>
                    <a:lnTo>
                      <a:pt x="60" y="90"/>
                    </a:lnTo>
                    <a:lnTo>
                      <a:pt x="60" y="93"/>
                    </a:lnTo>
                    <a:lnTo>
                      <a:pt x="60" y="93"/>
                    </a:lnTo>
                    <a:lnTo>
                      <a:pt x="60" y="93"/>
                    </a:lnTo>
                    <a:lnTo>
                      <a:pt x="62" y="93"/>
                    </a:lnTo>
                    <a:lnTo>
                      <a:pt x="64" y="96"/>
                    </a:lnTo>
                    <a:lnTo>
                      <a:pt x="68" y="96"/>
                    </a:lnTo>
                    <a:lnTo>
                      <a:pt x="70" y="99"/>
                    </a:lnTo>
                    <a:lnTo>
                      <a:pt x="73" y="99"/>
                    </a:lnTo>
                    <a:lnTo>
                      <a:pt x="77" y="102"/>
                    </a:lnTo>
                    <a:lnTo>
                      <a:pt x="81" y="102"/>
                    </a:lnTo>
                    <a:lnTo>
                      <a:pt x="84" y="103"/>
                    </a:lnTo>
                    <a:lnTo>
                      <a:pt x="90" y="103"/>
                    </a:lnTo>
                    <a:lnTo>
                      <a:pt x="93" y="106"/>
                    </a:lnTo>
                    <a:lnTo>
                      <a:pt x="96" y="106"/>
                    </a:lnTo>
                    <a:lnTo>
                      <a:pt x="99" y="107"/>
                    </a:lnTo>
                    <a:lnTo>
                      <a:pt x="105" y="107"/>
                    </a:lnTo>
                    <a:lnTo>
                      <a:pt x="108" y="110"/>
                    </a:lnTo>
                    <a:lnTo>
                      <a:pt x="112" y="110"/>
                    </a:lnTo>
                    <a:lnTo>
                      <a:pt x="114" y="112"/>
                    </a:lnTo>
                    <a:lnTo>
                      <a:pt x="119" y="112"/>
                    </a:lnTo>
                    <a:lnTo>
                      <a:pt x="119" y="116"/>
                    </a:lnTo>
                    <a:lnTo>
                      <a:pt x="119" y="116"/>
                    </a:lnTo>
                    <a:lnTo>
                      <a:pt x="119" y="117"/>
                    </a:lnTo>
                    <a:lnTo>
                      <a:pt x="120" y="117"/>
                    </a:lnTo>
                    <a:lnTo>
                      <a:pt x="120" y="121"/>
                    </a:lnTo>
                    <a:lnTo>
                      <a:pt x="120" y="121"/>
                    </a:lnTo>
                    <a:lnTo>
                      <a:pt x="120" y="123"/>
                    </a:lnTo>
                    <a:lnTo>
                      <a:pt x="123" y="123"/>
                    </a:lnTo>
                    <a:lnTo>
                      <a:pt x="123" y="127"/>
                    </a:lnTo>
                    <a:lnTo>
                      <a:pt x="124" y="129"/>
                    </a:lnTo>
                    <a:lnTo>
                      <a:pt x="124" y="132"/>
                    </a:lnTo>
                    <a:lnTo>
                      <a:pt x="127" y="132"/>
                    </a:lnTo>
                    <a:lnTo>
                      <a:pt x="127" y="134"/>
                    </a:lnTo>
                    <a:lnTo>
                      <a:pt x="130" y="134"/>
                    </a:lnTo>
                    <a:lnTo>
                      <a:pt x="130" y="134"/>
                    </a:lnTo>
                    <a:lnTo>
                      <a:pt x="133" y="134"/>
                    </a:lnTo>
                    <a:lnTo>
                      <a:pt x="136" y="137"/>
                    </a:lnTo>
                    <a:lnTo>
                      <a:pt x="140" y="138"/>
                    </a:lnTo>
                    <a:lnTo>
                      <a:pt x="145" y="141"/>
                    </a:lnTo>
                    <a:lnTo>
                      <a:pt x="151" y="141"/>
                    </a:lnTo>
                    <a:lnTo>
                      <a:pt x="154" y="145"/>
                    </a:lnTo>
                    <a:lnTo>
                      <a:pt x="161" y="145"/>
                    </a:lnTo>
                    <a:lnTo>
                      <a:pt x="167" y="146"/>
                    </a:lnTo>
                    <a:lnTo>
                      <a:pt x="173" y="146"/>
                    </a:lnTo>
                    <a:lnTo>
                      <a:pt x="176" y="149"/>
                    </a:lnTo>
                    <a:lnTo>
                      <a:pt x="182" y="149"/>
                    </a:lnTo>
                    <a:lnTo>
                      <a:pt x="187" y="149"/>
                    </a:lnTo>
                    <a:lnTo>
                      <a:pt x="193" y="149"/>
                    </a:lnTo>
                    <a:lnTo>
                      <a:pt x="196" y="149"/>
                    </a:lnTo>
                    <a:lnTo>
                      <a:pt x="199" y="149"/>
                    </a:lnTo>
                    <a:lnTo>
                      <a:pt x="200" y="149"/>
                    </a:lnTo>
                    <a:lnTo>
                      <a:pt x="202" y="149"/>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6" name="その他">
                <a:extLst>
                  <a:ext uri="{FF2B5EF4-FFF2-40B4-BE49-F238E27FC236}">
                    <a16:creationId xmlns:a16="http://schemas.microsoft.com/office/drawing/2014/main" id="{50464B7C-52EA-4C6B-928A-E18962A682F2}"/>
                  </a:ext>
                </a:extLst>
              </p:cNvPr>
              <p:cNvSpPr>
                <a:spLocks/>
              </p:cNvSpPr>
              <p:nvPr/>
            </p:nvSpPr>
            <p:spPr bwMode="auto">
              <a:xfrm>
                <a:off x="1059" y="1794"/>
                <a:ext cx="327" cy="119"/>
              </a:xfrm>
              <a:custGeom>
                <a:avLst/>
                <a:gdLst>
                  <a:gd name="T0" fmla="*/ 12 w 327"/>
                  <a:gd name="T1" fmla="*/ 9 h 119"/>
                  <a:gd name="T2" fmla="*/ 7 w 327"/>
                  <a:gd name="T3" fmla="*/ 15 h 119"/>
                  <a:gd name="T4" fmla="*/ 1 w 327"/>
                  <a:gd name="T5" fmla="*/ 22 h 119"/>
                  <a:gd name="T6" fmla="*/ 0 w 327"/>
                  <a:gd name="T7" fmla="*/ 27 h 119"/>
                  <a:gd name="T8" fmla="*/ 3 w 327"/>
                  <a:gd name="T9" fmla="*/ 36 h 119"/>
                  <a:gd name="T10" fmla="*/ 15 w 327"/>
                  <a:gd name="T11" fmla="*/ 48 h 119"/>
                  <a:gd name="T12" fmla="*/ 31 w 327"/>
                  <a:gd name="T13" fmla="*/ 55 h 119"/>
                  <a:gd name="T14" fmla="*/ 47 w 327"/>
                  <a:gd name="T15" fmla="*/ 59 h 119"/>
                  <a:gd name="T16" fmla="*/ 52 w 327"/>
                  <a:gd name="T17" fmla="*/ 66 h 119"/>
                  <a:gd name="T18" fmla="*/ 52 w 327"/>
                  <a:gd name="T19" fmla="*/ 72 h 119"/>
                  <a:gd name="T20" fmla="*/ 52 w 327"/>
                  <a:gd name="T21" fmla="*/ 79 h 119"/>
                  <a:gd name="T22" fmla="*/ 52 w 327"/>
                  <a:gd name="T23" fmla="*/ 81 h 119"/>
                  <a:gd name="T24" fmla="*/ 54 w 327"/>
                  <a:gd name="T25" fmla="*/ 86 h 119"/>
                  <a:gd name="T26" fmla="*/ 54 w 327"/>
                  <a:gd name="T27" fmla="*/ 92 h 119"/>
                  <a:gd name="T28" fmla="*/ 58 w 327"/>
                  <a:gd name="T29" fmla="*/ 99 h 119"/>
                  <a:gd name="T30" fmla="*/ 62 w 327"/>
                  <a:gd name="T31" fmla="*/ 102 h 119"/>
                  <a:gd name="T32" fmla="*/ 71 w 327"/>
                  <a:gd name="T33" fmla="*/ 106 h 119"/>
                  <a:gd name="T34" fmla="*/ 84 w 327"/>
                  <a:gd name="T35" fmla="*/ 106 h 119"/>
                  <a:gd name="T36" fmla="*/ 100 w 327"/>
                  <a:gd name="T37" fmla="*/ 105 h 119"/>
                  <a:gd name="T38" fmla="*/ 117 w 327"/>
                  <a:gd name="T39" fmla="*/ 104 h 119"/>
                  <a:gd name="T40" fmla="*/ 128 w 327"/>
                  <a:gd name="T41" fmla="*/ 106 h 119"/>
                  <a:gd name="T42" fmla="*/ 141 w 327"/>
                  <a:gd name="T43" fmla="*/ 111 h 119"/>
                  <a:gd name="T44" fmla="*/ 152 w 327"/>
                  <a:gd name="T45" fmla="*/ 117 h 119"/>
                  <a:gd name="T46" fmla="*/ 163 w 327"/>
                  <a:gd name="T47" fmla="*/ 118 h 119"/>
                  <a:gd name="T48" fmla="*/ 172 w 327"/>
                  <a:gd name="T49" fmla="*/ 118 h 119"/>
                  <a:gd name="T50" fmla="*/ 185 w 327"/>
                  <a:gd name="T51" fmla="*/ 111 h 119"/>
                  <a:gd name="T52" fmla="*/ 199 w 327"/>
                  <a:gd name="T53" fmla="*/ 104 h 119"/>
                  <a:gd name="T54" fmla="*/ 214 w 327"/>
                  <a:gd name="T55" fmla="*/ 100 h 119"/>
                  <a:gd name="T56" fmla="*/ 219 w 327"/>
                  <a:gd name="T57" fmla="*/ 102 h 119"/>
                  <a:gd name="T58" fmla="*/ 224 w 327"/>
                  <a:gd name="T59" fmla="*/ 107 h 119"/>
                  <a:gd name="T60" fmla="*/ 227 w 327"/>
                  <a:gd name="T61" fmla="*/ 112 h 119"/>
                  <a:gd name="T62" fmla="*/ 234 w 327"/>
                  <a:gd name="T63" fmla="*/ 113 h 119"/>
                  <a:gd name="T64" fmla="*/ 236 w 327"/>
                  <a:gd name="T65" fmla="*/ 113 h 119"/>
                  <a:gd name="T66" fmla="*/ 238 w 327"/>
                  <a:gd name="T67" fmla="*/ 110 h 119"/>
                  <a:gd name="T68" fmla="*/ 240 w 327"/>
                  <a:gd name="T69" fmla="*/ 105 h 119"/>
                  <a:gd name="T70" fmla="*/ 247 w 327"/>
                  <a:gd name="T71" fmla="*/ 101 h 119"/>
                  <a:gd name="T72" fmla="*/ 258 w 327"/>
                  <a:gd name="T73" fmla="*/ 100 h 119"/>
                  <a:gd name="T74" fmla="*/ 267 w 327"/>
                  <a:gd name="T75" fmla="*/ 104 h 119"/>
                  <a:gd name="T76" fmla="*/ 275 w 327"/>
                  <a:gd name="T77" fmla="*/ 110 h 119"/>
                  <a:gd name="T78" fmla="*/ 288 w 327"/>
                  <a:gd name="T79" fmla="*/ 112 h 119"/>
                  <a:gd name="T80" fmla="*/ 301 w 327"/>
                  <a:gd name="T81" fmla="*/ 107 h 119"/>
                  <a:gd name="T82" fmla="*/ 313 w 327"/>
                  <a:gd name="T83" fmla="*/ 77 h 119"/>
                  <a:gd name="T84" fmla="*/ 320 w 327"/>
                  <a:gd name="T85" fmla="*/ 46 h 119"/>
                  <a:gd name="T86" fmla="*/ 324 w 327"/>
                  <a:gd name="T87" fmla="*/ 24 h 119"/>
                  <a:gd name="T88" fmla="*/ 317 w 327"/>
                  <a:gd name="T89" fmla="*/ 22 h 119"/>
                  <a:gd name="T90" fmla="*/ 291 w 327"/>
                  <a:gd name="T91" fmla="*/ 20 h 119"/>
                  <a:gd name="T92" fmla="*/ 262 w 327"/>
                  <a:gd name="T93" fmla="*/ 20 h 119"/>
                  <a:gd name="T94" fmla="*/ 243 w 327"/>
                  <a:gd name="T95" fmla="*/ 22 h 119"/>
                  <a:gd name="T96" fmla="*/ 236 w 327"/>
                  <a:gd name="T97" fmla="*/ 21 h 119"/>
                  <a:gd name="T98" fmla="*/ 225 w 327"/>
                  <a:gd name="T99" fmla="*/ 15 h 119"/>
                  <a:gd name="T100" fmla="*/ 211 w 327"/>
                  <a:gd name="T101" fmla="*/ 9 h 119"/>
                  <a:gd name="T102" fmla="*/ 203 w 327"/>
                  <a:gd name="T103" fmla="*/ 3 h 119"/>
                  <a:gd name="T104" fmla="*/ 197 w 327"/>
                  <a:gd name="T105" fmla="*/ 3 h 119"/>
                  <a:gd name="T106" fmla="*/ 188 w 327"/>
                  <a:gd name="T107" fmla="*/ 3 h 119"/>
                  <a:gd name="T108" fmla="*/ 177 w 327"/>
                  <a:gd name="T109" fmla="*/ 3 h 119"/>
                  <a:gd name="T110" fmla="*/ 170 w 327"/>
                  <a:gd name="T11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119">
                    <a:moveTo>
                      <a:pt x="15" y="6"/>
                    </a:moveTo>
                    <a:lnTo>
                      <a:pt x="14" y="8"/>
                    </a:lnTo>
                    <a:lnTo>
                      <a:pt x="14" y="8"/>
                    </a:lnTo>
                    <a:lnTo>
                      <a:pt x="12" y="9"/>
                    </a:lnTo>
                    <a:lnTo>
                      <a:pt x="12" y="9"/>
                    </a:lnTo>
                    <a:lnTo>
                      <a:pt x="9" y="13"/>
                    </a:lnTo>
                    <a:lnTo>
                      <a:pt x="9" y="13"/>
                    </a:lnTo>
                    <a:lnTo>
                      <a:pt x="7" y="15"/>
                    </a:lnTo>
                    <a:lnTo>
                      <a:pt x="7" y="15"/>
                    </a:lnTo>
                    <a:lnTo>
                      <a:pt x="4" y="19"/>
                    </a:lnTo>
                    <a:lnTo>
                      <a:pt x="4" y="20"/>
                    </a:lnTo>
                    <a:lnTo>
                      <a:pt x="1" y="22"/>
                    </a:lnTo>
                    <a:lnTo>
                      <a:pt x="1" y="22"/>
                    </a:lnTo>
                    <a:lnTo>
                      <a:pt x="0" y="26"/>
                    </a:lnTo>
                    <a:lnTo>
                      <a:pt x="0" y="26"/>
                    </a:lnTo>
                    <a:lnTo>
                      <a:pt x="0" y="27"/>
                    </a:lnTo>
                    <a:lnTo>
                      <a:pt x="0" y="27"/>
                    </a:lnTo>
                    <a:lnTo>
                      <a:pt x="0" y="30"/>
                    </a:lnTo>
                    <a:lnTo>
                      <a:pt x="2" y="33"/>
                    </a:lnTo>
                    <a:lnTo>
                      <a:pt x="3" y="36"/>
                    </a:lnTo>
                    <a:lnTo>
                      <a:pt x="6" y="39"/>
                    </a:lnTo>
                    <a:lnTo>
                      <a:pt x="9" y="42"/>
                    </a:lnTo>
                    <a:lnTo>
                      <a:pt x="12" y="46"/>
                    </a:lnTo>
                    <a:lnTo>
                      <a:pt x="15" y="48"/>
                    </a:lnTo>
                    <a:lnTo>
                      <a:pt x="21" y="48"/>
                    </a:lnTo>
                    <a:lnTo>
                      <a:pt x="23" y="51"/>
                    </a:lnTo>
                    <a:lnTo>
                      <a:pt x="28" y="53"/>
                    </a:lnTo>
                    <a:lnTo>
                      <a:pt x="31" y="55"/>
                    </a:lnTo>
                    <a:lnTo>
                      <a:pt x="37" y="55"/>
                    </a:lnTo>
                    <a:lnTo>
                      <a:pt x="40" y="59"/>
                    </a:lnTo>
                    <a:lnTo>
                      <a:pt x="44" y="59"/>
                    </a:lnTo>
                    <a:lnTo>
                      <a:pt x="47" y="59"/>
                    </a:lnTo>
                    <a:lnTo>
                      <a:pt x="54" y="59"/>
                    </a:lnTo>
                    <a:lnTo>
                      <a:pt x="52" y="63"/>
                    </a:lnTo>
                    <a:lnTo>
                      <a:pt x="52" y="63"/>
                    </a:lnTo>
                    <a:lnTo>
                      <a:pt x="52" y="66"/>
                    </a:lnTo>
                    <a:lnTo>
                      <a:pt x="52" y="66"/>
                    </a:lnTo>
                    <a:lnTo>
                      <a:pt x="52" y="69"/>
                    </a:lnTo>
                    <a:lnTo>
                      <a:pt x="52" y="69"/>
                    </a:lnTo>
                    <a:lnTo>
                      <a:pt x="52" y="72"/>
                    </a:lnTo>
                    <a:lnTo>
                      <a:pt x="52" y="72"/>
                    </a:lnTo>
                    <a:lnTo>
                      <a:pt x="52" y="75"/>
                    </a:lnTo>
                    <a:lnTo>
                      <a:pt x="52" y="75"/>
                    </a:lnTo>
                    <a:lnTo>
                      <a:pt x="52" y="79"/>
                    </a:lnTo>
                    <a:lnTo>
                      <a:pt x="52" y="79"/>
                    </a:lnTo>
                    <a:lnTo>
                      <a:pt x="52" y="81"/>
                    </a:lnTo>
                    <a:lnTo>
                      <a:pt x="52" y="81"/>
                    </a:lnTo>
                    <a:lnTo>
                      <a:pt x="52" y="81"/>
                    </a:lnTo>
                    <a:lnTo>
                      <a:pt x="54" y="81"/>
                    </a:lnTo>
                    <a:lnTo>
                      <a:pt x="54" y="84"/>
                    </a:lnTo>
                    <a:lnTo>
                      <a:pt x="54" y="84"/>
                    </a:lnTo>
                    <a:lnTo>
                      <a:pt x="54" y="86"/>
                    </a:lnTo>
                    <a:lnTo>
                      <a:pt x="54" y="86"/>
                    </a:lnTo>
                    <a:lnTo>
                      <a:pt x="54" y="90"/>
                    </a:lnTo>
                    <a:lnTo>
                      <a:pt x="54" y="90"/>
                    </a:lnTo>
                    <a:lnTo>
                      <a:pt x="54" y="92"/>
                    </a:lnTo>
                    <a:lnTo>
                      <a:pt x="58" y="92"/>
                    </a:lnTo>
                    <a:lnTo>
                      <a:pt x="58" y="96"/>
                    </a:lnTo>
                    <a:lnTo>
                      <a:pt x="58" y="96"/>
                    </a:lnTo>
                    <a:lnTo>
                      <a:pt x="58" y="99"/>
                    </a:lnTo>
                    <a:lnTo>
                      <a:pt x="60" y="99"/>
                    </a:lnTo>
                    <a:lnTo>
                      <a:pt x="60" y="102"/>
                    </a:lnTo>
                    <a:lnTo>
                      <a:pt x="62" y="102"/>
                    </a:lnTo>
                    <a:lnTo>
                      <a:pt x="62" y="102"/>
                    </a:lnTo>
                    <a:lnTo>
                      <a:pt x="65" y="102"/>
                    </a:lnTo>
                    <a:lnTo>
                      <a:pt x="65" y="105"/>
                    </a:lnTo>
                    <a:lnTo>
                      <a:pt x="68" y="105"/>
                    </a:lnTo>
                    <a:lnTo>
                      <a:pt x="71" y="106"/>
                    </a:lnTo>
                    <a:lnTo>
                      <a:pt x="74" y="106"/>
                    </a:lnTo>
                    <a:lnTo>
                      <a:pt x="77" y="106"/>
                    </a:lnTo>
                    <a:lnTo>
                      <a:pt x="81" y="106"/>
                    </a:lnTo>
                    <a:lnTo>
                      <a:pt x="84" y="106"/>
                    </a:lnTo>
                    <a:lnTo>
                      <a:pt x="91" y="105"/>
                    </a:lnTo>
                    <a:lnTo>
                      <a:pt x="93" y="105"/>
                    </a:lnTo>
                    <a:lnTo>
                      <a:pt x="98" y="105"/>
                    </a:lnTo>
                    <a:lnTo>
                      <a:pt x="100" y="105"/>
                    </a:lnTo>
                    <a:lnTo>
                      <a:pt x="107" y="104"/>
                    </a:lnTo>
                    <a:lnTo>
                      <a:pt x="110" y="104"/>
                    </a:lnTo>
                    <a:lnTo>
                      <a:pt x="114" y="104"/>
                    </a:lnTo>
                    <a:lnTo>
                      <a:pt x="117" y="104"/>
                    </a:lnTo>
                    <a:lnTo>
                      <a:pt x="124" y="102"/>
                    </a:lnTo>
                    <a:lnTo>
                      <a:pt x="124" y="105"/>
                    </a:lnTo>
                    <a:lnTo>
                      <a:pt x="126" y="105"/>
                    </a:lnTo>
                    <a:lnTo>
                      <a:pt x="128" y="106"/>
                    </a:lnTo>
                    <a:lnTo>
                      <a:pt x="131" y="106"/>
                    </a:lnTo>
                    <a:lnTo>
                      <a:pt x="135" y="109"/>
                    </a:lnTo>
                    <a:lnTo>
                      <a:pt x="137" y="109"/>
                    </a:lnTo>
                    <a:lnTo>
                      <a:pt x="141" y="111"/>
                    </a:lnTo>
                    <a:lnTo>
                      <a:pt x="144" y="111"/>
                    </a:lnTo>
                    <a:lnTo>
                      <a:pt x="146" y="114"/>
                    </a:lnTo>
                    <a:lnTo>
                      <a:pt x="149" y="114"/>
                    </a:lnTo>
                    <a:lnTo>
                      <a:pt x="152" y="117"/>
                    </a:lnTo>
                    <a:lnTo>
                      <a:pt x="155" y="117"/>
                    </a:lnTo>
                    <a:lnTo>
                      <a:pt x="157" y="118"/>
                    </a:lnTo>
                    <a:lnTo>
                      <a:pt x="160" y="118"/>
                    </a:lnTo>
                    <a:lnTo>
                      <a:pt x="163" y="118"/>
                    </a:lnTo>
                    <a:lnTo>
                      <a:pt x="166" y="118"/>
                    </a:lnTo>
                    <a:lnTo>
                      <a:pt x="166" y="118"/>
                    </a:lnTo>
                    <a:lnTo>
                      <a:pt x="170" y="118"/>
                    </a:lnTo>
                    <a:lnTo>
                      <a:pt x="172" y="118"/>
                    </a:lnTo>
                    <a:lnTo>
                      <a:pt x="176" y="116"/>
                    </a:lnTo>
                    <a:lnTo>
                      <a:pt x="179" y="116"/>
                    </a:lnTo>
                    <a:lnTo>
                      <a:pt x="182" y="113"/>
                    </a:lnTo>
                    <a:lnTo>
                      <a:pt x="185" y="111"/>
                    </a:lnTo>
                    <a:lnTo>
                      <a:pt x="190" y="108"/>
                    </a:lnTo>
                    <a:lnTo>
                      <a:pt x="193" y="108"/>
                    </a:lnTo>
                    <a:lnTo>
                      <a:pt x="196" y="105"/>
                    </a:lnTo>
                    <a:lnTo>
                      <a:pt x="199" y="104"/>
                    </a:lnTo>
                    <a:lnTo>
                      <a:pt x="205" y="101"/>
                    </a:lnTo>
                    <a:lnTo>
                      <a:pt x="208" y="101"/>
                    </a:lnTo>
                    <a:lnTo>
                      <a:pt x="211" y="100"/>
                    </a:lnTo>
                    <a:lnTo>
                      <a:pt x="214" y="100"/>
                    </a:lnTo>
                    <a:lnTo>
                      <a:pt x="219" y="99"/>
                    </a:lnTo>
                    <a:lnTo>
                      <a:pt x="219" y="101"/>
                    </a:lnTo>
                    <a:lnTo>
                      <a:pt x="219" y="101"/>
                    </a:lnTo>
                    <a:lnTo>
                      <a:pt x="219" y="102"/>
                    </a:lnTo>
                    <a:lnTo>
                      <a:pt x="222" y="102"/>
                    </a:lnTo>
                    <a:lnTo>
                      <a:pt x="222" y="105"/>
                    </a:lnTo>
                    <a:lnTo>
                      <a:pt x="224" y="105"/>
                    </a:lnTo>
                    <a:lnTo>
                      <a:pt x="224" y="107"/>
                    </a:lnTo>
                    <a:lnTo>
                      <a:pt x="227" y="107"/>
                    </a:lnTo>
                    <a:lnTo>
                      <a:pt x="227" y="110"/>
                    </a:lnTo>
                    <a:lnTo>
                      <a:pt x="227" y="110"/>
                    </a:lnTo>
                    <a:lnTo>
                      <a:pt x="227" y="112"/>
                    </a:lnTo>
                    <a:lnTo>
                      <a:pt x="230" y="112"/>
                    </a:lnTo>
                    <a:lnTo>
                      <a:pt x="230" y="113"/>
                    </a:lnTo>
                    <a:lnTo>
                      <a:pt x="234" y="113"/>
                    </a:lnTo>
                    <a:lnTo>
                      <a:pt x="234" y="113"/>
                    </a:lnTo>
                    <a:lnTo>
                      <a:pt x="236" y="113"/>
                    </a:lnTo>
                    <a:lnTo>
                      <a:pt x="236" y="113"/>
                    </a:lnTo>
                    <a:lnTo>
                      <a:pt x="236" y="113"/>
                    </a:lnTo>
                    <a:lnTo>
                      <a:pt x="236" y="113"/>
                    </a:lnTo>
                    <a:lnTo>
                      <a:pt x="238" y="112"/>
                    </a:lnTo>
                    <a:lnTo>
                      <a:pt x="238" y="112"/>
                    </a:lnTo>
                    <a:lnTo>
                      <a:pt x="238" y="110"/>
                    </a:lnTo>
                    <a:lnTo>
                      <a:pt x="238" y="110"/>
                    </a:lnTo>
                    <a:lnTo>
                      <a:pt x="240" y="107"/>
                    </a:lnTo>
                    <a:lnTo>
                      <a:pt x="240" y="107"/>
                    </a:lnTo>
                    <a:lnTo>
                      <a:pt x="240" y="105"/>
                    </a:lnTo>
                    <a:lnTo>
                      <a:pt x="240" y="105"/>
                    </a:lnTo>
                    <a:lnTo>
                      <a:pt x="244" y="102"/>
                    </a:lnTo>
                    <a:lnTo>
                      <a:pt x="244" y="102"/>
                    </a:lnTo>
                    <a:lnTo>
                      <a:pt x="247" y="101"/>
                    </a:lnTo>
                    <a:lnTo>
                      <a:pt x="247" y="101"/>
                    </a:lnTo>
                    <a:lnTo>
                      <a:pt x="249" y="99"/>
                    </a:lnTo>
                    <a:lnTo>
                      <a:pt x="252" y="100"/>
                    </a:lnTo>
                    <a:lnTo>
                      <a:pt x="255" y="100"/>
                    </a:lnTo>
                    <a:lnTo>
                      <a:pt x="258" y="100"/>
                    </a:lnTo>
                    <a:lnTo>
                      <a:pt x="261" y="100"/>
                    </a:lnTo>
                    <a:lnTo>
                      <a:pt x="261" y="103"/>
                    </a:lnTo>
                    <a:lnTo>
                      <a:pt x="264" y="103"/>
                    </a:lnTo>
                    <a:lnTo>
                      <a:pt x="267" y="104"/>
                    </a:lnTo>
                    <a:lnTo>
                      <a:pt x="271" y="104"/>
                    </a:lnTo>
                    <a:lnTo>
                      <a:pt x="271" y="107"/>
                    </a:lnTo>
                    <a:lnTo>
                      <a:pt x="273" y="107"/>
                    </a:lnTo>
                    <a:lnTo>
                      <a:pt x="275" y="110"/>
                    </a:lnTo>
                    <a:lnTo>
                      <a:pt x="278" y="110"/>
                    </a:lnTo>
                    <a:lnTo>
                      <a:pt x="282" y="112"/>
                    </a:lnTo>
                    <a:lnTo>
                      <a:pt x="285" y="112"/>
                    </a:lnTo>
                    <a:lnTo>
                      <a:pt x="288" y="112"/>
                    </a:lnTo>
                    <a:lnTo>
                      <a:pt x="292" y="112"/>
                    </a:lnTo>
                    <a:lnTo>
                      <a:pt x="295" y="113"/>
                    </a:lnTo>
                    <a:lnTo>
                      <a:pt x="298" y="111"/>
                    </a:lnTo>
                    <a:lnTo>
                      <a:pt x="301" y="107"/>
                    </a:lnTo>
                    <a:lnTo>
                      <a:pt x="306" y="101"/>
                    </a:lnTo>
                    <a:lnTo>
                      <a:pt x="307" y="95"/>
                    </a:lnTo>
                    <a:lnTo>
                      <a:pt x="311" y="86"/>
                    </a:lnTo>
                    <a:lnTo>
                      <a:pt x="313" y="77"/>
                    </a:lnTo>
                    <a:lnTo>
                      <a:pt x="317" y="68"/>
                    </a:lnTo>
                    <a:lnTo>
                      <a:pt x="317" y="62"/>
                    </a:lnTo>
                    <a:lnTo>
                      <a:pt x="320" y="53"/>
                    </a:lnTo>
                    <a:lnTo>
                      <a:pt x="320" y="46"/>
                    </a:lnTo>
                    <a:lnTo>
                      <a:pt x="323" y="37"/>
                    </a:lnTo>
                    <a:lnTo>
                      <a:pt x="323" y="32"/>
                    </a:lnTo>
                    <a:lnTo>
                      <a:pt x="324" y="27"/>
                    </a:lnTo>
                    <a:lnTo>
                      <a:pt x="324" y="24"/>
                    </a:lnTo>
                    <a:lnTo>
                      <a:pt x="326" y="22"/>
                    </a:lnTo>
                    <a:lnTo>
                      <a:pt x="324" y="22"/>
                    </a:lnTo>
                    <a:lnTo>
                      <a:pt x="322" y="22"/>
                    </a:lnTo>
                    <a:lnTo>
                      <a:pt x="317" y="22"/>
                    </a:lnTo>
                    <a:lnTo>
                      <a:pt x="313" y="20"/>
                    </a:lnTo>
                    <a:lnTo>
                      <a:pt x="305" y="20"/>
                    </a:lnTo>
                    <a:lnTo>
                      <a:pt x="299" y="20"/>
                    </a:lnTo>
                    <a:lnTo>
                      <a:pt x="291" y="20"/>
                    </a:lnTo>
                    <a:lnTo>
                      <a:pt x="285" y="18"/>
                    </a:lnTo>
                    <a:lnTo>
                      <a:pt x="275" y="20"/>
                    </a:lnTo>
                    <a:lnTo>
                      <a:pt x="269" y="20"/>
                    </a:lnTo>
                    <a:lnTo>
                      <a:pt x="262" y="20"/>
                    </a:lnTo>
                    <a:lnTo>
                      <a:pt x="256" y="20"/>
                    </a:lnTo>
                    <a:lnTo>
                      <a:pt x="249" y="22"/>
                    </a:lnTo>
                    <a:lnTo>
                      <a:pt x="245" y="22"/>
                    </a:lnTo>
                    <a:lnTo>
                      <a:pt x="243" y="22"/>
                    </a:lnTo>
                    <a:lnTo>
                      <a:pt x="243" y="22"/>
                    </a:lnTo>
                    <a:lnTo>
                      <a:pt x="240" y="22"/>
                    </a:lnTo>
                    <a:lnTo>
                      <a:pt x="240" y="21"/>
                    </a:lnTo>
                    <a:lnTo>
                      <a:pt x="236" y="21"/>
                    </a:lnTo>
                    <a:lnTo>
                      <a:pt x="236" y="18"/>
                    </a:lnTo>
                    <a:lnTo>
                      <a:pt x="231" y="18"/>
                    </a:lnTo>
                    <a:lnTo>
                      <a:pt x="228" y="15"/>
                    </a:lnTo>
                    <a:lnTo>
                      <a:pt x="225" y="15"/>
                    </a:lnTo>
                    <a:lnTo>
                      <a:pt x="222" y="11"/>
                    </a:lnTo>
                    <a:lnTo>
                      <a:pt x="217" y="11"/>
                    </a:lnTo>
                    <a:lnTo>
                      <a:pt x="214" y="9"/>
                    </a:lnTo>
                    <a:lnTo>
                      <a:pt x="211" y="9"/>
                    </a:lnTo>
                    <a:lnTo>
                      <a:pt x="208" y="6"/>
                    </a:lnTo>
                    <a:lnTo>
                      <a:pt x="205" y="6"/>
                    </a:lnTo>
                    <a:lnTo>
                      <a:pt x="203" y="3"/>
                    </a:lnTo>
                    <a:lnTo>
                      <a:pt x="203" y="3"/>
                    </a:lnTo>
                    <a:lnTo>
                      <a:pt x="203" y="0"/>
                    </a:lnTo>
                    <a:lnTo>
                      <a:pt x="201" y="3"/>
                    </a:lnTo>
                    <a:lnTo>
                      <a:pt x="201" y="3"/>
                    </a:lnTo>
                    <a:lnTo>
                      <a:pt x="197" y="3"/>
                    </a:lnTo>
                    <a:lnTo>
                      <a:pt x="197" y="3"/>
                    </a:lnTo>
                    <a:lnTo>
                      <a:pt x="194" y="3"/>
                    </a:lnTo>
                    <a:lnTo>
                      <a:pt x="191" y="3"/>
                    </a:lnTo>
                    <a:lnTo>
                      <a:pt x="188" y="3"/>
                    </a:lnTo>
                    <a:lnTo>
                      <a:pt x="186" y="3"/>
                    </a:lnTo>
                    <a:lnTo>
                      <a:pt x="183" y="3"/>
                    </a:lnTo>
                    <a:lnTo>
                      <a:pt x="180" y="3"/>
                    </a:lnTo>
                    <a:lnTo>
                      <a:pt x="177" y="3"/>
                    </a:lnTo>
                    <a:lnTo>
                      <a:pt x="175" y="2"/>
                    </a:lnTo>
                    <a:lnTo>
                      <a:pt x="172" y="2"/>
                    </a:lnTo>
                    <a:lnTo>
                      <a:pt x="170" y="2"/>
                    </a:lnTo>
                    <a:lnTo>
                      <a:pt x="170" y="2"/>
                    </a:lnTo>
                    <a:lnTo>
                      <a:pt x="17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7" name="その他">
                <a:extLst>
                  <a:ext uri="{FF2B5EF4-FFF2-40B4-BE49-F238E27FC236}">
                    <a16:creationId xmlns:a16="http://schemas.microsoft.com/office/drawing/2014/main" id="{A1CD5755-E718-4F4C-8608-B43C90877FE4}"/>
                  </a:ext>
                </a:extLst>
              </p:cNvPr>
              <p:cNvSpPr>
                <a:spLocks/>
              </p:cNvSpPr>
              <p:nvPr/>
            </p:nvSpPr>
            <p:spPr bwMode="auto">
              <a:xfrm>
                <a:off x="1363" y="1896"/>
                <a:ext cx="43" cy="144"/>
              </a:xfrm>
              <a:custGeom>
                <a:avLst/>
                <a:gdLst>
                  <a:gd name="T0" fmla="*/ 0 w 43"/>
                  <a:gd name="T1" fmla="*/ 0 h 144"/>
                  <a:gd name="T2" fmla="*/ 0 w 43"/>
                  <a:gd name="T3" fmla="*/ 2 h 144"/>
                  <a:gd name="T4" fmla="*/ 0 w 43"/>
                  <a:gd name="T5" fmla="*/ 4 h 144"/>
                  <a:gd name="T6" fmla="*/ 0 w 43"/>
                  <a:gd name="T7" fmla="*/ 9 h 144"/>
                  <a:gd name="T8" fmla="*/ 3 w 43"/>
                  <a:gd name="T9" fmla="*/ 12 h 144"/>
                  <a:gd name="T10" fmla="*/ 4 w 43"/>
                  <a:gd name="T11" fmla="*/ 19 h 144"/>
                  <a:gd name="T12" fmla="*/ 7 w 43"/>
                  <a:gd name="T13" fmla="*/ 23 h 144"/>
                  <a:gd name="T14" fmla="*/ 11 w 43"/>
                  <a:gd name="T15" fmla="*/ 30 h 144"/>
                  <a:gd name="T16" fmla="*/ 13 w 43"/>
                  <a:gd name="T17" fmla="*/ 36 h 144"/>
                  <a:gd name="T18" fmla="*/ 15 w 43"/>
                  <a:gd name="T19" fmla="*/ 45 h 144"/>
                  <a:gd name="T20" fmla="*/ 18 w 43"/>
                  <a:gd name="T21" fmla="*/ 51 h 144"/>
                  <a:gd name="T22" fmla="*/ 21 w 43"/>
                  <a:gd name="T23" fmla="*/ 58 h 144"/>
                  <a:gd name="T24" fmla="*/ 24 w 43"/>
                  <a:gd name="T25" fmla="*/ 63 h 144"/>
                  <a:gd name="T26" fmla="*/ 26 w 43"/>
                  <a:gd name="T27" fmla="*/ 70 h 144"/>
                  <a:gd name="T28" fmla="*/ 29 w 43"/>
                  <a:gd name="T29" fmla="*/ 75 h 144"/>
                  <a:gd name="T30" fmla="*/ 31 w 43"/>
                  <a:gd name="T31" fmla="*/ 79 h 144"/>
                  <a:gd name="T32" fmla="*/ 34 w 43"/>
                  <a:gd name="T33" fmla="*/ 81 h 144"/>
                  <a:gd name="T34" fmla="*/ 34 w 43"/>
                  <a:gd name="T35" fmla="*/ 85 h 144"/>
                  <a:gd name="T36" fmla="*/ 34 w 43"/>
                  <a:gd name="T37" fmla="*/ 89 h 144"/>
                  <a:gd name="T38" fmla="*/ 34 w 43"/>
                  <a:gd name="T39" fmla="*/ 91 h 144"/>
                  <a:gd name="T40" fmla="*/ 37 w 43"/>
                  <a:gd name="T41" fmla="*/ 94 h 144"/>
                  <a:gd name="T42" fmla="*/ 37 w 43"/>
                  <a:gd name="T43" fmla="*/ 98 h 144"/>
                  <a:gd name="T44" fmla="*/ 37 w 43"/>
                  <a:gd name="T45" fmla="*/ 100 h 144"/>
                  <a:gd name="T46" fmla="*/ 37 w 43"/>
                  <a:gd name="T47" fmla="*/ 104 h 144"/>
                  <a:gd name="T48" fmla="*/ 40 w 43"/>
                  <a:gd name="T49" fmla="*/ 107 h 144"/>
                  <a:gd name="T50" fmla="*/ 40 w 43"/>
                  <a:gd name="T51" fmla="*/ 110 h 144"/>
                  <a:gd name="T52" fmla="*/ 40 w 43"/>
                  <a:gd name="T53" fmla="*/ 113 h 144"/>
                  <a:gd name="T54" fmla="*/ 40 w 43"/>
                  <a:gd name="T55" fmla="*/ 116 h 144"/>
                  <a:gd name="T56" fmla="*/ 42 w 43"/>
                  <a:gd name="T57" fmla="*/ 119 h 144"/>
                  <a:gd name="T58" fmla="*/ 42 w 43"/>
                  <a:gd name="T59" fmla="*/ 122 h 144"/>
                  <a:gd name="T60" fmla="*/ 42 w 43"/>
                  <a:gd name="T61" fmla="*/ 125 h 144"/>
                  <a:gd name="T62" fmla="*/ 42 w 43"/>
                  <a:gd name="T63" fmla="*/ 128 h 144"/>
                  <a:gd name="T64" fmla="*/ 42 w 43"/>
                  <a:gd name="T65" fmla="*/ 131 h 144"/>
                  <a:gd name="T66" fmla="*/ 38 w 43"/>
                  <a:gd name="T67" fmla="*/ 133 h 144"/>
                  <a:gd name="T68" fmla="*/ 38 w 43"/>
                  <a:gd name="T69" fmla="*/ 135 h 144"/>
                  <a:gd name="T70" fmla="*/ 36 w 43"/>
                  <a:gd name="T71" fmla="*/ 137 h 144"/>
                  <a:gd name="T72" fmla="*/ 36 w 43"/>
                  <a:gd name="T73" fmla="*/ 137 h 144"/>
                  <a:gd name="T74" fmla="*/ 33 w 43"/>
                  <a:gd name="T75" fmla="*/ 141 h 144"/>
                  <a:gd name="T76" fmla="*/ 33 w 43"/>
                  <a:gd name="T77" fmla="*/ 141 h 144"/>
                  <a:gd name="T78" fmla="*/ 30 w 43"/>
                  <a:gd name="T79" fmla="*/ 141 h 144"/>
                  <a:gd name="T80" fmla="*/ 30 w 43"/>
                  <a:gd name="T81" fmla="*/ 141 h 144"/>
                  <a:gd name="T82" fmla="*/ 27 w 43"/>
                  <a:gd name="T83" fmla="*/ 143 h 144"/>
                  <a:gd name="T84" fmla="*/ 27 w 43"/>
                  <a:gd name="T85" fmla="*/ 143 h 144"/>
                  <a:gd name="T86" fmla="*/ 24 w 43"/>
                  <a:gd name="T87" fmla="*/ 143 h 144"/>
                  <a:gd name="T88" fmla="*/ 24 w 43"/>
                  <a:gd name="T89" fmla="*/ 143 h 144"/>
                  <a:gd name="T90" fmla="*/ 22 w 43"/>
                  <a:gd name="T91" fmla="*/ 143 h 144"/>
                  <a:gd name="T92" fmla="*/ 22 w 43"/>
                  <a:gd name="T93" fmla="*/ 143 h 144"/>
                  <a:gd name="T94" fmla="*/ 22 w 43"/>
                  <a:gd name="T95" fmla="*/ 143 h 144"/>
                  <a:gd name="T96" fmla="*/ 22 w 43"/>
                  <a:gd name="T9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144">
                    <a:moveTo>
                      <a:pt x="0" y="0"/>
                    </a:moveTo>
                    <a:lnTo>
                      <a:pt x="0" y="2"/>
                    </a:lnTo>
                    <a:lnTo>
                      <a:pt x="0" y="4"/>
                    </a:lnTo>
                    <a:lnTo>
                      <a:pt x="0" y="9"/>
                    </a:lnTo>
                    <a:lnTo>
                      <a:pt x="3" y="12"/>
                    </a:lnTo>
                    <a:lnTo>
                      <a:pt x="4" y="19"/>
                    </a:lnTo>
                    <a:lnTo>
                      <a:pt x="7" y="23"/>
                    </a:lnTo>
                    <a:lnTo>
                      <a:pt x="11" y="30"/>
                    </a:lnTo>
                    <a:lnTo>
                      <a:pt x="13" y="36"/>
                    </a:lnTo>
                    <a:lnTo>
                      <a:pt x="15" y="45"/>
                    </a:lnTo>
                    <a:lnTo>
                      <a:pt x="18" y="51"/>
                    </a:lnTo>
                    <a:lnTo>
                      <a:pt x="21" y="58"/>
                    </a:lnTo>
                    <a:lnTo>
                      <a:pt x="24" y="63"/>
                    </a:lnTo>
                    <a:lnTo>
                      <a:pt x="26" y="70"/>
                    </a:lnTo>
                    <a:lnTo>
                      <a:pt x="29" y="75"/>
                    </a:lnTo>
                    <a:lnTo>
                      <a:pt x="31" y="79"/>
                    </a:lnTo>
                    <a:lnTo>
                      <a:pt x="34" y="81"/>
                    </a:lnTo>
                    <a:lnTo>
                      <a:pt x="34" y="85"/>
                    </a:lnTo>
                    <a:lnTo>
                      <a:pt x="34" y="89"/>
                    </a:lnTo>
                    <a:lnTo>
                      <a:pt x="34" y="91"/>
                    </a:lnTo>
                    <a:lnTo>
                      <a:pt x="37" y="94"/>
                    </a:lnTo>
                    <a:lnTo>
                      <a:pt x="37" y="98"/>
                    </a:lnTo>
                    <a:lnTo>
                      <a:pt x="37" y="100"/>
                    </a:lnTo>
                    <a:lnTo>
                      <a:pt x="37" y="104"/>
                    </a:lnTo>
                    <a:lnTo>
                      <a:pt x="40" y="107"/>
                    </a:lnTo>
                    <a:lnTo>
                      <a:pt x="40" y="110"/>
                    </a:lnTo>
                    <a:lnTo>
                      <a:pt x="40" y="113"/>
                    </a:lnTo>
                    <a:lnTo>
                      <a:pt x="40" y="116"/>
                    </a:lnTo>
                    <a:lnTo>
                      <a:pt x="42" y="119"/>
                    </a:lnTo>
                    <a:lnTo>
                      <a:pt x="42" y="122"/>
                    </a:lnTo>
                    <a:lnTo>
                      <a:pt x="42" y="125"/>
                    </a:lnTo>
                    <a:lnTo>
                      <a:pt x="42" y="128"/>
                    </a:lnTo>
                    <a:lnTo>
                      <a:pt x="42" y="131"/>
                    </a:lnTo>
                    <a:lnTo>
                      <a:pt x="38" y="133"/>
                    </a:lnTo>
                    <a:lnTo>
                      <a:pt x="38" y="135"/>
                    </a:lnTo>
                    <a:lnTo>
                      <a:pt x="36" y="137"/>
                    </a:lnTo>
                    <a:lnTo>
                      <a:pt x="36" y="137"/>
                    </a:lnTo>
                    <a:lnTo>
                      <a:pt x="33" y="141"/>
                    </a:lnTo>
                    <a:lnTo>
                      <a:pt x="33" y="141"/>
                    </a:lnTo>
                    <a:lnTo>
                      <a:pt x="30" y="141"/>
                    </a:lnTo>
                    <a:lnTo>
                      <a:pt x="30" y="141"/>
                    </a:lnTo>
                    <a:lnTo>
                      <a:pt x="27" y="143"/>
                    </a:lnTo>
                    <a:lnTo>
                      <a:pt x="27" y="143"/>
                    </a:lnTo>
                    <a:lnTo>
                      <a:pt x="24" y="143"/>
                    </a:lnTo>
                    <a:lnTo>
                      <a:pt x="24" y="143"/>
                    </a:lnTo>
                    <a:lnTo>
                      <a:pt x="22" y="143"/>
                    </a:lnTo>
                    <a:lnTo>
                      <a:pt x="22" y="143"/>
                    </a:lnTo>
                    <a:lnTo>
                      <a:pt x="22" y="143"/>
                    </a:lnTo>
                    <a:lnTo>
                      <a:pt x="22" y="14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08" name="Oval 36">
                <a:extLst>
                  <a:ext uri="{FF2B5EF4-FFF2-40B4-BE49-F238E27FC236}">
                    <a16:creationId xmlns:a16="http://schemas.microsoft.com/office/drawing/2014/main" id="{C5B23251-B4D8-45EF-8E4F-A5393FF46453}"/>
                  </a:ext>
                </a:extLst>
              </p:cNvPr>
              <p:cNvSpPr>
                <a:spLocks noChangeArrowheads="1"/>
              </p:cNvSpPr>
              <p:nvPr/>
            </p:nvSpPr>
            <p:spPr bwMode="auto">
              <a:xfrm>
                <a:off x="1161" y="1467"/>
                <a:ext cx="31" cy="28"/>
              </a:xfrm>
              <a:prstGeom prst="ellipse">
                <a:avLst/>
              </a:prstGeom>
              <a:solidFill>
                <a:srgbClr val="000000"/>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09" name="その他">
                <a:extLst>
                  <a:ext uri="{FF2B5EF4-FFF2-40B4-BE49-F238E27FC236}">
                    <a16:creationId xmlns:a16="http://schemas.microsoft.com/office/drawing/2014/main" id="{2D9CC8DC-BE94-4591-BD34-6EA4A6AEF8FA}"/>
                  </a:ext>
                </a:extLst>
              </p:cNvPr>
              <p:cNvSpPr>
                <a:spLocks/>
              </p:cNvSpPr>
              <p:nvPr/>
            </p:nvSpPr>
            <p:spPr bwMode="auto">
              <a:xfrm>
                <a:off x="1385" y="2036"/>
                <a:ext cx="249" cy="33"/>
              </a:xfrm>
              <a:custGeom>
                <a:avLst/>
                <a:gdLst>
                  <a:gd name="T0" fmla="*/ 0 w 249"/>
                  <a:gd name="T1" fmla="*/ 2 h 33"/>
                  <a:gd name="T2" fmla="*/ 5 w 249"/>
                  <a:gd name="T3" fmla="*/ 2 h 33"/>
                  <a:gd name="T4" fmla="*/ 15 w 249"/>
                  <a:gd name="T5" fmla="*/ 4 h 33"/>
                  <a:gd name="T6" fmla="*/ 29 w 249"/>
                  <a:gd name="T7" fmla="*/ 4 h 33"/>
                  <a:gd name="T8" fmla="*/ 44 w 249"/>
                  <a:gd name="T9" fmla="*/ 5 h 33"/>
                  <a:gd name="T10" fmla="*/ 59 w 249"/>
                  <a:gd name="T11" fmla="*/ 5 h 33"/>
                  <a:gd name="T12" fmla="*/ 75 w 249"/>
                  <a:gd name="T13" fmla="*/ 5 h 33"/>
                  <a:gd name="T14" fmla="*/ 88 w 249"/>
                  <a:gd name="T15" fmla="*/ 5 h 33"/>
                  <a:gd name="T16" fmla="*/ 97 w 249"/>
                  <a:gd name="T17" fmla="*/ 3 h 33"/>
                  <a:gd name="T18" fmla="*/ 109 w 249"/>
                  <a:gd name="T19" fmla="*/ 3 h 33"/>
                  <a:gd name="T20" fmla="*/ 121 w 249"/>
                  <a:gd name="T21" fmla="*/ 3 h 33"/>
                  <a:gd name="T22" fmla="*/ 134 w 249"/>
                  <a:gd name="T23" fmla="*/ 3 h 33"/>
                  <a:gd name="T24" fmla="*/ 147 w 249"/>
                  <a:gd name="T25" fmla="*/ 1 h 33"/>
                  <a:gd name="T26" fmla="*/ 159 w 249"/>
                  <a:gd name="T27" fmla="*/ 1 h 33"/>
                  <a:gd name="T28" fmla="*/ 169 w 249"/>
                  <a:gd name="T29" fmla="*/ 1 h 33"/>
                  <a:gd name="T30" fmla="*/ 180 w 249"/>
                  <a:gd name="T31" fmla="*/ 1 h 33"/>
                  <a:gd name="T32" fmla="*/ 187 w 249"/>
                  <a:gd name="T33" fmla="*/ 2 h 33"/>
                  <a:gd name="T34" fmla="*/ 190 w 249"/>
                  <a:gd name="T35" fmla="*/ 2 h 33"/>
                  <a:gd name="T36" fmla="*/ 195 w 249"/>
                  <a:gd name="T37" fmla="*/ 2 h 33"/>
                  <a:gd name="T38" fmla="*/ 202 w 249"/>
                  <a:gd name="T39" fmla="*/ 2 h 33"/>
                  <a:gd name="T40" fmla="*/ 204 w 249"/>
                  <a:gd name="T41" fmla="*/ 3 h 33"/>
                  <a:gd name="T42" fmla="*/ 211 w 249"/>
                  <a:gd name="T43" fmla="*/ 3 h 33"/>
                  <a:gd name="T44" fmla="*/ 213 w 249"/>
                  <a:gd name="T45" fmla="*/ 3 h 33"/>
                  <a:gd name="T46" fmla="*/ 218 w 249"/>
                  <a:gd name="T47" fmla="*/ 3 h 33"/>
                  <a:gd name="T48" fmla="*/ 221 w 249"/>
                  <a:gd name="T49" fmla="*/ 6 h 33"/>
                  <a:gd name="T50" fmla="*/ 224 w 249"/>
                  <a:gd name="T51" fmla="*/ 10 h 33"/>
                  <a:gd name="T52" fmla="*/ 227 w 249"/>
                  <a:gd name="T53" fmla="*/ 13 h 33"/>
                  <a:gd name="T54" fmla="*/ 232 w 249"/>
                  <a:gd name="T55" fmla="*/ 16 h 33"/>
                  <a:gd name="T56" fmla="*/ 235 w 249"/>
                  <a:gd name="T57" fmla="*/ 19 h 33"/>
                  <a:gd name="T58" fmla="*/ 238 w 249"/>
                  <a:gd name="T59" fmla="*/ 24 h 33"/>
                  <a:gd name="T60" fmla="*/ 242 w 249"/>
                  <a:gd name="T61" fmla="*/ 28 h 33"/>
                  <a:gd name="T62" fmla="*/ 246 w 249"/>
                  <a:gd name="T63"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33">
                    <a:moveTo>
                      <a:pt x="0" y="0"/>
                    </a:moveTo>
                    <a:lnTo>
                      <a:pt x="0" y="2"/>
                    </a:lnTo>
                    <a:lnTo>
                      <a:pt x="2" y="2"/>
                    </a:lnTo>
                    <a:lnTo>
                      <a:pt x="5" y="2"/>
                    </a:lnTo>
                    <a:lnTo>
                      <a:pt x="10" y="2"/>
                    </a:lnTo>
                    <a:lnTo>
                      <a:pt x="15" y="4"/>
                    </a:lnTo>
                    <a:lnTo>
                      <a:pt x="22" y="4"/>
                    </a:lnTo>
                    <a:lnTo>
                      <a:pt x="29" y="4"/>
                    </a:lnTo>
                    <a:lnTo>
                      <a:pt x="38" y="4"/>
                    </a:lnTo>
                    <a:lnTo>
                      <a:pt x="44" y="5"/>
                    </a:lnTo>
                    <a:lnTo>
                      <a:pt x="53" y="5"/>
                    </a:lnTo>
                    <a:lnTo>
                      <a:pt x="59" y="5"/>
                    </a:lnTo>
                    <a:lnTo>
                      <a:pt x="68" y="5"/>
                    </a:lnTo>
                    <a:lnTo>
                      <a:pt x="75" y="5"/>
                    </a:lnTo>
                    <a:lnTo>
                      <a:pt x="82" y="5"/>
                    </a:lnTo>
                    <a:lnTo>
                      <a:pt x="88" y="5"/>
                    </a:lnTo>
                    <a:lnTo>
                      <a:pt x="94" y="3"/>
                    </a:lnTo>
                    <a:lnTo>
                      <a:pt x="97" y="3"/>
                    </a:lnTo>
                    <a:lnTo>
                      <a:pt x="103" y="3"/>
                    </a:lnTo>
                    <a:lnTo>
                      <a:pt x="109" y="3"/>
                    </a:lnTo>
                    <a:lnTo>
                      <a:pt x="115" y="3"/>
                    </a:lnTo>
                    <a:lnTo>
                      <a:pt x="121" y="3"/>
                    </a:lnTo>
                    <a:lnTo>
                      <a:pt x="127" y="3"/>
                    </a:lnTo>
                    <a:lnTo>
                      <a:pt x="134" y="3"/>
                    </a:lnTo>
                    <a:lnTo>
                      <a:pt x="141" y="1"/>
                    </a:lnTo>
                    <a:lnTo>
                      <a:pt x="147" y="1"/>
                    </a:lnTo>
                    <a:lnTo>
                      <a:pt x="153" y="1"/>
                    </a:lnTo>
                    <a:lnTo>
                      <a:pt x="159" y="1"/>
                    </a:lnTo>
                    <a:lnTo>
                      <a:pt x="165" y="1"/>
                    </a:lnTo>
                    <a:lnTo>
                      <a:pt x="169" y="1"/>
                    </a:lnTo>
                    <a:lnTo>
                      <a:pt x="176" y="1"/>
                    </a:lnTo>
                    <a:lnTo>
                      <a:pt x="180" y="1"/>
                    </a:lnTo>
                    <a:lnTo>
                      <a:pt x="187" y="0"/>
                    </a:lnTo>
                    <a:lnTo>
                      <a:pt x="187" y="2"/>
                    </a:lnTo>
                    <a:lnTo>
                      <a:pt x="189" y="2"/>
                    </a:lnTo>
                    <a:lnTo>
                      <a:pt x="190" y="2"/>
                    </a:lnTo>
                    <a:lnTo>
                      <a:pt x="193" y="2"/>
                    </a:lnTo>
                    <a:lnTo>
                      <a:pt x="195" y="2"/>
                    </a:lnTo>
                    <a:lnTo>
                      <a:pt x="198" y="2"/>
                    </a:lnTo>
                    <a:lnTo>
                      <a:pt x="202" y="2"/>
                    </a:lnTo>
                    <a:lnTo>
                      <a:pt x="204" y="2"/>
                    </a:lnTo>
                    <a:lnTo>
                      <a:pt x="204" y="3"/>
                    </a:lnTo>
                    <a:lnTo>
                      <a:pt x="207" y="3"/>
                    </a:lnTo>
                    <a:lnTo>
                      <a:pt x="211" y="3"/>
                    </a:lnTo>
                    <a:lnTo>
                      <a:pt x="213" y="3"/>
                    </a:lnTo>
                    <a:lnTo>
                      <a:pt x="213" y="3"/>
                    </a:lnTo>
                    <a:lnTo>
                      <a:pt x="217" y="3"/>
                    </a:lnTo>
                    <a:lnTo>
                      <a:pt x="218" y="3"/>
                    </a:lnTo>
                    <a:lnTo>
                      <a:pt x="221" y="3"/>
                    </a:lnTo>
                    <a:lnTo>
                      <a:pt x="221" y="6"/>
                    </a:lnTo>
                    <a:lnTo>
                      <a:pt x="224" y="7"/>
                    </a:lnTo>
                    <a:lnTo>
                      <a:pt x="224" y="10"/>
                    </a:lnTo>
                    <a:lnTo>
                      <a:pt x="227" y="10"/>
                    </a:lnTo>
                    <a:lnTo>
                      <a:pt x="227" y="13"/>
                    </a:lnTo>
                    <a:lnTo>
                      <a:pt x="230" y="13"/>
                    </a:lnTo>
                    <a:lnTo>
                      <a:pt x="232" y="16"/>
                    </a:lnTo>
                    <a:lnTo>
                      <a:pt x="235" y="16"/>
                    </a:lnTo>
                    <a:lnTo>
                      <a:pt x="235" y="19"/>
                    </a:lnTo>
                    <a:lnTo>
                      <a:pt x="238" y="21"/>
                    </a:lnTo>
                    <a:lnTo>
                      <a:pt x="238" y="24"/>
                    </a:lnTo>
                    <a:lnTo>
                      <a:pt x="242" y="24"/>
                    </a:lnTo>
                    <a:lnTo>
                      <a:pt x="242" y="28"/>
                    </a:lnTo>
                    <a:lnTo>
                      <a:pt x="244" y="28"/>
                    </a:lnTo>
                    <a:lnTo>
                      <a:pt x="246" y="32"/>
                    </a:lnTo>
                    <a:lnTo>
                      <a:pt x="248" y="32"/>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0" name="その他">
                <a:extLst>
                  <a:ext uri="{FF2B5EF4-FFF2-40B4-BE49-F238E27FC236}">
                    <a16:creationId xmlns:a16="http://schemas.microsoft.com/office/drawing/2014/main" id="{67497325-89CB-4A4C-8C16-86019F097EE2}"/>
                  </a:ext>
                </a:extLst>
              </p:cNvPr>
              <p:cNvSpPr>
                <a:spLocks/>
              </p:cNvSpPr>
              <p:nvPr/>
            </p:nvSpPr>
            <p:spPr bwMode="auto">
              <a:xfrm>
                <a:off x="1009" y="1673"/>
                <a:ext cx="91" cy="401"/>
              </a:xfrm>
              <a:custGeom>
                <a:avLst/>
                <a:gdLst>
                  <a:gd name="T0" fmla="*/ 46 w 91"/>
                  <a:gd name="T1" fmla="*/ 3 h 401"/>
                  <a:gd name="T2" fmla="*/ 42 w 91"/>
                  <a:gd name="T3" fmla="*/ 5 h 401"/>
                  <a:gd name="T4" fmla="*/ 38 w 91"/>
                  <a:gd name="T5" fmla="*/ 8 h 401"/>
                  <a:gd name="T6" fmla="*/ 31 w 91"/>
                  <a:gd name="T7" fmla="*/ 12 h 401"/>
                  <a:gd name="T8" fmla="*/ 24 w 91"/>
                  <a:gd name="T9" fmla="*/ 15 h 401"/>
                  <a:gd name="T10" fmla="*/ 18 w 91"/>
                  <a:gd name="T11" fmla="*/ 22 h 401"/>
                  <a:gd name="T12" fmla="*/ 12 w 91"/>
                  <a:gd name="T13" fmla="*/ 24 h 401"/>
                  <a:gd name="T14" fmla="*/ 10 w 91"/>
                  <a:gd name="T15" fmla="*/ 29 h 401"/>
                  <a:gd name="T16" fmla="*/ 7 w 91"/>
                  <a:gd name="T17" fmla="*/ 33 h 401"/>
                  <a:gd name="T18" fmla="*/ 4 w 91"/>
                  <a:gd name="T19" fmla="*/ 41 h 401"/>
                  <a:gd name="T20" fmla="*/ 1 w 91"/>
                  <a:gd name="T21" fmla="*/ 50 h 401"/>
                  <a:gd name="T22" fmla="*/ 1 w 91"/>
                  <a:gd name="T23" fmla="*/ 58 h 401"/>
                  <a:gd name="T24" fmla="*/ 0 w 91"/>
                  <a:gd name="T25" fmla="*/ 68 h 401"/>
                  <a:gd name="T26" fmla="*/ 0 w 91"/>
                  <a:gd name="T27" fmla="*/ 79 h 401"/>
                  <a:gd name="T28" fmla="*/ 0 w 91"/>
                  <a:gd name="T29" fmla="*/ 87 h 401"/>
                  <a:gd name="T30" fmla="*/ 0 w 91"/>
                  <a:gd name="T31" fmla="*/ 93 h 401"/>
                  <a:gd name="T32" fmla="*/ 1 w 91"/>
                  <a:gd name="T33" fmla="*/ 101 h 401"/>
                  <a:gd name="T34" fmla="*/ 1 w 91"/>
                  <a:gd name="T35" fmla="*/ 107 h 401"/>
                  <a:gd name="T36" fmla="*/ 1 w 91"/>
                  <a:gd name="T37" fmla="*/ 116 h 401"/>
                  <a:gd name="T38" fmla="*/ 1 w 91"/>
                  <a:gd name="T39" fmla="*/ 122 h 401"/>
                  <a:gd name="T40" fmla="*/ 2 w 91"/>
                  <a:gd name="T41" fmla="*/ 132 h 401"/>
                  <a:gd name="T42" fmla="*/ 2 w 91"/>
                  <a:gd name="T43" fmla="*/ 139 h 401"/>
                  <a:gd name="T44" fmla="*/ 2 w 91"/>
                  <a:gd name="T45" fmla="*/ 145 h 401"/>
                  <a:gd name="T46" fmla="*/ 2 w 91"/>
                  <a:gd name="T47" fmla="*/ 152 h 401"/>
                  <a:gd name="T48" fmla="*/ 5 w 91"/>
                  <a:gd name="T49" fmla="*/ 167 h 401"/>
                  <a:gd name="T50" fmla="*/ 5 w 91"/>
                  <a:gd name="T51" fmla="*/ 191 h 401"/>
                  <a:gd name="T52" fmla="*/ 4 w 91"/>
                  <a:gd name="T53" fmla="*/ 219 h 401"/>
                  <a:gd name="T54" fmla="*/ 4 w 91"/>
                  <a:gd name="T55" fmla="*/ 248 h 401"/>
                  <a:gd name="T56" fmla="*/ 3 w 91"/>
                  <a:gd name="T57" fmla="*/ 277 h 401"/>
                  <a:gd name="T58" fmla="*/ 3 w 91"/>
                  <a:gd name="T59" fmla="*/ 306 h 401"/>
                  <a:gd name="T60" fmla="*/ 3 w 91"/>
                  <a:gd name="T61" fmla="*/ 332 h 401"/>
                  <a:gd name="T62" fmla="*/ 7 w 91"/>
                  <a:gd name="T63" fmla="*/ 354 h 401"/>
                  <a:gd name="T64" fmla="*/ 10 w 91"/>
                  <a:gd name="T65" fmla="*/ 366 h 401"/>
                  <a:gd name="T66" fmla="*/ 10 w 91"/>
                  <a:gd name="T67" fmla="*/ 366 h 401"/>
                  <a:gd name="T68" fmla="*/ 10 w 91"/>
                  <a:gd name="T69" fmla="*/ 367 h 401"/>
                  <a:gd name="T70" fmla="*/ 10 w 91"/>
                  <a:gd name="T71" fmla="*/ 367 h 401"/>
                  <a:gd name="T72" fmla="*/ 13 w 91"/>
                  <a:gd name="T73" fmla="*/ 369 h 401"/>
                  <a:gd name="T74" fmla="*/ 13 w 91"/>
                  <a:gd name="T75" fmla="*/ 369 h 401"/>
                  <a:gd name="T76" fmla="*/ 15 w 91"/>
                  <a:gd name="T77" fmla="*/ 370 h 401"/>
                  <a:gd name="T78" fmla="*/ 15 w 91"/>
                  <a:gd name="T79" fmla="*/ 370 h 401"/>
                  <a:gd name="T80" fmla="*/ 18 w 91"/>
                  <a:gd name="T81" fmla="*/ 373 h 401"/>
                  <a:gd name="T82" fmla="*/ 23 w 91"/>
                  <a:gd name="T83" fmla="*/ 379 h 401"/>
                  <a:gd name="T84" fmla="*/ 33 w 91"/>
                  <a:gd name="T85" fmla="*/ 385 h 401"/>
                  <a:gd name="T86" fmla="*/ 45 w 91"/>
                  <a:gd name="T87" fmla="*/ 391 h 401"/>
                  <a:gd name="T88" fmla="*/ 56 w 91"/>
                  <a:gd name="T89" fmla="*/ 396 h 401"/>
                  <a:gd name="T90" fmla="*/ 67 w 91"/>
                  <a:gd name="T91" fmla="*/ 399 h 401"/>
                  <a:gd name="T92" fmla="*/ 77 w 91"/>
                  <a:gd name="T93" fmla="*/ 400 h 401"/>
                  <a:gd name="T94" fmla="*/ 86 w 91"/>
                  <a:gd name="T95" fmla="*/ 40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401">
                    <a:moveTo>
                      <a:pt x="48" y="0"/>
                    </a:moveTo>
                    <a:lnTo>
                      <a:pt x="46" y="3"/>
                    </a:lnTo>
                    <a:lnTo>
                      <a:pt x="45" y="3"/>
                    </a:lnTo>
                    <a:lnTo>
                      <a:pt x="42" y="5"/>
                    </a:lnTo>
                    <a:lnTo>
                      <a:pt x="40" y="5"/>
                    </a:lnTo>
                    <a:lnTo>
                      <a:pt x="38" y="8"/>
                    </a:lnTo>
                    <a:lnTo>
                      <a:pt x="35" y="9"/>
                    </a:lnTo>
                    <a:lnTo>
                      <a:pt x="31" y="12"/>
                    </a:lnTo>
                    <a:lnTo>
                      <a:pt x="29" y="12"/>
                    </a:lnTo>
                    <a:lnTo>
                      <a:pt x="24" y="15"/>
                    </a:lnTo>
                    <a:lnTo>
                      <a:pt x="21" y="18"/>
                    </a:lnTo>
                    <a:lnTo>
                      <a:pt x="18" y="22"/>
                    </a:lnTo>
                    <a:lnTo>
                      <a:pt x="15" y="22"/>
                    </a:lnTo>
                    <a:lnTo>
                      <a:pt x="12" y="24"/>
                    </a:lnTo>
                    <a:lnTo>
                      <a:pt x="11" y="26"/>
                    </a:lnTo>
                    <a:lnTo>
                      <a:pt x="10" y="29"/>
                    </a:lnTo>
                    <a:lnTo>
                      <a:pt x="10" y="29"/>
                    </a:lnTo>
                    <a:lnTo>
                      <a:pt x="7" y="33"/>
                    </a:lnTo>
                    <a:lnTo>
                      <a:pt x="7" y="37"/>
                    </a:lnTo>
                    <a:lnTo>
                      <a:pt x="4" y="41"/>
                    </a:lnTo>
                    <a:lnTo>
                      <a:pt x="4" y="44"/>
                    </a:lnTo>
                    <a:lnTo>
                      <a:pt x="1" y="50"/>
                    </a:lnTo>
                    <a:lnTo>
                      <a:pt x="1" y="53"/>
                    </a:lnTo>
                    <a:lnTo>
                      <a:pt x="1" y="58"/>
                    </a:lnTo>
                    <a:lnTo>
                      <a:pt x="1" y="62"/>
                    </a:lnTo>
                    <a:lnTo>
                      <a:pt x="0" y="68"/>
                    </a:lnTo>
                    <a:lnTo>
                      <a:pt x="0" y="73"/>
                    </a:lnTo>
                    <a:lnTo>
                      <a:pt x="0" y="79"/>
                    </a:lnTo>
                    <a:lnTo>
                      <a:pt x="0" y="82"/>
                    </a:lnTo>
                    <a:lnTo>
                      <a:pt x="0" y="87"/>
                    </a:lnTo>
                    <a:lnTo>
                      <a:pt x="0" y="90"/>
                    </a:lnTo>
                    <a:lnTo>
                      <a:pt x="0" y="93"/>
                    </a:lnTo>
                    <a:lnTo>
                      <a:pt x="1" y="97"/>
                    </a:lnTo>
                    <a:lnTo>
                      <a:pt x="1" y="101"/>
                    </a:lnTo>
                    <a:lnTo>
                      <a:pt x="1" y="103"/>
                    </a:lnTo>
                    <a:lnTo>
                      <a:pt x="1" y="107"/>
                    </a:lnTo>
                    <a:lnTo>
                      <a:pt x="1" y="110"/>
                    </a:lnTo>
                    <a:lnTo>
                      <a:pt x="1" y="116"/>
                    </a:lnTo>
                    <a:lnTo>
                      <a:pt x="1" y="119"/>
                    </a:lnTo>
                    <a:lnTo>
                      <a:pt x="1" y="122"/>
                    </a:lnTo>
                    <a:lnTo>
                      <a:pt x="2" y="125"/>
                    </a:lnTo>
                    <a:lnTo>
                      <a:pt x="2" y="132"/>
                    </a:lnTo>
                    <a:lnTo>
                      <a:pt x="2" y="134"/>
                    </a:lnTo>
                    <a:lnTo>
                      <a:pt x="2" y="139"/>
                    </a:lnTo>
                    <a:lnTo>
                      <a:pt x="2" y="142"/>
                    </a:lnTo>
                    <a:lnTo>
                      <a:pt x="2" y="145"/>
                    </a:lnTo>
                    <a:lnTo>
                      <a:pt x="2" y="149"/>
                    </a:lnTo>
                    <a:lnTo>
                      <a:pt x="2" y="152"/>
                    </a:lnTo>
                    <a:lnTo>
                      <a:pt x="5" y="155"/>
                    </a:lnTo>
                    <a:lnTo>
                      <a:pt x="5" y="167"/>
                    </a:lnTo>
                    <a:lnTo>
                      <a:pt x="5" y="178"/>
                    </a:lnTo>
                    <a:lnTo>
                      <a:pt x="5" y="191"/>
                    </a:lnTo>
                    <a:lnTo>
                      <a:pt x="6" y="203"/>
                    </a:lnTo>
                    <a:lnTo>
                      <a:pt x="4" y="219"/>
                    </a:lnTo>
                    <a:lnTo>
                      <a:pt x="4" y="233"/>
                    </a:lnTo>
                    <a:lnTo>
                      <a:pt x="4" y="248"/>
                    </a:lnTo>
                    <a:lnTo>
                      <a:pt x="4" y="261"/>
                    </a:lnTo>
                    <a:lnTo>
                      <a:pt x="3" y="277"/>
                    </a:lnTo>
                    <a:lnTo>
                      <a:pt x="3" y="290"/>
                    </a:lnTo>
                    <a:lnTo>
                      <a:pt x="3" y="306"/>
                    </a:lnTo>
                    <a:lnTo>
                      <a:pt x="3" y="319"/>
                    </a:lnTo>
                    <a:lnTo>
                      <a:pt x="3" y="332"/>
                    </a:lnTo>
                    <a:lnTo>
                      <a:pt x="5" y="344"/>
                    </a:lnTo>
                    <a:lnTo>
                      <a:pt x="7" y="354"/>
                    </a:lnTo>
                    <a:lnTo>
                      <a:pt x="10" y="363"/>
                    </a:lnTo>
                    <a:lnTo>
                      <a:pt x="10" y="366"/>
                    </a:lnTo>
                    <a:lnTo>
                      <a:pt x="10" y="366"/>
                    </a:lnTo>
                    <a:lnTo>
                      <a:pt x="10" y="366"/>
                    </a:lnTo>
                    <a:lnTo>
                      <a:pt x="10" y="366"/>
                    </a:lnTo>
                    <a:lnTo>
                      <a:pt x="10" y="367"/>
                    </a:lnTo>
                    <a:lnTo>
                      <a:pt x="10" y="367"/>
                    </a:lnTo>
                    <a:lnTo>
                      <a:pt x="10" y="367"/>
                    </a:lnTo>
                    <a:lnTo>
                      <a:pt x="13" y="367"/>
                    </a:lnTo>
                    <a:lnTo>
                      <a:pt x="13" y="369"/>
                    </a:lnTo>
                    <a:lnTo>
                      <a:pt x="13" y="369"/>
                    </a:lnTo>
                    <a:lnTo>
                      <a:pt x="13" y="369"/>
                    </a:lnTo>
                    <a:lnTo>
                      <a:pt x="15" y="369"/>
                    </a:lnTo>
                    <a:lnTo>
                      <a:pt x="15" y="370"/>
                    </a:lnTo>
                    <a:lnTo>
                      <a:pt x="15" y="370"/>
                    </a:lnTo>
                    <a:lnTo>
                      <a:pt x="15" y="370"/>
                    </a:lnTo>
                    <a:lnTo>
                      <a:pt x="18" y="370"/>
                    </a:lnTo>
                    <a:lnTo>
                      <a:pt x="18" y="373"/>
                    </a:lnTo>
                    <a:lnTo>
                      <a:pt x="20" y="376"/>
                    </a:lnTo>
                    <a:lnTo>
                      <a:pt x="23" y="379"/>
                    </a:lnTo>
                    <a:lnTo>
                      <a:pt x="29" y="382"/>
                    </a:lnTo>
                    <a:lnTo>
                      <a:pt x="33" y="385"/>
                    </a:lnTo>
                    <a:lnTo>
                      <a:pt x="38" y="389"/>
                    </a:lnTo>
                    <a:lnTo>
                      <a:pt x="45" y="391"/>
                    </a:lnTo>
                    <a:lnTo>
                      <a:pt x="51" y="393"/>
                    </a:lnTo>
                    <a:lnTo>
                      <a:pt x="56" y="396"/>
                    </a:lnTo>
                    <a:lnTo>
                      <a:pt x="62" y="397"/>
                    </a:lnTo>
                    <a:lnTo>
                      <a:pt x="67" y="399"/>
                    </a:lnTo>
                    <a:lnTo>
                      <a:pt x="73" y="399"/>
                    </a:lnTo>
                    <a:lnTo>
                      <a:pt x="77" y="400"/>
                    </a:lnTo>
                    <a:lnTo>
                      <a:pt x="83" y="400"/>
                    </a:lnTo>
                    <a:lnTo>
                      <a:pt x="86" y="400"/>
                    </a:lnTo>
                    <a:lnTo>
                      <a:pt x="90" y="39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1" name="その他">
                <a:extLst>
                  <a:ext uri="{FF2B5EF4-FFF2-40B4-BE49-F238E27FC236}">
                    <a16:creationId xmlns:a16="http://schemas.microsoft.com/office/drawing/2014/main" id="{F1F69D7F-29D5-4EE4-A367-8B951EBB8682}"/>
                  </a:ext>
                </a:extLst>
              </p:cNvPr>
              <p:cNvSpPr>
                <a:spLocks/>
              </p:cNvSpPr>
              <p:nvPr/>
            </p:nvSpPr>
            <p:spPr bwMode="auto">
              <a:xfrm>
                <a:off x="1042" y="1651"/>
                <a:ext cx="186" cy="115"/>
              </a:xfrm>
              <a:custGeom>
                <a:avLst/>
                <a:gdLst>
                  <a:gd name="T0" fmla="*/ 21 w 186"/>
                  <a:gd name="T1" fmla="*/ 0 h 115"/>
                  <a:gd name="T2" fmla="*/ 9 w 186"/>
                  <a:gd name="T3" fmla="*/ 13 h 115"/>
                  <a:gd name="T4" fmla="*/ 0 w 186"/>
                  <a:gd name="T5" fmla="*/ 34 h 115"/>
                  <a:gd name="T6" fmla="*/ 29 w 186"/>
                  <a:gd name="T7" fmla="*/ 63 h 115"/>
                  <a:gd name="T8" fmla="*/ 54 w 186"/>
                  <a:gd name="T9" fmla="*/ 81 h 115"/>
                  <a:gd name="T10" fmla="*/ 91 w 186"/>
                  <a:gd name="T11" fmla="*/ 99 h 115"/>
                  <a:gd name="T12" fmla="*/ 145 w 186"/>
                  <a:gd name="T13" fmla="*/ 107 h 115"/>
                  <a:gd name="T14" fmla="*/ 169 w 186"/>
                  <a:gd name="T15" fmla="*/ 114 h 115"/>
                  <a:gd name="T16" fmla="*/ 169 w 186"/>
                  <a:gd name="T17" fmla="*/ 90 h 115"/>
                  <a:gd name="T18" fmla="*/ 185 w 186"/>
                  <a:gd name="T19" fmla="*/ 63 h 115"/>
                  <a:gd name="T20" fmla="*/ 136 w 186"/>
                  <a:gd name="T21" fmla="*/ 68 h 115"/>
                  <a:gd name="T22" fmla="*/ 103 w 186"/>
                  <a:gd name="T23" fmla="*/ 58 h 115"/>
                  <a:gd name="T24" fmla="*/ 88 w 186"/>
                  <a:gd name="T25" fmla="*/ 46 h 115"/>
                  <a:gd name="T26" fmla="*/ 60 w 186"/>
                  <a:gd name="T27" fmla="*/ 29 h 115"/>
                  <a:gd name="T28" fmla="*/ 29 w 186"/>
                  <a:gd name="T29" fmla="*/ 13 h 115"/>
                  <a:gd name="T30" fmla="*/ 29 w 186"/>
                  <a:gd name="T31" fmla="*/ 7 h 115"/>
                  <a:gd name="T32" fmla="*/ 21 w 186"/>
                  <a:gd name="T33" fmla="*/ 0 h 115"/>
                  <a:gd name="T34" fmla="*/ 21 w 186"/>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5">
                    <a:moveTo>
                      <a:pt x="21" y="0"/>
                    </a:moveTo>
                    <a:lnTo>
                      <a:pt x="9" y="13"/>
                    </a:lnTo>
                    <a:lnTo>
                      <a:pt x="0" y="34"/>
                    </a:lnTo>
                    <a:lnTo>
                      <a:pt x="29" y="63"/>
                    </a:lnTo>
                    <a:lnTo>
                      <a:pt x="54" y="81"/>
                    </a:lnTo>
                    <a:lnTo>
                      <a:pt x="91" y="99"/>
                    </a:lnTo>
                    <a:lnTo>
                      <a:pt x="145" y="107"/>
                    </a:lnTo>
                    <a:lnTo>
                      <a:pt x="169" y="114"/>
                    </a:lnTo>
                    <a:lnTo>
                      <a:pt x="169" y="90"/>
                    </a:lnTo>
                    <a:lnTo>
                      <a:pt x="185" y="63"/>
                    </a:lnTo>
                    <a:lnTo>
                      <a:pt x="136" y="68"/>
                    </a:lnTo>
                    <a:lnTo>
                      <a:pt x="103" y="58"/>
                    </a:lnTo>
                    <a:lnTo>
                      <a:pt x="88" y="46"/>
                    </a:lnTo>
                    <a:lnTo>
                      <a:pt x="60" y="29"/>
                    </a:lnTo>
                    <a:lnTo>
                      <a:pt x="29" y="13"/>
                    </a:lnTo>
                    <a:lnTo>
                      <a:pt x="29" y="7"/>
                    </a:lnTo>
                    <a:lnTo>
                      <a:pt x="21" y="0"/>
                    </a:lnTo>
                    <a:lnTo>
                      <a:pt x="21"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2" name="その他">
                <a:extLst>
                  <a:ext uri="{FF2B5EF4-FFF2-40B4-BE49-F238E27FC236}">
                    <a16:creationId xmlns:a16="http://schemas.microsoft.com/office/drawing/2014/main" id="{13B3A7CD-227F-4D55-BA5D-2002973CC652}"/>
                  </a:ext>
                </a:extLst>
              </p:cNvPr>
              <p:cNvSpPr>
                <a:spLocks/>
              </p:cNvSpPr>
              <p:nvPr/>
            </p:nvSpPr>
            <p:spPr bwMode="auto">
              <a:xfrm>
                <a:off x="1262" y="1891"/>
                <a:ext cx="104" cy="149"/>
              </a:xfrm>
              <a:custGeom>
                <a:avLst/>
                <a:gdLst>
                  <a:gd name="T0" fmla="*/ 57 w 104"/>
                  <a:gd name="T1" fmla="*/ 0 h 149"/>
                  <a:gd name="T2" fmla="*/ 72 w 104"/>
                  <a:gd name="T3" fmla="*/ 32 h 149"/>
                  <a:gd name="T4" fmla="*/ 103 w 104"/>
                  <a:gd name="T5" fmla="*/ 111 h 149"/>
                  <a:gd name="T6" fmla="*/ 103 w 104"/>
                  <a:gd name="T7" fmla="*/ 148 h 149"/>
                  <a:gd name="T8" fmla="*/ 46 w 104"/>
                  <a:gd name="T9" fmla="*/ 128 h 149"/>
                  <a:gd name="T10" fmla="*/ 15 w 104"/>
                  <a:gd name="T11" fmla="*/ 57 h 149"/>
                  <a:gd name="T12" fmla="*/ 0 w 104"/>
                  <a:gd name="T13" fmla="*/ 13 h 149"/>
                  <a:gd name="T14" fmla="*/ 15 w 104"/>
                  <a:gd name="T15" fmla="*/ 0 h 149"/>
                  <a:gd name="T16" fmla="*/ 35 w 104"/>
                  <a:gd name="T17" fmla="*/ 13 h 149"/>
                  <a:gd name="T18" fmla="*/ 57 w 104"/>
                  <a:gd name="T19" fmla="*/ 0 h 149"/>
                  <a:gd name="T20" fmla="*/ 57 w 104"/>
                  <a:gd name="T2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49">
                    <a:moveTo>
                      <a:pt x="57" y="0"/>
                    </a:moveTo>
                    <a:lnTo>
                      <a:pt x="72" y="32"/>
                    </a:lnTo>
                    <a:lnTo>
                      <a:pt x="103" y="111"/>
                    </a:lnTo>
                    <a:lnTo>
                      <a:pt x="103" y="148"/>
                    </a:lnTo>
                    <a:lnTo>
                      <a:pt x="46" y="128"/>
                    </a:lnTo>
                    <a:lnTo>
                      <a:pt x="15" y="57"/>
                    </a:lnTo>
                    <a:lnTo>
                      <a:pt x="0" y="13"/>
                    </a:lnTo>
                    <a:lnTo>
                      <a:pt x="15" y="0"/>
                    </a:lnTo>
                    <a:lnTo>
                      <a:pt x="35" y="13"/>
                    </a:lnTo>
                    <a:lnTo>
                      <a:pt x="57" y="0"/>
                    </a:lnTo>
                    <a:lnTo>
                      <a:pt x="57" y="0"/>
                    </a:lnTo>
                  </a:path>
                </a:pathLst>
              </a:custGeom>
              <a:solidFill>
                <a:srgbClr val="C0007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3" name="その他">
                <a:extLst>
                  <a:ext uri="{FF2B5EF4-FFF2-40B4-BE49-F238E27FC236}">
                    <a16:creationId xmlns:a16="http://schemas.microsoft.com/office/drawing/2014/main" id="{3D3A68CF-7796-41D4-898A-8899432830DF}"/>
                  </a:ext>
                </a:extLst>
              </p:cNvPr>
              <p:cNvSpPr>
                <a:spLocks/>
              </p:cNvSpPr>
              <p:nvPr/>
            </p:nvSpPr>
            <p:spPr bwMode="auto">
              <a:xfrm>
                <a:off x="1366" y="1813"/>
                <a:ext cx="339" cy="95"/>
              </a:xfrm>
              <a:custGeom>
                <a:avLst/>
                <a:gdLst>
                  <a:gd name="T0" fmla="*/ 30 w 339"/>
                  <a:gd name="T1" fmla="*/ 15 h 95"/>
                  <a:gd name="T2" fmla="*/ 65 w 339"/>
                  <a:gd name="T3" fmla="*/ 21 h 95"/>
                  <a:gd name="T4" fmla="*/ 113 w 339"/>
                  <a:gd name="T5" fmla="*/ 27 h 95"/>
                  <a:gd name="T6" fmla="*/ 158 w 339"/>
                  <a:gd name="T7" fmla="*/ 29 h 95"/>
                  <a:gd name="T8" fmla="*/ 175 w 339"/>
                  <a:gd name="T9" fmla="*/ 27 h 95"/>
                  <a:gd name="T10" fmla="*/ 197 w 339"/>
                  <a:gd name="T11" fmla="*/ 17 h 95"/>
                  <a:gd name="T12" fmla="*/ 219 w 339"/>
                  <a:gd name="T13" fmla="*/ 8 h 95"/>
                  <a:gd name="T14" fmla="*/ 237 w 339"/>
                  <a:gd name="T15" fmla="*/ 2 h 95"/>
                  <a:gd name="T16" fmla="*/ 248 w 339"/>
                  <a:gd name="T17" fmla="*/ 0 h 95"/>
                  <a:gd name="T18" fmla="*/ 261 w 339"/>
                  <a:gd name="T19" fmla="*/ 0 h 95"/>
                  <a:gd name="T20" fmla="*/ 276 w 339"/>
                  <a:gd name="T21" fmla="*/ 0 h 95"/>
                  <a:gd name="T22" fmla="*/ 291 w 339"/>
                  <a:gd name="T23" fmla="*/ 0 h 95"/>
                  <a:gd name="T24" fmla="*/ 304 w 339"/>
                  <a:gd name="T25" fmla="*/ 3 h 95"/>
                  <a:gd name="T26" fmla="*/ 316 w 339"/>
                  <a:gd name="T27" fmla="*/ 5 h 95"/>
                  <a:gd name="T28" fmla="*/ 328 w 339"/>
                  <a:gd name="T29" fmla="*/ 12 h 95"/>
                  <a:gd name="T30" fmla="*/ 335 w 339"/>
                  <a:gd name="T31" fmla="*/ 16 h 95"/>
                  <a:gd name="T32" fmla="*/ 335 w 339"/>
                  <a:gd name="T33" fmla="*/ 19 h 95"/>
                  <a:gd name="T34" fmla="*/ 331 w 339"/>
                  <a:gd name="T35" fmla="*/ 20 h 95"/>
                  <a:gd name="T36" fmla="*/ 325 w 339"/>
                  <a:gd name="T37" fmla="*/ 22 h 95"/>
                  <a:gd name="T38" fmla="*/ 324 w 339"/>
                  <a:gd name="T39" fmla="*/ 22 h 95"/>
                  <a:gd name="T40" fmla="*/ 322 w 339"/>
                  <a:gd name="T41" fmla="*/ 22 h 95"/>
                  <a:gd name="T42" fmla="*/ 320 w 339"/>
                  <a:gd name="T43" fmla="*/ 22 h 95"/>
                  <a:gd name="T44" fmla="*/ 318 w 339"/>
                  <a:gd name="T45" fmla="*/ 22 h 95"/>
                  <a:gd name="T46" fmla="*/ 318 w 339"/>
                  <a:gd name="T47" fmla="*/ 22 h 95"/>
                  <a:gd name="T48" fmla="*/ 310 w 339"/>
                  <a:gd name="T49" fmla="*/ 22 h 95"/>
                  <a:gd name="T50" fmla="*/ 300 w 339"/>
                  <a:gd name="T51" fmla="*/ 22 h 95"/>
                  <a:gd name="T52" fmla="*/ 289 w 339"/>
                  <a:gd name="T53" fmla="*/ 22 h 95"/>
                  <a:gd name="T54" fmla="*/ 277 w 339"/>
                  <a:gd name="T55" fmla="*/ 22 h 95"/>
                  <a:gd name="T56" fmla="*/ 273 w 339"/>
                  <a:gd name="T57" fmla="*/ 22 h 95"/>
                  <a:gd name="T58" fmla="*/ 273 w 339"/>
                  <a:gd name="T59" fmla="*/ 22 h 95"/>
                  <a:gd name="T60" fmla="*/ 270 w 339"/>
                  <a:gd name="T61" fmla="*/ 22 h 95"/>
                  <a:gd name="T62" fmla="*/ 270 w 339"/>
                  <a:gd name="T63" fmla="*/ 22 h 95"/>
                  <a:gd name="T64" fmla="*/ 270 w 339"/>
                  <a:gd name="T65" fmla="*/ 29 h 95"/>
                  <a:gd name="T66" fmla="*/ 270 w 339"/>
                  <a:gd name="T67" fmla="*/ 34 h 95"/>
                  <a:gd name="T68" fmla="*/ 272 w 339"/>
                  <a:gd name="T69" fmla="*/ 40 h 95"/>
                  <a:gd name="T70" fmla="*/ 272 w 339"/>
                  <a:gd name="T71" fmla="*/ 46 h 95"/>
                  <a:gd name="T72" fmla="*/ 272 w 339"/>
                  <a:gd name="T73" fmla="*/ 54 h 95"/>
                  <a:gd name="T74" fmla="*/ 272 w 339"/>
                  <a:gd name="T75" fmla="*/ 63 h 95"/>
                  <a:gd name="T76" fmla="*/ 270 w 339"/>
                  <a:gd name="T77" fmla="*/ 71 h 95"/>
                  <a:gd name="T78" fmla="*/ 270 w 339"/>
                  <a:gd name="T79" fmla="*/ 73 h 95"/>
                  <a:gd name="T80" fmla="*/ 261 w 339"/>
                  <a:gd name="T81" fmla="*/ 79 h 95"/>
                  <a:gd name="T82" fmla="*/ 241 w 339"/>
                  <a:gd name="T83" fmla="*/ 85 h 95"/>
                  <a:gd name="T84" fmla="*/ 215 w 339"/>
                  <a:gd name="T85" fmla="*/ 91 h 95"/>
                  <a:gd name="T86" fmla="*/ 195 w 339"/>
                  <a:gd name="T87" fmla="*/ 92 h 95"/>
                  <a:gd name="T88" fmla="*/ 186 w 339"/>
                  <a:gd name="T89" fmla="*/ 93 h 95"/>
                  <a:gd name="T90" fmla="*/ 182 w 339"/>
                  <a:gd name="T91" fmla="*/ 93 h 95"/>
                  <a:gd name="T92" fmla="*/ 176 w 339"/>
                  <a:gd name="T93" fmla="*/ 94 h 95"/>
                  <a:gd name="T94" fmla="*/ 171 w 339"/>
                  <a:gd name="T95" fmla="*/ 94 h 95"/>
                  <a:gd name="T96" fmla="*/ 163 w 339"/>
                  <a:gd name="T97" fmla="*/ 93 h 95"/>
                  <a:gd name="T98" fmla="*/ 153 w 339"/>
                  <a:gd name="T99" fmla="*/ 90 h 95"/>
                  <a:gd name="T100" fmla="*/ 144 w 339"/>
                  <a:gd name="T101" fmla="*/ 85 h 95"/>
                  <a:gd name="T102" fmla="*/ 138 w 339"/>
                  <a:gd name="T103" fmla="*/ 80 h 95"/>
                  <a:gd name="T104" fmla="*/ 109 w 339"/>
                  <a:gd name="T105" fmla="*/ 76 h 95"/>
                  <a:gd name="T106" fmla="*/ 65 w 339"/>
                  <a:gd name="T107" fmla="*/ 73 h 95"/>
                  <a:gd name="T108" fmla="*/ 25 w 339"/>
                  <a:gd name="T109" fmla="*/ 73 h 95"/>
                  <a:gd name="T110" fmla="*/ 2 w 339"/>
                  <a:gd name="T111" fmla="*/ 73 h 95"/>
                  <a:gd name="T112" fmla="*/ 0 w 339"/>
                  <a:gd name="T113" fmla="*/ 64 h 95"/>
                  <a:gd name="T114" fmla="*/ 0 w 339"/>
                  <a:gd name="T115" fmla="*/ 47 h 95"/>
                  <a:gd name="T116" fmla="*/ 6 w 339"/>
                  <a:gd name="T117" fmla="*/ 29 h 95"/>
                  <a:gd name="T118" fmla="*/ 17 w 339"/>
                  <a:gd name="T119"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 h="95">
                    <a:moveTo>
                      <a:pt x="21" y="11"/>
                    </a:moveTo>
                    <a:lnTo>
                      <a:pt x="21" y="13"/>
                    </a:lnTo>
                    <a:lnTo>
                      <a:pt x="25" y="13"/>
                    </a:lnTo>
                    <a:lnTo>
                      <a:pt x="30" y="15"/>
                    </a:lnTo>
                    <a:lnTo>
                      <a:pt x="37" y="15"/>
                    </a:lnTo>
                    <a:lnTo>
                      <a:pt x="45" y="18"/>
                    </a:lnTo>
                    <a:lnTo>
                      <a:pt x="55" y="18"/>
                    </a:lnTo>
                    <a:lnTo>
                      <a:pt x="65" y="21"/>
                    </a:lnTo>
                    <a:lnTo>
                      <a:pt x="78" y="21"/>
                    </a:lnTo>
                    <a:lnTo>
                      <a:pt x="89" y="25"/>
                    </a:lnTo>
                    <a:lnTo>
                      <a:pt x="101" y="25"/>
                    </a:lnTo>
                    <a:lnTo>
                      <a:pt x="113" y="27"/>
                    </a:lnTo>
                    <a:lnTo>
                      <a:pt x="126" y="27"/>
                    </a:lnTo>
                    <a:lnTo>
                      <a:pt x="136" y="29"/>
                    </a:lnTo>
                    <a:lnTo>
                      <a:pt x="148" y="29"/>
                    </a:lnTo>
                    <a:lnTo>
                      <a:pt x="158" y="29"/>
                    </a:lnTo>
                    <a:lnTo>
                      <a:pt x="168" y="27"/>
                    </a:lnTo>
                    <a:lnTo>
                      <a:pt x="169" y="27"/>
                    </a:lnTo>
                    <a:lnTo>
                      <a:pt x="172" y="27"/>
                    </a:lnTo>
                    <a:lnTo>
                      <a:pt x="175" y="27"/>
                    </a:lnTo>
                    <a:lnTo>
                      <a:pt x="181" y="25"/>
                    </a:lnTo>
                    <a:lnTo>
                      <a:pt x="186" y="23"/>
                    </a:lnTo>
                    <a:lnTo>
                      <a:pt x="192" y="20"/>
                    </a:lnTo>
                    <a:lnTo>
                      <a:pt x="197" y="17"/>
                    </a:lnTo>
                    <a:lnTo>
                      <a:pt x="204" y="14"/>
                    </a:lnTo>
                    <a:lnTo>
                      <a:pt x="208" y="14"/>
                    </a:lnTo>
                    <a:lnTo>
                      <a:pt x="214" y="11"/>
                    </a:lnTo>
                    <a:lnTo>
                      <a:pt x="219" y="8"/>
                    </a:lnTo>
                    <a:lnTo>
                      <a:pt x="225" y="5"/>
                    </a:lnTo>
                    <a:lnTo>
                      <a:pt x="228" y="5"/>
                    </a:lnTo>
                    <a:lnTo>
                      <a:pt x="234" y="2"/>
                    </a:lnTo>
                    <a:lnTo>
                      <a:pt x="237" y="2"/>
                    </a:lnTo>
                    <a:lnTo>
                      <a:pt x="241" y="0"/>
                    </a:lnTo>
                    <a:lnTo>
                      <a:pt x="242" y="0"/>
                    </a:lnTo>
                    <a:lnTo>
                      <a:pt x="245" y="0"/>
                    </a:lnTo>
                    <a:lnTo>
                      <a:pt x="248" y="0"/>
                    </a:lnTo>
                    <a:lnTo>
                      <a:pt x="251" y="0"/>
                    </a:lnTo>
                    <a:lnTo>
                      <a:pt x="254" y="0"/>
                    </a:lnTo>
                    <a:lnTo>
                      <a:pt x="257" y="0"/>
                    </a:lnTo>
                    <a:lnTo>
                      <a:pt x="261" y="0"/>
                    </a:lnTo>
                    <a:lnTo>
                      <a:pt x="267" y="0"/>
                    </a:lnTo>
                    <a:lnTo>
                      <a:pt x="270" y="0"/>
                    </a:lnTo>
                    <a:lnTo>
                      <a:pt x="273" y="0"/>
                    </a:lnTo>
                    <a:lnTo>
                      <a:pt x="276" y="0"/>
                    </a:lnTo>
                    <a:lnTo>
                      <a:pt x="282" y="0"/>
                    </a:lnTo>
                    <a:lnTo>
                      <a:pt x="285" y="0"/>
                    </a:lnTo>
                    <a:lnTo>
                      <a:pt x="288" y="0"/>
                    </a:lnTo>
                    <a:lnTo>
                      <a:pt x="291" y="0"/>
                    </a:lnTo>
                    <a:lnTo>
                      <a:pt x="298" y="0"/>
                    </a:lnTo>
                    <a:lnTo>
                      <a:pt x="298" y="3"/>
                    </a:lnTo>
                    <a:lnTo>
                      <a:pt x="300" y="3"/>
                    </a:lnTo>
                    <a:lnTo>
                      <a:pt x="304" y="3"/>
                    </a:lnTo>
                    <a:lnTo>
                      <a:pt x="307" y="3"/>
                    </a:lnTo>
                    <a:lnTo>
                      <a:pt x="310" y="5"/>
                    </a:lnTo>
                    <a:lnTo>
                      <a:pt x="313" y="5"/>
                    </a:lnTo>
                    <a:lnTo>
                      <a:pt x="316" y="5"/>
                    </a:lnTo>
                    <a:lnTo>
                      <a:pt x="320" y="5"/>
                    </a:lnTo>
                    <a:lnTo>
                      <a:pt x="322" y="9"/>
                    </a:lnTo>
                    <a:lnTo>
                      <a:pt x="325" y="9"/>
                    </a:lnTo>
                    <a:lnTo>
                      <a:pt x="328" y="12"/>
                    </a:lnTo>
                    <a:lnTo>
                      <a:pt x="331" y="12"/>
                    </a:lnTo>
                    <a:lnTo>
                      <a:pt x="333" y="15"/>
                    </a:lnTo>
                    <a:lnTo>
                      <a:pt x="335" y="15"/>
                    </a:lnTo>
                    <a:lnTo>
                      <a:pt x="335" y="16"/>
                    </a:lnTo>
                    <a:lnTo>
                      <a:pt x="338" y="16"/>
                    </a:lnTo>
                    <a:lnTo>
                      <a:pt x="335" y="19"/>
                    </a:lnTo>
                    <a:lnTo>
                      <a:pt x="335" y="19"/>
                    </a:lnTo>
                    <a:lnTo>
                      <a:pt x="335" y="19"/>
                    </a:lnTo>
                    <a:lnTo>
                      <a:pt x="335" y="19"/>
                    </a:lnTo>
                    <a:lnTo>
                      <a:pt x="331" y="20"/>
                    </a:lnTo>
                    <a:lnTo>
                      <a:pt x="331" y="20"/>
                    </a:lnTo>
                    <a:lnTo>
                      <a:pt x="331" y="20"/>
                    </a:lnTo>
                    <a:lnTo>
                      <a:pt x="331" y="20"/>
                    </a:lnTo>
                    <a:lnTo>
                      <a:pt x="327" y="22"/>
                    </a:lnTo>
                    <a:lnTo>
                      <a:pt x="327" y="22"/>
                    </a:lnTo>
                    <a:lnTo>
                      <a:pt x="325" y="22"/>
                    </a:lnTo>
                    <a:lnTo>
                      <a:pt x="325" y="22"/>
                    </a:lnTo>
                    <a:lnTo>
                      <a:pt x="324" y="22"/>
                    </a:lnTo>
                    <a:lnTo>
                      <a:pt x="324" y="22"/>
                    </a:lnTo>
                    <a:lnTo>
                      <a:pt x="324" y="22"/>
                    </a:lnTo>
                    <a:lnTo>
                      <a:pt x="324" y="22"/>
                    </a:lnTo>
                    <a:lnTo>
                      <a:pt x="322" y="22"/>
                    </a:lnTo>
                    <a:lnTo>
                      <a:pt x="322" y="22"/>
                    </a:lnTo>
                    <a:lnTo>
                      <a:pt x="322" y="22"/>
                    </a:lnTo>
                    <a:lnTo>
                      <a:pt x="322" y="22"/>
                    </a:lnTo>
                    <a:lnTo>
                      <a:pt x="320" y="22"/>
                    </a:lnTo>
                    <a:lnTo>
                      <a:pt x="320" y="22"/>
                    </a:lnTo>
                    <a:lnTo>
                      <a:pt x="320" y="22"/>
                    </a:lnTo>
                    <a:lnTo>
                      <a:pt x="320" y="22"/>
                    </a:lnTo>
                    <a:lnTo>
                      <a:pt x="318" y="22"/>
                    </a:lnTo>
                    <a:lnTo>
                      <a:pt x="318" y="22"/>
                    </a:lnTo>
                    <a:lnTo>
                      <a:pt x="318" y="22"/>
                    </a:lnTo>
                    <a:lnTo>
                      <a:pt x="318" y="22"/>
                    </a:lnTo>
                    <a:lnTo>
                      <a:pt x="318" y="22"/>
                    </a:lnTo>
                    <a:lnTo>
                      <a:pt x="318" y="22"/>
                    </a:lnTo>
                    <a:lnTo>
                      <a:pt x="318" y="22"/>
                    </a:lnTo>
                    <a:lnTo>
                      <a:pt x="318" y="22"/>
                    </a:lnTo>
                    <a:lnTo>
                      <a:pt x="315" y="22"/>
                    </a:lnTo>
                    <a:lnTo>
                      <a:pt x="313" y="22"/>
                    </a:lnTo>
                    <a:lnTo>
                      <a:pt x="310" y="22"/>
                    </a:lnTo>
                    <a:lnTo>
                      <a:pt x="309" y="22"/>
                    </a:lnTo>
                    <a:lnTo>
                      <a:pt x="306" y="22"/>
                    </a:lnTo>
                    <a:lnTo>
                      <a:pt x="302" y="22"/>
                    </a:lnTo>
                    <a:lnTo>
                      <a:pt x="300" y="22"/>
                    </a:lnTo>
                    <a:lnTo>
                      <a:pt x="298" y="22"/>
                    </a:lnTo>
                    <a:lnTo>
                      <a:pt x="296" y="22"/>
                    </a:lnTo>
                    <a:lnTo>
                      <a:pt x="292" y="22"/>
                    </a:lnTo>
                    <a:lnTo>
                      <a:pt x="289" y="22"/>
                    </a:lnTo>
                    <a:lnTo>
                      <a:pt x="286" y="22"/>
                    </a:lnTo>
                    <a:lnTo>
                      <a:pt x="283" y="22"/>
                    </a:lnTo>
                    <a:lnTo>
                      <a:pt x="280" y="22"/>
                    </a:lnTo>
                    <a:lnTo>
                      <a:pt x="277" y="22"/>
                    </a:lnTo>
                    <a:lnTo>
                      <a:pt x="276" y="22"/>
                    </a:lnTo>
                    <a:lnTo>
                      <a:pt x="273" y="22"/>
                    </a:lnTo>
                    <a:lnTo>
                      <a:pt x="273" y="22"/>
                    </a:lnTo>
                    <a:lnTo>
                      <a:pt x="273" y="22"/>
                    </a:lnTo>
                    <a:lnTo>
                      <a:pt x="273" y="22"/>
                    </a:lnTo>
                    <a:lnTo>
                      <a:pt x="273" y="22"/>
                    </a:lnTo>
                    <a:lnTo>
                      <a:pt x="273" y="22"/>
                    </a:lnTo>
                    <a:lnTo>
                      <a:pt x="273" y="22"/>
                    </a:lnTo>
                    <a:lnTo>
                      <a:pt x="273" y="22"/>
                    </a:lnTo>
                    <a:lnTo>
                      <a:pt x="270" y="22"/>
                    </a:lnTo>
                    <a:lnTo>
                      <a:pt x="270" y="22"/>
                    </a:lnTo>
                    <a:lnTo>
                      <a:pt x="270" y="22"/>
                    </a:lnTo>
                    <a:lnTo>
                      <a:pt x="270" y="22"/>
                    </a:lnTo>
                    <a:lnTo>
                      <a:pt x="270" y="22"/>
                    </a:lnTo>
                    <a:lnTo>
                      <a:pt x="270" y="22"/>
                    </a:lnTo>
                    <a:lnTo>
                      <a:pt x="270" y="22"/>
                    </a:lnTo>
                    <a:lnTo>
                      <a:pt x="270" y="22"/>
                    </a:lnTo>
                    <a:lnTo>
                      <a:pt x="270" y="25"/>
                    </a:lnTo>
                    <a:lnTo>
                      <a:pt x="270" y="25"/>
                    </a:lnTo>
                    <a:lnTo>
                      <a:pt x="270" y="29"/>
                    </a:lnTo>
                    <a:lnTo>
                      <a:pt x="270" y="29"/>
                    </a:lnTo>
                    <a:lnTo>
                      <a:pt x="270" y="31"/>
                    </a:lnTo>
                    <a:lnTo>
                      <a:pt x="270" y="31"/>
                    </a:lnTo>
                    <a:lnTo>
                      <a:pt x="270" y="34"/>
                    </a:lnTo>
                    <a:lnTo>
                      <a:pt x="272" y="34"/>
                    </a:lnTo>
                    <a:lnTo>
                      <a:pt x="272" y="38"/>
                    </a:lnTo>
                    <a:lnTo>
                      <a:pt x="272" y="38"/>
                    </a:lnTo>
                    <a:lnTo>
                      <a:pt x="272" y="40"/>
                    </a:lnTo>
                    <a:lnTo>
                      <a:pt x="272" y="40"/>
                    </a:lnTo>
                    <a:lnTo>
                      <a:pt x="272" y="44"/>
                    </a:lnTo>
                    <a:lnTo>
                      <a:pt x="272" y="44"/>
                    </a:lnTo>
                    <a:lnTo>
                      <a:pt x="272" y="46"/>
                    </a:lnTo>
                    <a:lnTo>
                      <a:pt x="274" y="46"/>
                    </a:lnTo>
                    <a:lnTo>
                      <a:pt x="272" y="49"/>
                    </a:lnTo>
                    <a:lnTo>
                      <a:pt x="272" y="51"/>
                    </a:lnTo>
                    <a:lnTo>
                      <a:pt x="272" y="54"/>
                    </a:lnTo>
                    <a:lnTo>
                      <a:pt x="272" y="54"/>
                    </a:lnTo>
                    <a:lnTo>
                      <a:pt x="272" y="57"/>
                    </a:lnTo>
                    <a:lnTo>
                      <a:pt x="272" y="60"/>
                    </a:lnTo>
                    <a:lnTo>
                      <a:pt x="272" y="63"/>
                    </a:lnTo>
                    <a:lnTo>
                      <a:pt x="272" y="63"/>
                    </a:lnTo>
                    <a:lnTo>
                      <a:pt x="270" y="66"/>
                    </a:lnTo>
                    <a:lnTo>
                      <a:pt x="270" y="67"/>
                    </a:lnTo>
                    <a:lnTo>
                      <a:pt x="270" y="71"/>
                    </a:lnTo>
                    <a:lnTo>
                      <a:pt x="270" y="71"/>
                    </a:lnTo>
                    <a:lnTo>
                      <a:pt x="270" y="73"/>
                    </a:lnTo>
                    <a:lnTo>
                      <a:pt x="270" y="73"/>
                    </a:lnTo>
                    <a:lnTo>
                      <a:pt x="270" y="73"/>
                    </a:lnTo>
                    <a:lnTo>
                      <a:pt x="270" y="73"/>
                    </a:lnTo>
                    <a:lnTo>
                      <a:pt x="267" y="76"/>
                    </a:lnTo>
                    <a:lnTo>
                      <a:pt x="267" y="76"/>
                    </a:lnTo>
                    <a:lnTo>
                      <a:pt x="261" y="79"/>
                    </a:lnTo>
                    <a:lnTo>
                      <a:pt x="258" y="79"/>
                    </a:lnTo>
                    <a:lnTo>
                      <a:pt x="252" y="82"/>
                    </a:lnTo>
                    <a:lnTo>
                      <a:pt x="247" y="82"/>
                    </a:lnTo>
                    <a:lnTo>
                      <a:pt x="241" y="85"/>
                    </a:lnTo>
                    <a:lnTo>
                      <a:pt x="236" y="85"/>
                    </a:lnTo>
                    <a:lnTo>
                      <a:pt x="228" y="88"/>
                    </a:lnTo>
                    <a:lnTo>
                      <a:pt x="221" y="88"/>
                    </a:lnTo>
                    <a:lnTo>
                      <a:pt x="215" y="91"/>
                    </a:lnTo>
                    <a:lnTo>
                      <a:pt x="209" y="91"/>
                    </a:lnTo>
                    <a:lnTo>
                      <a:pt x="203" y="92"/>
                    </a:lnTo>
                    <a:lnTo>
                      <a:pt x="199" y="92"/>
                    </a:lnTo>
                    <a:lnTo>
                      <a:pt x="195" y="92"/>
                    </a:lnTo>
                    <a:lnTo>
                      <a:pt x="193" y="91"/>
                    </a:lnTo>
                    <a:lnTo>
                      <a:pt x="190" y="93"/>
                    </a:lnTo>
                    <a:lnTo>
                      <a:pt x="190" y="93"/>
                    </a:lnTo>
                    <a:lnTo>
                      <a:pt x="186" y="93"/>
                    </a:lnTo>
                    <a:lnTo>
                      <a:pt x="186" y="93"/>
                    </a:lnTo>
                    <a:lnTo>
                      <a:pt x="184" y="93"/>
                    </a:lnTo>
                    <a:lnTo>
                      <a:pt x="184" y="93"/>
                    </a:lnTo>
                    <a:lnTo>
                      <a:pt x="182" y="93"/>
                    </a:lnTo>
                    <a:lnTo>
                      <a:pt x="182" y="93"/>
                    </a:lnTo>
                    <a:lnTo>
                      <a:pt x="179" y="94"/>
                    </a:lnTo>
                    <a:lnTo>
                      <a:pt x="179" y="94"/>
                    </a:lnTo>
                    <a:lnTo>
                      <a:pt x="176" y="94"/>
                    </a:lnTo>
                    <a:lnTo>
                      <a:pt x="176" y="94"/>
                    </a:lnTo>
                    <a:lnTo>
                      <a:pt x="173" y="94"/>
                    </a:lnTo>
                    <a:lnTo>
                      <a:pt x="173" y="94"/>
                    </a:lnTo>
                    <a:lnTo>
                      <a:pt x="171" y="94"/>
                    </a:lnTo>
                    <a:lnTo>
                      <a:pt x="171" y="93"/>
                    </a:lnTo>
                    <a:lnTo>
                      <a:pt x="168" y="93"/>
                    </a:lnTo>
                    <a:lnTo>
                      <a:pt x="166" y="93"/>
                    </a:lnTo>
                    <a:lnTo>
                      <a:pt x="163" y="93"/>
                    </a:lnTo>
                    <a:lnTo>
                      <a:pt x="163" y="92"/>
                    </a:lnTo>
                    <a:lnTo>
                      <a:pt x="160" y="92"/>
                    </a:lnTo>
                    <a:lnTo>
                      <a:pt x="157" y="90"/>
                    </a:lnTo>
                    <a:lnTo>
                      <a:pt x="153" y="90"/>
                    </a:lnTo>
                    <a:lnTo>
                      <a:pt x="153" y="87"/>
                    </a:lnTo>
                    <a:lnTo>
                      <a:pt x="151" y="87"/>
                    </a:lnTo>
                    <a:lnTo>
                      <a:pt x="147" y="85"/>
                    </a:lnTo>
                    <a:lnTo>
                      <a:pt x="144" y="85"/>
                    </a:lnTo>
                    <a:lnTo>
                      <a:pt x="144" y="82"/>
                    </a:lnTo>
                    <a:lnTo>
                      <a:pt x="141" y="82"/>
                    </a:lnTo>
                    <a:lnTo>
                      <a:pt x="140" y="80"/>
                    </a:lnTo>
                    <a:lnTo>
                      <a:pt x="138" y="80"/>
                    </a:lnTo>
                    <a:lnTo>
                      <a:pt x="138" y="77"/>
                    </a:lnTo>
                    <a:lnTo>
                      <a:pt x="129" y="77"/>
                    </a:lnTo>
                    <a:lnTo>
                      <a:pt x="120" y="76"/>
                    </a:lnTo>
                    <a:lnTo>
                      <a:pt x="109" y="76"/>
                    </a:lnTo>
                    <a:lnTo>
                      <a:pt x="100" y="73"/>
                    </a:lnTo>
                    <a:lnTo>
                      <a:pt x="87" y="73"/>
                    </a:lnTo>
                    <a:lnTo>
                      <a:pt x="78" y="73"/>
                    </a:lnTo>
                    <a:lnTo>
                      <a:pt x="65" y="73"/>
                    </a:lnTo>
                    <a:lnTo>
                      <a:pt x="56" y="71"/>
                    </a:lnTo>
                    <a:lnTo>
                      <a:pt x="43" y="73"/>
                    </a:lnTo>
                    <a:lnTo>
                      <a:pt x="34" y="73"/>
                    </a:lnTo>
                    <a:lnTo>
                      <a:pt x="25" y="73"/>
                    </a:lnTo>
                    <a:lnTo>
                      <a:pt x="18" y="73"/>
                    </a:lnTo>
                    <a:lnTo>
                      <a:pt x="10" y="73"/>
                    </a:lnTo>
                    <a:lnTo>
                      <a:pt x="6" y="73"/>
                    </a:lnTo>
                    <a:lnTo>
                      <a:pt x="2" y="73"/>
                    </a:lnTo>
                    <a:lnTo>
                      <a:pt x="2" y="73"/>
                    </a:lnTo>
                    <a:lnTo>
                      <a:pt x="0" y="71"/>
                    </a:lnTo>
                    <a:lnTo>
                      <a:pt x="0" y="67"/>
                    </a:lnTo>
                    <a:lnTo>
                      <a:pt x="0" y="64"/>
                    </a:lnTo>
                    <a:lnTo>
                      <a:pt x="0" y="60"/>
                    </a:lnTo>
                    <a:lnTo>
                      <a:pt x="0" y="57"/>
                    </a:lnTo>
                    <a:lnTo>
                      <a:pt x="0" y="51"/>
                    </a:lnTo>
                    <a:lnTo>
                      <a:pt x="0" y="47"/>
                    </a:lnTo>
                    <a:lnTo>
                      <a:pt x="2" y="40"/>
                    </a:lnTo>
                    <a:lnTo>
                      <a:pt x="2" y="38"/>
                    </a:lnTo>
                    <a:lnTo>
                      <a:pt x="4" y="32"/>
                    </a:lnTo>
                    <a:lnTo>
                      <a:pt x="6" y="29"/>
                    </a:lnTo>
                    <a:lnTo>
                      <a:pt x="8" y="23"/>
                    </a:lnTo>
                    <a:lnTo>
                      <a:pt x="10" y="20"/>
                    </a:lnTo>
                    <a:lnTo>
                      <a:pt x="14" y="17"/>
                    </a:lnTo>
                    <a:lnTo>
                      <a:pt x="17" y="14"/>
                    </a:lnTo>
                    <a:lnTo>
                      <a:pt x="21" y="11"/>
                    </a:lnTo>
                    <a:lnTo>
                      <a:pt x="21" y="11"/>
                    </a:lnTo>
                  </a:path>
                </a:pathLst>
              </a:custGeom>
              <a:solidFill>
                <a:srgbClr val="FFE1B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4" name="その他">
                <a:extLst>
                  <a:ext uri="{FF2B5EF4-FFF2-40B4-BE49-F238E27FC236}">
                    <a16:creationId xmlns:a16="http://schemas.microsoft.com/office/drawing/2014/main" id="{E82FFA5E-4EFC-4060-A337-5B825B4A18EC}"/>
                  </a:ext>
                </a:extLst>
              </p:cNvPr>
              <p:cNvSpPr>
                <a:spLocks/>
              </p:cNvSpPr>
              <p:nvPr/>
            </p:nvSpPr>
            <p:spPr bwMode="auto">
              <a:xfrm>
                <a:off x="1293" y="1537"/>
                <a:ext cx="291" cy="43"/>
              </a:xfrm>
              <a:custGeom>
                <a:avLst/>
                <a:gdLst>
                  <a:gd name="T0" fmla="*/ 0 w 291"/>
                  <a:gd name="T1" fmla="*/ 0 h 43"/>
                  <a:gd name="T2" fmla="*/ 46 w 291"/>
                  <a:gd name="T3" fmla="*/ 11 h 43"/>
                  <a:gd name="T4" fmla="*/ 74 w 291"/>
                  <a:gd name="T5" fmla="*/ 13 h 43"/>
                  <a:gd name="T6" fmla="*/ 137 w 291"/>
                  <a:gd name="T7" fmla="*/ 26 h 43"/>
                  <a:gd name="T8" fmla="*/ 211 w 291"/>
                  <a:gd name="T9" fmla="*/ 34 h 43"/>
                  <a:gd name="T10" fmla="*/ 265 w 291"/>
                  <a:gd name="T11" fmla="*/ 42 h 43"/>
                  <a:gd name="T12" fmla="*/ 290 w 291"/>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291" h="43">
                    <a:moveTo>
                      <a:pt x="0" y="0"/>
                    </a:moveTo>
                    <a:lnTo>
                      <a:pt x="46" y="11"/>
                    </a:lnTo>
                    <a:lnTo>
                      <a:pt x="74" y="13"/>
                    </a:lnTo>
                    <a:lnTo>
                      <a:pt x="137" y="26"/>
                    </a:lnTo>
                    <a:lnTo>
                      <a:pt x="211" y="34"/>
                    </a:lnTo>
                    <a:lnTo>
                      <a:pt x="265" y="42"/>
                    </a:lnTo>
                    <a:lnTo>
                      <a:pt x="290" y="42"/>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5" name="その他">
                <a:extLst>
                  <a:ext uri="{FF2B5EF4-FFF2-40B4-BE49-F238E27FC236}">
                    <a16:creationId xmlns:a16="http://schemas.microsoft.com/office/drawing/2014/main" id="{5D216F19-E659-41BA-8861-151A22A66459}"/>
                  </a:ext>
                </a:extLst>
              </p:cNvPr>
              <p:cNvSpPr>
                <a:spLocks/>
              </p:cNvSpPr>
              <p:nvPr/>
            </p:nvSpPr>
            <p:spPr bwMode="auto">
              <a:xfrm>
                <a:off x="1250" y="1709"/>
                <a:ext cx="84" cy="113"/>
              </a:xfrm>
              <a:custGeom>
                <a:avLst/>
                <a:gdLst>
                  <a:gd name="T0" fmla="*/ 20 w 84"/>
                  <a:gd name="T1" fmla="*/ 0 h 113"/>
                  <a:gd name="T2" fmla="*/ 56 w 84"/>
                  <a:gd name="T3" fmla="*/ 48 h 113"/>
                  <a:gd name="T4" fmla="*/ 80 w 84"/>
                  <a:gd name="T5" fmla="*/ 72 h 113"/>
                  <a:gd name="T6" fmla="*/ 83 w 84"/>
                  <a:gd name="T7" fmla="*/ 100 h 113"/>
                  <a:gd name="T8" fmla="*/ 52 w 84"/>
                  <a:gd name="T9" fmla="*/ 112 h 113"/>
                  <a:gd name="T10" fmla="*/ 0 w 84"/>
                  <a:gd name="T11" fmla="*/ 26 h 113"/>
                  <a:gd name="T12" fmla="*/ 20 w 84"/>
                  <a:gd name="T13" fmla="*/ 0 h 113"/>
                  <a:gd name="T14" fmla="*/ 20 w 8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3">
                    <a:moveTo>
                      <a:pt x="20" y="0"/>
                    </a:moveTo>
                    <a:lnTo>
                      <a:pt x="56" y="48"/>
                    </a:lnTo>
                    <a:lnTo>
                      <a:pt x="80" y="72"/>
                    </a:lnTo>
                    <a:lnTo>
                      <a:pt x="83" y="100"/>
                    </a:lnTo>
                    <a:lnTo>
                      <a:pt x="52" y="112"/>
                    </a:lnTo>
                    <a:lnTo>
                      <a:pt x="0" y="26"/>
                    </a:lnTo>
                    <a:lnTo>
                      <a:pt x="20" y="0"/>
                    </a:lnTo>
                    <a:lnTo>
                      <a:pt x="20" y="0"/>
                    </a:lnTo>
                  </a:path>
                </a:pathLst>
              </a:custGeom>
              <a:solidFill>
                <a:srgbClr val="FFFF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6" name="その他">
                <a:extLst>
                  <a:ext uri="{FF2B5EF4-FFF2-40B4-BE49-F238E27FC236}">
                    <a16:creationId xmlns:a16="http://schemas.microsoft.com/office/drawing/2014/main" id="{D8D030A7-14D0-48E0-ABEB-8D01877091F0}"/>
                  </a:ext>
                </a:extLst>
              </p:cNvPr>
              <p:cNvSpPr>
                <a:spLocks/>
              </p:cNvSpPr>
              <p:nvPr/>
            </p:nvSpPr>
            <p:spPr bwMode="auto">
              <a:xfrm>
                <a:off x="1211" y="1704"/>
                <a:ext cx="56" cy="62"/>
              </a:xfrm>
              <a:custGeom>
                <a:avLst/>
                <a:gdLst>
                  <a:gd name="T0" fmla="*/ 14 w 56"/>
                  <a:gd name="T1" fmla="*/ 15 h 62"/>
                  <a:gd name="T2" fmla="*/ 9 w 56"/>
                  <a:gd name="T3" fmla="*/ 35 h 62"/>
                  <a:gd name="T4" fmla="*/ 0 w 56"/>
                  <a:gd name="T5" fmla="*/ 42 h 62"/>
                  <a:gd name="T6" fmla="*/ 6 w 56"/>
                  <a:gd name="T7" fmla="*/ 51 h 62"/>
                  <a:gd name="T8" fmla="*/ 18 w 56"/>
                  <a:gd name="T9" fmla="*/ 61 h 62"/>
                  <a:gd name="T10" fmla="*/ 55 w 56"/>
                  <a:gd name="T11" fmla="*/ 35 h 62"/>
                  <a:gd name="T12" fmla="*/ 55 w 56"/>
                  <a:gd name="T13" fmla="*/ 5 h 62"/>
                  <a:gd name="T14" fmla="*/ 42 w 56"/>
                  <a:gd name="T15" fmla="*/ 0 h 62"/>
                  <a:gd name="T16" fmla="*/ 18 w 56"/>
                  <a:gd name="T17" fmla="*/ 5 h 62"/>
                  <a:gd name="T18" fmla="*/ 14 w 56"/>
                  <a:gd name="T19" fmla="*/ 15 h 62"/>
                  <a:gd name="T20" fmla="*/ 14 w 56"/>
                  <a:gd name="T21"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14" y="15"/>
                    </a:moveTo>
                    <a:lnTo>
                      <a:pt x="9" y="35"/>
                    </a:lnTo>
                    <a:lnTo>
                      <a:pt x="0" y="42"/>
                    </a:lnTo>
                    <a:lnTo>
                      <a:pt x="6" y="51"/>
                    </a:lnTo>
                    <a:lnTo>
                      <a:pt x="18" y="61"/>
                    </a:lnTo>
                    <a:lnTo>
                      <a:pt x="55" y="35"/>
                    </a:lnTo>
                    <a:lnTo>
                      <a:pt x="55" y="5"/>
                    </a:lnTo>
                    <a:lnTo>
                      <a:pt x="42" y="0"/>
                    </a:lnTo>
                    <a:lnTo>
                      <a:pt x="18" y="5"/>
                    </a:lnTo>
                    <a:lnTo>
                      <a:pt x="14" y="15"/>
                    </a:lnTo>
                    <a:lnTo>
                      <a:pt x="14" y="15"/>
                    </a:lnTo>
                  </a:path>
                </a:pathLst>
              </a:custGeom>
              <a:solidFill>
                <a:srgbClr val="C0007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7" name="その他">
                <a:extLst>
                  <a:ext uri="{FF2B5EF4-FFF2-40B4-BE49-F238E27FC236}">
                    <a16:creationId xmlns:a16="http://schemas.microsoft.com/office/drawing/2014/main" id="{BF94FA01-7D3F-4126-A925-980BAB310814}"/>
                  </a:ext>
                </a:extLst>
              </p:cNvPr>
              <p:cNvSpPr>
                <a:spLocks/>
              </p:cNvSpPr>
              <p:nvPr/>
            </p:nvSpPr>
            <p:spPr bwMode="auto">
              <a:xfrm>
                <a:off x="1229" y="1741"/>
                <a:ext cx="80" cy="81"/>
              </a:xfrm>
              <a:custGeom>
                <a:avLst/>
                <a:gdLst>
                  <a:gd name="T0" fmla="*/ 35 w 80"/>
                  <a:gd name="T1" fmla="*/ 0 h 81"/>
                  <a:gd name="T2" fmla="*/ 56 w 80"/>
                  <a:gd name="T3" fmla="*/ 40 h 81"/>
                  <a:gd name="T4" fmla="*/ 79 w 80"/>
                  <a:gd name="T5" fmla="*/ 80 h 81"/>
                  <a:gd name="T6" fmla="*/ 37 w 80"/>
                  <a:gd name="T7" fmla="*/ 56 h 81"/>
                  <a:gd name="T8" fmla="*/ 0 w 80"/>
                  <a:gd name="T9" fmla="*/ 56 h 81"/>
                  <a:gd name="T10" fmla="*/ 0 w 80"/>
                  <a:gd name="T11" fmla="*/ 17 h 81"/>
                  <a:gd name="T12" fmla="*/ 35 w 80"/>
                  <a:gd name="T13" fmla="*/ 0 h 81"/>
                  <a:gd name="T14" fmla="*/ 35 w 8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1">
                    <a:moveTo>
                      <a:pt x="35" y="0"/>
                    </a:moveTo>
                    <a:lnTo>
                      <a:pt x="56" y="40"/>
                    </a:lnTo>
                    <a:lnTo>
                      <a:pt x="79" y="80"/>
                    </a:lnTo>
                    <a:lnTo>
                      <a:pt x="37" y="56"/>
                    </a:lnTo>
                    <a:lnTo>
                      <a:pt x="0" y="56"/>
                    </a:lnTo>
                    <a:lnTo>
                      <a:pt x="0" y="17"/>
                    </a:lnTo>
                    <a:lnTo>
                      <a:pt x="35" y="0"/>
                    </a:lnTo>
                    <a:lnTo>
                      <a:pt x="35" y="0"/>
                    </a:lnTo>
                  </a:path>
                </a:pathLst>
              </a:custGeom>
              <a:solidFill>
                <a:srgbClr val="C0007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8" name="その他">
                <a:extLst>
                  <a:ext uri="{FF2B5EF4-FFF2-40B4-BE49-F238E27FC236}">
                    <a16:creationId xmlns:a16="http://schemas.microsoft.com/office/drawing/2014/main" id="{13988EE6-59A8-4B82-A2A6-5F59ABE2D72D}"/>
                  </a:ext>
                </a:extLst>
              </p:cNvPr>
              <p:cNvSpPr>
                <a:spLocks/>
              </p:cNvSpPr>
              <p:nvPr/>
            </p:nvSpPr>
            <p:spPr bwMode="auto">
              <a:xfrm>
                <a:off x="1462" y="1606"/>
                <a:ext cx="76" cy="63"/>
              </a:xfrm>
              <a:custGeom>
                <a:avLst/>
                <a:gdLst>
                  <a:gd name="T0" fmla="*/ 40 w 76"/>
                  <a:gd name="T1" fmla="*/ 0 h 63"/>
                  <a:gd name="T2" fmla="*/ 48 w 76"/>
                  <a:gd name="T3" fmla="*/ 0 h 63"/>
                  <a:gd name="T4" fmla="*/ 70 w 76"/>
                  <a:gd name="T5" fmla="*/ 6 h 63"/>
                  <a:gd name="T6" fmla="*/ 75 w 76"/>
                  <a:gd name="T7" fmla="*/ 23 h 63"/>
                  <a:gd name="T8" fmla="*/ 72 w 76"/>
                  <a:gd name="T9" fmla="*/ 35 h 63"/>
                  <a:gd name="T10" fmla="*/ 45 w 76"/>
                  <a:gd name="T11" fmla="*/ 62 h 63"/>
                  <a:gd name="T12" fmla="*/ 2 w 76"/>
                  <a:gd name="T13" fmla="*/ 62 h 63"/>
                  <a:gd name="T14" fmla="*/ 0 w 76"/>
                  <a:gd name="T15" fmla="*/ 23 h 63"/>
                  <a:gd name="T16" fmla="*/ 40 w 76"/>
                  <a:gd name="T17" fmla="*/ 0 h 63"/>
                  <a:gd name="T18" fmla="*/ 40 w 76"/>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3">
                    <a:moveTo>
                      <a:pt x="40" y="0"/>
                    </a:moveTo>
                    <a:lnTo>
                      <a:pt x="48" y="0"/>
                    </a:lnTo>
                    <a:lnTo>
                      <a:pt x="70" y="6"/>
                    </a:lnTo>
                    <a:lnTo>
                      <a:pt x="75" y="23"/>
                    </a:lnTo>
                    <a:lnTo>
                      <a:pt x="72" y="35"/>
                    </a:lnTo>
                    <a:lnTo>
                      <a:pt x="45" y="62"/>
                    </a:lnTo>
                    <a:lnTo>
                      <a:pt x="2" y="62"/>
                    </a:lnTo>
                    <a:lnTo>
                      <a:pt x="0" y="23"/>
                    </a:lnTo>
                    <a:lnTo>
                      <a:pt x="40" y="0"/>
                    </a:lnTo>
                    <a:lnTo>
                      <a:pt x="4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9" name="その他">
                <a:extLst>
                  <a:ext uri="{FF2B5EF4-FFF2-40B4-BE49-F238E27FC236}">
                    <a16:creationId xmlns:a16="http://schemas.microsoft.com/office/drawing/2014/main" id="{F899252F-BC63-45D5-AF5D-EBCDF834CCAE}"/>
                  </a:ext>
                </a:extLst>
              </p:cNvPr>
              <p:cNvSpPr>
                <a:spLocks/>
              </p:cNvSpPr>
              <p:nvPr/>
            </p:nvSpPr>
            <p:spPr bwMode="auto">
              <a:xfrm>
                <a:off x="1468" y="1614"/>
                <a:ext cx="71" cy="72"/>
              </a:xfrm>
              <a:custGeom>
                <a:avLst/>
                <a:gdLst>
                  <a:gd name="T0" fmla="*/ 68 w 71"/>
                  <a:gd name="T1" fmla="*/ 0 h 72"/>
                  <a:gd name="T2" fmla="*/ 70 w 71"/>
                  <a:gd name="T3" fmla="*/ 17 h 72"/>
                  <a:gd name="T4" fmla="*/ 70 w 71"/>
                  <a:gd name="T5" fmla="*/ 38 h 72"/>
                  <a:gd name="T6" fmla="*/ 57 w 71"/>
                  <a:gd name="T7" fmla="*/ 55 h 72"/>
                  <a:gd name="T8" fmla="*/ 34 w 71"/>
                  <a:gd name="T9" fmla="*/ 71 h 72"/>
                  <a:gd name="T10" fmla="*/ 0 w 71"/>
                  <a:gd name="T11" fmla="*/ 54 h 72"/>
                  <a:gd name="T12" fmla="*/ 68 w 71"/>
                  <a:gd name="T13" fmla="*/ 0 h 72"/>
                  <a:gd name="T14" fmla="*/ 68 w 71"/>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68" y="0"/>
                    </a:moveTo>
                    <a:lnTo>
                      <a:pt x="70" y="17"/>
                    </a:lnTo>
                    <a:lnTo>
                      <a:pt x="70" y="38"/>
                    </a:lnTo>
                    <a:lnTo>
                      <a:pt x="57" y="55"/>
                    </a:lnTo>
                    <a:lnTo>
                      <a:pt x="34" y="71"/>
                    </a:lnTo>
                    <a:lnTo>
                      <a:pt x="0" y="54"/>
                    </a:lnTo>
                    <a:lnTo>
                      <a:pt x="68" y="0"/>
                    </a:lnTo>
                    <a:lnTo>
                      <a:pt x="68"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0" name="その他">
                <a:extLst>
                  <a:ext uri="{FF2B5EF4-FFF2-40B4-BE49-F238E27FC236}">
                    <a16:creationId xmlns:a16="http://schemas.microsoft.com/office/drawing/2014/main" id="{D8730F13-4894-46C6-9616-BA8E11F3B1CC}"/>
                  </a:ext>
                </a:extLst>
              </p:cNvPr>
              <p:cNvSpPr>
                <a:spLocks/>
              </p:cNvSpPr>
              <p:nvPr/>
            </p:nvSpPr>
            <p:spPr bwMode="auto">
              <a:xfrm>
                <a:off x="1334" y="1620"/>
                <a:ext cx="192" cy="102"/>
              </a:xfrm>
              <a:custGeom>
                <a:avLst/>
                <a:gdLst>
                  <a:gd name="T0" fmla="*/ 0 w 192"/>
                  <a:gd name="T1" fmla="*/ 42 h 102"/>
                  <a:gd name="T2" fmla="*/ 90 w 192"/>
                  <a:gd name="T3" fmla="*/ 34 h 102"/>
                  <a:gd name="T4" fmla="*/ 128 w 192"/>
                  <a:gd name="T5" fmla="*/ 1 h 102"/>
                  <a:gd name="T6" fmla="*/ 165 w 192"/>
                  <a:gd name="T7" fmla="*/ 0 h 102"/>
                  <a:gd name="T8" fmla="*/ 154 w 192"/>
                  <a:gd name="T9" fmla="*/ 14 h 102"/>
                  <a:gd name="T10" fmla="*/ 183 w 192"/>
                  <a:gd name="T11" fmla="*/ 9 h 102"/>
                  <a:gd name="T12" fmla="*/ 191 w 192"/>
                  <a:gd name="T13" fmla="*/ 11 h 102"/>
                  <a:gd name="T14" fmla="*/ 165 w 192"/>
                  <a:gd name="T15" fmla="*/ 29 h 102"/>
                  <a:gd name="T16" fmla="*/ 141 w 192"/>
                  <a:gd name="T17" fmla="*/ 51 h 102"/>
                  <a:gd name="T18" fmla="*/ 173 w 192"/>
                  <a:gd name="T19" fmla="*/ 42 h 102"/>
                  <a:gd name="T20" fmla="*/ 170 w 192"/>
                  <a:gd name="T21" fmla="*/ 56 h 102"/>
                  <a:gd name="T22" fmla="*/ 141 w 192"/>
                  <a:gd name="T23" fmla="*/ 77 h 102"/>
                  <a:gd name="T24" fmla="*/ 101 w 192"/>
                  <a:gd name="T25" fmla="*/ 80 h 102"/>
                  <a:gd name="T26" fmla="*/ 7 w 192"/>
                  <a:gd name="T27" fmla="*/ 101 h 102"/>
                  <a:gd name="T28" fmla="*/ 0 w 192"/>
                  <a:gd name="T29" fmla="*/ 42 h 102"/>
                  <a:gd name="T30" fmla="*/ 0 w 192"/>
                  <a:gd name="T31"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0" y="42"/>
                    </a:moveTo>
                    <a:lnTo>
                      <a:pt x="90" y="34"/>
                    </a:lnTo>
                    <a:lnTo>
                      <a:pt x="128" y="1"/>
                    </a:lnTo>
                    <a:lnTo>
                      <a:pt x="165" y="0"/>
                    </a:lnTo>
                    <a:lnTo>
                      <a:pt x="154" y="14"/>
                    </a:lnTo>
                    <a:lnTo>
                      <a:pt x="183" y="9"/>
                    </a:lnTo>
                    <a:lnTo>
                      <a:pt x="191" y="11"/>
                    </a:lnTo>
                    <a:lnTo>
                      <a:pt x="165" y="29"/>
                    </a:lnTo>
                    <a:lnTo>
                      <a:pt x="141" y="51"/>
                    </a:lnTo>
                    <a:lnTo>
                      <a:pt x="173" y="42"/>
                    </a:lnTo>
                    <a:lnTo>
                      <a:pt x="170" y="56"/>
                    </a:lnTo>
                    <a:lnTo>
                      <a:pt x="141" y="77"/>
                    </a:lnTo>
                    <a:lnTo>
                      <a:pt x="101" y="80"/>
                    </a:lnTo>
                    <a:lnTo>
                      <a:pt x="7" y="101"/>
                    </a:lnTo>
                    <a:lnTo>
                      <a:pt x="0" y="42"/>
                    </a:lnTo>
                    <a:lnTo>
                      <a:pt x="0" y="42"/>
                    </a:lnTo>
                  </a:path>
                </a:pathLst>
              </a:custGeom>
              <a:solidFill>
                <a:srgbClr val="FFE1B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1" name="その他">
                <a:extLst>
                  <a:ext uri="{FF2B5EF4-FFF2-40B4-BE49-F238E27FC236}">
                    <a16:creationId xmlns:a16="http://schemas.microsoft.com/office/drawing/2014/main" id="{18D47FA6-BDBA-42AC-8E65-67E061297415}"/>
                  </a:ext>
                </a:extLst>
              </p:cNvPr>
              <p:cNvSpPr>
                <a:spLocks/>
              </p:cNvSpPr>
              <p:nvPr/>
            </p:nvSpPr>
            <p:spPr bwMode="auto">
              <a:xfrm>
                <a:off x="1400" y="1741"/>
                <a:ext cx="653" cy="109"/>
              </a:xfrm>
              <a:custGeom>
                <a:avLst/>
                <a:gdLst>
                  <a:gd name="T0" fmla="*/ 0 w 653"/>
                  <a:gd name="T1" fmla="*/ 83 h 109"/>
                  <a:gd name="T2" fmla="*/ 11 w 653"/>
                  <a:gd name="T3" fmla="*/ 77 h 109"/>
                  <a:gd name="T4" fmla="*/ 27 w 653"/>
                  <a:gd name="T5" fmla="*/ 61 h 109"/>
                  <a:gd name="T6" fmla="*/ 40 w 653"/>
                  <a:gd name="T7" fmla="*/ 51 h 109"/>
                  <a:gd name="T8" fmla="*/ 46 w 653"/>
                  <a:gd name="T9" fmla="*/ 37 h 109"/>
                  <a:gd name="T10" fmla="*/ 67 w 653"/>
                  <a:gd name="T11" fmla="*/ 33 h 109"/>
                  <a:gd name="T12" fmla="*/ 67 w 653"/>
                  <a:gd name="T13" fmla="*/ 26 h 109"/>
                  <a:gd name="T14" fmla="*/ 94 w 653"/>
                  <a:gd name="T15" fmla="*/ 21 h 109"/>
                  <a:gd name="T16" fmla="*/ 96 w 653"/>
                  <a:gd name="T17" fmla="*/ 12 h 109"/>
                  <a:gd name="T18" fmla="*/ 115 w 653"/>
                  <a:gd name="T19" fmla="*/ 0 h 109"/>
                  <a:gd name="T20" fmla="*/ 136 w 653"/>
                  <a:gd name="T21" fmla="*/ 0 h 109"/>
                  <a:gd name="T22" fmla="*/ 142 w 653"/>
                  <a:gd name="T23" fmla="*/ 8 h 109"/>
                  <a:gd name="T24" fmla="*/ 165 w 653"/>
                  <a:gd name="T25" fmla="*/ 8 h 109"/>
                  <a:gd name="T26" fmla="*/ 183 w 653"/>
                  <a:gd name="T27" fmla="*/ 17 h 109"/>
                  <a:gd name="T28" fmla="*/ 208 w 653"/>
                  <a:gd name="T29" fmla="*/ 21 h 109"/>
                  <a:gd name="T30" fmla="*/ 237 w 653"/>
                  <a:gd name="T31" fmla="*/ 26 h 109"/>
                  <a:gd name="T32" fmla="*/ 241 w 653"/>
                  <a:gd name="T33" fmla="*/ 26 h 109"/>
                  <a:gd name="T34" fmla="*/ 271 w 653"/>
                  <a:gd name="T35" fmla="*/ 33 h 109"/>
                  <a:gd name="T36" fmla="*/ 277 w 653"/>
                  <a:gd name="T37" fmla="*/ 33 h 109"/>
                  <a:gd name="T38" fmla="*/ 652 w 653"/>
                  <a:gd name="T39" fmla="*/ 108 h 109"/>
                  <a:gd name="T40" fmla="*/ 334 w 653"/>
                  <a:gd name="T41" fmla="*/ 4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109">
                    <a:moveTo>
                      <a:pt x="0" y="83"/>
                    </a:moveTo>
                    <a:lnTo>
                      <a:pt x="11" y="77"/>
                    </a:lnTo>
                    <a:lnTo>
                      <a:pt x="27" y="61"/>
                    </a:lnTo>
                    <a:lnTo>
                      <a:pt x="40" y="51"/>
                    </a:lnTo>
                    <a:lnTo>
                      <a:pt x="46" y="37"/>
                    </a:lnTo>
                    <a:lnTo>
                      <a:pt x="67" y="33"/>
                    </a:lnTo>
                    <a:lnTo>
                      <a:pt x="67" y="26"/>
                    </a:lnTo>
                    <a:lnTo>
                      <a:pt x="94" y="21"/>
                    </a:lnTo>
                    <a:lnTo>
                      <a:pt x="96" y="12"/>
                    </a:lnTo>
                    <a:lnTo>
                      <a:pt x="115" y="0"/>
                    </a:lnTo>
                    <a:lnTo>
                      <a:pt x="136" y="0"/>
                    </a:lnTo>
                    <a:lnTo>
                      <a:pt x="142" y="8"/>
                    </a:lnTo>
                    <a:lnTo>
                      <a:pt x="165" y="8"/>
                    </a:lnTo>
                    <a:lnTo>
                      <a:pt x="183" y="17"/>
                    </a:lnTo>
                    <a:lnTo>
                      <a:pt x="208" y="21"/>
                    </a:lnTo>
                    <a:lnTo>
                      <a:pt x="237" y="26"/>
                    </a:lnTo>
                    <a:lnTo>
                      <a:pt x="241" y="26"/>
                    </a:lnTo>
                    <a:lnTo>
                      <a:pt x="271" y="33"/>
                    </a:lnTo>
                    <a:lnTo>
                      <a:pt x="277" y="33"/>
                    </a:lnTo>
                    <a:lnTo>
                      <a:pt x="652" y="108"/>
                    </a:lnTo>
                    <a:lnTo>
                      <a:pt x="334" y="46"/>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2" name="その他">
                <a:extLst>
                  <a:ext uri="{FF2B5EF4-FFF2-40B4-BE49-F238E27FC236}">
                    <a16:creationId xmlns:a16="http://schemas.microsoft.com/office/drawing/2014/main" id="{53F70727-E104-4C0B-BC7F-CB44837CF527}"/>
                  </a:ext>
                </a:extLst>
              </p:cNvPr>
              <p:cNvSpPr>
                <a:spLocks/>
              </p:cNvSpPr>
              <p:nvPr/>
            </p:nvSpPr>
            <p:spPr bwMode="auto">
              <a:xfrm>
                <a:off x="1542" y="1906"/>
                <a:ext cx="374" cy="116"/>
              </a:xfrm>
              <a:custGeom>
                <a:avLst/>
                <a:gdLst>
                  <a:gd name="T0" fmla="*/ 0 w 374"/>
                  <a:gd name="T1" fmla="*/ 0 h 116"/>
                  <a:gd name="T2" fmla="*/ 17 w 374"/>
                  <a:gd name="T3" fmla="*/ 11 h 116"/>
                  <a:gd name="T4" fmla="*/ 23 w 374"/>
                  <a:gd name="T5" fmla="*/ 13 h 116"/>
                  <a:gd name="T6" fmla="*/ 54 w 374"/>
                  <a:gd name="T7" fmla="*/ 24 h 116"/>
                  <a:gd name="T8" fmla="*/ 65 w 374"/>
                  <a:gd name="T9" fmla="*/ 24 h 116"/>
                  <a:gd name="T10" fmla="*/ 83 w 374"/>
                  <a:gd name="T11" fmla="*/ 31 h 116"/>
                  <a:gd name="T12" fmla="*/ 91 w 374"/>
                  <a:gd name="T13" fmla="*/ 31 h 116"/>
                  <a:gd name="T14" fmla="*/ 105 w 374"/>
                  <a:gd name="T15" fmla="*/ 37 h 116"/>
                  <a:gd name="T16" fmla="*/ 126 w 374"/>
                  <a:gd name="T17" fmla="*/ 37 h 116"/>
                  <a:gd name="T18" fmla="*/ 144 w 374"/>
                  <a:gd name="T19" fmla="*/ 46 h 116"/>
                  <a:gd name="T20" fmla="*/ 159 w 374"/>
                  <a:gd name="T21" fmla="*/ 50 h 116"/>
                  <a:gd name="T22" fmla="*/ 170 w 374"/>
                  <a:gd name="T23" fmla="*/ 55 h 116"/>
                  <a:gd name="T24" fmla="*/ 373 w 374"/>
                  <a:gd name="T2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116">
                    <a:moveTo>
                      <a:pt x="0" y="0"/>
                    </a:moveTo>
                    <a:lnTo>
                      <a:pt x="17" y="11"/>
                    </a:lnTo>
                    <a:lnTo>
                      <a:pt x="23" y="13"/>
                    </a:lnTo>
                    <a:lnTo>
                      <a:pt x="54" y="24"/>
                    </a:lnTo>
                    <a:lnTo>
                      <a:pt x="65" y="24"/>
                    </a:lnTo>
                    <a:lnTo>
                      <a:pt x="83" y="31"/>
                    </a:lnTo>
                    <a:lnTo>
                      <a:pt x="91" y="31"/>
                    </a:lnTo>
                    <a:lnTo>
                      <a:pt x="105" y="37"/>
                    </a:lnTo>
                    <a:lnTo>
                      <a:pt x="126" y="37"/>
                    </a:lnTo>
                    <a:lnTo>
                      <a:pt x="144" y="46"/>
                    </a:lnTo>
                    <a:lnTo>
                      <a:pt x="159" y="50"/>
                    </a:lnTo>
                    <a:lnTo>
                      <a:pt x="170" y="55"/>
                    </a:lnTo>
                    <a:lnTo>
                      <a:pt x="373" y="115"/>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3" name="その他">
                <a:extLst>
                  <a:ext uri="{FF2B5EF4-FFF2-40B4-BE49-F238E27FC236}">
                    <a16:creationId xmlns:a16="http://schemas.microsoft.com/office/drawing/2014/main" id="{C8F307AC-8351-4AF5-8963-C1F2A457CD0B}"/>
                  </a:ext>
                </a:extLst>
              </p:cNvPr>
              <p:cNvSpPr>
                <a:spLocks/>
              </p:cNvSpPr>
              <p:nvPr/>
            </p:nvSpPr>
            <p:spPr bwMode="auto">
              <a:xfrm>
                <a:off x="1521" y="1666"/>
                <a:ext cx="74" cy="15"/>
              </a:xfrm>
              <a:custGeom>
                <a:avLst/>
                <a:gdLst>
                  <a:gd name="T0" fmla="*/ 73 w 74"/>
                  <a:gd name="T1" fmla="*/ 0 h 15"/>
                  <a:gd name="T2" fmla="*/ 51 w 74"/>
                  <a:gd name="T3" fmla="*/ 0 h 15"/>
                  <a:gd name="T4" fmla="*/ 29 w 74"/>
                  <a:gd name="T5" fmla="*/ 7 h 15"/>
                  <a:gd name="T6" fmla="*/ 0 w 74"/>
                  <a:gd name="T7" fmla="*/ 14 h 15"/>
                </a:gdLst>
                <a:ahLst/>
                <a:cxnLst>
                  <a:cxn ang="0">
                    <a:pos x="T0" y="T1"/>
                  </a:cxn>
                  <a:cxn ang="0">
                    <a:pos x="T2" y="T3"/>
                  </a:cxn>
                  <a:cxn ang="0">
                    <a:pos x="T4" y="T5"/>
                  </a:cxn>
                  <a:cxn ang="0">
                    <a:pos x="T6" y="T7"/>
                  </a:cxn>
                </a:cxnLst>
                <a:rect l="0" t="0" r="r" b="b"/>
                <a:pathLst>
                  <a:path w="74" h="15">
                    <a:moveTo>
                      <a:pt x="73" y="0"/>
                    </a:moveTo>
                    <a:lnTo>
                      <a:pt x="51" y="0"/>
                    </a:lnTo>
                    <a:lnTo>
                      <a:pt x="29" y="7"/>
                    </a:lnTo>
                    <a:lnTo>
                      <a:pt x="0" y="14"/>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4" name="その他">
                <a:extLst>
                  <a:ext uri="{FF2B5EF4-FFF2-40B4-BE49-F238E27FC236}">
                    <a16:creationId xmlns:a16="http://schemas.microsoft.com/office/drawing/2014/main" id="{D3C9B743-94AC-44FB-83A3-573626A1A113}"/>
                  </a:ext>
                </a:extLst>
              </p:cNvPr>
              <p:cNvSpPr>
                <a:spLocks/>
              </p:cNvSpPr>
              <p:nvPr/>
            </p:nvSpPr>
            <p:spPr bwMode="auto">
              <a:xfrm>
                <a:off x="1092" y="898"/>
                <a:ext cx="419" cy="699"/>
              </a:xfrm>
              <a:custGeom>
                <a:avLst/>
                <a:gdLst>
                  <a:gd name="T0" fmla="*/ 7 w 419"/>
                  <a:gd name="T1" fmla="*/ 0 h 699"/>
                  <a:gd name="T2" fmla="*/ 58 w 419"/>
                  <a:gd name="T3" fmla="*/ 13 h 699"/>
                  <a:gd name="T4" fmla="*/ 127 w 419"/>
                  <a:gd name="T5" fmla="*/ 29 h 699"/>
                  <a:gd name="T6" fmla="*/ 209 w 419"/>
                  <a:gd name="T7" fmla="*/ 29 h 699"/>
                  <a:gd name="T8" fmla="*/ 290 w 419"/>
                  <a:gd name="T9" fmla="*/ 51 h 699"/>
                  <a:gd name="T10" fmla="*/ 319 w 419"/>
                  <a:gd name="T11" fmla="*/ 78 h 699"/>
                  <a:gd name="T12" fmla="*/ 392 w 419"/>
                  <a:gd name="T13" fmla="*/ 158 h 699"/>
                  <a:gd name="T14" fmla="*/ 410 w 419"/>
                  <a:gd name="T15" fmla="*/ 213 h 699"/>
                  <a:gd name="T16" fmla="*/ 410 w 419"/>
                  <a:gd name="T17" fmla="*/ 248 h 699"/>
                  <a:gd name="T18" fmla="*/ 392 w 419"/>
                  <a:gd name="T19" fmla="*/ 290 h 699"/>
                  <a:gd name="T20" fmla="*/ 376 w 419"/>
                  <a:gd name="T21" fmla="*/ 312 h 699"/>
                  <a:gd name="T22" fmla="*/ 376 w 419"/>
                  <a:gd name="T23" fmla="*/ 327 h 699"/>
                  <a:gd name="T24" fmla="*/ 392 w 419"/>
                  <a:gd name="T25" fmla="*/ 360 h 699"/>
                  <a:gd name="T26" fmla="*/ 392 w 419"/>
                  <a:gd name="T27" fmla="*/ 393 h 699"/>
                  <a:gd name="T28" fmla="*/ 402 w 419"/>
                  <a:gd name="T29" fmla="*/ 424 h 699"/>
                  <a:gd name="T30" fmla="*/ 410 w 419"/>
                  <a:gd name="T31" fmla="*/ 464 h 699"/>
                  <a:gd name="T32" fmla="*/ 407 w 419"/>
                  <a:gd name="T33" fmla="*/ 503 h 699"/>
                  <a:gd name="T34" fmla="*/ 384 w 419"/>
                  <a:gd name="T35" fmla="*/ 549 h 699"/>
                  <a:gd name="T36" fmla="*/ 381 w 419"/>
                  <a:gd name="T37" fmla="*/ 572 h 699"/>
                  <a:gd name="T38" fmla="*/ 392 w 419"/>
                  <a:gd name="T39" fmla="*/ 599 h 699"/>
                  <a:gd name="T40" fmla="*/ 410 w 419"/>
                  <a:gd name="T41" fmla="*/ 619 h 699"/>
                  <a:gd name="T42" fmla="*/ 418 w 419"/>
                  <a:gd name="T43" fmla="*/ 670 h 699"/>
                  <a:gd name="T44" fmla="*/ 418 w 419"/>
                  <a:gd name="T45" fmla="*/ 696 h 699"/>
                  <a:gd name="T46" fmla="*/ 410 w 419"/>
                  <a:gd name="T47" fmla="*/ 698 h 699"/>
                  <a:gd name="T48" fmla="*/ 410 w 419"/>
                  <a:gd name="T49" fmla="*/ 678 h 699"/>
                  <a:gd name="T50" fmla="*/ 402 w 419"/>
                  <a:gd name="T51" fmla="*/ 629 h 699"/>
                  <a:gd name="T52" fmla="*/ 379 w 419"/>
                  <a:gd name="T53" fmla="*/ 608 h 699"/>
                  <a:gd name="T54" fmla="*/ 374 w 419"/>
                  <a:gd name="T55" fmla="*/ 584 h 699"/>
                  <a:gd name="T56" fmla="*/ 376 w 419"/>
                  <a:gd name="T57" fmla="*/ 544 h 699"/>
                  <a:gd name="T58" fmla="*/ 396 w 419"/>
                  <a:gd name="T59" fmla="*/ 497 h 699"/>
                  <a:gd name="T60" fmla="*/ 400 w 419"/>
                  <a:gd name="T61" fmla="*/ 472 h 699"/>
                  <a:gd name="T62" fmla="*/ 390 w 419"/>
                  <a:gd name="T63" fmla="*/ 435 h 699"/>
                  <a:gd name="T64" fmla="*/ 378 w 419"/>
                  <a:gd name="T65" fmla="*/ 402 h 699"/>
                  <a:gd name="T66" fmla="*/ 378 w 419"/>
                  <a:gd name="T67" fmla="*/ 366 h 699"/>
                  <a:gd name="T68" fmla="*/ 370 w 419"/>
                  <a:gd name="T69" fmla="*/ 338 h 699"/>
                  <a:gd name="T70" fmla="*/ 370 w 419"/>
                  <a:gd name="T71" fmla="*/ 309 h 699"/>
                  <a:gd name="T72" fmla="*/ 379 w 419"/>
                  <a:gd name="T73" fmla="*/ 283 h 699"/>
                  <a:gd name="T74" fmla="*/ 402 w 419"/>
                  <a:gd name="T75" fmla="*/ 250 h 699"/>
                  <a:gd name="T76" fmla="*/ 402 w 419"/>
                  <a:gd name="T77" fmla="*/ 224 h 699"/>
                  <a:gd name="T78" fmla="*/ 379 w 419"/>
                  <a:gd name="T79" fmla="*/ 171 h 699"/>
                  <a:gd name="T80" fmla="*/ 309 w 419"/>
                  <a:gd name="T81" fmla="*/ 88 h 699"/>
                  <a:gd name="T82" fmla="*/ 276 w 419"/>
                  <a:gd name="T83" fmla="*/ 68 h 699"/>
                  <a:gd name="T84" fmla="*/ 203 w 419"/>
                  <a:gd name="T85" fmla="*/ 41 h 699"/>
                  <a:gd name="T86" fmla="*/ 120 w 419"/>
                  <a:gd name="T87" fmla="*/ 47 h 699"/>
                  <a:gd name="T88" fmla="*/ 46 w 419"/>
                  <a:gd name="T89" fmla="*/ 33 h 699"/>
                  <a:gd name="T90" fmla="*/ 0 w 419"/>
                  <a:gd name="T91" fmla="*/ 16 h 699"/>
                  <a:gd name="T92" fmla="*/ 7 w 419"/>
                  <a:gd name="T93" fmla="*/ 0 h 699"/>
                  <a:gd name="T94" fmla="*/ 7 w 419"/>
                  <a:gd name="T95"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9" h="699">
                    <a:moveTo>
                      <a:pt x="7" y="0"/>
                    </a:moveTo>
                    <a:lnTo>
                      <a:pt x="58" y="13"/>
                    </a:lnTo>
                    <a:lnTo>
                      <a:pt x="127" y="29"/>
                    </a:lnTo>
                    <a:lnTo>
                      <a:pt x="209" y="29"/>
                    </a:lnTo>
                    <a:lnTo>
                      <a:pt x="290" y="51"/>
                    </a:lnTo>
                    <a:lnTo>
                      <a:pt x="319" y="78"/>
                    </a:lnTo>
                    <a:lnTo>
                      <a:pt x="392" y="158"/>
                    </a:lnTo>
                    <a:lnTo>
                      <a:pt x="410" y="213"/>
                    </a:lnTo>
                    <a:lnTo>
                      <a:pt x="410" y="248"/>
                    </a:lnTo>
                    <a:lnTo>
                      <a:pt x="392" y="290"/>
                    </a:lnTo>
                    <a:lnTo>
                      <a:pt x="376" y="312"/>
                    </a:lnTo>
                    <a:lnTo>
                      <a:pt x="376" y="327"/>
                    </a:lnTo>
                    <a:lnTo>
                      <a:pt x="392" y="360"/>
                    </a:lnTo>
                    <a:lnTo>
                      <a:pt x="392" y="393"/>
                    </a:lnTo>
                    <a:lnTo>
                      <a:pt x="402" y="424"/>
                    </a:lnTo>
                    <a:lnTo>
                      <a:pt x="410" y="464"/>
                    </a:lnTo>
                    <a:lnTo>
                      <a:pt x="407" y="503"/>
                    </a:lnTo>
                    <a:lnTo>
                      <a:pt x="384" y="549"/>
                    </a:lnTo>
                    <a:lnTo>
                      <a:pt x="381" y="572"/>
                    </a:lnTo>
                    <a:lnTo>
                      <a:pt x="392" y="599"/>
                    </a:lnTo>
                    <a:lnTo>
                      <a:pt x="410" y="619"/>
                    </a:lnTo>
                    <a:lnTo>
                      <a:pt x="418" y="670"/>
                    </a:lnTo>
                    <a:lnTo>
                      <a:pt x="418" y="696"/>
                    </a:lnTo>
                    <a:lnTo>
                      <a:pt x="410" y="698"/>
                    </a:lnTo>
                    <a:lnTo>
                      <a:pt x="410" y="678"/>
                    </a:lnTo>
                    <a:lnTo>
                      <a:pt x="402" y="629"/>
                    </a:lnTo>
                    <a:lnTo>
                      <a:pt x="379" y="608"/>
                    </a:lnTo>
                    <a:lnTo>
                      <a:pt x="374" y="584"/>
                    </a:lnTo>
                    <a:lnTo>
                      <a:pt x="376" y="544"/>
                    </a:lnTo>
                    <a:lnTo>
                      <a:pt x="396" y="497"/>
                    </a:lnTo>
                    <a:lnTo>
                      <a:pt x="400" y="472"/>
                    </a:lnTo>
                    <a:lnTo>
                      <a:pt x="390" y="435"/>
                    </a:lnTo>
                    <a:lnTo>
                      <a:pt x="378" y="402"/>
                    </a:lnTo>
                    <a:lnTo>
                      <a:pt x="378" y="366"/>
                    </a:lnTo>
                    <a:lnTo>
                      <a:pt x="370" y="338"/>
                    </a:lnTo>
                    <a:lnTo>
                      <a:pt x="370" y="309"/>
                    </a:lnTo>
                    <a:lnTo>
                      <a:pt x="379" y="283"/>
                    </a:lnTo>
                    <a:lnTo>
                      <a:pt x="402" y="250"/>
                    </a:lnTo>
                    <a:lnTo>
                      <a:pt x="402" y="224"/>
                    </a:lnTo>
                    <a:lnTo>
                      <a:pt x="379" y="171"/>
                    </a:lnTo>
                    <a:lnTo>
                      <a:pt x="309" y="88"/>
                    </a:lnTo>
                    <a:lnTo>
                      <a:pt x="276" y="68"/>
                    </a:lnTo>
                    <a:lnTo>
                      <a:pt x="203" y="41"/>
                    </a:lnTo>
                    <a:lnTo>
                      <a:pt x="120" y="47"/>
                    </a:lnTo>
                    <a:lnTo>
                      <a:pt x="46" y="33"/>
                    </a:lnTo>
                    <a:lnTo>
                      <a:pt x="0" y="16"/>
                    </a:lnTo>
                    <a:lnTo>
                      <a:pt x="7" y="0"/>
                    </a:lnTo>
                    <a:lnTo>
                      <a:pt x="7"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5" name="その他">
                <a:extLst>
                  <a:ext uri="{FF2B5EF4-FFF2-40B4-BE49-F238E27FC236}">
                    <a16:creationId xmlns:a16="http://schemas.microsoft.com/office/drawing/2014/main" id="{F46CA135-776B-47CC-94B7-4DA1C1E25CC8}"/>
                  </a:ext>
                </a:extLst>
              </p:cNvPr>
              <p:cNvSpPr>
                <a:spLocks/>
              </p:cNvSpPr>
              <p:nvPr/>
            </p:nvSpPr>
            <p:spPr bwMode="auto">
              <a:xfrm>
                <a:off x="9" y="547"/>
                <a:ext cx="1179" cy="216"/>
              </a:xfrm>
              <a:custGeom>
                <a:avLst/>
                <a:gdLst>
                  <a:gd name="T0" fmla="*/ 0 w 1179"/>
                  <a:gd name="T1" fmla="*/ 45 h 216"/>
                  <a:gd name="T2" fmla="*/ 0 w 1179"/>
                  <a:gd name="T3" fmla="*/ 35 h 216"/>
                  <a:gd name="T4" fmla="*/ 20 w 1179"/>
                  <a:gd name="T5" fmla="*/ 35 h 216"/>
                  <a:gd name="T6" fmla="*/ 45 w 1179"/>
                  <a:gd name="T7" fmla="*/ 35 h 216"/>
                  <a:gd name="T8" fmla="*/ 87 w 1179"/>
                  <a:gd name="T9" fmla="*/ 45 h 216"/>
                  <a:gd name="T10" fmla="*/ 225 w 1179"/>
                  <a:gd name="T11" fmla="*/ 87 h 216"/>
                  <a:gd name="T12" fmla="*/ 281 w 1179"/>
                  <a:gd name="T13" fmla="*/ 87 h 216"/>
                  <a:gd name="T14" fmla="*/ 379 w 1179"/>
                  <a:gd name="T15" fmla="*/ 120 h 216"/>
                  <a:gd name="T16" fmla="*/ 530 w 1179"/>
                  <a:gd name="T17" fmla="*/ 120 h 216"/>
                  <a:gd name="T18" fmla="*/ 627 w 1179"/>
                  <a:gd name="T19" fmla="*/ 166 h 216"/>
                  <a:gd name="T20" fmla="*/ 808 w 1179"/>
                  <a:gd name="T21" fmla="*/ 166 h 216"/>
                  <a:gd name="T22" fmla="*/ 831 w 1179"/>
                  <a:gd name="T23" fmla="*/ 154 h 216"/>
                  <a:gd name="T24" fmla="*/ 939 w 1179"/>
                  <a:gd name="T25" fmla="*/ 154 h 216"/>
                  <a:gd name="T26" fmla="*/ 1048 w 1179"/>
                  <a:gd name="T27" fmla="*/ 188 h 216"/>
                  <a:gd name="T28" fmla="*/ 1135 w 1179"/>
                  <a:gd name="T29" fmla="*/ 188 h 216"/>
                  <a:gd name="T30" fmla="*/ 1178 w 1179"/>
                  <a:gd name="T31" fmla="*/ 215 h 216"/>
                  <a:gd name="T32" fmla="*/ 1178 w 1179"/>
                  <a:gd name="T33" fmla="*/ 179 h 216"/>
                  <a:gd name="T34" fmla="*/ 1135 w 1179"/>
                  <a:gd name="T35" fmla="*/ 153 h 216"/>
                  <a:gd name="T36" fmla="*/ 1048 w 1179"/>
                  <a:gd name="T37" fmla="*/ 153 h 216"/>
                  <a:gd name="T38" fmla="*/ 939 w 1179"/>
                  <a:gd name="T39" fmla="*/ 118 h 216"/>
                  <a:gd name="T40" fmla="*/ 831 w 1179"/>
                  <a:gd name="T41" fmla="*/ 118 h 216"/>
                  <a:gd name="T42" fmla="*/ 808 w 1179"/>
                  <a:gd name="T43" fmla="*/ 131 h 216"/>
                  <a:gd name="T44" fmla="*/ 627 w 1179"/>
                  <a:gd name="T45" fmla="*/ 131 h 216"/>
                  <a:gd name="T46" fmla="*/ 530 w 1179"/>
                  <a:gd name="T47" fmla="*/ 85 h 216"/>
                  <a:gd name="T48" fmla="*/ 379 w 1179"/>
                  <a:gd name="T49" fmla="*/ 85 h 216"/>
                  <a:gd name="T50" fmla="*/ 281 w 1179"/>
                  <a:gd name="T51" fmla="*/ 54 h 216"/>
                  <a:gd name="T52" fmla="*/ 225 w 1179"/>
                  <a:gd name="T53" fmla="*/ 54 h 216"/>
                  <a:gd name="T54" fmla="*/ 87 w 1179"/>
                  <a:gd name="T55" fmla="*/ 10 h 216"/>
                  <a:gd name="T56" fmla="*/ 45 w 1179"/>
                  <a:gd name="T57" fmla="*/ 0 h 216"/>
                  <a:gd name="T58" fmla="*/ 20 w 1179"/>
                  <a:gd name="T59" fmla="*/ 0 h 216"/>
                  <a:gd name="T60" fmla="*/ 0 w 1179"/>
                  <a:gd name="T61" fmla="*/ 0 h 216"/>
                  <a:gd name="T62" fmla="*/ 0 w 1179"/>
                  <a:gd name="T63" fmla="*/ 10 h 216"/>
                  <a:gd name="T64" fmla="*/ 0 w 1179"/>
                  <a:gd name="T65" fmla="*/ 45 h 216"/>
                  <a:gd name="T66" fmla="*/ 0 w 1179"/>
                  <a:gd name="T6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9" h="216">
                    <a:moveTo>
                      <a:pt x="0" y="45"/>
                    </a:moveTo>
                    <a:lnTo>
                      <a:pt x="0" y="35"/>
                    </a:lnTo>
                    <a:lnTo>
                      <a:pt x="20" y="35"/>
                    </a:lnTo>
                    <a:lnTo>
                      <a:pt x="45" y="35"/>
                    </a:lnTo>
                    <a:lnTo>
                      <a:pt x="87" y="45"/>
                    </a:lnTo>
                    <a:lnTo>
                      <a:pt x="225" y="87"/>
                    </a:lnTo>
                    <a:lnTo>
                      <a:pt x="281" y="87"/>
                    </a:lnTo>
                    <a:lnTo>
                      <a:pt x="379" y="120"/>
                    </a:lnTo>
                    <a:lnTo>
                      <a:pt x="530" y="120"/>
                    </a:lnTo>
                    <a:lnTo>
                      <a:pt x="627" y="166"/>
                    </a:lnTo>
                    <a:lnTo>
                      <a:pt x="808" y="166"/>
                    </a:lnTo>
                    <a:lnTo>
                      <a:pt x="831" y="154"/>
                    </a:lnTo>
                    <a:lnTo>
                      <a:pt x="939" y="154"/>
                    </a:lnTo>
                    <a:lnTo>
                      <a:pt x="1048" y="188"/>
                    </a:lnTo>
                    <a:lnTo>
                      <a:pt x="1135" y="188"/>
                    </a:lnTo>
                    <a:lnTo>
                      <a:pt x="1178" y="215"/>
                    </a:lnTo>
                    <a:lnTo>
                      <a:pt x="1178" y="179"/>
                    </a:lnTo>
                    <a:lnTo>
                      <a:pt x="1135" y="153"/>
                    </a:lnTo>
                    <a:lnTo>
                      <a:pt x="1048" y="153"/>
                    </a:lnTo>
                    <a:lnTo>
                      <a:pt x="939" y="118"/>
                    </a:lnTo>
                    <a:lnTo>
                      <a:pt x="831" y="118"/>
                    </a:lnTo>
                    <a:lnTo>
                      <a:pt x="808" y="131"/>
                    </a:lnTo>
                    <a:lnTo>
                      <a:pt x="627" y="131"/>
                    </a:lnTo>
                    <a:lnTo>
                      <a:pt x="530" y="85"/>
                    </a:lnTo>
                    <a:lnTo>
                      <a:pt x="379" y="85"/>
                    </a:lnTo>
                    <a:lnTo>
                      <a:pt x="281" y="54"/>
                    </a:lnTo>
                    <a:lnTo>
                      <a:pt x="225" y="54"/>
                    </a:lnTo>
                    <a:lnTo>
                      <a:pt x="87" y="10"/>
                    </a:lnTo>
                    <a:lnTo>
                      <a:pt x="45" y="0"/>
                    </a:lnTo>
                    <a:lnTo>
                      <a:pt x="20" y="0"/>
                    </a:lnTo>
                    <a:lnTo>
                      <a:pt x="0" y="0"/>
                    </a:lnTo>
                    <a:lnTo>
                      <a:pt x="0" y="10"/>
                    </a:lnTo>
                    <a:lnTo>
                      <a:pt x="0" y="45"/>
                    </a:lnTo>
                    <a:lnTo>
                      <a:pt x="0" y="45"/>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6" name="その他">
                <a:extLst>
                  <a:ext uri="{FF2B5EF4-FFF2-40B4-BE49-F238E27FC236}">
                    <a16:creationId xmlns:a16="http://schemas.microsoft.com/office/drawing/2014/main" id="{EE1E6F2D-3517-478D-A416-DDA343D2D6D7}"/>
                  </a:ext>
                </a:extLst>
              </p:cNvPr>
              <p:cNvSpPr>
                <a:spLocks/>
              </p:cNvSpPr>
              <p:nvPr/>
            </p:nvSpPr>
            <p:spPr bwMode="auto">
              <a:xfrm>
                <a:off x="34" y="373"/>
                <a:ext cx="1171" cy="188"/>
              </a:xfrm>
              <a:custGeom>
                <a:avLst/>
                <a:gdLst>
                  <a:gd name="T0" fmla="*/ 1170 w 1171"/>
                  <a:gd name="T1" fmla="*/ 144 h 188"/>
                  <a:gd name="T2" fmla="*/ 1170 w 1171"/>
                  <a:gd name="T3" fmla="*/ 152 h 188"/>
                  <a:gd name="T4" fmla="*/ 1149 w 1171"/>
                  <a:gd name="T5" fmla="*/ 152 h 188"/>
                  <a:gd name="T6" fmla="*/ 1127 w 1171"/>
                  <a:gd name="T7" fmla="*/ 152 h 188"/>
                  <a:gd name="T8" fmla="*/ 1085 w 1171"/>
                  <a:gd name="T9" fmla="*/ 144 h 188"/>
                  <a:gd name="T10" fmla="*/ 938 w 1171"/>
                  <a:gd name="T11" fmla="*/ 97 h 188"/>
                  <a:gd name="T12" fmla="*/ 881 w 1171"/>
                  <a:gd name="T13" fmla="*/ 97 h 188"/>
                  <a:gd name="T14" fmla="*/ 781 w 1171"/>
                  <a:gd name="T15" fmla="*/ 64 h 188"/>
                  <a:gd name="T16" fmla="*/ 625 w 1171"/>
                  <a:gd name="T17" fmla="*/ 64 h 188"/>
                  <a:gd name="T18" fmla="*/ 524 w 1171"/>
                  <a:gd name="T19" fmla="*/ 19 h 188"/>
                  <a:gd name="T20" fmla="*/ 335 w 1171"/>
                  <a:gd name="T21" fmla="*/ 19 h 188"/>
                  <a:gd name="T22" fmla="*/ 314 w 1171"/>
                  <a:gd name="T23" fmla="*/ 32 h 188"/>
                  <a:gd name="T24" fmla="*/ 200 w 1171"/>
                  <a:gd name="T25" fmla="*/ 32 h 188"/>
                  <a:gd name="T26" fmla="*/ 88 w 1171"/>
                  <a:gd name="T27" fmla="*/ 0 h 188"/>
                  <a:gd name="T28" fmla="*/ 0 w 1171"/>
                  <a:gd name="T29" fmla="*/ 0 h 188"/>
                  <a:gd name="T30" fmla="*/ 0 w 1171"/>
                  <a:gd name="T31" fmla="*/ 34 h 188"/>
                  <a:gd name="T32" fmla="*/ 88 w 1171"/>
                  <a:gd name="T33" fmla="*/ 34 h 188"/>
                  <a:gd name="T34" fmla="*/ 200 w 1171"/>
                  <a:gd name="T35" fmla="*/ 67 h 188"/>
                  <a:gd name="T36" fmla="*/ 314 w 1171"/>
                  <a:gd name="T37" fmla="*/ 67 h 188"/>
                  <a:gd name="T38" fmla="*/ 335 w 1171"/>
                  <a:gd name="T39" fmla="*/ 53 h 188"/>
                  <a:gd name="T40" fmla="*/ 524 w 1171"/>
                  <a:gd name="T41" fmla="*/ 53 h 188"/>
                  <a:gd name="T42" fmla="*/ 625 w 1171"/>
                  <a:gd name="T43" fmla="*/ 99 h 188"/>
                  <a:gd name="T44" fmla="*/ 781 w 1171"/>
                  <a:gd name="T45" fmla="*/ 99 h 188"/>
                  <a:gd name="T46" fmla="*/ 881 w 1171"/>
                  <a:gd name="T47" fmla="*/ 131 h 188"/>
                  <a:gd name="T48" fmla="*/ 938 w 1171"/>
                  <a:gd name="T49" fmla="*/ 131 h 188"/>
                  <a:gd name="T50" fmla="*/ 1085 w 1171"/>
                  <a:gd name="T51" fmla="*/ 179 h 188"/>
                  <a:gd name="T52" fmla="*/ 1127 w 1171"/>
                  <a:gd name="T53" fmla="*/ 187 h 188"/>
                  <a:gd name="T54" fmla="*/ 1149 w 1171"/>
                  <a:gd name="T55" fmla="*/ 187 h 188"/>
                  <a:gd name="T56" fmla="*/ 1170 w 1171"/>
                  <a:gd name="T57" fmla="*/ 187 h 188"/>
                  <a:gd name="T58" fmla="*/ 1170 w 1171"/>
                  <a:gd name="T59" fmla="*/ 179 h 188"/>
                  <a:gd name="T60" fmla="*/ 1170 w 1171"/>
                  <a:gd name="T61" fmla="*/ 144 h 188"/>
                  <a:gd name="T62" fmla="*/ 1170 w 1171"/>
                  <a:gd name="T63" fmla="*/ 14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1" h="188">
                    <a:moveTo>
                      <a:pt x="1170" y="144"/>
                    </a:moveTo>
                    <a:lnTo>
                      <a:pt x="1170" y="152"/>
                    </a:lnTo>
                    <a:lnTo>
                      <a:pt x="1149" y="152"/>
                    </a:lnTo>
                    <a:lnTo>
                      <a:pt x="1127" y="152"/>
                    </a:lnTo>
                    <a:lnTo>
                      <a:pt x="1085" y="144"/>
                    </a:lnTo>
                    <a:lnTo>
                      <a:pt x="938" y="97"/>
                    </a:lnTo>
                    <a:lnTo>
                      <a:pt x="881" y="97"/>
                    </a:lnTo>
                    <a:lnTo>
                      <a:pt x="781" y="64"/>
                    </a:lnTo>
                    <a:lnTo>
                      <a:pt x="625" y="64"/>
                    </a:lnTo>
                    <a:lnTo>
                      <a:pt x="524" y="19"/>
                    </a:lnTo>
                    <a:lnTo>
                      <a:pt x="335" y="19"/>
                    </a:lnTo>
                    <a:lnTo>
                      <a:pt x="314" y="32"/>
                    </a:lnTo>
                    <a:lnTo>
                      <a:pt x="200" y="32"/>
                    </a:lnTo>
                    <a:lnTo>
                      <a:pt x="88" y="0"/>
                    </a:lnTo>
                    <a:lnTo>
                      <a:pt x="0" y="0"/>
                    </a:lnTo>
                    <a:lnTo>
                      <a:pt x="0" y="34"/>
                    </a:lnTo>
                    <a:lnTo>
                      <a:pt x="88" y="34"/>
                    </a:lnTo>
                    <a:lnTo>
                      <a:pt x="200" y="67"/>
                    </a:lnTo>
                    <a:lnTo>
                      <a:pt x="314" y="67"/>
                    </a:lnTo>
                    <a:lnTo>
                      <a:pt x="335" y="53"/>
                    </a:lnTo>
                    <a:lnTo>
                      <a:pt x="524" y="53"/>
                    </a:lnTo>
                    <a:lnTo>
                      <a:pt x="625" y="99"/>
                    </a:lnTo>
                    <a:lnTo>
                      <a:pt x="781" y="99"/>
                    </a:lnTo>
                    <a:lnTo>
                      <a:pt x="881" y="131"/>
                    </a:lnTo>
                    <a:lnTo>
                      <a:pt x="938" y="131"/>
                    </a:lnTo>
                    <a:lnTo>
                      <a:pt x="1085" y="179"/>
                    </a:lnTo>
                    <a:lnTo>
                      <a:pt x="1127" y="187"/>
                    </a:lnTo>
                    <a:lnTo>
                      <a:pt x="1149" y="187"/>
                    </a:lnTo>
                    <a:lnTo>
                      <a:pt x="1170" y="187"/>
                    </a:lnTo>
                    <a:lnTo>
                      <a:pt x="1170" y="179"/>
                    </a:lnTo>
                    <a:lnTo>
                      <a:pt x="1170" y="144"/>
                    </a:lnTo>
                    <a:lnTo>
                      <a:pt x="1170" y="144"/>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7" name="その他">
                <a:extLst>
                  <a:ext uri="{FF2B5EF4-FFF2-40B4-BE49-F238E27FC236}">
                    <a16:creationId xmlns:a16="http://schemas.microsoft.com/office/drawing/2014/main" id="{9F1A2CB6-9830-41C5-93C1-D9EAF1701DF6}"/>
                  </a:ext>
                </a:extLst>
              </p:cNvPr>
              <p:cNvSpPr>
                <a:spLocks/>
              </p:cNvSpPr>
              <p:nvPr/>
            </p:nvSpPr>
            <p:spPr bwMode="auto">
              <a:xfrm>
                <a:off x="1532" y="1753"/>
                <a:ext cx="390" cy="107"/>
              </a:xfrm>
              <a:custGeom>
                <a:avLst/>
                <a:gdLst>
                  <a:gd name="T0" fmla="*/ 0 w 390"/>
                  <a:gd name="T1" fmla="*/ 0 h 107"/>
                  <a:gd name="T2" fmla="*/ 31 w 390"/>
                  <a:gd name="T3" fmla="*/ 6 h 107"/>
                  <a:gd name="T4" fmla="*/ 71 w 390"/>
                  <a:gd name="T5" fmla="*/ 14 h 107"/>
                  <a:gd name="T6" fmla="*/ 115 w 390"/>
                  <a:gd name="T7" fmla="*/ 28 h 107"/>
                  <a:gd name="T8" fmla="*/ 153 w 390"/>
                  <a:gd name="T9" fmla="*/ 36 h 107"/>
                  <a:gd name="T10" fmla="*/ 207 w 390"/>
                  <a:gd name="T11" fmla="*/ 47 h 107"/>
                  <a:gd name="T12" fmla="*/ 284 w 390"/>
                  <a:gd name="T13" fmla="*/ 60 h 107"/>
                  <a:gd name="T14" fmla="*/ 350 w 390"/>
                  <a:gd name="T15" fmla="*/ 83 h 107"/>
                  <a:gd name="T16" fmla="*/ 389 w 390"/>
                  <a:gd name="T17" fmla="*/ 85 h 107"/>
                  <a:gd name="T18" fmla="*/ 381 w 390"/>
                  <a:gd name="T19" fmla="*/ 98 h 107"/>
                  <a:gd name="T20" fmla="*/ 376 w 390"/>
                  <a:gd name="T21" fmla="*/ 106 h 107"/>
                  <a:gd name="T22" fmla="*/ 306 w 390"/>
                  <a:gd name="T23" fmla="*/ 85 h 107"/>
                  <a:gd name="T24" fmla="*/ 230 w 390"/>
                  <a:gd name="T25" fmla="*/ 70 h 107"/>
                  <a:gd name="T26" fmla="*/ 178 w 390"/>
                  <a:gd name="T27" fmla="*/ 58 h 107"/>
                  <a:gd name="T28" fmla="*/ 104 w 390"/>
                  <a:gd name="T29" fmla="*/ 44 h 107"/>
                  <a:gd name="T30" fmla="*/ 79 w 390"/>
                  <a:gd name="T31" fmla="*/ 39 h 107"/>
                  <a:gd name="T32" fmla="*/ 6 w 390"/>
                  <a:gd name="T33" fmla="*/ 13 h 107"/>
                  <a:gd name="T34" fmla="*/ 0 w 390"/>
                  <a:gd name="T35" fmla="*/ 0 h 107"/>
                  <a:gd name="T36" fmla="*/ 0 w 390"/>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07">
                    <a:moveTo>
                      <a:pt x="0" y="0"/>
                    </a:moveTo>
                    <a:lnTo>
                      <a:pt x="31" y="6"/>
                    </a:lnTo>
                    <a:lnTo>
                      <a:pt x="71" y="14"/>
                    </a:lnTo>
                    <a:lnTo>
                      <a:pt x="115" y="28"/>
                    </a:lnTo>
                    <a:lnTo>
                      <a:pt x="153" y="36"/>
                    </a:lnTo>
                    <a:lnTo>
                      <a:pt x="207" y="47"/>
                    </a:lnTo>
                    <a:lnTo>
                      <a:pt x="284" y="60"/>
                    </a:lnTo>
                    <a:lnTo>
                      <a:pt x="350" y="83"/>
                    </a:lnTo>
                    <a:lnTo>
                      <a:pt x="389" y="85"/>
                    </a:lnTo>
                    <a:lnTo>
                      <a:pt x="381" y="98"/>
                    </a:lnTo>
                    <a:lnTo>
                      <a:pt x="376" y="106"/>
                    </a:lnTo>
                    <a:lnTo>
                      <a:pt x="306" y="85"/>
                    </a:lnTo>
                    <a:lnTo>
                      <a:pt x="230" y="70"/>
                    </a:lnTo>
                    <a:lnTo>
                      <a:pt x="178" y="58"/>
                    </a:lnTo>
                    <a:lnTo>
                      <a:pt x="104" y="44"/>
                    </a:lnTo>
                    <a:lnTo>
                      <a:pt x="79" y="39"/>
                    </a:lnTo>
                    <a:lnTo>
                      <a:pt x="6" y="13"/>
                    </a:lnTo>
                    <a:lnTo>
                      <a:pt x="0" y="0"/>
                    </a:lnTo>
                    <a:lnTo>
                      <a:pt x="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8" name="その他">
                <a:extLst>
                  <a:ext uri="{FF2B5EF4-FFF2-40B4-BE49-F238E27FC236}">
                    <a16:creationId xmlns:a16="http://schemas.microsoft.com/office/drawing/2014/main" id="{27E747E7-6F7E-47BC-ABE3-D2A3FE9A19D9}"/>
                  </a:ext>
                </a:extLst>
              </p:cNvPr>
              <p:cNvSpPr>
                <a:spLocks/>
              </p:cNvSpPr>
              <p:nvPr/>
            </p:nvSpPr>
            <p:spPr bwMode="auto">
              <a:xfrm>
                <a:off x="1909" y="1856"/>
                <a:ext cx="142" cy="170"/>
              </a:xfrm>
              <a:custGeom>
                <a:avLst/>
                <a:gdLst>
                  <a:gd name="T0" fmla="*/ 141 w 142"/>
                  <a:gd name="T1" fmla="*/ 0 h 170"/>
                  <a:gd name="T2" fmla="*/ 141 w 142"/>
                  <a:gd name="T3" fmla="*/ 33 h 170"/>
                  <a:gd name="T4" fmla="*/ 136 w 142"/>
                  <a:gd name="T5" fmla="*/ 56 h 170"/>
                  <a:gd name="T6" fmla="*/ 136 w 142"/>
                  <a:gd name="T7" fmla="*/ 63 h 170"/>
                  <a:gd name="T8" fmla="*/ 107 w 142"/>
                  <a:gd name="T9" fmla="*/ 89 h 170"/>
                  <a:gd name="T10" fmla="*/ 66 w 142"/>
                  <a:gd name="T11" fmla="*/ 107 h 170"/>
                  <a:gd name="T12" fmla="*/ 54 w 142"/>
                  <a:gd name="T13" fmla="*/ 131 h 170"/>
                  <a:gd name="T14" fmla="*/ 33 w 142"/>
                  <a:gd name="T15" fmla="*/ 142 h 170"/>
                  <a:gd name="T16" fmla="*/ 16 w 142"/>
                  <a:gd name="T17" fmla="*/ 165 h 170"/>
                  <a:gd name="T18" fmla="*/ 4 w 142"/>
                  <a:gd name="T19" fmla="*/ 169 h 170"/>
                  <a:gd name="T20" fmla="*/ 4 w 142"/>
                  <a:gd name="T21" fmla="*/ 161 h 170"/>
                  <a:gd name="T22" fmla="*/ 0 w 142"/>
                  <a:gd name="T23" fmla="*/ 116 h 170"/>
                  <a:gd name="T24" fmla="*/ 99 w 142"/>
                  <a:gd name="T25" fmla="*/ 6 h 170"/>
                  <a:gd name="T26" fmla="*/ 141 w 142"/>
                  <a:gd name="T27" fmla="*/ 0 h 170"/>
                  <a:gd name="T28" fmla="*/ 141 w 142"/>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70">
                    <a:moveTo>
                      <a:pt x="141" y="0"/>
                    </a:moveTo>
                    <a:lnTo>
                      <a:pt x="141" y="33"/>
                    </a:lnTo>
                    <a:lnTo>
                      <a:pt x="136" y="56"/>
                    </a:lnTo>
                    <a:lnTo>
                      <a:pt x="136" y="63"/>
                    </a:lnTo>
                    <a:lnTo>
                      <a:pt x="107" y="89"/>
                    </a:lnTo>
                    <a:lnTo>
                      <a:pt x="66" y="107"/>
                    </a:lnTo>
                    <a:lnTo>
                      <a:pt x="54" y="131"/>
                    </a:lnTo>
                    <a:lnTo>
                      <a:pt x="33" y="142"/>
                    </a:lnTo>
                    <a:lnTo>
                      <a:pt x="16" y="165"/>
                    </a:lnTo>
                    <a:lnTo>
                      <a:pt x="4" y="169"/>
                    </a:lnTo>
                    <a:lnTo>
                      <a:pt x="4" y="161"/>
                    </a:lnTo>
                    <a:lnTo>
                      <a:pt x="0" y="116"/>
                    </a:lnTo>
                    <a:lnTo>
                      <a:pt x="99" y="6"/>
                    </a:lnTo>
                    <a:lnTo>
                      <a:pt x="141" y="0"/>
                    </a:lnTo>
                    <a:lnTo>
                      <a:pt x="141"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9" name="Line 57">
                <a:extLst>
                  <a:ext uri="{FF2B5EF4-FFF2-40B4-BE49-F238E27FC236}">
                    <a16:creationId xmlns:a16="http://schemas.microsoft.com/office/drawing/2014/main" id="{BE52D58D-95FC-4D03-9639-351C05F7B8FC}"/>
                  </a:ext>
                </a:extLst>
              </p:cNvPr>
              <p:cNvSpPr>
                <a:spLocks noChangeShapeType="1"/>
              </p:cNvSpPr>
              <p:nvPr/>
            </p:nvSpPr>
            <p:spPr bwMode="auto">
              <a:xfrm>
                <a:off x="1367" y="1895"/>
                <a:ext cx="650" cy="174"/>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30" name="Line 58">
                <a:extLst>
                  <a:ext uri="{FF2B5EF4-FFF2-40B4-BE49-F238E27FC236}">
                    <a16:creationId xmlns:a16="http://schemas.microsoft.com/office/drawing/2014/main" id="{C862DE97-568F-4C0C-A18D-63099162DF58}"/>
                  </a:ext>
                </a:extLst>
              </p:cNvPr>
              <p:cNvSpPr>
                <a:spLocks noChangeShapeType="1"/>
              </p:cNvSpPr>
              <p:nvPr/>
            </p:nvSpPr>
            <p:spPr bwMode="auto">
              <a:xfrm>
                <a:off x="1381" y="1939"/>
                <a:ext cx="511" cy="136"/>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31" name="その他">
                <a:extLst>
                  <a:ext uri="{FF2B5EF4-FFF2-40B4-BE49-F238E27FC236}">
                    <a16:creationId xmlns:a16="http://schemas.microsoft.com/office/drawing/2014/main" id="{CB966889-071A-45A9-945E-2BBCF1BEEB01}"/>
                  </a:ext>
                </a:extLst>
              </p:cNvPr>
              <p:cNvSpPr>
                <a:spLocks/>
              </p:cNvSpPr>
              <p:nvPr/>
            </p:nvSpPr>
            <p:spPr bwMode="auto">
              <a:xfrm>
                <a:off x="1684" y="1384"/>
                <a:ext cx="267" cy="28"/>
              </a:xfrm>
              <a:custGeom>
                <a:avLst/>
                <a:gdLst>
                  <a:gd name="T0" fmla="*/ 0 w 267"/>
                  <a:gd name="T1" fmla="*/ 0 h 28"/>
                  <a:gd name="T2" fmla="*/ 48 w 267"/>
                  <a:gd name="T3" fmla="*/ 0 h 28"/>
                  <a:gd name="T4" fmla="*/ 129 w 267"/>
                  <a:gd name="T5" fmla="*/ 11 h 28"/>
                  <a:gd name="T6" fmla="*/ 208 w 267"/>
                  <a:gd name="T7" fmla="*/ 3 h 28"/>
                  <a:gd name="T8" fmla="*/ 266 w 267"/>
                  <a:gd name="T9" fmla="*/ 11 h 28"/>
                  <a:gd name="T10" fmla="*/ 262 w 267"/>
                  <a:gd name="T11" fmla="*/ 27 h 28"/>
                  <a:gd name="T12" fmla="*/ 171 w 267"/>
                  <a:gd name="T13" fmla="*/ 19 h 28"/>
                  <a:gd name="T14" fmla="*/ 92 w 267"/>
                  <a:gd name="T15" fmla="*/ 19 h 28"/>
                  <a:gd name="T16" fmla="*/ 0 w 267"/>
                  <a:gd name="T17" fmla="*/ 19 h 28"/>
                  <a:gd name="T18" fmla="*/ 0 w 267"/>
                  <a:gd name="T19" fmla="*/ 0 h 28"/>
                  <a:gd name="T20" fmla="*/ 0 w 267"/>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28">
                    <a:moveTo>
                      <a:pt x="0" y="0"/>
                    </a:moveTo>
                    <a:lnTo>
                      <a:pt x="48" y="0"/>
                    </a:lnTo>
                    <a:lnTo>
                      <a:pt x="129" y="11"/>
                    </a:lnTo>
                    <a:lnTo>
                      <a:pt x="208" y="3"/>
                    </a:lnTo>
                    <a:lnTo>
                      <a:pt x="266" y="11"/>
                    </a:lnTo>
                    <a:lnTo>
                      <a:pt x="262" y="27"/>
                    </a:lnTo>
                    <a:lnTo>
                      <a:pt x="171" y="19"/>
                    </a:lnTo>
                    <a:lnTo>
                      <a:pt x="92" y="19"/>
                    </a:lnTo>
                    <a:lnTo>
                      <a:pt x="0" y="19"/>
                    </a:lnTo>
                    <a:lnTo>
                      <a:pt x="0" y="0"/>
                    </a:lnTo>
                    <a:lnTo>
                      <a:pt x="0"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2" name="その他">
                <a:extLst>
                  <a:ext uri="{FF2B5EF4-FFF2-40B4-BE49-F238E27FC236}">
                    <a16:creationId xmlns:a16="http://schemas.microsoft.com/office/drawing/2014/main" id="{B4899A60-FEBC-457A-BAD0-105BB42B8CA5}"/>
                  </a:ext>
                </a:extLst>
              </p:cNvPr>
              <p:cNvSpPr>
                <a:spLocks/>
              </p:cNvSpPr>
              <p:nvPr/>
            </p:nvSpPr>
            <p:spPr bwMode="auto">
              <a:xfrm>
                <a:off x="1684" y="1434"/>
                <a:ext cx="211" cy="29"/>
              </a:xfrm>
              <a:custGeom>
                <a:avLst/>
                <a:gdLst>
                  <a:gd name="T0" fmla="*/ 0 w 211"/>
                  <a:gd name="T1" fmla="*/ 0 h 29"/>
                  <a:gd name="T2" fmla="*/ 33 w 211"/>
                  <a:gd name="T3" fmla="*/ 0 h 29"/>
                  <a:gd name="T4" fmla="*/ 98 w 211"/>
                  <a:gd name="T5" fmla="*/ 15 h 29"/>
                  <a:gd name="T6" fmla="*/ 164 w 211"/>
                  <a:gd name="T7" fmla="*/ 6 h 29"/>
                  <a:gd name="T8" fmla="*/ 210 w 211"/>
                  <a:gd name="T9" fmla="*/ 15 h 29"/>
                  <a:gd name="T10" fmla="*/ 204 w 211"/>
                  <a:gd name="T11" fmla="*/ 28 h 29"/>
                  <a:gd name="T12" fmla="*/ 133 w 211"/>
                  <a:gd name="T13" fmla="*/ 22 h 29"/>
                  <a:gd name="T14" fmla="*/ 70 w 211"/>
                  <a:gd name="T15" fmla="*/ 22 h 29"/>
                  <a:gd name="T16" fmla="*/ 0 w 211"/>
                  <a:gd name="T17" fmla="*/ 22 h 29"/>
                  <a:gd name="T18" fmla="*/ 0 w 211"/>
                  <a:gd name="T19" fmla="*/ 0 h 29"/>
                  <a:gd name="T20" fmla="*/ 0 w 211"/>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
                    <a:moveTo>
                      <a:pt x="0" y="0"/>
                    </a:moveTo>
                    <a:lnTo>
                      <a:pt x="33" y="0"/>
                    </a:lnTo>
                    <a:lnTo>
                      <a:pt x="98" y="15"/>
                    </a:lnTo>
                    <a:lnTo>
                      <a:pt x="164" y="6"/>
                    </a:lnTo>
                    <a:lnTo>
                      <a:pt x="210" y="15"/>
                    </a:lnTo>
                    <a:lnTo>
                      <a:pt x="204" y="28"/>
                    </a:lnTo>
                    <a:lnTo>
                      <a:pt x="133" y="22"/>
                    </a:lnTo>
                    <a:lnTo>
                      <a:pt x="70" y="22"/>
                    </a:lnTo>
                    <a:lnTo>
                      <a:pt x="0" y="22"/>
                    </a:lnTo>
                    <a:lnTo>
                      <a:pt x="0" y="0"/>
                    </a:lnTo>
                    <a:lnTo>
                      <a:pt x="0" y="0"/>
                    </a:lnTo>
                  </a:path>
                </a:pathLst>
              </a:custGeom>
              <a:solidFill>
                <a:srgbClr val="FFE118"/>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3" name="その他">
                <a:extLst>
                  <a:ext uri="{FF2B5EF4-FFF2-40B4-BE49-F238E27FC236}">
                    <a16:creationId xmlns:a16="http://schemas.microsoft.com/office/drawing/2014/main" id="{A2520CFE-F023-48A5-8295-68CF4FFD795F}"/>
                  </a:ext>
                </a:extLst>
              </p:cNvPr>
              <p:cNvSpPr>
                <a:spLocks/>
              </p:cNvSpPr>
              <p:nvPr/>
            </p:nvSpPr>
            <p:spPr bwMode="auto">
              <a:xfrm>
                <a:off x="1684" y="1489"/>
                <a:ext cx="211" cy="27"/>
              </a:xfrm>
              <a:custGeom>
                <a:avLst/>
                <a:gdLst>
                  <a:gd name="T0" fmla="*/ 0 w 211"/>
                  <a:gd name="T1" fmla="*/ 0 h 27"/>
                  <a:gd name="T2" fmla="*/ 33 w 211"/>
                  <a:gd name="T3" fmla="*/ 0 h 27"/>
                  <a:gd name="T4" fmla="*/ 98 w 211"/>
                  <a:gd name="T5" fmla="*/ 12 h 27"/>
                  <a:gd name="T6" fmla="*/ 164 w 211"/>
                  <a:gd name="T7" fmla="*/ 5 h 27"/>
                  <a:gd name="T8" fmla="*/ 210 w 211"/>
                  <a:gd name="T9" fmla="*/ 12 h 27"/>
                  <a:gd name="T10" fmla="*/ 204 w 211"/>
                  <a:gd name="T11" fmla="*/ 26 h 27"/>
                  <a:gd name="T12" fmla="*/ 133 w 211"/>
                  <a:gd name="T13" fmla="*/ 18 h 27"/>
                  <a:gd name="T14" fmla="*/ 70 w 211"/>
                  <a:gd name="T15" fmla="*/ 18 h 27"/>
                  <a:gd name="T16" fmla="*/ 0 w 211"/>
                  <a:gd name="T17" fmla="*/ 18 h 27"/>
                  <a:gd name="T18" fmla="*/ 0 w 211"/>
                  <a:gd name="T19" fmla="*/ 0 h 27"/>
                  <a:gd name="T20" fmla="*/ 0 w 211"/>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7">
                    <a:moveTo>
                      <a:pt x="0" y="0"/>
                    </a:moveTo>
                    <a:lnTo>
                      <a:pt x="33" y="0"/>
                    </a:lnTo>
                    <a:lnTo>
                      <a:pt x="98" y="12"/>
                    </a:lnTo>
                    <a:lnTo>
                      <a:pt x="164" y="5"/>
                    </a:lnTo>
                    <a:lnTo>
                      <a:pt x="210" y="12"/>
                    </a:lnTo>
                    <a:lnTo>
                      <a:pt x="204" y="26"/>
                    </a:lnTo>
                    <a:lnTo>
                      <a:pt x="133" y="18"/>
                    </a:lnTo>
                    <a:lnTo>
                      <a:pt x="70" y="18"/>
                    </a:lnTo>
                    <a:lnTo>
                      <a:pt x="0" y="18"/>
                    </a:lnTo>
                    <a:lnTo>
                      <a:pt x="0" y="0"/>
                    </a:lnTo>
                    <a:lnTo>
                      <a:pt x="0" y="0"/>
                    </a:lnTo>
                  </a:path>
                </a:pathLst>
              </a:custGeom>
              <a:solidFill>
                <a:srgbClr val="FFE118"/>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4" name="その他">
                <a:extLst>
                  <a:ext uri="{FF2B5EF4-FFF2-40B4-BE49-F238E27FC236}">
                    <a16:creationId xmlns:a16="http://schemas.microsoft.com/office/drawing/2014/main" id="{509408C2-FB49-4BEB-8695-CC9220D87B98}"/>
                  </a:ext>
                </a:extLst>
              </p:cNvPr>
              <p:cNvSpPr>
                <a:spLocks/>
              </p:cNvSpPr>
              <p:nvPr/>
            </p:nvSpPr>
            <p:spPr bwMode="auto">
              <a:xfrm>
                <a:off x="1684" y="1552"/>
                <a:ext cx="211" cy="30"/>
              </a:xfrm>
              <a:custGeom>
                <a:avLst/>
                <a:gdLst>
                  <a:gd name="T0" fmla="*/ 0 w 211"/>
                  <a:gd name="T1" fmla="*/ 0 h 30"/>
                  <a:gd name="T2" fmla="*/ 33 w 211"/>
                  <a:gd name="T3" fmla="*/ 0 h 30"/>
                  <a:gd name="T4" fmla="*/ 98 w 211"/>
                  <a:gd name="T5" fmla="*/ 15 h 30"/>
                  <a:gd name="T6" fmla="*/ 164 w 211"/>
                  <a:gd name="T7" fmla="*/ 7 h 30"/>
                  <a:gd name="T8" fmla="*/ 210 w 211"/>
                  <a:gd name="T9" fmla="*/ 15 h 30"/>
                  <a:gd name="T10" fmla="*/ 204 w 211"/>
                  <a:gd name="T11" fmla="*/ 29 h 30"/>
                  <a:gd name="T12" fmla="*/ 133 w 211"/>
                  <a:gd name="T13" fmla="*/ 22 h 30"/>
                  <a:gd name="T14" fmla="*/ 70 w 211"/>
                  <a:gd name="T15" fmla="*/ 22 h 30"/>
                  <a:gd name="T16" fmla="*/ 0 w 211"/>
                  <a:gd name="T17" fmla="*/ 22 h 30"/>
                  <a:gd name="T18" fmla="*/ 0 w 211"/>
                  <a:gd name="T19" fmla="*/ 0 h 30"/>
                  <a:gd name="T20" fmla="*/ 0 w 21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30">
                    <a:moveTo>
                      <a:pt x="0" y="0"/>
                    </a:moveTo>
                    <a:lnTo>
                      <a:pt x="33" y="0"/>
                    </a:lnTo>
                    <a:lnTo>
                      <a:pt x="98" y="15"/>
                    </a:lnTo>
                    <a:lnTo>
                      <a:pt x="164" y="7"/>
                    </a:lnTo>
                    <a:lnTo>
                      <a:pt x="210" y="15"/>
                    </a:lnTo>
                    <a:lnTo>
                      <a:pt x="204" y="29"/>
                    </a:lnTo>
                    <a:lnTo>
                      <a:pt x="133" y="22"/>
                    </a:lnTo>
                    <a:lnTo>
                      <a:pt x="70" y="22"/>
                    </a:lnTo>
                    <a:lnTo>
                      <a:pt x="0" y="22"/>
                    </a:lnTo>
                    <a:lnTo>
                      <a:pt x="0" y="0"/>
                    </a:lnTo>
                    <a:lnTo>
                      <a:pt x="0" y="0"/>
                    </a:lnTo>
                  </a:path>
                </a:pathLst>
              </a:custGeom>
              <a:solidFill>
                <a:srgbClr val="FFE118"/>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3135" name="Group 63">
              <a:extLst>
                <a:ext uri="{FF2B5EF4-FFF2-40B4-BE49-F238E27FC236}">
                  <a16:creationId xmlns:a16="http://schemas.microsoft.com/office/drawing/2014/main" id="{8738D6DA-C8B8-493D-810A-BCC215073A38}"/>
                </a:ext>
              </a:extLst>
            </p:cNvPr>
            <p:cNvGrpSpPr>
              <a:grpSpLocks/>
            </p:cNvGrpSpPr>
            <p:nvPr/>
          </p:nvGrpSpPr>
          <p:grpSpPr bwMode="auto">
            <a:xfrm>
              <a:off x="0" y="0"/>
              <a:ext cx="594" cy="529"/>
              <a:chOff x="0" y="0"/>
              <a:chExt cx="594" cy="529"/>
            </a:xfrm>
          </p:grpSpPr>
          <p:sp>
            <p:nvSpPr>
              <p:cNvPr id="3136" name="その他">
                <a:extLst>
                  <a:ext uri="{FF2B5EF4-FFF2-40B4-BE49-F238E27FC236}">
                    <a16:creationId xmlns:a16="http://schemas.microsoft.com/office/drawing/2014/main" id="{0047AB2D-BC65-47C4-B7A8-D0367B349C4A}"/>
                  </a:ext>
                </a:extLst>
              </p:cNvPr>
              <p:cNvSpPr>
                <a:spLocks/>
              </p:cNvSpPr>
              <p:nvPr/>
            </p:nvSpPr>
            <p:spPr bwMode="auto">
              <a:xfrm>
                <a:off x="360" y="424"/>
                <a:ext cx="44" cy="86"/>
              </a:xfrm>
              <a:custGeom>
                <a:avLst/>
                <a:gdLst>
                  <a:gd name="T0" fmla="*/ 0 w 44"/>
                  <a:gd name="T1" fmla="*/ 28 h 86"/>
                  <a:gd name="T2" fmla="*/ 0 w 44"/>
                  <a:gd name="T3" fmla="*/ 45 h 86"/>
                  <a:gd name="T4" fmla="*/ 22 w 44"/>
                  <a:gd name="T5" fmla="*/ 72 h 86"/>
                  <a:gd name="T6" fmla="*/ 33 w 44"/>
                  <a:gd name="T7" fmla="*/ 85 h 86"/>
                  <a:gd name="T8" fmla="*/ 43 w 44"/>
                  <a:gd name="T9" fmla="*/ 61 h 86"/>
                  <a:gd name="T10" fmla="*/ 33 w 44"/>
                  <a:gd name="T11" fmla="*/ 28 h 86"/>
                  <a:gd name="T12" fmla="*/ 33 w 44"/>
                  <a:gd name="T13" fmla="*/ 13 h 86"/>
                  <a:gd name="T14" fmla="*/ 43 w 44"/>
                  <a:gd name="T15" fmla="*/ 3 h 86"/>
                  <a:gd name="T16" fmla="*/ 43 w 44"/>
                  <a:gd name="T17" fmla="*/ 0 h 86"/>
                  <a:gd name="T18" fmla="*/ 33 w 44"/>
                  <a:gd name="T19" fmla="*/ 0 h 86"/>
                  <a:gd name="T20" fmla="*/ 22 w 44"/>
                  <a:gd name="T21" fmla="*/ 8 h 86"/>
                  <a:gd name="T22" fmla="*/ 10 w 44"/>
                  <a:gd name="T23" fmla="*/ 35 h 86"/>
                  <a:gd name="T24" fmla="*/ 0 w 44"/>
                  <a:gd name="T25" fmla="*/ 28 h 86"/>
                  <a:gd name="T26" fmla="*/ 0 w 44"/>
                  <a:gd name="T2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86">
                    <a:moveTo>
                      <a:pt x="0" y="28"/>
                    </a:moveTo>
                    <a:lnTo>
                      <a:pt x="0" y="45"/>
                    </a:lnTo>
                    <a:lnTo>
                      <a:pt x="22" y="72"/>
                    </a:lnTo>
                    <a:lnTo>
                      <a:pt x="33" y="85"/>
                    </a:lnTo>
                    <a:lnTo>
                      <a:pt x="43" y="61"/>
                    </a:lnTo>
                    <a:lnTo>
                      <a:pt x="33" y="28"/>
                    </a:lnTo>
                    <a:lnTo>
                      <a:pt x="33" y="13"/>
                    </a:lnTo>
                    <a:lnTo>
                      <a:pt x="43" y="3"/>
                    </a:lnTo>
                    <a:lnTo>
                      <a:pt x="43" y="0"/>
                    </a:lnTo>
                    <a:lnTo>
                      <a:pt x="33" y="0"/>
                    </a:lnTo>
                    <a:lnTo>
                      <a:pt x="22" y="8"/>
                    </a:lnTo>
                    <a:lnTo>
                      <a:pt x="10" y="35"/>
                    </a:lnTo>
                    <a:lnTo>
                      <a:pt x="0" y="28"/>
                    </a:lnTo>
                    <a:lnTo>
                      <a:pt x="0" y="28"/>
                    </a:lnTo>
                  </a:path>
                </a:pathLst>
              </a:custGeom>
              <a:solidFill>
                <a:srgbClr val="818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7" name="その他">
                <a:extLst>
                  <a:ext uri="{FF2B5EF4-FFF2-40B4-BE49-F238E27FC236}">
                    <a16:creationId xmlns:a16="http://schemas.microsoft.com/office/drawing/2014/main" id="{D8983C1C-49D7-4D23-BB3B-6666745CEBBC}"/>
                  </a:ext>
                </a:extLst>
              </p:cNvPr>
              <p:cNvSpPr>
                <a:spLocks/>
              </p:cNvSpPr>
              <p:nvPr/>
            </p:nvSpPr>
            <p:spPr bwMode="auto">
              <a:xfrm>
                <a:off x="376" y="415"/>
                <a:ext cx="204" cy="109"/>
              </a:xfrm>
              <a:custGeom>
                <a:avLst/>
                <a:gdLst>
                  <a:gd name="T0" fmla="*/ 178 w 204"/>
                  <a:gd name="T1" fmla="*/ 13 h 109"/>
                  <a:gd name="T2" fmla="*/ 178 w 204"/>
                  <a:gd name="T3" fmla="*/ 17 h 109"/>
                  <a:gd name="T4" fmla="*/ 182 w 204"/>
                  <a:gd name="T5" fmla="*/ 70 h 109"/>
                  <a:gd name="T6" fmla="*/ 190 w 204"/>
                  <a:gd name="T7" fmla="*/ 103 h 109"/>
                  <a:gd name="T8" fmla="*/ 144 w 204"/>
                  <a:gd name="T9" fmla="*/ 103 h 109"/>
                  <a:gd name="T10" fmla="*/ 22 w 204"/>
                  <a:gd name="T11" fmla="*/ 103 h 109"/>
                  <a:gd name="T12" fmla="*/ 6 w 204"/>
                  <a:gd name="T13" fmla="*/ 108 h 109"/>
                  <a:gd name="T14" fmla="*/ 0 w 204"/>
                  <a:gd name="T15" fmla="*/ 6 h 109"/>
                  <a:gd name="T16" fmla="*/ 203 w 204"/>
                  <a:gd name="T17" fmla="*/ 0 h 109"/>
                  <a:gd name="T18" fmla="*/ 178 w 204"/>
                  <a:gd name="T19" fmla="*/ 13 h 109"/>
                  <a:gd name="T20" fmla="*/ 178 w 204"/>
                  <a:gd name="T2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09">
                    <a:moveTo>
                      <a:pt x="178" y="13"/>
                    </a:moveTo>
                    <a:lnTo>
                      <a:pt x="178" y="17"/>
                    </a:lnTo>
                    <a:lnTo>
                      <a:pt x="182" y="70"/>
                    </a:lnTo>
                    <a:lnTo>
                      <a:pt x="190" y="103"/>
                    </a:lnTo>
                    <a:lnTo>
                      <a:pt x="144" y="103"/>
                    </a:lnTo>
                    <a:lnTo>
                      <a:pt x="22" y="103"/>
                    </a:lnTo>
                    <a:lnTo>
                      <a:pt x="6" y="108"/>
                    </a:lnTo>
                    <a:lnTo>
                      <a:pt x="0" y="6"/>
                    </a:lnTo>
                    <a:lnTo>
                      <a:pt x="203" y="0"/>
                    </a:lnTo>
                    <a:lnTo>
                      <a:pt x="178" y="13"/>
                    </a:lnTo>
                    <a:lnTo>
                      <a:pt x="178" y="13"/>
                    </a:lnTo>
                  </a:path>
                </a:pathLst>
              </a:custGeom>
              <a:solidFill>
                <a:srgbClr val="FFFF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8" name="その他">
                <a:extLst>
                  <a:ext uri="{FF2B5EF4-FFF2-40B4-BE49-F238E27FC236}">
                    <a16:creationId xmlns:a16="http://schemas.microsoft.com/office/drawing/2014/main" id="{4EB49262-3E67-4042-B7E6-C735AEE0FFEF}"/>
                  </a:ext>
                </a:extLst>
              </p:cNvPr>
              <p:cNvSpPr>
                <a:spLocks/>
              </p:cNvSpPr>
              <p:nvPr/>
            </p:nvSpPr>
            <p:spPr bwMode="auto">
              <a:xfrm>
                <a:off x="521" y="405"/>
                <a:ext cx="60" cy="90"/>
              </a:xfrm>
              <a:custGeom>
                <a:avLst/>
                <a:gdLst>
                  <a:gd name="T0" fmla="*/ 59 w 60"/>
                  <a:gd name="T1" fmla="*/ 27 h 90"/>
                  <a:gd name="T2" fmla="*/ 49 w 60"/>
                  <a:gd name="T3" fmla="*/ 54 h 90"/>
                  <a:gd name="T4" fmla="*/ 26 w 60"/>
                  <a:gd name="T5" fmla="*/ 71 h 90"/>
                  <a:gd name="T6" fmla="*/ 16 w 60"/>
                  <a:gd name="T7" fmla="*/ 89 h 90"/>
                  <a:gd name="T8" fmla="*/ 0 w 60"/>
                  <a:gd name="T9" fmla="*/ 60 h 90"/>
                  <a:gd name="T10" fmla="*/ 16 w 60"/>
                  <a:gd name="T11" fmla="*/ 27 h 90"/>
                  <a:gd name="T12" fmla="*/ 16 w 60"/>
                  <a:gd name="T13" fmla="*/ 19 h 90"/>
                  <a:gd name="T14" fmla="*/ 0 w 60"/>
                  <a:gd name="T15" fmla="*/ 7 h 90"/>
                  <a:gd name="T16" fmla="*/ 0 w 60"/>
                  <a:gd name="T17" fmla="*/ 0 h 90"/>
                  <a:gd name="T18" fmla="*/ 16 w 60"/>
                  <a:gd name="T19" fmla="*/ 0 h 90"/>
                  <a:gd name="T20" fmla="*/ 26 w 60"/>
                  <a:gd name="T21" fmla="*/ 14 h 90"/>
                  <a:gd name="T22" fmla="*/ 34 w 60"/>
                  <a:gd name="T23" fmla="*/ 32 h 90"/>
                  <a:gd name="T24" fmla="*/ 59 w 60"/>
                  <a:gd name="T25" fmla="*/ 27 h 90"/>
                  <a:gd name="T26" fmla="*/ 59 w 60"/>
                  <a:gd name="T27"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0">
                    <a:moveTo>
                      <a:pt x="59" y="27"/>
                    </a:moveTo>
                    <a:lnTo>
                      <a:pt x="49" y="54"/>
                    </a:lnTo>
                    <a:lnTo>
                      <a:pt x="26" y="71"/>
                    </a:lnTo>
                    <a:lnTo>
                      <a:pt x="16" y="89"/>
                    </a:lnTo>
                    <a:lnTo>
                      <a:pt x="0" y="60"/>
                    </a:lnTo>
                    <a:lnTo>
                      <a:pt x="16" y="27"/>
                    </a:lnTo>
                    <a:lnTo>
                      <a:pt x="16" y="19"/>
                    </a:lnTo>
                    <a:lnTo>
                      <a:pt x="0" y="7"/>
                    </a:lnTo>
                    <a:lnTo>
                      <a:pt x="0" y="0"/>
                    </a:lnTo>
                    <a:lnTo>
                      <a:pt x="16" y="0"/>
                    </a:lnTo>
                    <a:lnTo>
                      <a:pt x="26" y="14"/>
                    </a:lnTo>
                    <a:lnTo>
                      <a:pt x="34" y="32"/>
                    </a:lnTo>
                    <a:lnTo>
                      <a:pt x="59" y="27"/>
                    </a:lnTo>
                    <a:lnTo>
                      <a:pt x="59" y="27"/>
                    </a:lnTo>
                  </a:path>
                </a:pathLst>
              </a:custGeom>
              <a:solidFill>
                <a:srgbClr val="818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39" name="その他">
                <a:extLst>
                  <a:ext uri="{FF2B5EF4-FFF2-40B4-BE49-F238E27FC236}">
                    <a16:creationId xmlns:a16="http://schemas.microsoft.com/office/drawing/2014/main" id="{FD8361D5-EA64-433D-8E5B-C93E1E54EB53}"/>
                  </a:ext>
                </a:extLst>
              </p:cNvPr>
              <p:cNvSpPr>
                <a:spLocks/>
              </p:cNvSpPr>
              <p:nvPr/>
            </p:nvSpPr>
            <p:spPr bwMode="auto">
              <a:xfrm>
                <a:off x="81" y="114"/>
                <a:ext cx="94" cy="37"/>
              </a:xfrm>
              <a:custGeom>
                <a:avLst/>
                <a:gdLst>
                  <a:gd name="T0" fmla="*/ 0 w 94"/>
                  <a:gd name="T1" fmla="*/ 0 h 37"/>
                  <a:gd name="T2" fmla="*/ 21 w 94"/>
                  <a:gd name="T3" fmla="*/ 0 h 37"/>
                  <a:gd name="T4" fmla="*/ 34 w 94"/>
                  <a:gd name="T5" fmla="*/ 0 h 37"/>
                  <a:gd name="T6" fmla="*/ 46 w 94"/>
                  <a:gd name="T7" fmla="*/ 0 h 37"/>
                  <a:gd name="T8" fmla="*/ 57 w 94"/>
                  <a:gd name="T9" fmla="*/ 0 h 37"/>
                  <a:gd name="T10" fmla="*/ 93 w 94"/>
                  <a:gd name="T11" fmla="*/ 24 h 37"/>
                  <a:gd name="T12" fmla="*/ 32 w 94"/>
                  <a:gd name="T13" fmla="*/ 36 h 37"/>
                  <a:gd name="T14" fmla="*/ 0 w 94"/>
                  <a:gd name="T15" fmla="*/ 0 h 37"/>
                  <a:gd name="T16" fmla="*/ 0 w 9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37">
                    <a:moveTo>
                      <a:pt x="0" y="0"/>
                    </a:moveTo>
                    <a:lnTo>
                      <a:pt x="21" y="0"/>
                    </a:lnTo>
                    <a:lnTo>
                      <a:pt x="34" y="0"/>
                    </a:lnTo>
                    <a:lnTo>
                      <a:pt x="46" y="0"/>
                    </a:lnTo>
                    <a:lnTo>
                      <a:pt x="57" y="0"/>
                    </a:lnTo>
                    <a:lnTo>
                      <a:pt x="93" y="24"/>
                    </a:lnTo>
                    <a:lnTo>
                      <a:pt x="32" y="36"/>
                    </a:lnTo>
                    <a:lnTo>
                      <a:pt x="0" y="0"/>
                    </a:lnTo>
                    <a:lnTo>
                      <a:pt x="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0" name="その他">
                <a:extLst>
                  <a:ext uri="{FF2B5EF4-FFF2-40B4-BE49-F238E27FC236}">
                    <a16:creationId xmlns:a16="http://schemas.microsoft.com/office/drawing/2014/main" id="{C90B82BF-D47D-48D5-9742-A72D1EAEB4DC}"/>
                  </a:ext>
                </a:extLst>
              </p:cNvPr>
              <p:cNvSpPr>
                <a:spLocks/>
              </p:cNvSpPr>
              <p:nvPr/>
            </p:nvSpPr>
            <p:spPr bwMode="auto">
              <a:xfrm>
                <a:off x="33" y="257"/>
                <a:ext cx="143" cy="134"/>
              </a:xfrm>
              <a:custGeom>
                <a:avLst/>
                <a:gdLst>
                  <a:gd name="T0" fmla="*/ 110 w 143"/>
                  <a:gd name="T1" fmla="*/ 133 h 134"/>
                  <a:gd name="T2" fmla="*/ 99 w 143"/>
                  <a:gd name="T3" fmla="*/ 121 h 134"/>
                  <a:gd name="T4" fmla="*/ 87 w 143"/>
                  <a:gd name="T5" fmla="*/ 113 h 134"/>
                  <a:gd name="T6" fmla="*/ 74 w 143"/>
                  <a:gd name="T7" fmla="*/ 102 h 134"/>
                  <a:gd name="T8" fmla="*/ 71 w 143"/>
                  <a:gd name="T9" fmla="*/ 100 h 134"/>
                  <a:gd name="T10" fmla="*/ 57 w 143"/>
                  <a:gd name="T11" fmla="*/ 97 h 134"/>
                  <a:gd name="T12" fmla="*/ 53 w 143"/>
                  <a:gd name="T13" fmla="*/ 90 h 134"/>
                  <a:gd name="T14" fmla="*/ 42 w 143"/>
                  <a:gd name="T15" fmla="*/ 86 h 134"/>
                  <a:gd name="T16" fmla="*/ 35 w 143"/>
                  <a:gd name="T17" fmla="*/ 76 h 134"/>
                  <a:gd name="T18" fmla="*/ 31 w 143"/>
                  <a:gd name="T19" fmla="*/ 70 h 134"/>
                  <a:gd name="T20" fmla="*/ 26 w 143"/>
                  <a:gd name="T21" fmla="*/ 68 h 134"/>
                  <a:gd name="T22" fmla="*/ 24 w 143"/>
                  <a:gd name="T23" fmla="*/ 64 h 134"/>
                  <a:gd name="T24" fmla="*/ 10 w 143"/>
                  <a:gd name="T25" fmla="*/ 57 h 134"/>
                  <a:gd name="T26" fmla="*/ 6 w 143"/>
                  <a:gd name="T27" fmla="*/ 50 h 134"/>
                  <a:gd name="T28" fmla="*/ 1 w 143"/>
                  <a:gd name="T29" fmla="*/ 46 h 134"/>
                  <a:gd name="T30" fmla="*/ 1 w 143"/>
                  <a:gd name="T31" fmla="*/ 33 h 134"/>
                  <a:gd name="T32" fmla="*/ 1 w 143"/>
                  <a:gd name="T33" fmla="*/ 30 h 134"/>
                  <a:gd name="T34" fmla="*/ 0 w 143"/>
                  <a:gd name="T35" fmla="*/ 22 h 134"/>
                  <a:gd name="T36" fmla="*/ 2 w 143"/>
                  <a:gd name="T37" fmla="*/ 8 h 134"/>
                  <a:gd name="T38" fmla="*/ 2 w 143"/>
                  <a:gd name="T39" fmla="*/ 0 h 134"/>
                  <a:gd name="T40" fmla="*/ 37 w 143"/>
                  <a:gd name="T41" fmla="*/ 0 h 134"/>
                  <a:gd name="T42" fmla="*/ 142 w 143"/>
                  <a:gd name="T43" fmla="*/ 88 h 134"/>
                  <a:gd name="T44" fmla="*/ 110 w 143"/>
                  <a:gd name="T45" fmla="*/ 133 h 134"/>
                  <a:gd name="T46" fmla="*/ 110 w 143"/>
                  <a:gd name="T47"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34">
                    <a:moveTo>
                      <a:pt x="110" y="133"/>
                    </a:moveTo>
                    <a:lnTo>
                      <a:pt x="99" y="121"/>
                    </a:lnTo>
                    <a:lnTo>
                      <a:pt x="87" y="113"/>
                    </a:lnTo>
                    <a:lnTo>
                      <a:pt x="74" y="102"/>
                    </a:lnTo>
                    <a:lnTo>
                      <a:pt x="71" y="100"/>
                    </a:lnTo>
                    <a:lnTo>
                      <a:pt x="57" y="97"/>
                    </a:lnTo>
                    <a:lnTo>
                      <a:pt x="53" y="90"/>
                    </a:lnTo>
                    <a:lnTo>
                      <a:pt x="42" y="86"/>
                    </a:lnTo>
                    <a:lnTo>
                      <a:pt x="35" y="76"/>
                    </a:lnTo>
                    <a:lnTo>
                      <a:pt x="31" y="70"/>
                    </a:lnTo>
                    <a:lnTo>
                      <a:pt x="26" y="68"/>
                    </a:lnTo>
                    <a:lnTo>
                      <a:pt x="24" y="64"/>
                    </a:lnTo>
                    <a:lnTo>
                      <a:pt x="10" y="57"/>
                    </a:lnTo>
                    <a:lnTo>
                      <a:pt x="6" y="50"/>
                    </a:lnTo>
                    <a:lnTo>
                      <a:pt x="1" y="46"/>
                    </a:lnTo>
                    <a:lnTo>
                      <a:pt x="1" y="33"/>
                    </a:lnTo>
                    <a:lnTo>
                      <a:pt x="1" y="30"/>
                    </a:lnTo>
                    <a:lnTo>
                      <a:pt x="0" y="22"/>
                    </a:lnTo>
                    <a:lnTo>
                      <a:pt x="2" y="8"/>
                    </a:lnTo>
                    <a:lnTo>
                      <a:pt x="2" y="0"/>
                    </a:lnTo>
                    <a:lnTo>
                      <a:pt x="37" y="0"/>
                    </a:lnTo>
                    <a:lnTo>
                      <a:pt x="142" y="88"/>
                    </a:lnTo>
                    <a:lnTo>
                      <a:pt x="110" y="133"/>
                    </a:lnTo>
                    <a:lnTo>
                      <a:pt x="110" y="133"/>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1" name="その他">
                <a:extLst>
                  <a:ext uri="{FF2B5EF4-FFF2-40B4-BE49-F238E27FC236}">
                    <a16:creationId xmlns:a16="http://schemas.microsoft.com/office/drawing/2014/main" id="{7533E3ED-8C0E-4F89-91B2-53C735F80E55}"/>
                  </a:ext>
                </a:extLst>
              </p:cNvPr>
              <p:cNvSpPr>
                <a:spLocks/>
              </p:cNvSpPr>
              <p:nvPr/>
            </p:nvSpPr>
            <p:spPr bwMode="auto">
              <a:xfrm>
                <a:off x="35" y="252"/>
                <a:ext cx="344" cy="92"/>
              </a:xfrm>
              <a:custGeom>
                <a:avLst/>
                <a:gdLst>
                  <a:gd name="T0" fmla="*/ 343 w 344"/>
                  <a:gd name="T1" fmla="*/ 31 h 92"/>
                  <a:gd name="T2" fmla="*/ 343 w 344"/>
                  <a:gd name="T3" fmla="*/ 34 h 92"/>
                  <a:gd name="T4" fmla="*/ 323 w 344"/>
                  <a:gd name="T5" fmla="*/ 30 h 92"/>
                  <a:gd name="T6" fmla="*/ 312 w 344"/>
                  <a:gd name="T7" fmla="*/ 30 h 92"/>
                  <a:gd name="T8" fmla="*/ 297 w 344"/>
                  <a:gd name="T9" fmla="*/ 24 h 92"/>
                  <a:gd name="T10" fmla="*/ 48 w 344"/>
                  <a:gd name="T11" fmla="*/ 0 h 92"/>
                  <a:gd name="T12" fmla="*/ 30 w 344"/>
                  <a:gd name="T13" fmla="*/ 0 h 92"/>
                  <a:gd name="T14" fmla="*/ 22 w 344"/>
                  <a:gd name="T15" fmla="*/ 2 h 92"/>
                  <a:gd name="T16" fmla="*/ 0 w 344"/>
                  <a:gd name="T17" fmla="*/ 5 h 92"/>
                  <a:gd name="T18" fmla="*/ 26 w 344"/>
                  <a:gd name="T19" fmla="*/ 22 h 92"/>
                  <a:gd name="T20" fmla="*/ 33 w 344"/>
                  <a:gd name="T21" fmla="*/ 31 h 92"/>
                  <a:gd name="T22" fmla="*/ 52 w 344"/>
                  <a:gd name="T23" fmla="*/ 37 h 92"/>
                  <a:gd name="T24" fmla="*/ 61 w 344"/>
                  <a:gd name="T25" fmla="*/ 40 h 92"/>
                  <a:gd name="T26" fmla="*/ 73 w 344"/>
                  <a:gd name="T27" fmla="*/ 51 h 92"/>
                  <a:gd name="T28" fmla="*/ 85 w 344"/>
                  <a:gd name="T29" fmla="*/ 60 h 92"/>
                  <a:gd name="T30" fmla="*/ 97 w 344"/>
                  <a:gd name="T31" fmla="*/ 64 h 92"/>
                  <a:gd name="T32" fmla="*/ 102 w 344"/>
                  <a:gd name="T33" fmla="*/ 69 h 92"/>
                  <a:gd name="T34" fmla="*/ 107 w 344"/>
                  <a:gd name="T35" fmla="*/ 76 h 92"/>
                  <a:gd name="T36" fmla="*/ 108 w 344"/>
                  <a:gd name="T37" fmla="*/ 77 h 92"/>
                  <a:gd name="T38" fmla="*/ 150 w 344"/>
                  <a:gd name="T39" fmla="*/ 91 h 92"/>
                  <a:gd name="T40" fmla="*/ 329 w 344"/>
                  <a:gd name="T41" fmla="*/ 62 h 92"/>
                  <a:gd name="T42" fmla="*/ 343 w 344"/>
                  <a:gd name="T43" fmla="*/ 31 h 92"/>
                  <a:gd name="T44" fmla="*/ 343 w 344"/>
                  <a:gd name="T45" fmla="*/ 3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4" h="92">
                    <a:moveTo>
                      <a:pt x="343" y="31"/>
                    </a:moveTo>
                    <a:lnTo>
                      <a:pt x="343" y="34"/>
                    </a:lnTo>
                    <a:lnTo>
                      <a:pt x="323" y="30"/>
                    </a:lnTo>
                    <a:lnTo>
                      <a:pt x="312" y="30"/>
                    </a:lnTo>
                    <a:lnTo>
                      <a:pt x="297" y="24"/>
                    </a:lnTo>
                    <a:lnTo>
                      <a:pt x="48" y="0"/>
                    </a:lnTo>
                    <a:lnTo>
                      <a:pt x="30" y="0"/>
                    </a:lnTo>
                    <a:lnTo>
                      <a:pt x="22" y="2"/>
                    </a:lnTo>
                    <a:lnTo>
                      <a:pt x="0" y="5"/>
                    </a:lnTo>
                    <a:lnTo>
                      <a:pt x="26" y="22"/>
                    </a:lnTo>
                    <a:lnTo>
                      <a:pt x="33" y="31"/>
                    </a:lnTo>
                    <a:lnTo>
                      <a:pt x="52" y="37"/>
                    </a:lnTo>
                    <a:lnTo>
                      <a:pt x="61" y="40"/>
                    </a:lnTo>
                    <a:lnTo>
                      <a:pt x="73" y="51"/>
                    </a:lnTo>
                    <a:lnTo>
                      <a:pt x="85" y="60"/>
                    </a:lnTo>
                    <a:lnTo>
                      <a:pt x="97" y="64"/>
                    </a:lnTo>
                    <a:lnTo>
                      <a:pt x="102" y="69"/>
                    </a:lnTo>
                    <a:lnTo>
                      <a:pt x="107" y="76"/>
                    </a:lnTo>
                    <a:lnTo>
                      <a:pt x="108" y="77"/>
                    </a:lnTo>
                    <a:lnTo>
                      <a:pt x="150" y="91"/>
                    </a:lnTo>
                    <a:lnTo>
                      <a:pt x="329" y="62"/>
                    </a:lnTo>
                    <a:lnTo>
                      <a:pt x="343" y="31"/>
                    </a:lnTo>
                    <a:lnTo>
                      <a:pt x="343" y="31"/>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2" name="その他">
                <a:extLst>
                  <a:ext uri="{FF2B5EF4-FFF2-40B4-BE49-F238E27FC236}">
                    <a16:creationId xmlns:a16="http://schemas.microsoft.com/office/drawing/2014/main" id="{84ED38CF-CE59-4766-8FAA-6A3279DF6A88}"/>
                  </a:ext>
                </a:extLst>
              </p:cNvPr>
              <p:cNvSpPr>
                <a:spLocks/>
              </p:cNvSpPr>
              <p:nvPr/>
            </p:nvSpPr>
            <p:spPr bwMode="auto">
              <a:xfrm>
                <a:off x="142" y="286"/>
                <a:ext cx="239" cy="105"/>
              </a:xfrm>
              <a:custGeom>
                <a:avLst/>
                <a:gdLst>
                  <a:gd name="T0" fmla="*/ 227 w 239"/>
                  <a:gd name="T1" fmla="*/ 3 h 105"/>
                  <a:gd name="T2" fmla="*/ 216 w 239"/>
                  <a:gd name="T3" fmla="*/ 4 h 105"/>
                  <a:gd name="T4" fmla="*/ 205 w 239"/>
                  <a:gd name="T5" fmla="*/ 6 h 105"/>
                  <a:gd name="T6" fmla="*/ 188 w 239"/>
                  <a:gd name="T7" fmla="*/ 6 h 105"/>
                  <a:gd name="T8" fmla="*/ 176 w 239"/>
                  <a:gd name="T9" fmla="*/ 11 h 105"/>
                  <a:gd name="T10" fmla="*/ 156 w 239"/>
                  <a:gd name="T11" fmla="*/ 17 h 105"/>
                  <a:gd name="T12" fmla="*/ 136 w 239"/>
                  <a:gd name="T13" fmla="*/ 21 h 105"/>
                  <a:gd name="T14" fmla="*/ 126 w 239"/>
                  <a:gd name="T15" fmla="*/ 21 h 105"/>
                  <a:gd name="T16" fmla="*/ 106 w 239"/>
                  <a:gd name="T17" fmla="*/ 28 h 105"/>
                  <a:gd name="T18" fmla="*/ 93 w 239"/>
                  <a:gd name="T19" fmla="*/ 30 h 105"/>
                  <a:gd name="T20" fmla="*/ 68 w 239"/>
                  <a:gd name="T21" fmla="*/ 35 h 105"/>
                  <a:gd name="T22" fmla="*/ 51 w 239"/>
                  <a:gd name="T23" fmla="*/ 35 h 105"/>
                  <a:gd name="T24" fmla="*/ 35 w 239"/>
                  <a:gd name="T25" fmla="*/ 38 h 105"/>
                  <a:gd name="T26" fmla="*/ 16 w 239"/>
                  <a:gd name="T27" fmla="*/ 39 h 105"/>
                  <a:gd name="T28" fmla="*/ 9 w 239"/>
                  <a:gd name="T29" fmla="*/ 42 h 105"/>
                  <a:gd name="T30" fmla="*/ 1 w 239"/>
                  <a:gd name="T31" fmla="*/ 43 h 105"/>
                  <a:gd name="T32" fmla="*/ 1 w 239"/>
                  <a:gd name="T33" fmla="*/ 63 h 105"/>
                  <a:gd name="T34" fmla="*/ 4 w 239"/>
                  <a:gd name="T35" fmla="*/ 70 h 105"/>
                  <a:gd name="T36" fmla="*/ 0 w 239"/>
                  <a:gd name="T37" fmla="*/ 75 h 105"/>
                  <a:gd name="T38" fmla="*/ 1 w 239"/>
                  <a:gd name="T39" fmla="*/ 89 h 105"/>
                  <a:gd name="T40" fmla="*/ 4 w 239"/>
                  <a:gd name="T41" fmla="*/ 98 h 105"/>
                  <a:gd name="T42" fmla="*/ 1 w 239"/>
                  <a:gd name="T43" fmla="*/ 104 h 105"/>
                  <a:gd name="T44" fmla="*/ 44 w 239"/>
                  <a:gd name="T45" fmla="*/ 94 h 105"/>
                  <a:gd name="T46" fmla="*/ 49 w 239"/>
                  <a:gd name="T47" fmla="*/ 94 h 105"/>
                  <a:gd name="T48" fmla="*/ 60 w 239"/>
                  <a:gd name="T49" fmla="*/ 84 h 105"/>
                  <a:gd name="T50" fmla="*/ 81 w 239"/>
                  <a:gd name="T51" fmla="*/ 81 h 105"/>
                  <a:gd name="T52" fmla="*/ 99 w 239"/>
                  <a:gd name="T53" fmla="*/ 81 h 105"/>
                  <a:gd name="T54" fmla="*/ 105 w 239"/>
                  <a:gd name="T55" fmla="*/ 76 h 105"/>
                  <a:gd name="T56" fmla="*/ 124 w 239"/>
                  <a:gd name="T57" fmla="*/ 75 h 105"/>
                  <a:gd name="T58" fmla="*/ 136 w 239"/>
                  <a:gd name="T59" fmla="*/ 70 h 105"/>
                  <a:gd name="T60" fmla="*/ 145 w 239"/>
                  <a:gd name="T61" fmla="*/ 71 h 105"/>
                  <a:gd name="T62" fmla="*/ 153 w 239"/>
                  <a:gd name="T63" fmla="*/ 68 h 105"/>
                  <a:gd name="T64" fmla="*/ 159 w 239"/>
                  <a:gd name="T65" fmla="*/ 68 h 105"/>
                  <a:gd name="T66" fmla="*/ 198 w 239"/>
                  <a:gd name="T67" fmla="*/ 57 h 105"/>
                  <a:gd name="T68" fmla="*/ 205 w 239"/>
                  <a:gd name="T69" fmla="*/ 54 h 105"/>
                  <a:gd name="T70" fmla="*/ 214 w 239"/>
                  <a:gd name="T71" fmla="*/ 54 h 105"/>
                  <a:gd name="T72" fmla="*/ 223 w 239"/>
                  <a:gd name="T73" fmla="*/ 47 h 105"/>
                  <a:gd name="T74" fmla="*/ 230 w 239"/>
                  <a:gd name="T75" fmla="*/ 47 h 105"/>
                  <a:gd name="T76" fmla="*/ 234 w 239"/>
                  <a:gd name="T77" fmla="*/ 43 h 105"/>
                  <a:gd name="T78" fmla="*/ 236 w 239"/>
                  <a:gd name="T79" fmla="*/ 43 h 105"/>
                  <a:gd name="T80" fmla="*/ 238 w 239"/>
                  <a:gd name="T81" fmla="*/ 30 h 105"/>
                  <a:gd name="T82" fmla="*/ 236 w 239"/>
                  <a:gd name="T83" fmla="*/ 17 h 105"/>
                  <a:gd name="T84" fmla="*/ 236 w 239"/>
                  <a:gd name="T85" fmla="*/ 9 h 105"/>
                  <a:gd name="T86" fmla="*/ 236 w 239"/>
                  <a:gd name="T87" fmla="*/ 1 h 105"/>
                  <a:gd name="T88" fmla="*/ 236 w 239"/>
                  <a:gd name="T89" fmla="*/ 0 h 105"/>
                  <a:gd name="T90" fmla="*/ 227 w 239"/>
                  <a:gd name="T91" fmla="*/ 3 h 105"/>
                  <a:gd name="T92" fmla="*/ 227 w 239"/>
                  <a:gd name="T9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5">
                    <a:moveTo>
                      <a:pt x="227" y="3"/>
                    </a:moveTo>
                    <a:lnTo>
                      <a:pt x="216" y="4"/>
                    </a:lnTo>
                    <a:lnTo>
                      <a:pt x="205" y="6"/>
                    </a:lnTo>
                    <a:lnTo>
                      <a:pt x="188" y="6"/>
                    </a:lnTo>
                    <a:lnTo>
                      <a:pt x="176" y="11"/>
                    </a:lnTo>
                    <a:lnTo>
                      <a:pt x="156" y="17"/>
                    </a:lnTo>
                    <a:lnTo>
                      <a:pt x="136" y="21"/>
                    </a:lnTo>
                    <a:lnTo>
                      <a:pt x="126" y="21"/>
                    </a:lnTo>
                    <a:lnTo>
                      <a:pt x="106" y="28"/>
                    </a:lnTo>
                    <a:lnTo>
                      <a:pt x="93" y="30"/>
                    </a:lnTo>
                    <a:lnTo>
                      <a:pt x="68" y="35"/>
                    </a:lnTo>
                    <a:lnTo>
                      <a:pt x="51" y="35"/>
                    </a:lnTo>
                    <a:lnTo>
                      <a:pt x="35" y="38"/>
                    </a:lnTo>
                    <a:lnTo>
                      <a:pt x="16" y="39"/>
                    </a:lnTo>
                    <a:lnTo>
                      <a:pt x="9" y="42"/>
                    </a:lnTo>
                    <a:lnTo>
                      <a:pt x="1" y="43"/>
                    </a:lnTo>
                    <a:lnTo>
                      <a:pt x="1" y="63"/>
                    </a:lnTo>
                    <a:lnTo>
                      <a:pt x="4" y="70"/>
                    </a:lnTo>
                    <a:lnTo>
                      <a:pt x="0" y="75"/>
                    </a:lnTo>
                    <a:lnTo>
                      <a:pt x="1" y="89"/>
                    </a:lnTo>
                    <a:lnTo>
                      <a:pt x="4" y="98"/>
                    </a:lnTo>
                    <a:lnTo>
                      <a:pt x="1" y="104"/>
                    </a:lnTo>
                    <a:lnTo>
                      <a:pt x="44" y="94"/>
                    </a:lnTo>
                    <a:lnTo>
                      <a:pt x="49" y="94"/>
                    </a:lnTo>
                    <a:lnTo>
                      <a:pt x="60" y="84"/>
                    </a:lnTo>
                    <a:lnTo>
                      <a:pt x="81" y="81"/>
                    </a:lnTo>
                    <a:lnTo>
                      <a:pt x="99" y="81"/>
                    </a:lnTo>
                    <a:lnTo>
                      <a:pt x="105" y="76"/>
                    </a:lnTo>
                    <a:lnTo>
                      <a:pt x="124" y="75"/>
                    </a:lnTo>
                    <a:lnTo>
                      <a:pt x="136" y="70"/>
                    </a:lnTo>
                    <a:lnTo>
                      <a:pt x="145" y="71"/>
                    </a:lnTo>
                    <a:lnTo>
                      <a:pt x="153" y="68"/>
                    </a:lnTo>
                    <a:lnTo>
                      <a:pt x="159" y="68"/>
                    </a:lnTo>
                    <a:lnTo>
                      <a:pt x="198" y="57"/>
                    </a:lnTo>
                    <a:lnTo>
                      <a:pt x="205" y="54"/>
                    </a:lnTo>
                    <a:lnTo>
                      <a:pt x="214" y="54"/>
                    </a:lnTo>
                    <a:lnTo>
                      <a:pt x="223" y="47"/>
                    </a:lnTo>
                    <a:lnTo>
                      <a:pt x="230" y="47"/>
                    </a:lnTo>
                    <a:lnTo>
                      <a:pt x="234" y="43"/>
                    </a:lnTo>
                    <a:lnTo>
                      <a:pt x="236" y="43"/>
                    </a:lnTo>
                    <a:lnTo>
                      <a:pt x="238" y="30"/>
                    </a:lnTo>
                    <a:lnTo>
                      <a:pt x="236" y="17"/>
                    </a:lnTo>
                    <a:lnTo>
                      <a:pt x="236" y="9"/>
                    </a:lnTo>
                    <a:lnTo>
                      <a:pt x="236" y="1"/>
                    </a:lnTo>
                    <a:lnTo>
                      <a:pt x="236" y="0"/>
                    </a:lnTo>
                    <a:lnTo>
                      <a:pt x="227" y="3"/>
                    </a:lnTo>
                    <a:lnTo>
                      <a:pt x="227" y="3"/>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3" name="その他">
                <a:extLst>
                  <a:ext uri="{FF2B5EF4-FFF2-40B4-BE49-F238E27FC236}">
                    <a16:creationId xmlns:a16="http://schemas.microsoft.com/office/drawing/2014/main" id="{8DDD3C41-425F-4E80-95C1-1D7C4ED2B7F7}"/>
                  </a:ext>
                </a:extLst>
              </p:cNvPr>
              <p:cNvSpPr>
                <a:spLocks/>
              </p:cNvSpPr>
              <p:nvPr/>
            </p:nvSpPr>
            <p:spPr bwMode="auto">
              <a:xfrm>
                <a:off x="75" y="115"/>
                <a:ext cx="64" cy="173"/>
              </a:xfrm>
              <a:custGeom>
                <a:avLst/>
                <a:gdLst>
                  <a:gd name="T0" fmla="*/ 63 w 64"/>
                  <a:gd name="T1" fmla="*/ 10 h 173"/>
                  <a:gd name="T2" fmla="*/ 50 w 64"/>
                  <a:gd name="T3" fmla="*/ 8 h 173"/>
                  <a:gd name="T4" fmla="*/ 32 w 64"/>
                  <a:gd name="T5" fmla="*/ 3 h 173"/>
                  <a:gd name="T6" fmla="*/ 26 w 64"/>
                  <a:gd name="T7" fmla="*/ 2 h 173"/>
                  <a:gd name="T8" fmla="*/ 15 w 64"/>
                  <a:gd name="T9" fmla="*/ 3 h 173"/>
                  <a:gd name="T10" fmla="*/ 6 w 64"/>
                  <a:gd name="T11" fmla="*/ 0 h 173"/>
                  <a:gd name="T12" fmla="*/ 4 w 64"/>
                  <a:gd name="T13" fmla="*/ 24 h 173"/>
                  <a:gd name="T14" fmla="*/ 6 w 64"/>
                  <a:gd name="T15" fmla="*/ 34 h 173"/>
                  <a:gd name="T16" fmla="*/ 3 w 64"/>
                  <a:gd name="T17" fmla="*/ 43 h 173"/>
                  <a:gd name="T18" fmla="*/ 6 w 64"/>
                  <a:gd name="T19" fmla="*/ 60 h 173"/>
                  <a:gd name="T20" fmla="*/ 4 w 64"/>
                  <a:gd name="T21" fmla="*/ 73 h 173"/>
                  <a:gd name="T22" fmla="*/ 4 w 64"/>
                  <a:gd name="T23" fmla="*/ 87 h 173"/>
                  <a:gd name="T24" fmla="*/ 0 w 64"/>
                  <a:gd name="T25" fmla="*/ 102 h 173"/>
                  <a:gd name="T26" fmla="*/ 4 w 64"/>
                  <a:gd name="T27" fmla="*/ 112 h 173"/>
                  <a:gd name="T28" fmla="*/ 0 w 64"/>
                  <a:gd name="T29" fmla="*/ 126 h 173"/>
                  <a:gd name="T30" fmla="*/ 4 w 64"/>
                  <a:gd name="T31" fmla="*/ 137 h 173"/>
                  <a:gd name="T32" fmla="*/ 0 w 64"/>
                  <a:gd name="T33" fmla="*/ 140 h 173"/>
                  <a:gd name="T34" fmla="*/ 17 w 64"/>
                  <a:gd name="T35" fmla="*/ 147 h 173"/>
                  <a:gd name="T36" fmla="*/ 22 w 64"/>
                  <a:gd name="T37" fmla="*/ 148 h 173"/>
                  <a:gd name="T38" fmla="*/ 30 w 64"/>
                  <a:gd name="T39" fmla="*/ 159 h 173"/>
                  <a:gd name="T40" fmla="*/ 45 w 64"/>
                  <a:gd name="T41" fmla="*/ 164 h 173"/>
                  <a:gd name="T42" fmla="*/ 50 w 64"/>
                  <a:gd name="T43" fmla="*/ 168 h 173"/>
                  <a:gd name="T44" fmla="*/ 57 w 64"/>
                  <a:gd name="T45" fmla="*/ 168 h 173"/>
                  <a:gd name="T46" fmla="*/ 60 w 64"/>
                  <a:gd name="T47" fmla="*/ 172 h 173"/>
                  <a:gd name="T48" fmla="*/ 63 w 64"/>
                  <a:gd name="T49" fmla="*/ 10 h 173"/>
                  <a:gd name="T50" fmla="*/ 63 w 64"/>
                  <a:gd name="T51"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3">
                    <a:moveTo>
                      <a:pt x="63" y="10"/>
                    </a:moveTo>
                    <a:lnTo>
                      <a:pt x="50" y="8"/>
                    </a:lnTo>
                    <a:lnTo>
                      <a:pt x="32" y="3"/>
                    </a:lnTo>
                    <a:lnTo>
                      <a:pt x="26" y="2"/>
                    </a:lnTo>
                    <a:lnTo>
                      <a:pt x="15" y="3"/>
                    </a:lnTo>
                    <a:lnTo>
                      <a:pt x="6" y="0"/>
                    </a:lnTo>
                    <a:lnTo>
                      <a:pt x="4" y="24"/>
                    </a:lnTo>
                    <a:lnTo>
                      <a:pt x="6" y="34"/>
                    </a:lnTo>
                    <a:lnTo>
                      <a:pt x="3" y="43"/>
                    </a:lnTo>
                    <a:lnTo>
                      <a:pt x="6" y="60"/>
                    </a:lnTo>
                    <a:lnTo>
                      <a:pt x="4" y="73"/>
                    </a:lnTo>
                    <a:lnTo>
                      <a:pt x="4" y="87"/>
                    </a:lnTo>
                    <a:lnTo>
                      <a:pt x="0" y="102"/>
                    </a:lnTo>
                    <a:lnTo>
                      <a:pt x="4" y="112"/>
                    </a:lnTo>
                    <a:lnTo>
                      <a:pt x="0" y="126"/>
                    </a:lnTo>
                    <a:lnTo>
                      <a:pt x="4" y="137"/>
                    </a:lnTo>
                    <a:lnTo>
                      <a:pt x="0" y="140"/>
                    </a:lnTo>
                    <a:lnTo>
                      <a:pt x="17" y="147"/>
                    </a:lnTo>
                    <a:lnTo>
                      <a:pt x="22" y="148"/>
                    </a:lnTo>
                    <a:lnTo>
                      <a:pt x="30" y="159"/>
                    </a:lnTo>
                    <a:lnTo>
                      <a:pt x="45" y="164"/>
                    </a:lnTo>
                    <a:lnTo>
                      <a:pt x="50" y="168"/>
                    </a:lnTo>
                    <a:lnTo>
                      <a:pt x="57" y="168"/>
                    </a:lnTo>
                    <a:lnTo>
                      <a:pt x="60" y="172"/>
                    </a:lnTo>
                    <a:lnTo>
                      <a:pt x="63" y="10"/>
                    </a:lnTo>
                    <a:lnTo>
                      <a:pt x="63" y="10"/>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4" name="その他">
                <a:extLst>
                  <a:ext uri="{FF2B5EF4-FFF2-40B4-BE49-F238E27FC236}">
                    <a16:creationId xmlns:a16="http://schemas.microsoft.com/office/drawing/2014/main" id="{DF11C0A1-381A-43C7-A9B0-A4EA2BF5092A}"/>
                  </a:ext>
                </a:extLst>
              </p:cNvPr>
              <p:cNvSpPr>
                <a:spLocks/>
              </p:cNvSpPr>
              <p:nvPr/>
            </p:nvSpPr>
            <p:spPr bwMode="auto">
              <a:xfrm>
                <a:off x="137" y="107"/>
                <a:ext cx="211" cy="52"/>
              </a:xfrm>
              <a:custGeom>
                <a:avLst/>
                <a:gdLst>
                  <a:gd name="T0" fmla="*/ 210 w 211"/>
                  <a:gd name="T1" fmla="*/ 7 h 52"/>
                  <a:gd name="T2" fmla="*/ 168 w 211"/>
                  <a:gd name="T3" fmla="*/ 2 h 52"/>
                  <a:gd name="T4" fmla="*/ 162 w 211"/>
                  <a:gd name="T5" fmla="*/ 2 h 52"/>
                  <a:gd name="T6" fmla="*/ 145 w 211"/>
                  <a:gd name="T7" fmla="*/ 0 h 52"/>
                  <a:gd name="T8" fmla="*/ 135 w 211"/>
                  <a:gd name="T9" fmla="*/ 0 h 52"/>
                  <a:gd name="T10" fmla="*/ 110 w 211"/>
                  <a:gd name="T11" fmla="*/ 5 h 52"/>
                  <a:gd name="T12" fmla="*/ 91 w 211"/>
                  <a:gd name="T13" fmla="*/ 5 h 52"/>
                  <a:gd name="T14" fmla="*/ 82 w 211"/>
                  <a:gd name="T15" fmla="*/ 5 h 52"/>
                  <a:gd name="T16" fmla="*/ 59 w 211"/>
                  <a:gd name="T17" fmla="*/ 5 h 52"/>
                  <a:gd name="T18" fmla="*/ 50 w 211"/>
                  <a:gd name="T19" fmla="*/ 5 h 52"/>
                  <a:gd name="T20" fmla="*/ 25 w 211"/>
                  <a:gd name="T21" fmla="*/ 7 h 52"/>
                  <a:gd name="T22" fmla="*/ 12 w 211"/>
                  <a:gd name="T23" fmla="*/ 7 h 52"/>
                  <a:gd name="T24" fmla="*/ 0 w 211"/>
                  <a:gd name="T25" fmla="*/ 7 h 52"/>
                  <a:gd name="T26" fmla="*/ 12 w 211"/>
                  <a:gd name="T27" fmla="*/ 51 h 52"/>
                  <a:gd name="T28" fmla="*/ 203 w 211"/>
                  <a:gd name="T29" fmla="*/ 22 h 52"/>
                  <a:gd name="T30" fmla="*/ 210 w 211"/>
                  <a:gd name="T31" fmla="*/ 7 h 52"/>
                  <a:gd name="T32" fmla="*/ 210 w 211"/>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52">
                    <a:moveTo>
                      <a:pt x="210" y="7"/>
                    </a:moveTo>
                    <a:lnTo>
                      <a:pt x="168" y="2"/>
                    </a:lnTo>
                    <a:lnTo>
                      <a:pt x="162" y="2"/>
                    </a:lnTo>
                    <a:lnTo>
                      <a:pt x="145" y="0"/>
                    </a:lnTo>
                    <a:lnTo>
                      <a:pt x="135" y="0"/>
                    </a:lnTo>
                    <a:lnTo>
                      <a:pt x="110" y="5"/>
                    </a:lnTo>
                    <a:lnTo>
                      <a:pt x="91" y="5"/>
                    </a:lnTo>
                    <a:lnTo>
                      <a:pt x="82" y="5"/>
                    </a:lnTo>
                    <a:lnTo>
                      <a:pt x="59" y="5"/>
                    </a:lnTo>
                    <a:lnTo>
                      <a:pt x="50" y="5"/>
                    </a:lnTo>
                    <a:lnTo>
                      <a:pt x="25" y="7"/>
                    </a:lnTo>
                    <a:lnTo>
                      <a:pt x="12" y="7"/>
                    </a:lnTo>
                    <a:lnTo>
                      <a:pt x="0" y="7"/>
                    </a:lnTo>
                    <a:lnTo>
                      <a:pt x="12" y="51"/>
                    </a:lnTo>
                    <a:lnTo>
                      <a:pt x="203" y="22"/>
                    </a:lnTo>
                    <a:lnTo>
                      <a:pt x="210" y="7"/>
                    </a:lnTo>
                    <a:lnTo>
                      <a:pt x="210" y="7"/>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5" name="その他">
                <a:extLst>
                  <a:ext uri="{FF2B5EF4-FFF2-40B4-BE49-F238E27FC236}">
                    <a16:creationId xmlns:a16="http://schemas.microsoft.com/office/drawing/2014/main" id="{0E02F3EA-9448-48D7-8453-737683BEF758}"/>
                  </a:ext>
                </a:extLst>
              </p:cNvPr>
              <p:cNvSpPr>
                <a:spLocks/>
              </p:cNvSpPr>
              <p:nvPr/>
            </p:nvSpPr>
            <p:spPr bwMode="auto">
              <a:xfrm>
                <a:off x="133" y="115"/>
                <a:ext cx="42" cy="198"/>
              </a:xfrm>
              <a:custGeom>
                <a:avLst/>
                <a:gdLst>
                  <a:gd name="T0" fmla="*/ 25 w 42"/>
                  <a:gd name="T1" fmla="*/ 8 h 198"/>
                  <a:gd name="T2" fmla="*/ 7 w 42"/>
                  <a:gd name="T3" fmla="*/ 2 h 198"/>
                  <a:gd name="T4" fmla="*/ 4 w 42"/>
                  <a:gd name="T5" fmla="*/ 0 h 198"/>
                  <a:gd name="T6" fmla="*/ 2 w 42"/>
                  <a:gd name="T7" fmla="*/ 26 h 198"/>
                  <a:gd name="T8" fmla="*/ 4 w 42"/>
                  <a:gd name="T9" fmla="*/ 34 h 198"/>
                  <a:gd name="T10" fmla="*/ 1 w 42"/>
                  <a:gd name="T11" fmla="*/ 56 h 198"/>
                  <a:gd name="T12" fmla="*/ 2 w 42"/>
                  <a:gd name="T13" fmla="*/ 62 h 198"/>
                  <a:gd name="T14" fmla="*/ 0 w 42"/>
                  <a:gd name="T15" fmla="*/ 76 h 198"/>
                  <a:gd name="T16" fmla="*/ 0 w 42"/>
                  <a:gd name="T17" fmla="*/ 82 h 198"/>
                  <a:gd name="T18" fmla="*/ 0 w 42"/>
                  <a:gd name="T19" fmla="*/ 105 h 198"/>
                  <a:gd name="T20" fmla="*/ 2 w 42"/>
                  <a:gd name="T21" fmla="*/ 115 h 198"/>
                  <a:gd name="T22" fmla="*/ 0 w 42"/>
                  <a:gd name="T23" fmla="*/ 137 h 198"/>
                  <a:gd name="T24" fmla="*/ 0 w 42"/>
                  <a:gd name="T25" fmla="*/ 150 h 198"/>
                  <a:gd name="T26" fmla="*/ 0 w 42"/>
                  <a:gd name="T27" fmla="*/ 172 h 198"/>
                  <a:gd name="T28" fmla="*/ 0 w 42"/>
                  <a:gd name="T29" fmla="*/ 175 h 198"/>
                  <a:gd name="T30" fmla="*/ 0 w 42"/>
                  <a:gd name="T31" fmla="*/ 177 h 198"/>
                  <a:gd name="T32" fmla="*/ 17 w 42"/>
                  <a:gd name="T33" fmla="*/ 190 h 198"/>
                  <a:gd name="T34" fmla="*/ 23 w 42"/>
                  <a:gd name="T35" fmla="*/ 192 h 198"/>
                  <a:gd name="T36" fmla="*/ 27 w 42"/>
                  <a:gd name="T37" fmla="*/ 197 h 198"/>
                  <a:gd name="T38" fmla="*/ 41 w 42"/>
                  <a:gd name="T39" fmla="*/ 109 h 198"/>
                  <a:gd name="T40" fmla="*/ 33 w 42"/>
                  <a:gd name="T41" fmla="*/ 23 h 198"/>
                  <a:gd name="T42" fmla="*/ 25 w 42"/>
                  <a:gd name="T43" fmla="*/ 8 h 198"/>
                  <a:gd name="T44" fmla="*/ 25 w 42"/>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98">
                    <a:moveTo>
                      <a:pt x="25" y="8"/>
                    </a:moveTo>
                    <a:lnTo>
                      <a:pt x="7" y="2"/>
                    </a:lnTo>
                    <a:lnTo>
                      <a:pt x="4" y="0"/>
                    </a:lnTo>
                    <a:lnTo>
                      <a:pt x="2" y="26"/>
                    </a:lnTo>
                    <a:lnTo>
                      <a:pt x="4" y="34"/>
                    </a:lnTo>
                    <a:lnTo>
                      <a:pt x="1" y="56"/>
                    </a:lnTo>
                    <a:lnTo>
                      <a:pt x="2" y="62"/>
                    </a:lnTo>
                    <a:lnTo>
                      <a:pt x="0" y="76"/>
                    </a:lnTo>
                    <a:lnTo>
                      <a:pt x="0" y="82"/>
                    </a:lnTo>
                    <a:lnTo>
                      <a:pt x="0" y="105"/>
                    </a:lnTo>
                    <a:lnTo>
                      <a:pt x="2" y="115"/>
                    </a:lnTo>
                    <a:lnTo>
                      <a:pt x="0" y="137"/>
                    </a:lnTo>
                    <a:lnTo>
                      <a:pt x="0" y="150"/>
                    </a:lnTo>
                    <a:lnTo>
                      <a:pt x="0" y="172"/>
                    </a:lnTo>
                    <a:lnTo>
                      <a:pt x="0" y="175"/>
                    </a:lnTo>
                    <a:lnTo>
                      <a:pt x="0" y="177"/>
                    </a:lnTo>
                    <a:lnTo>
                      <a:pt x="17" y="190"/>
                    </a:lnTo>
                    <a:lnTo>
                      <a:pt x="23" y="192"/>
                    </a:lnTo>
                    <a:lnTo>
                      <a:pt x="27" y="197"/>
                    </a:lnTo>
                    <a:lnTo>
                      <a:pt x="41" y="109"/>
                    </a:lnTo>
                    <a:lnTo>
                      <a:pt x="33" y="23"/>
                    </a:lnTo>
                    <a:lnTo>
                      <a:pt x="25" y="8"/>
                    </a:lnTo>
                    <a:lnTo>
                      <a:pt x="25" y="8"/>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6" name="その他">
                <a:extLst>
                  <a:ext uri="{FF2B5EF4-FFF2-40B4-BE49-F238E27FC236}">
                    <a16:creationId xmlns:a16="http://schemas.microsoft.com/office/drawing/2014/main" id="{DDE54614-7D39-4D58-9FB6-0A66B1E8337E}"/>
                  </a:ext>
                </a:extLst>
              </p:cNvPr>
              <p:cNvSpPr>
                <a:spLocks/>
              </p:cNvSpPr>
              <p:nvPr/>
            </p:nvSpPr>
            <p:spPr bwMode="auto">
              <a:xfrm>
                <a:off x="158" y="114"/>
                <a:ext cx="190" cy="199"/>
              </a:xfrm>
              <a:custGeom>
                <a:avLst/>
                <a:gdLst>
                  <a:gd name="T0" fmla="*/ 189 w 190"/>
                  <a:gd name="T1" fmla="*/ 0 h 199"/>
                  <a:gd name="T2" fmla="*/ 177 w 190"/>
                  <a:gd name="T3" fmla="*/ 1 h 199"/>
                  <a:gd name="T4" fmla="*/ 164 w 190"/>
                  <a:gd name="T5" fmla="*/ 0 h 199"/>
                  <a:gd name="T6" fmla="*/ 156 w 190"/>
                  <a:gd name="T7" fmla="*/ 1 h 199"/>
                  <a:gd name="T8" fmla="*/ 151 w 190"/>
                  <a:gd name="T9" fmla="*/ 1 h 199"/>
                  <a:gd name="T10" fmla="*/ 141 w 190"/>
                  <a:gd name="T11" fmla="*/ 1 h 199"/>
                  <a:gd name="T12" fmla="*/ 139 w 190"/>
                  <a:gd name="T13" fmla="*/ 1 h 199"/>
                  <a:gd name="T14" fmla="*/ 119 w 190"/>
                  <a:gd name="T15" fmla="*/ 1 h 199"/>
                  <a:gd name="T16" fmla="*/ 99 w 190"/>
                  <a:gd name="T17" fmla="*/ 3 h 199"/>
                  <a:gd name="T18" fmla="*/ 83 w 190"/>
                  <a:gd name="T19" fmla="*/ 3 h 199"/>
                  <a:gd name="T20" fmla="*/ 71 w 190"/>
                  <a:gd name="T21" fmla="*/ 3 h 199"/>
                  <a:gd name="T22" fmla="*/ 50 w 190"/>
                  <a:gd name="T23" fmla="*/ 3 h 199"/>
                  <a:gd name="T24" fmla="*/ 37 w 190"/>
                  <a:gd name="T25" fmla="*/ 7 h 199"/>
                  <a:gd name="T26" fmla="*/ 19 w 190"/>
                  <a:gd name="T27" fmla="*/ 4 h 199"/>
                  <a:gd name="T28" fmla="*/ 9 w 190"/>
                  <a:gd name="T29" fmla="*/ 7 h 199"/>
                  <a:gd name="T30" fmla="*/ 0 w 190"/>
                  <a:gd name="T31" fmla="*/ 9 h 199"/>
                  <a:gd name="T32" fmla="*/ 2 w 190"/>
                  <a:gd name="T33" fmla="*/ 32 h 199"/>
                  <a:gd name="T34" fmla="*/ 0 w 190"/>
                  <a:gd name="T35" fmla="*/ 36 h 199"/>
                  <a:gd name="T36" fmla="*/ 4 w 190"/>
                  <a:gd name="T37" fmla="*/ 46 h 199"/>
                  <a:gd name="T38" fmla="*/ 4 w 190"/>
                  <a:gd name="T39" fmla="*/ 55 h 199"/>
                  <a:gd name="T40" fmla="*/ 0 w 190"/>
                  <a:gd name="T41" fmla="*/ 70 h 199"/>
                  <a:gd name="T42" fmla="*/ 4 w 190"/>
                  <a:gd name="T43" fmla="*/ 83 h 199"/>
                  <a:gd name="T44" fmla="*/ 4 w 190"/>
                  <a:gd name="T45" fmla="*/ 99 h 199"/>
                  <a:gd name="T46" fmla="*/ 2 w 190"/>
                  <a:gd name="T47" fmla="*/ 110 h 199"/>
                  <a:gd name="T48" fmla="*/ 2 w 190"/>
                  <a:gd name="T49" fmla="*/ 130 h 199"/>
                  <a:gd name="T50" fmla="*/ 4 w 190"/>
                  <a:gd name="T51" fmla="*/ 151 h 199"/>
                  <a:gd name="T52" fmla="*/ 2 w 190"/>
                  <a:gd name="T53" fmla="*/ 173 h 199"/>
                  <a:gd name="T54" fmla="*/ 2 w 190"/>
                  <a:gd name="T55" fmla="*/ 185 h 199"/>
                  <a:gd name="T56" fmla="*/ 2 w 190"/>
                  <a:gd name="T57" fmla="*/ 198 h 199"/>
                  <a:gd name="T58" fmla="*/ 17 w 190"/>
                  <a:gd name="T59" fmla="*/ 197 h 199"/>
                  <a:gd name="T60" fmla="*/ 28 w 190"/>
                  <a:gd name="T61" fmla="*/ 197 h 199"/>
                  <a:gd name="T62" fmla="*/ 46 w 190"/>
                  <a:gd name="T63" fmla="*/ 189 h 199"/>
                  <a:gd name="T64" fmla="*/ 52 w 190"/>
                  <a:gd name="T65" fmla="*/ 189 h 199"/>
                  <a:gd name="T66" fmla="*/ 65 w 190"/>
                  <a:gd name="T67" fmla="*/ 183 h 199"/>
                  <a:gd name="T68" fmla="*/ 73 w 190"/>
                  <a:gd name="T69" fmla="*/ 183 h 199"/>
                  <a:gd name="T70" fmla="*/ 83 w 190"/>
                  <a:gd name="T71" fmla="*/ 183 h 199"/>
                  <a:gd name="T72" fmla="*/ 97 w 190"/>
                  <a:gd name="T73" fmla="*/ 177 h 199"/>
                  <a:gd name="T74" fmla="*/ 112 w 190"/>
                  <a:gd name="T75" fmla="*/ 177 h 199"/>
                  <a:gd name="T76" fmla="*/ 116 w 190"/>
                  <a:gd name="T77" fmla="*/ 176 h 199"/>
                  <a:gd name="T78" fmla="*/ 129 w 190"/>
                  <a:gd name="T79" fmla="*/ 175 h 199"/>
                  <a:gd name="T80" fmla="*/ 140 w 190"/>
                  <a:gd name="T81" fmla="*/ 173 h 199"/>
                  <a:gd name="T82" fmla="*/ 151 w 190"/>
                  <a:gd name="T83" fmla="*/ 173 h 199"/>
                  <a:gd name="T84" fmla="*/ 167 w 190"/>
                  <a:gd name="T85" fmla="*/ 172 h 199"/>
                  <a:gd name="T86" fmla="*/ 177 w 190"/>
                  <a:gd name="T87" fmla="*/ 168 h 199"/>
                  <a:gd name="T88" fmla="*/ 189 w 190"/>
                  <a:gd name="T89" fmla="*/ 168 h 199"/>
                  <a:gd name="T90" fmla="*/ 186 w 190"/>
                  <a:gd name="T91" fmla="*/ 148 h 199"/>
                  <a:gd name="T92" fmla="*/ 189 w 190"/>
                  <a:gd name="T93" fmla="*/ 136 h 199"/>
                  <a:gd name="T94" fmla="*/ 189 w 190"/>
                  <a:gd name="T95" fmla="*/ 119 h 199"/>
                  <a:gd name="T96" fmla="*/ 186 w 190"/>
                  <a:gd name="T97" fmla="*/ 105 h 199"/>
                  <a:gd name="T98" fmla="*/ 186 w 190"/>
                  <a:gd name="T99" fmla="*/ 100 h 199"/>
                  <a:gd name="T100" fmla="*/ 186 w 190"/>
                  <a:gd name="T101" fmla="*/ 90 h 199"/>
                  <a:gd name="T102" fmla="*/ 186 w 190"/>
                  <a:gd name="T103" fmla="*/ 76 h 199"/>
                  <a:gd name="T104" fmla="*/ 189 w 190"/>
                  <a:gd name="T105" fmla="*/ 68 h 199"/>
                  <a:gd name="T106" fmla="*/ 189 w 190"/>
                  <a:gd name="T107" fmla="*/ 52 h 199"/>
                  <a:gd name="T108" fmla="*/ 189 w 190"/>
                  <a:gd name="T109" fmla="*/ 35 h 199"/>
                  <a:gd name="T110" fmla="*/ 189 w 190"/>
                  <a:gd name="T111" fmla="*/ 28 h 199"/>
                  <a:gd name="T112" fmla="*/ 189 w 190"/>
                  <a:gd name="T113" fmla="*/ 9 h 199"/>
                  <a:gd name="T114" fmla="*/ 189 w 190"/>
                  <a:gd name="T115" fmla="*/ 1 h 199"/>
                  <a:gd name="T116" fmla="*/ 189 w 190"/>
                  <a:gd name="T117" fmla="*/ 0 h 199"/>
                  <a:gd name="T118" fmla="*/ 189 w 190"/>
                  <a:gd name="T11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199">
                    <a:moveTo>
                      <a:pt x="189" y="0"/>
                    </a:moveTo>
                    <a:lnTo>
                      <a:pt x="177" y="1"/>
                    </a:lnTo>
                    <a:lnTo>
                      <a:pt x="164" y="0"/>
                    </a:lnTo>
                    <a:lnTo>
                      <a:pt x="156" y="1"/>
                    </a:lnTo>
                    <a:lnTo>
                      <a:pt x="151" y="1"/>
                    </a:lnTo>
                    <a:lnTo>
                      <a:pt x="141" y="1"/>
                    </a:lnTo>
                    <a:lnTo>
                      <a:pt x="139" y="1"/>
                    </a:lnTo>
                    <a:lnTo>
                      <a:pt x="119" y="1"/>
                    </a:lnTo>
                    <a:lnTo>
                      <a:pt x="99" y="3"/>
                    </a:lnTo>
                    <a:lnTo>
                      <a:pt x="83" y="3"/>
                    </a:lnTo>
                    <a:lnTo>
                      <a:pt x="71" y="3"/>
                    </a:lnTo>
                    <a:lnTo>
                      <a:pt x="50" y="3"/>
                    </a:lnTo>
                    <a:lnTo>
                      <a:pt x="37" y="7"/>
                    </a:lnTo>
                    <a:lnTo>
                      <a:pt x="19" y="4"/>
                    </a:lnTo>
                    <a:lnTo>
                      <a:pt x="9" y="7"/>
                    </a:lnTo>
                    <a:lnTo>
                      <a:pt x="0" y="9"/>
                    </a:lnTo>
                    <a:lnTo>
                      <a:pt x="2" y="32"/>
                    </a:lnTo>
                    <a:lnTo>
                      <a:pt x="0" y="36"/>
                    </a:lnTo>
                    <a:lnTo>
                      <a:pt x="4" y="46"/>
                    </a:lnTo>
                    <a:lnTo>
                      <a:pt x="4" y="55"/>
                    </a:lnTo>
                    <a:lnTo>
                      <a:pt x="0" y="70"/>
                    </a:lnTo>
                    <a:lnTo>
                      <a:pt x="4" y="83"/>
                    </a:lnTo>
                    <a:lnTo>
                      <a:pt x="4" y="99"/>
                    </a:lnTo>
                    <a:lnTo>
                      <a:pt x="2" y="110"/>
                    </a:lnTo>
                    <a:lnTo>
                      <a:pt x="2" y="130"/>
                    </a:lnTo>
                    <a:lnTo>
                      <a:pt x="4" y="151"/>
                    </a:lnTo>
                    <a:lnTo>
                      <a:pt x="2" y="173"/>
                    </a:lnTo>
                    <a:lnTo>
                      <a:pt x="2" y="185"/>
                    </a:lnTo>
                    <a:lnTo>
                      <a:pt x="2" y="198"/>
                    </a:lnTo>
                    <a:lnTo>
                      <a:pt x="17" y="197"/>
                    </a:lnTo>
                    <a:lnTo>
                      <a:pt x="28" y="197"/>
                    </a:lnTo>
                    <a:lnTo>
                      <a:pt x="46" y="189"/>
                    </a:lnTo>
                    <a:lnTo>
                      <a:pt x="52" y="189"/>
                    </a:lnTo>
                    <a:lnTo>
                      <a:pt x="65" y="183"/>
                    </a:lnTo>
                    <a:lnTo>
                      <a:pt x="73" y="183"/>
                    </a:lnTo>
                    <a:lnTo>
                      <a:pt x="83" y="183"/>
                    </a:lnTo>
                    <a:lnTo>
                      <a:pt x="97" y="177"/>
                    </a:lnTo>
                    <a:lnTo>
                      <a:pt x="112" y="177"/>
                    </a:lnTo>
                    <a:lnTo>
                      <a:pt x="116" y="176"/>
                    </a:lnTo>
                    <a:lnTo>
                      <a:pt x="129" y="175"/>
                    </a:lnTo>
                    <a:lnTo>
                      <a:pt x="140" y="173"/>
                    </a:lnTo>
                    <a:lnTo>
                      <a:pt x="151" y="173"/>
                    </a:lnTo>
                    <a:lnTo>
                      <a:pt x="167" y="172"/>
                    </a:lnTo>
                    <a:lnTo>
                      <a:pt x="177" y="168"/>
                    </a:lnTo>
                    <a:lnTo>
                      <a:pt x="189" y="168"/>
                    </a:lnTo>
                    <a:lnTo>
                      <a:pt x="186" y="148"/>
                    </a:lnTo>
                    <a:lnTo>
                      <a:pt x="189" y="136"/>
                    </a:lnTo>
                    <a:lnTo>
                      <a:pt x="189" y="119"/>
                    </a:lnTo>
                    <a:lnTo>
                      <a:pt x="186" y="105"/>
                    </a:lnTo>
                    <a:lnTo>
                      <a:pt x="186" y="100"/>
                    </a:lnTo>
                    <a:lnTo>
                      <a:pt x="186" y="90"/>
                    </a:lnTo>
                    <a:lnTo>
                      <a:pt x="186" y="76"/>
                    </a:lnTo>
                    <a:lnTo>
                      <a:pt x="189" y="68"/>
                    </a:lnTo>
                    <a:lnTo>
                      <a:pt x="189" y="52"/>
                    </a:lnTo>
                    <a:lnTo>
                      <a:pt x="189" y="35"/>
                    </a:lnTo>
                    <a:lnTo>
                      <a:pt x="189" y="28"/>
                    </a:lnTo>
                    <a:lnTo>
                      <a:pt x="189" y="9"/>
                    </a:lnTo>
                    <a:lnTo>
                      <a:pt x="189" y="1"/>
                    </a:lnTo>
                    <a:lnTo>
                      <a:pt x="189" y="0"/>
                    </a:lnTo>
                    <a:lnTo>
                      <a:pt x="189"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7" name="その他">
                <a:extLst>
                  <a:ext uri="{FF2B5EF4-FFF2-40B4-BE49-F238E27FC236}">
                    <a16:creationId xmlns:a16="http://schemas.microsoft.com/office/drawing/2014/main" id="{1E2185F1-1FDC-4DB5-9846-6AF105CB1472}"/>
                  </a:ext>
                </a:extLst>
              </p:cNvPr>
              <p:cNvSpPr>
                <a:spLocks/>
              </p:cNvSpPr>
              <p:nvPr/>
            </p:nvSpPr>
            <p:spPr bwMode="auto">
              <a:xfrm>
                <a:off x="180" y="135"/>
                <a:ext cx="148" cy="142"/>
              </a:xfrm>
              <a:custGeom>
                <a:avLst/>
                <a:gdLst>
                  <a:gd name="T0" fmla="*/ 145 w 148"/>
                  <a:gd name="T1" fmla="*/ 0 h 142"/>
                  <a:gd name="T2" fmla="*/ 125 w 148"/>
                  <a:gd name="T3" fmla="*/ 2 h 142"/>
                  <a:gd name="T4" fmla="*/ 118 w 148"/>
                  <a:gd name="T5" fmla="*/ 3 h 142"/>
                  <a:gd name="T6" fmla="*/ 97 w 148"/>
                  <a:gd name="T7" fmla="*/ 3 h 142"/>
                  <a:gd name="T8" fmla="*/ 83 w 148"/>
                  <a:gd name="T9" fmla="*/ 3 h 142"/>
                  <a:gd name="T10" fmla="*/ 61 w 148"/>
                  <a:gd name="T11" fmla="*/ 7 h 142"/>
                  <a:gd name="T12" fmla="*/ 40 w 148"/>
                  <a:gd name="T13" fmla="*/ 7 h 142"/>
                  <a:gd name="T14" fmla="*/ 22 w 148"/>
                  <a:gd name="T15" fmla="*/ 11 h 142"/>
                  <a:gd name="T16" fmla="*/ 8 w 148"/>
                  <a:gd name="T17" fmla="*/ 9 h 142"/>
                  <a:gd name="T18" fmla="*/ 3 w 148"/>
                  <a:gd name="T19" fmla="*/ 11 h 142"/>
                  <a:gd name="T20" fmla="*/ 3 w 148"/>
                  <a:gd name="T21" fmla="*/ 23 h 142"/>
                  <a:gd name="T22" fmla="*/ 3 w 148"/>
                  <a:gd name="T23" fmla="*/ 45 h 142"/>
                  <a:gd name="T24" fmla="*/ 5 w 148"/>
                  <a:gd name="T25" fmla="*/ 50 h 142"/>
                  <a:gd name="T26" fmla="*/ 5 w 148"/>
                  <a:gd name="T27" fmla="*/ 62 h 142"/>
                  <a:gd name="T28" fmla="*/ 0 w 148"/>
                  <a:gd name="T29" fmla="*/ 73 h 142"/>
                  <a:gd name="T30" fmla="*/ 6 w 148"/>
                  <a:gd name="T31" fmla="*/ 93 h 142"/>
                  <a:gd name="T32" fmla="*/ 6 w 148"/>
                  <a:gd name="T33" fmla="*/ 117 h 142"/>
                  <a:gd name="T34" fmla="*/ 5 w 148"/>
                  <a:gd name="T35" fmla="*/ 130 h 142"/>
                  <a:gd name="T36" fmla="*/ 5 w 148"/>
                  <a:gd name="T37" fmla="*/ 141 h 142"/>
                  <a:gd name="T38" fmla="*/ 22 w 148"/>
                  <a:gd name="T39" fmla="*/ 139 h 142"/>
                  <a:gd name="T40" fmla="*/ 30 w 148"/>
                  <a:gd name="T41" fmla="*/ 139 h 142"/>
                  <a:gd name="T42" fmla="*/ 57 w 148"/>
                  <a:gd name="T43" fmla="*/ 130 h 142"/>
                  <a:gd name="T44" fmla="*/ 61 w 148"/>
                  <a:gd name="T45" fmla="*/ 130 h 142"/>
                  <a:gd name="T46" fmla="*/ 78 w 148"/>
                  <a:gd name="T47" fmla="*/ 127 h 142"/>
                  <a:gd name="T48" fmla="*/ 90 w 148"/>
                  <a:gd name="T49" fmla="*/ 127 h 142"/>
                  <a:gd name="T50" fmla="*/ 97 w 148"/>
                  <a:gd name="T51" fmla="*/ 124 h 142"/>
                  <a:gd name="T52" fmla="*/ 115 w 148"/>
                  <a:gd name="T53" fmla="*/ 124 h 142"/>
                  <a:gd name="T54" fmla="*/ 119 w 148"/>
                  <a:gd name="T55" fmla="*/ 124 h 142"/>
                  <a:gd name="T56" fmla="*/ 134 w 148"/>
                  <a:gd name="T57" fmla="*/ 120 h 142"/>
                  <a:gd name="T58" fmla="*/ 145 w 148"/>
                  <a:gd name="T59" fmla="*/ 120 h 142"/>
                  <a:gd name="T60" fmla="*/ 145 w 148"/>
                  <a:gd name="T61" fmla="*/ 111 h 142"/>
                  <a:gd name="T62" fmla="*/ 145 w 148"/>
                  <a:gd name="T63" fmla="*/ 92 h 142"/>
                  <a:gd name="T64" fmla="*/ 145 w 148"/>
                  <a:gd name="T65" fmla="*/ 79 h 142"/>
                  <a:gd name="T66" fmla="*/ 145 w 148"/>
                  <a:gd name="T67" fmla="*/ 50 h 142"/>
                  <a:gd name="T68" fmla="*/ 145 w 148"/>
                  <a:gd name="T69" fmla="*/ 42 h 142"/>
                  <a:gd name="T70" fmla="*/ 145 w 148"/>
                  <a:gd name="T71" fmla="*/ 17 h 142"/>
                  <a:gd name="T72" fmla="*/ 147 w 148"/>
                  <a:gd name="T73" fmla="*/ 0 h 142"/>
                  <a:gd name="T74" fmla="*/ 145 w 148"/>
                  <a:gd name="T75" fmla="*/ 0 h 142"/>
                  <a:gd name="T76" fmla="*/ 145 w 148"/>
                  <a:gd name="T7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42">
                    <a:moveTo>
                      <a:pt x="145" y="0"/>
                    </a:moveTo>
                    <a:lnTo>
                      <a:pt x="125" y="2"/>
                    </a:lnTo>
                    <a:lnTo>
                      <a:pt x="118" y="3"/>
                    </a:lnTo>
                    <a:lnTo>
                      <a:pt x="97" y="3"/>
                    </a:lnTo>
                    <a:lnTo>
                      <a:pt x="83" y="3"/>
                    </a:lnTo>
                    <a:lnTo>
                      <a:pt x="61" y="7"/>
                    </a:lnTo>
                    <a:lnTo>
                      <a:pt x="40" y="7"/>
                    </a:lnTo>
                    <a:lnTo>
                      <a:pt x="22" y="11"/>
                    </a:lnTo>
                    <a:lnTo>
                      <a:pt x="8" y="9"/>
                    </a:lnTo>
                    <a:lnTo>
                      <a:pt x="3" y="11"/>
                    </a:lnTo>
                    <a:lnTo>
                      <a:pt x="3" y="23"/>
                    </a:lnTo>
                    <a:lnTo>
                      <a:pt x="3" y="45"/>
                    </a:lnTo>
                    <a:lnTo>
                      <a:pt x="5" y="50"/>
                    </a:lnTo>
                    <a:lnTo>
                      <a:pt x="5" y="62"/>
                    </a:lnTo>
                    <a:lnTo>
                      <a:pt x="0" y="73"/>
                    </a:lnTo>
                    <a:lnTo>
                      <a:pt x="6" y="93"/>
                    </a:lnTo>
                    <a:lnTo>
                      <a:pt x="6" y="117"/>
                    </a:lnTo>
                    <a:lnTo>
                      <a:pt x="5" y="130"/>
                    </a:lnTo>
                    <a:lnTo>
                      <a:pt x="5" y="141"/>
                    </a:lnTo>
                    <a:lnTo>
                      <a:pt x="22" y="139"/>
                    </a:lnTo>
                    <a:lnTo>
                      <a:pt x="30" y="139"/>
                    </a:lnTo>
                    <a:lnTo>
                      <a:pt x="57" y="130"/>
                    </a:lnTo>
                    <a:lnTo>
                      <a:pt x="61" y="130"/>
                    </a:lnTo>
                    <a:lnTo>
                      <a:pt x="78" y="127"/>
                    </a:lnTo>
                    <a:lnTo>
                      <a:pt x="90" y="127"/>
                    </a:lnTo>
                    <a:lnTo>
                      <a:pt x="97" y="124"/>
                    </a:lnTo>
                    <a:lnTo>
                      <a:pt x="115" y="124"/>
                    </a:lnTo>
                    <a:lnTo>
                      <a:pt x="119" y="124"/>
                    </a:lnTo>
                    <a:lnTo>
                      <a:pt x="134" y="120"/>
                    </a:lnTo>
                    <a:lnTo>
                      <a:pt x="145" y="120"/>
                    </a:lnTo>
                    <a:lnTo>
                      <a:pt x="145" y="111"/>
                    </a:lnTo>
                    <a:lnTo>
                      <a:pt x="145" y="92"/>
                    </a:lnTo>
                    <a:lnTo>
                      <a:pt x="145" y="79"/>
                    </a:lnTo>
                    <a:lnTo>
                      <a:pt x="145" y="50"/>
                    </a:lnTo>
                    <a:lnTo>
                      <a:pt x="145" y="42"/>
                    </a:lnTo>
                    <a:lnTo>
                      <a:pt x="145" y="17"/>
                    </a:lnTo>
                    <a:lnTo>
                      <a:pt x="147" y="0"/>
                    </a:lnTo>
                    <a:lnTo>
                      <a:pt x="145" y="0"/>
                    </a:lnTo>
                    <a:lnTo>
                      <a:pt x="145" y="0"/>
                    </a:lnTo>
                  </a:path>
                </a:pathLst>
              </a:custGeom>
              <a:gradFill rotWithShape="0">
                <a:gsLst>
                  <a:gs pos="0">
                    <a:srgbClr val="000080"/>
                  </a:gs>
                  <a:gs pos="100000">
                    <a:srgbClr val="0000FF"/>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8" name="その他">
                <a:extLst>
                  <a:ext uri="{FF2B5EF4-FFF2-40B4-BE49-F238E27FC236}">
                    <a16:creationId xmlns:a16="http://schemas.microsoft.com/office/drawing/2014/main" id="{35F70309-ABDC-4B44-A4B1-7781B89F5171}"/>
                  </a:ext>
                </a:extLst>
              </p:cNvPr>
              <p:cNvSpPr>
                <a:spLocks/>
              </p:cNvSpPr>
              <p:nvPr/>
            </p:nvSpPr>
            <p:spPr bwMode="auto">
              <a:xfrm>
                <a:off x="149" y="307"/>
                <a:ext cx="287" cy="126"/>
              </a:xfrm>
              <a:custGeom>
                <a:avLst/>
                <a:gdLst>
                  <a:gd name="T0" fmla="*/ 229 w 287"/>
                  <a:gd name="T1" fmla="*/ 5 h 126"/>
                  <a:gd name="T2" fmla="*/ 243 w 287"/>
                  <a:gd name="T3" fmla="*/ 13 h 126"/>
                  <a:gd name="T4" fmla="*/ 257 w 287"/>
                  <a:gd name="T5" fmla="*/ 18 h 126"/>
                  <a:gd name="T6" fmla="*/ 262 w 287"/>
                  <a:gd name="T7" fmla="*/ 25 h 126"/>
                  <a:gd name="T8" fmla="*/ 268 w 287"/>
                  <a:gd name="T9" fmla="*/ 33 h 126"/>
                  <a:gd name="T10" fmla="*/ 278 w 287"/>
                  <a:gd name="T11" fmla="*/ 40 h 126"/>
                  <a:gd name="T12" fmla="*/ 286 w 287"/>
                  <a:gd name="T13" fmla="*/ 47 h 126"/>
                  <a:gd name="T14" fmla="*/ 259 w 287"/>
                  <a:gd name="T15" fmla="*/ 54 h 126"/>
                  <a:gd name="T16" fmla="*/ 249 w 287"/>
                  <a:gd name="T17" fmla="*/ 63 h 126"/>
                  <a:gd name="T18" fmla="*/ 226 w 287"/>
                  <a:gd name="T19" fmla="*/ 79 h 126"/>
                  <a:gd name="T20" fmla="*/ 212 w 287"/>
                  <a:gd name="T21" fmla="*/ 84 h 126"/>
                  <a:gd name="T22" fmla="*/ 191 w 287"/>
                  <a:gd name="T23" fmla="*/ 87 h 126"/>
                  <a:gd name="T24" fmla="*/ 150 w 287"/>
                  <a:gd name="T25" fmla="*/ 96 h 126"/>
                  <a:gd name="T26" fmla="*/ 142 w 287"/>
                  <a:gd name="T27" fmla="*/ 108 h 126"/>
                  <a:gd name="T28" fmla="*/ 121 w 287"/>
                  <a:gd name="T29" fmla="*/ 114 h 126"/>
                  <a:gd name="T30" fmla="*/ 83 w 287"/>
                  <a:gd name="T31" fmla="*/ 117 h 126"/>
                  <a:gd name="T32" fmla="*/ 70 w 287"/>
                  <a:gd name="T33" fmla="*/ 121 h 126"/>
                  <a:gd name="T34" fmla="*/ 59 w 287"/>
                  <a:gd name="T35" fmla="*/ 125 h 126"/>
                  <a:gd name="T36" fmla="*/ 49 w 287"/>
                  <a:gd name="T37" fmla="*/ 110 h 126"/>
                  <a:gd name="T38" fmla="*/ 41 w 287"/>
                  <a:gd name="T39" fmla="*/ 96 h 126"/>
                  <a:gd name="T40" fmla="*/ 41 w 287"/>
                  <a:gd name="T41" fmla="*/ 85 h 126"/>
                  <a:gd name="T42" fmla="*/ 20 w 287"/>
                  <a:gd name="T43" fmla="*/ 75 h 126"/>
                  <a:gd name="T44" fmla="*/ 11 w 287"/>
                  <a:gd name="T45" fmla="*/ 60 h 126"/>
                  <a:gd name="T46" fmla="*/ 2 w 287"/>
                  <a:gd name="T47" fmla="*/ 55 h 126"/>
                  <a:gd name="T48" fmla="*/ 0 w 287"/>
                  <a:gd name="T49" fmla="*/ 52 h 126"/>
                  <a:gd name="T50" fmla="*/ 37 w 287"/>
                  <a:gd name="T51" fmla="*/ 47 h 126"/>
                  <a:gd name="T52" fmla="*/ 55 w 287"/>
                  <a:gd name="T53" fmla="*/ 42 h 126"/>
                  <a:gd name="T54" fmla="*/ 67 w 287"/>
                  <a:gd name="T55" fmla="*/ 42 h 126"/>
                  <a:gd name="T56" fmla="*/ 90 w 287"/>
                  <a:gd name="T57" fmla="*/ 33 h 126"/>
                  <a:gd name="T58" fmla="*/ 96 w 287"/>
                  <a:gd name="T59" fmla="*/ 33 h 126"/>
                  <a:gd name="T60" fmla="*/ 117 w 287"/>
                  <a:gd name="T61" fmla="*/ 25 h 126"/>
                  <a:gd name="T62" fmla="*/ 130 w 287"/>
                  <a:gd name="T63" fmla="*/ 25 h 126"/>
                  <a:gd name="T64" fmla="*/ 146 w 287"/>
                  <a:gd name="T65" fmla="*/ 20 h 126"/>
                  <a:gd name="T66" fmla="*/ 165 w 287"/>
                  <a:gd name="T67" fmla="*/ 17 h 126"/>
                  <a:gd name="T68" fmla="*/ 174 w 287"/>
                  <a:gd name="T69" fmla="*/ 17 h 126"/>
                  <a:gd name="T70" fmla="*/ 186 w 287"/>
                  <a:gd name="T71" fmla="*/ 13 h 126"/>
                  <a:gd name="T72" fmla="*/ 195 w 287"/>
                  <a:gd name="T73" fmla="*/ 13 h 126"/>
                  <a:gd name="T74" fmla="*/ 202 w 287"/>
                  <a:gd name="T75" fmla="*/ 9 h 126"/>
                  <a:gd name="T76" fmla="*/ 219 w 287"/>
                  <a:gd name="T77" fmla="*/ 9 h 126"/>
                  <a:gd name="T78" fmla="*/ 233 w 287"/>
                  <a:gd name="T79" fmla="*/ 0 h 126"/>
                  <a:gd name="T80" fmla="*/ 229 w 287"/>
                  <a:gd name="T81" fmla="*/ 5 h 126"/>
                  <a:gd name="T82" fmla="*/ 229 w 287"/>
                  <a:gd name="T8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26">
                    <a:moveTo>
                      <a:pt x="229" y="5"/>
                    </a:moveTo>
                    <a:lnTo>
                      <a:pt x="243" y="13"/>
                    </a:lnTo>
                    <a:lnTo>
                      <a:pt x="257" y="18"/>
                    </a:lnTo>
                    <a:lnTo>
                      <a:pt x="262" y="25"/>
                    </a:lnTo>
                    <a:lnTo>
                      <a:pt x="268" y="33"/>
                    </a:lnTo>
                    <a:lnTo>
                      <a:pt x="278" y="40"/>
                    </a:lnTo>
                    <a:lnTo>
                      <a:pt x="286" y="47"/>
                    </a:lnTo>
                    <a:lnTo>
                      <a:pt x="259" y="54"/>
                    </a:lnTo>
                    <a:lnTo>
                      <a:pt x="249" y="63"/>
                    </a:lnTo>
                    <a:lnTo>
                      <a:pt x="226" y="79"/>
                    </a:lnTo>
                    <a:lnTo>
                      <a:pt x="212" y="84"/>
                    </a:lnTo>
                    <a:lnTo>
                      <a:pt x="191" y="87"/>
                    </a:lnTo>
                    <a:lnTo>
                      <a:pt x="150" y="96"/>
                    </a:lnTo>
                    <a:lnTo>
                      <a:pt x="142" y="108"/>
                    </a:lnTo>
                    <a:lnTo>
                      <a:pt x="121" y="114"/>
                    </a:lnTo>
                    <a:lnTo>
                      <a:pt x="83" y="117"/>
                    </a:lnTo>
                    <a:lnTo>
                      <a:pt x="70" y="121"/>
                    </a:lnTo>
                    <a:lnTo>
                      <a:pt x="59" y="125"/>
                    </a:lnTo>
                    <a:lnTo>
                      <a:pt x="49" y="110"/>
                    </a:lnTo>
                    <a:lnTo>
                      <a:pt x="41" y="96"/>
                    </a:lnTo>
                    <a:lnTo>
                      <a:pt x="41" y="85"/>
                    </a:lnTo>
                    <a:lnTo>
                      <a:pt x="20" y="75"/>
                    </a:lnTo>
                    <a:lnTo>
                      <a:pt x="11" y="60"/>
                    </a:lnTo>
                    <a:lnTo>
                      <a:pt x="2" y="55"/>
                    </a:lnTo>
                    <a:lnTo>
                      <a:pt x="0" y="52"/>
                    </a:lnTo>
                    <a:lnTo>
                      <a:pt x="37" y="47"/>
                    </a:lnTo>
                    <a:lnTo>
                      <a:pt x="55" y="42"/>
                    </a:lnTo>
                    <a:lnTo>
                      <a:pt x="67" y="42"/>
                    </a:lnTo>
                    <a:lnTo>
                      <a:pt x="90" y="33"/>
                    </a:lnTo>
                    <a:lnTo>
                      <a:pt x="96" y="33"/>
                    </a:lnTo>
                    <a:lnTo>
                      <a:pt x="117" y="25"/>
                    </a:lnTo>
                    <a:lnTo>
                      <a:pt x="130" y="25"/>
                    </a:lnTo>
                    <a:lnTo>
                      <a:pt x="146" y="20"/>
                    </a:lnTo>
                    <a:lnTo>
                      <a:pt x="165" y="17"/>
                    </a:lnTo>
                    <a:lnTo>
                      <a:pt x="174" y="17"/>
                    </a:lnTo>
                    <a:lnTo>
                      <a:pt x="186" y="13"/>
                    </a:lnTo>
                    <a:lnTo>
                      <a:pt x="195" y="13"/>
                    </a:lnTo>
                    <a:lnTo>
                      <a:pt x="202" y="9"/>
                    </a:lnTo>
                    <a:lnTo>
                      <a:pt x="219" y="9"/>
                    </a:lnTo>
                    <a:lnTo>
                      <a:pt x="233" y="0"/>
                    </a:lnTo>
                    <a:lnTo>
                      <a:pt x="229" y="5"/>
                    </a:lnTo>
                    <a:lnTo>
                      <a:pt x="229" y="5"/>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49" name="その他">
                <a:extLst>
                  <a:ext uri="{FF2B5EF4-FFF2-40B4-BE49-F238E27FC236}">
                    <a16:creationId xmlns:a16="http://schemas.microsoft.com/office/drawing/2014/main" id="{27DB8587-0C0C-4242-94CF-3C6EA0AF8F04}"/>
                  </a:ext>
                </a:extLst>
              </p:cNvPr>
              <p:cNvSpPr>
                <a:spLocks/>
              </p:cNvSpPr>
              <p:nvPr/>
            </p:nvSpPr>
            <p:spPr bwMode="auto">
              <a:xfrm>
                <a:off x="204" y="316"/>
                <a:ext cx="175" cy="46"/>
              </a:xfrm>
              <a:custGeom>
                <a:avLst/>
                <a:gdLst>
                  <a:gd name="T0" fmla="*/ 174 w 175"/>
                  <a:gd name="T1" fmla="*/ 0 h 46"/>
                  <a:gd name="T2" fmla="*/ 159 w 175"/>
                  <a:gd name="T3" fmla="*/ 4 h 46"/>
                  <a:gd name="T4" fmla="*/ 143 w 175"/>
                  <a:gd name="T5" fmla="*/ 6 h 46"/>
                  <a:gd name="T6" fmla="*/ 121 w 175"/>
                  <a:gd name="T7" fmla="*/ 11 h 46"/>
                  <a:gd name="T8" fmla="*/ 105 w 175"/>
                  <a:gd name="T9" fmla="*/ 13 h 46"/>
                  <a:gd name="T10" fmla="*/ 82 w 175"/>
                  <a:gd name="T11" fmla="*/ 19 h 46"/>
                  <a:gd name="T12" fmla="*/ 46 w 175"/>
                  <a:gd name="T13" fmla="*/ 28 h 46"/>
                  <a:gd name="T14" fmla="*/ 19 w 175"/>
                  <a:gd name="T15" fmla="*/ 38 h 46"/>
                  <a:gd name="T16" fmla="*/ 0 w 175"/>
                  <a:gd name="T17" fmla="*/ 40 h 46"/>
                  <a:gd name="T18" fmla="*/ 6 w 175"/>
                  <a:gd name="T19" fmla="*/ 43 h 46"/>
                  <a:gd name="T20" fmla="*/ 6 w 175"/>
                  <a:gd name="T21" fmla="*/ 45 h 46"/>
                  <a:gd name="T22" fmla="*/ 37 w 175"/>
                  <a:gd name="T23" fmla="*/ 40 h 46"/>
                  <a:gd name="T24" fmla="*/ 70 w 175"/>
                  <a:gd name="T25" fmla="*/ 33 h 46"/>
                  <a:gd name="T26" fmla="*/ 93 w 175"/>
                  <a:gd name="T27" fmla="*/ 27 h 46"/>
                  <a:gd name="T28" fmla="*/ 127 w 175"/>
                  <a:gd name="T29" fmla="*/ 17 h 46"/>
                  <a:gd name="T30" fmla="*/ 136 w 175"/>
                  <a:gd name="T31" fmla="*/ 16 h 46"/>
                  <a:gd name="T32" fmla="*/ 169 w 175"/>
                  <a:gd name="T33" fmla="*/ 5 h 46"/>
                  <a:gd name="T34" fmla="*/ 174 w 175"/>
                  <a:gd name="T35" fmla="*/ 0 h 46"/>
                  <a:gd name="T36" fmla="*/ 174 w 175"/>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46">
                    <a:moveTo>
                      <a:pt x="174" y="0"/>
                    </a:moveTo>
                    <a:lnTo>
                      <a:pt x="159" y="4"/>
                    </a:lnTo>
                    <a:lnTo>
                      <a:pt x="143" y="6"/>
                    </a:lnTo>
                    <a:lnTo>
                      <a:pt x="121" y="11"/>
                    </a:lnTo>
                    <a:lnTo>
                      <a:pt x="105" y="13"/>
                    </a:lnTo>
                    <a:lnTo>
                      <a:pt x="82" y="19"/>
                    </a:lnTo>
                    <a:lnTo>
                      <a:pt x="46" y="28"/>
                    </a:lnTo>
                    <a:lnTo>
                      <a:pt x="19" y="38"/>
                    </a:lnTo>
                    <a:lnTo>
                      <a:pt x="0" y="40"/>
                    </a:lnTo>
                    <a:lnTo>
                      <a:pt x="6" y="43"/>
                    </a:lnTo>
                    <a:lnTo>
                      <a:pt x="6" y="45"/>
                    </a:lnTo>
                    <a:lnTo>
                      <a:pt x="37" y="40"/>
                    </a:lnTo>
                    <a:lnTo>
                      <a:pt x="70" y="33"/>
                    </a:lnTo>
                    <a:lnTo>
                      <a:pt x="93" y="27"/>
                    </a:lnTo>
                    <a:lnTo>
                      <a:pt x="127" y="17"/>
                    </a:lnTo>
                    <a:lnTo>
                      <a:pt x="136" y="16"/>
                    </a:lnTo>
                    <a:lnTo>
                      <a:pt x="169" y="5"/>
                    </a:lnTo>
                    <a:lnTo>
                      <a:pt x="174" y="0"/>
                    </a:lnTo>
                    <a:lnTo>
                      <a:pt x="174"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0" name="その他">
                <a:extLst>
                  <a:ext uri="{FF2B5EF4-FFF2-40B4-BE49-F238E27FC236}">
                    <a16:creationId xmlns:a16="http://schemas.microsoft.com/office/drawing/2014/main" id="{B00DD9BC-87E9-4CFE-9744-D15FB6E1433C}"/>
                  </a:ext>
                </a:extLst>
              </p:cNvPr>
              <p:cNvSpPr>
                <a:spLocks/>
              </p:cNvSpPr>
              <p:nvPr/>
            </p:nvSpPr>
            <p:spPr bwMode="auto">
              <a:xfrm>
                <a:off x="204" y="336"/>
                <a:ext cx="179" cy="86"/>
              </a:xfrm>
              <a:custGeom>
                <a:avLst/>
                <a:gdLst>
                  <a:gd name="T0" fmla="*/ 145 w 179"/>
                  <a:gd name="T1" fmla="*/ 0 h 86"/>
                  <a:gd name="T2" fmla="*/ 159 w 179"/>
                  <a:gd name="T3" fmla="*/ 11 h 86"/>
                  <a:gd name="T4" fmla="*/ 165 w 179"/>
                  <a:gd name="T5" fmla="*/ 18 h 86"/>
                  <a:gd name="T6" fmla="*/ 178 w 179"/>
                  <a:gd name="T7" fmla="*/ 23 h 86"/>
                  <a:gd name="T8" fmla="*/ 105 w 179"/>
                  <a:gd name="T9" fmla="*/ 58 h 86"/>
                  <a:gd name="T10" fmla="*/ 74 w 179"/>
                  <a:gd name="T11" fmla="*/ 66 h 86"/>
                  <a:gd name="T12" fmla="*/ 48 w 179"/>
                  <a:gd name="T13" fmla="*/ 76 h 86"/>
                  <a:gd name="T14" fmla="*/ 29 w 179"/>
                  <a:gd name="T15" fmla="*/ 85 h 86"/>
                  <a:gd name="T16" fmla="*/ 27 w 179"/>
                  <a:gd name="T17" fmla="*/ 85 h 86"/>
                  <a:gd name="T18" fmla="*/ 19 w 179"/>
                  <a:gd name="T19" fmla="*/ 67 h 86"/>
                  <a:gd name="T20" fmla="*/ 6 w 179"/>
                  <a:gd name="T21" fmla="*/ 56 h 86"/>
                  <a:gd name="T22" fmla="*/ 0 w 179"/>
                  <a:gd name="T23" fmla="*/ 50 h 86"/>
                  <a:gd name="T24" fmla="*/ 0 w 179"/>
                  <a:gd name="T25" fmla="*/ 42 h 86"/>
                  <a:gd name="T26" fmla="*/ 37 w 179"/>
                  <a:gd name="T27" fmla="*/ 34 h 86"/>
                  <a:gd name="T28" fmla="*/ 70 w 179"/>
                  <a:gd name="T29" fmla="*/ 25 h 86"/>
                  <a:gd name="T30" fmla="*/ 107 w 179"/>
                  <a:gd name="T31" fmla="*/ 21 h 86"/>
                  <a:gd name="T32" fmla="*/ 121 w 179"/>
                  <a:gd name="T33" fmla="*/ 17 h 86"/>
                  <a:gd name="T34" fmla="*/ 128 w 179"/>
                  <a:gd name="T35" fmla="*/ 15 h 86"/>
                  <a:gd name="T36" fmla="*/ 143 w 179"/>
                  <a:gd name="T37" fmla="*/ 7 h 86"/>
                  <a:gd name="T38" fmla="*/ 151 w 179"/>
                  <a:gd name="T39" fmla="*/ 4 h 86"/>
                  <a:gd name="T40" fmla="*/ 145 w 179"/>
                  <a:gd name="T41" fmla="*/ 0 h 86"/>
                  <a:gd name="T42" fmla="*/ 145 w 179"/>
                  <a:gd name="T4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86">
                    <a:moveTo>
                      <a:pt x="145" y="0"/>
                    </a:moveTo>
                    <a:lnTo>
                      <a:pt x="159" y="11"/>
                    </a:lnTo>
                    <a:lnTo>
                      <a:pt x="165" y="18"/>
                    </a:lnTo>
                    <a:lnTo>
                      <a:pt x="178" y="23"/>
                    </a:lnTo>
                    <a:lnTo>
                      <a:pt x="105" y="58"/>
                    </a:lnTo>
                    <a:lnTo>
                      <a:pt x="74" y="66"/>
                    </a:lnTo>
                    <a:lnTo>
                      <a:pt x="48" y="76"/>
                    </a:lnTo>
                    <a:lnTo>
                      <a:pt x="29" y="85"/>
                    </a:lnTo>
                    <a:lnTo>
                      <a:pt x="27" y="85"/>
                    </a:lnTo>
                    <a:lnTo>
                      <a:pt x="19" y="67"/>
                    </a:lnTo>
                    <a:lnTo>
                      <a:pt x="6" y="56"/>
                    </a:lnTo>
                    <a:lnTo>
                      <a:pt x="0" y="50"/>
                    </a:lnTo>
                    <a:lnTo>
                      <a:pt x="0" y="42"/>
                    </a:lnTo>
                    <a:lnTo>
                      <a:pt x="37" y="34"/>
                    </a:lnTo>
                    <a:lnTo>
                      <a:pt x="70" y="25"/>
                    </a:lnTo>
                    <a:lnTo>
                      <a:pt x="107" y="21"/>
                    </a:lnTo>
                    <a:lnTo>
                      <a:pt x="121" y="17"/>
                    </a:lnTo>
                    <a:lnTo>
                      <a:pt x="128" y="15"/>
                    </a:lnTo>
                    <a:lnTo>
                      <a:pt x="143" y="7"/>
                    </a:lnTo>
                    <a:lnTo>
                      <a:pt x="151" y="4"/>
                    </a:lnTo>
                    <a:lnTo>
                      <a:pt x="145" y="0"/>
                    </a:lnTo>
                    <a:lnTo>
                      <a:pt x="145"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1" name="その他">
                <a:extLst>
                  <a:ext uri="{FF2B5EF4-FFF2-40B4-BE49-F238E27FC236}">
                    <a16:creationId xmlns:a16="http://schemas.microsoft.com/office/drawing/2014/main" id="{137C1880-98CB-4C03-B1DA-6508DFB53012}"/>
                  </a:ext>
                </a:extLst>
              </p:cNvPr>
              <p:cNvSpPr>
                <a:spLocks/>
              </p:cNvSpPr>
              <p:nvPr/>
            </p:nvSpPr>
            <p:spPr bwMode="auto">
              <a:xfrm>
                <a:off x="0" y="286"/>
                <a:ext cx="32" cy="4"/>
              </a:xfrm>
              <a:custGeom>
                <a:avLst/>
                <a:gdLst>
                  <a:gd name="T0" fmla="*/ 31 w 32"/>
                  <a:gd name="T1" fmla="*/ 0 h 4"/>
                  <a:gd name="T2" fmla="*/ 22 w 32"/>
                  <a:gd name="T3" fmla="*/ 0 h 4"/>
                  <a:gd name="T4" fmla="*/ 8 w 32"/>
                  <a:gd name="T5" fmla="*/ 3 h 4"/>
                  <a:gd name="T6" fmla="*/ 0 w 32"/>
                  <a:gd name="T7" fmla="*/ 1 h 4"/>
                </a:gdLst>
                <a:ahLst/>
                <a:cxnLst>
                  <a:cxn ang="0">
                    <a:pos x="T0" y="T1"/>
                  </a:cxn>
                  <a:cxn ang="0">
                    <a:pos x="T2" y="T3"/>
                  </a:cxn>
                  <a:cxn ang="0">
                    <a:pos x="T4" y="T5"/>
                  </a:cxn>
                  <a:cxn ang="0">
                    <a:pos x="T6" y="T7"/>
                  </a:cxn>
                </a:cxnLst>
                <a:rect l="0" t="0" r="r" b="b"/>
                <a:pathLst>
                  <a:path w="32" h="4">
                    <a:moveTo>
                      <a:pt x="31" y="0"/>
                    </a:moveTo>
                    <a:lnTo>
                      <a:pt x="22" y="0"/>
                    </a:lnTo>
                    <a:lnTo>
                      <a:pt x="8" y="3"/>
                    </a:lnTo>
                    <a:lnTo>
                      <a:pt x="0" y="1"/>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2" name="その他">
                <a:extLst>
                  <a:ext uri="{FF2B5EF4-FFF2-40B4-BE49-F238E27FC236}">
                    <a16:creationId xmlns:a16="http://schemas.microsoft.com/office/drawing/2014/main" id="{068C57AA-3536-478C-B421-BF170779F11A}"/>
                  </a:ext>
                </a:extLst>
              </p:cNvPr>
              <p:cNvSpPr>
                <a:spLocks/>
              </p:cNvSpPr>
              <p:nvPr/>
            </p:nvSpPr>
            <p:spPr bwMode="auto">
              <a:xfrm>
                <a:off x="369" y="252"/>
                <a:ext cx="57" cy="39"/>
              </a:xfrm>
              <a:custGeom>
                <a:avLst/>
                <a:gdLst>
                  <a:gd name="T0" fmla="*/ 15 w 57"/>
                  <a:gd name="T1" fmla="*/ 0 h 39"/>
                  <a:gd name="T2" fmla="*/ 11 w 57"/>
                  <a:gd name="T3" fmla="*/ 0 h 39"/>
                  <a:gd name="T4" fmla="*/ 3 w 57"/>
                  <a:gd name="T5" fmla="*/ 0 h 39"/>
                  <a:gd name="T6" fmla="*/ 0 w 57"/>
                  <a:gd name="T7" fmla="*/ 5 h 39"/>
                  <a:gd name="T8" fmla="*/ 1 w 57"/>
                  <a:gd name="T9" fmla="*/ 13 h 39"/>
                  <a:gd name="T10" fmla="*/ 13 w 57"/>
                  <a:gd name="T11" fmla="*/ 27 h 39"/>
                  <a:gd name="T12" fmla="*/ 50 w 57"/>
                  <a:gd name="T13" fmla="*/ 38 h 39"/>
                  <a:gd name="T14" fmla="*/ 56 w 57"/>
                  <a:gd name="T15" fmla="*/ 29 h 39"/>
                  <a:gd name="T16" fmla="*/ 15 w 57"/>
                  <a:gd name="T17" fmla="*/ 0 h 39"/>
                  <a:gd name="T18" fmla="*/ 15 w 5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9">
                    <a:moveTo>
                      <a:pt x="15" y="0"/>
                    </a:moveTo>
                    <a:lnTo>
                      <a:pt x="11" y="0"/>
                    </a:lnTo>
                    <a:lnTo>
                      <a:pt x="3" y="0"/>
                    </a:lnTo>
                    <a:lnTo>
                      <a:pt x="0" y="5"/>
                    </a:lnTo>
                    <a:lnTo>
                      <a:pt x="1" y="13"/>
                    </a:lnTo>
                    <a:lnTo>
                      <a:pt x="13" y="27"/>
                    </a:lnTo>
                    <a:lnTo>
                      <a:pt x="50" y="38"/>
                    </a:lnTo>
                    <a:lnTo>
                      <a:pt x="56" y="29"/>
                    </a:lnTo>
                    <a:lnTo>
                      <a:pt x="15" y="0"/>
                    </a:lnTo>
                    <a:lnTo>
                      <a:pt x="15"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3" name="その他">
                <a:extLst>
                  <a:ext uri="{FF2B5EF4-FFF2-40B4-BE49-F238E27FC236}">
                    <a16:creationId xmlns:a16="http://schemas.microsoft.com/office/drawing/2014/main" id="{FF5BD421-B2F1-4B2B-9617-63E2CCEC514C}"/>
                  </a:ext>
                </a:extLst>
              </p:cNvPr>
              <p:cNvSpPr>
                <a:spLocks/>
              </p:cNvSpPr>
              <p:nvPr/>
            </p:nvSpPr>
            <p:spPr bwMode="auto">
              <a:xfrm>
                <a:off x="368" y="259"/>
                <a:ext cx="50" cy="39"/>
              </a:xfrm>
              <a:custGeom>
                <a:avLst/>
                <a:gdLst>
                  <a:gd name="T0" fmla="*/ 8 w 50"/>
                  <a:gd name="T1" fmla="*/ 6 h 39"/>
                  <a:gd name="T2" fmla="*/ 0 w 50"/>
                  <a:gd name="T3" fmla="*/ 0 h 39"/>
                  <a:gd name="T4" fmla="*/ 0 w 50"/>
                  <a:gd name="T5" fmla="*/ 15 h 39"/>
                  <a:gd name="T6" fmla="*/ 7 w 50"/>
                  <a:gd name="T7" fmla="*/ 22 h 39"/>
                  <a:gd name="T8" fmla="*/ 40 w 50"/>
                  <a:gd name="T9" fmla="*/ 38 h 39"/>
                  <a:gd name="T10" fmla="*/ 49 w 50"/>
                  <a:gd name="T11" fmla="*/ 31 h 39"/>
                  <a:gd name="T12" fmla="*/ 25 w 50"/>
                  <a:gd name="T13" fmla="*/ 23 h 39"/>
                  <a:gd name="T14" fmla="*/ 8 w 50"/>
                  <a:gd name="T15" fmla="*/ 6 h 39"/>
                  <a:gd name="T16" fmla="*/ 8 w 5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9">
                    <a:moveTo>
                      <a:pt x="8" y="6"/>
                    </a:moveTo>
                    <a:lnTo>
                      <a:pt x="0" y="0"/>
                    </a:lnTo>
                    <a:lnTo>
                      <a:pt x="0" y="15"/>
                    </a:lnTo>
                    <a:lnTo>
                      <a:pt x="7" y="22"/>
                    </a:lnTo>
                    <a:lnTo>
                      <a:pt x="40" y="38"/>
                    </a:lnTo>
                    <a:lnTo>
                      <a:pt x="49" y="31"/>
                    </a:lnTo>
                    <a:lnTo>
                      <a:pt x="25" y="23"/>
                    </a:lnTo>
                    <a:lnTo>
                      <a:pt x="8" y="6"/>
                    </a:lnTo>
                    <a:lnTo>
                      <a:pt x="8" y="6"/>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4" name="その他">
                <a:extLst>
                  <a:ext uri="{FF2B5EF4-FFF2-40B4-BE49-F238E27FC236}">
                    <a16:creationId xmlns:a16="http://schemas.microsoft.com/office/drawing/2014/main" id="{FD27EBE3-D1BB-445A-BBF8-D225E3DA141A}"/>
                  </a:ext>
                </a:extLst>
              </p:cNvPr>
              <p:cNvSpPr>
                <a:spLocks/>
              </p:cNvSpPr>
              <p:nvPr/>
            </p:nvSpPr>
            <p:spPr bwMode="auto">
              <a:xfrm>
                <a:off x="344" y="244"/>
                <a:ext cx="30" cy="9"/>
              </a:xfrm>
              <a:custGeom>
                <a:avLst/>
                <a:gdLst>
                  <a:gd name="T0" fmla="*/ 27 w 30"/>
                  <a:gd name="T1" fmla="*/ 8 h 9"/>
                  <a:gd name="T2" fmla="*/ 27 w 30"/>
                  <a:gd name="T3" fmla="*/ 8 h 9"/>
                  <a:gd name="T4" fmla="*/ 26 w 30"/>
                  <a:gd name="T5" fmla="*/ 8 h 9"/>
                  <a:gd name="T6" fmla="*/ 26 w 30"/>
                  <a:gd name="T7" fmla="*/ 8 h 9"/>
                  <a:gd name="T8" fmla="*/ 24 w 30"/>
                  <a:gd name="T9" fmla="*/ 7 h 9"/>
                  <a:gd name="T10" fmla="*/ 24 w 30"/>
                  <a:gd name="T11" fmla="*/ 7 h 9"/>
                  <a:gd name="T12" fmla="*/ 24 w 30"/>
                  <a:gd name="T13" fmla="*/ 6 h 9"/>
                  <a:gd name="T14" fmla="*/ 24 w 30"/>
                  <a:gd name="T15" fmla="*/ 6 h 9"/>
                  <a:gd name="T16" fmla="*/ 22 w 30"/>
                  <a:gd name="T17" fmla="*/ 4 h 9"/>
                  <a:gd name="T18" fmla="*/ 22 w 30"/>
                  <a:gd name="T19" fmla="*/ 4 h 9"/>
                  <a:gd name="T20" fmla="*/ 21 w 30"/>
                  <a:gd name="T21" fmla="*/ 4 h 9"/>
                  <a:gd name="T22" fmla="*/ 21 w 30"/>
                  <a:gd name="T23" fmla="*/ 4 h 9"/>
                  <a:gd name="T24" fmla="*/ 19 w 30"/>
                  <a:gd name="T25" fmla="*/ 4 h 9"/>
                  <a:gd name="T26" fmla="*/ 19 w 30"/>
                  <a:gd name="T27" fmla="*/ 4 h 9"/>
                  <a:gd name="T28" fmla="*/ 19 w 30"/>
                  <a:gd name="T29" fmla="*/ 4 h 9"/>
                  <a:gd name="T30" fmla="*/ 19 w 30"/>
                  <a:gd name="T31" fmla="*/ 4 h 9"/>
                  <a:gd name="T32" fmla="*/ 17 w 30"/>
                  <a:gd name="T33" fmla="*/ 3 h 9"/>
                  <a:gd name="T34" fmla="*/ 17 w 30"/>
                  <a:gd name="T35" fmla="*/ 3 h 9"/>
                  <a:gd name="T36" fmla="*/ 15 w 30"/>
                  <a:gd name="T37" fmla="*/ 3 h 9"/>
                  <a:gd name="T38" fmla="*/ 15 w 30"/>
                  <a:gd name="T39" fmla="*/ 3 h 9"/>
                  <a:gd name="T40" fmla="*/ 13 w 30"/>
                  <a:gd name="T41" fmla="*/ 2 h 9"/>
                  <a:gd name="T42" fmla="*/ 13 w 30"/>
                  <a:gd name="T43" fmla="*/ 2 h 9"/>
                  <a:gd name="T44" fmla="*/ 13 w 30"/>
                  <a:gd name="T45" fmla="*/ 2 h 9"/>
                  <a:gd name="T46" fmla="*/ 13 w 30"/>
                  <a:gd name="T47" fmla="*/ 2 h 9"/>
                  <a:gd name="T48" fmla="*/ 11 w 30"/>
                  <a:gd name="T49" fmla="*/ 0 h 9"/>
                  <a:gd name="T50" fmla="*/ 11 w 30"/>
                  <a:gd name="T51" fmla="*/ 0 h 9"/>
                  <a:gd name="T52" fmla="*/ 9 w 30"/>
                  <a:gd name="T53" fmla="*/ 0 h 9"/>
                  <a:gd name="T54" fmla="*/ 9 w 30"/>
                  <a:gd name="T55" fmla="*/ 0 h 9"/>
                  <a:gd name="T56" fmla="*/ 5 w 30"/>
                  <a:gd name="T57" fmla="*/ 0 h 9"/>
                  <a:gd name="T58" fmla="*/ 5 w 30"/>
                  <a:gd name="T59" fmla="*/ 0 h 9"/>
                  <a:gd name="T60" fmla="*/ 5 w 30"/>
                  <a:gd name="T61" fmla="*/ 0 h 9"/>
                  <a:gd name="T62" fmla="*/ 5 w 30"/>
                  <a:gd name="T63" fmla="*/ 0 h 9"/>
                  <a:gd name="T64" fmla="*/ 3 w 30"/>
                  <a:gd name="T65" fmla="*/ 0 h 9"/>
                  <a:gd name="T66" fmla="*/ 3 w 30"/>
                  <a:gd name="T67" fmla="*/ 0 h 9"/>
                  <a:gd name="T68" fmla="*/ 3 w 30"/>
                  <a:gd name="T69" fmla="*/ 0 h 9"/>
                  <a:gd name="T70" fmla="*/ 3 w 30"/>
                  <a:gd name="T71" fmla="*/ 0 h 9"/>
                  <a:gd name="T72" fmla="*/ 3 w 30"/>
                  <a:gd name="T73" fmla="*/ 0 h 9"/>
                  <a:gd name="T74" fmla="*/ 3 w 30"/>
                  <a:gd name="T75" fmla="*/ 0 h 9"/>
                  <a:gd name="T76" fmla="*/ 3 w 30"/>
                  <a:gd name="T77" fmla="*/ 0 h 9"/>
                  <a:gd name="T78" fmla="*/ 3 w 30"/>
                  <a:gd name="T79" fmla="*/ 0 h 9"/>
                  <a:gd name="T80" fmla="*/ 0 w 30"/>
                  <a:gd name="T81" fmla="*/ 0 h 9"/>
                  <a:gd name="T82" fmla="*/ 0 w 30"/>
                  <a:gd name="T83" fmla="*/ 0 h 9"/>
                  <a:gd name="T84" fmla="*/ 0 w 30"/>
                  <a:gd name="T85" fmla="*/ 0 h 9"/>
                  <a:gd name="T86" fmla="*/ 0 w 30"/>
                  <a:gd name="T87" fmla="*/ 0 h 9"/>
                  <a:gd name="T88" fmla="*/ 0 w 30"/>
                  <a:gd name="T89" fmla="*/ 0 h 9"/>
                  <a:gd name="T90" fmla="*/ 0 w 30"/>
                  <a:gd name="T91" fmla="*/ 0 h 9"/>
                  <a:gd name="T92" fmla="*/ 0 w 30"/>
                  <a:gd name="T93" fmla="*/ 0 h 9"/>
                  <a:gd name="T94" fmla="*/ 0 w 30"/>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9">
                    <a:moveTo>
                      <a:pt x="29" y="8"/>
                    </a:moveTo>
                    <a:lnTo>
                      <a:pt x="27" y="8"/>
                    </a:lnTo>
                    <a:lnTo>
                      <a:pt x="27" y="8"/>
                    </a:lnTo>
                    <a:lnTo>
                      <a:pt x="27" y="8"/>
                    </a:lnTo>
                    <a:lnTo>
                      <a:pt x="27" y="8"/>
                    </a:lnTo>
                    <a:lnTo>
                      <a:pt x="26" y="8"/>
                    </a:lnTo>
                    <a:lnTo>
                      <a:pt x="26" y="8"/>
                    </a:lnTo>
                    <a:lnTo>
                      <a:pt x="26" y="8"/>
                    </a:lnTo>
                    <a:lnTo>
                      <a:pt x="26" y="7"/>
                    </a:lnTo>
                    <a:lnTo>
                      <a:pt x="24" y="7"/>
                    </a:lnTo>
                    <a:lnTo>
                      <a:pt x="24" y="7"/>
                    </a:lnTo>
                    <a:lnTo>
                      <a:pt x="24" y="7"/>
                    </a:lnTo>
                    <a:lnTo>
                      <a:pt x="24" y="6"/>
                    </a:lnTo>
                    <a:lnTo>
                      <a:pt x="24" y="6"/>
                    </a:lnTo>
                    <a:lnTo>
                      <a:pt x="24" y="6"/>
                    </a:lnTo>
                    <a:lnTo>
                      <a:pt x="24" y="6"/>
                    </a:lnTo>
                    <a:lnTo>
                      <a:pt x="24" y="3"/>
                    </a:lnTo>
                    <a:lnTo>
                      <a:pt x="22" y="4"/>
                    </a:lnTo>
                    <a:lnTo>
                      <a:pt x="22" y="4"/>
                    </a:lnTo>
                    <a:lnTo>
                      <a:pt x="22" y="4"/>
                    </a:lnTo>
                    <a:lnTo>
                      <a:pt x="22" y="4"/>
                    </a:lnTo>
                    <a:lnTo>
                      <a:pt x="21" y="4"/>
                    </a:lnTo>
                    <a:lnTo>
                      <a:pt x="21" y="4"/>
                    </a:lnTo>
                    <a:lnTo>
                      <a:pt x="21" y="4"/>
                    </a:lnTo>
                    <a:lnTo>
                      <a:pt x="21" y="4"/>
                    </a:lnTo>
                    <a:lnTo>
                      <a:pt x="19" y="4"/>
                    </a:lnTo>
                    <a:lnTo>
                      <a:pt x="19" y="4"/>
                    </a:lnTo>
                    <a:lnTo>
                      <a:pt x="19" y="4"/>
                    </a:lnTo>
                    <a:lnTo>
                      <a:pt x="19" y="4"/>
                    </a:lnTo>
                    <a:lnTo>
                      <a:pt x="19" y="4"/>
                    </a:lnTo>
                    <a:lnTo>
                      <a:pt x="19" y="4"/>
                    </a:lnTo>
                    <a:lnTo>
                      <a:pt x="19" y="4"/>
                    </a:lnTo>
                    <a:lnTo>
                      <a:pt x="19" y="3"/>
                    </a:lnTo>
                    <a:lnTo>
                      <a:pt x="17" y="3"/>
                    </a:lnTo>
                    <a:lnTo>
                      <a:pt x="17" y="3"/>
                    </a:lnTo>
                    <a:lnTo>
                      <a:pt x="17" y="3"/>
                    </a:lnTo>
                    <a:lnTo>
                      <a:pt x="17" y="3"/>
                    </a:lnTo>
                    <a:lnTo>
                      <a:pt x="15" y="3"/>
                    </a:lnTo>
                    <a:lnTo>
                      <a:pt x="15" y="3"/>
                    </a:lnTo>
                    <a:lnTo>
                      <a:pt x="15" y="3"/>
                    </a:lnTo>
                    <a:lnTo>
                      <a:pt x="15" y="2"/>
                    </a:lnTo>
                    <a:lnTo>
                      <a:pt x="13" y="2"/>
                    </a:lnTo>
                    <a:lnTo>
                      <a:pt x="13" y="2"/>
                    </a:lnTo>
                    <a:lnTo>
                      <a:pt x="13" y="2"/>
                    </a:lnTo>
                    <a:lnTo>
                      <a:pt x="13" y="2"/>
                    </a:lnTo>
                    <a:lnTo>
                      <a:pt x="13" y="2"/>
                    </a:lnTo>
                    <a:lnTo>
                      <a:pt x="13" y="2"/>
                    </a:lnTo>
                    <a:lnTo>
                      <a:pt x="13" y="2"/>
                    </a:lnTo>
                    <a:lnTo>
                      <a:pt x="13" y="0"/>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5" name="その他">
                <a:extLst>
                  <a:ext uri="{FF2B5EF4-FFF2-40B4-BE49-F238E27FC236}">
                    <a16:creationId xmlns:a16="http://schemas.microsoft.com/office/drawing/2014/main" id="{F86C1667-B5C3-4597-803F-05D41A3B060A}"/>
                  </a:ext>
                </a:extLst>
              </p:cNvPr>
              <p:cNvSpPr>
                <a:spLocks/>
              </p:cNvSpPr>
              <p:nvPr/>
            </p:nvSpPr>
            <p:spPr bwMode="auto">
              <a:xfrm>
                <a:off x="408" y="48"/>
                <a:ext cx="109" cy="215"/>
              </a:xfrm>
              <a:custGeom>
                <a:avLst/>
                <a:gdLst>
                  <a:gd name="T0" fmla="*/ 55 w 109"/>
                  <a:gd name="T1" fmla="*/ 2 h 215"/>
                  <a:gd name="T2" fmla="*/ 44 w 109"/>
                  <a:gd name="T3" fmla="*/ 2 h 215"/>
                  <a:gd name="T4" fmla="*/ 31 w 109"/>
                  <a:gd name="T5" fmla="*/ 13 h 215"/>
                  <a:gd name="T6" fmla="*/ 20 w 109"/>
                  <a:gd name="T7" fmla="*/ 24 h 215"/>
                  <a:gd name="T8" fmla="*/ 11 w 109"/>
                  <a:gd name="T9" fmla="*/ 33 h 215"/>
                  <a:gd name="T10" fmla="*/ 7 w 109"/>
                  <a:gd name="T11" fmla="*/ 40 h 215"/>
                  <a:gd name="T12" fmla="*/ 2 w 109"/>
                  <a:gd name="T13" fmla="*/ 51 h 215"/>
                  <a:gd name="T14" fmla="*/ 0 w 109"/>
                  <a:gd name="T15" fmla="*/ 59 h 215"/>
                  <a:gd name="T16" fmla="*/ 0 w 109"/>
                  <a:gd name="T17" fmla="*/ 69 h 215"/>
                  <a:gd name="T18" fmla="*/ 3 w 109"/>
                  <a:gd name="T19" fmla="*/ 75 h 215"/>
                  <a:gd name="T20" fmla="*/ 4 w 109"/>
                  <a:gd name="T21" fmla="*/ 88 h 215"/>
                  <a:gd name="T22" fmla="*/ 5 w 109"/>
                  <a:gd name="T23" fmla="*/ 101 h 215"/>
                  <a:gd name="T24" fmla="*/ 9 w 109"/>
                  <a:gd name="T25" fmla="*/ 101 h 215"/>
                  <a:gd name="T26" fmla="*/ 16 w 109"/>
                  <a:gd name="T27" fmla="*/ 101 h 215"/>
                  <a:gd name="T28" fmla="*/ 19 w 109"/>
                  <a:gd name="T29" fmla="*/ 106 h 215"/>
                  <a:gd name="T30" fmla="*/ 19 w 109"/>
                  <a:gd name="T31" fmla="*/ 110 h 215"/>
                  <a:gd name="T32" fmla="*/ 19 w 109"/>
                  <a:gd name="T33" fmla="*/ 119 h 215"/>
                  <a:gd name="T34" fmla="*/ 20 w 109"/>
                  <a:gd name="T35" fmla="*/ 127 h 215"/>
                  <a:gd name="T36" fmla="*/ 23 w 109"/>
                  <a:gd name="T37" fmla="*/ 130 h 215"/>
                  <a:gd name="T38" fmla="*/ 24 w 109"/>
                  <a:gd name="T39" fmla="*/ 132 h 215"/>
                  <a:gd name="T40" fmla="*/ 26 w 109"/>
                  <a:gd name="T41" fmla="*/ 136 h 215"/>
                  <a:gd name="T42" fmla="*/ 32 w 109"/>
                  <a:gd name="T43" fmla="*/ 139 h 215"/>
                  <a:gd name="T44" fmla="*/ 35 w 109"/>
                  <a:gd name="T45" fmla="*/ 141 h 215"/>
                  <a:gd name="T46" fmla="*/ 40 w 109"/>
                  <a:gd name="T47" fmla="*/ 142 h 215"/>
                  <a:gd name="T48" fmla="*/ 42 w 109"/>
                  <a:gd name="T49" fmla="*/ 147 h 215"/>
                  <a:gd name="T50" fmla="*/ 42 w 109"/>
                  <a:gd name="T51" fmla="*/ 149 h 215"/>
                  <a:gd name="T52" fmla="*/ 42 w 109"/>
                  <a:gd name="T53" fmla="*/ 154 h 215"/>
                  <a:gd name="T54" fmla="*/ 42 w 109"/>
                  <a:gd name="T55" fmla="*/ 160 h 215"/>
                  <a:gd name="T56" fmla="*/ 46 w 109"/>
                  <a:gd name="T57" fmla="*/ 167 h 215"/>
                  <a:gd name="T58" fmla="*/ 46 w 109"/>
                  <a:gd name="T59" fmla="*/ 172 h 215"/>
                  <a:gd name="T60" fmla="*/ 44 w 109"/>
                  <a:gd name="T61" fmla="*/ 191 h 215"/>
                  <a:gd name="T62" fmla="*/ 44 w 109"/>
                  <a:gd name="T63" fmla="*/ 213 h 215"/>
                  <a:gd name="T64" fmla="*/ 55 w 109"/>
                  <a:gd name="T65" fmla="*/ 204 h 215"/>
                  <a:gd name="T66" fmla="*/ 65 w 109"/>
                  <a:gd name="T67" fmla="*/ 185 h 215"/>
                  <a:gd name="T68" fmla="*/ 70 w 109"/>
                  <a:gd name="T69" fmla="*/ 180 h 215"/>
                  <a:gd name="T70" fmla="*/ 75 w 109"/>
                  <a:gd name="T71" fmla="*/ 174 h 215"/>
                  <a:gd name="T72" fmla="*/ 75 w 109"/>
                  <a:gd name="T73" fmla="*/ 158 h 215"/>
                  <a:gd name="T74" fmla="*/ 75 w 109"/>
                  <a:gd name="T75" fmla="*/ 143 h 215"/>
                  <a:gd name="T76" fmla="*/ 79 w 109"/>
                  <a:gd name="T77" fmla="*/ 140 h 215"/>
                  <a:gd name="T78" fmla="*/ 90 w 109"/>
                  <a:gd name="T79" fmla="*/ 138 h 215"/>
                  <a:gd name="T80" fmla="*/ 93 w 109"/>
                  <a:gd name="T81" fmla="*/ 135 h 215"/>
                  <a:gd name="T82" fmla="*/ 97 w 109"/>
                  <a:gd name="T83" fmla="*/ 130 h 215"/>
                  <a:gd name="T84" fmla="*/ 101 w 109"/>
                  <a:gd name="T85" fmla="*/ 114 h 215"/>
                  <a:gd name="T86" fmla="*/ 106 w 109"/>
                  <a:gd name="T87" fmla="*/ 94 h 215"/>
                  <a:gd name="T88" fmla="*/ 105 w 109"/>
                  <a:gd name="T89" fmla="*/ 89 h 215"/>
                  <a:gd name="T90" fmla="*/ 102 w 109"/>
                  <a:gd name="T91" fmla="*/ 81 h 215"/>
                  <a:gd name="T92" fmla="*/ 97 w 109"/>
                  <a:gd name="T93" fmla="*/ 75 h 215"/>
                  <a:gd name="T94" fmla="*/ 94 w 109"/>
                  <a:gd name="T95" fmla="*/ 70 h 215"/>
                  <a:gd name="T96" fmla="*/ 93 w 109"/>
                  <a:gd name="T97" fmla="*/ 62 h 215"/>
                  <a:gd name="T98" fmla="*/ 95 w 109"/>
                  <a:gd name="T99" fmla="*/ 48 h 215"/>
                  <a:gd name="T100" fmla="*/ 95 w 109"/>
                  <a:gd name="T101" fmla="*/ 40 h 215"/>
                  <a:gd name="T102" fmla="*/ 94 w 109"/>
                  <a:gd name="T103" fmla="*/ 33 h 215"/>
                  <a:gd name="T104" fmla="*/ 92 w 109"/>
                  <a:gd name="T105" fmla="*/ 29 h 215"/>
                  <a:gd name="T106" fmla="*/ 90 w 109"/>
                  <a:gd name="T107" fmla="*/ 24 h 215"/>
                  <a:gd name="T108" fmla="*/ 82 w 109"/>
                  <a:gd name="T109" fmla="*/ 18 h 215"/>
                  <a:gd name="T110" fmla="*/ 76 w 109"/>
                  <a:gd name="T111" fmla="*/ 11 h 215"/>
                  <a:gd name="T112" fmla="*/ 71 w 109"/>
                  <a:gd name="T113" fmla="*/ 7 h 215"/>
                  <a:gd name="T114" fmla="*/ 68 w 109"/>
                  <a:gd name="T115" fmla="*/ 2 h 215"/>
                  <a:gd name="T116" fmla="*/ 65 w 109"/>
                  <a:gd name="T117" fmla="*/ 0 h 215"/>
                  <a:gd name="T118" fmla="*/ 65 w 109"/>
                  <a:gd name="T1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215">
                    <a:moveTo>
                      <a:pt x="65" y="0"/>
                    </a:moveTo>
                    <a:lnTo>
                      <a:pt x="63" y="2"/>
                    </a:lnTo>
                    <a:lnTo>
                      <a:pt x="63" y="2"/>
                    </a:lnTo>
                    <a:lnTo>
                      <a:pt x="62" y="2"/>
                    </a:lnTo>
                    <a:lnTo>
                      <a:pt x="62" y="2"/>
                    </a:lnTo>
                    <a:lnTo>
                      <a:pt x="59" y="2"/>
                    </a:lnTo>
                    <a:lnTo>
                      <a:pt x="59" y="2"/>
                    </a:lnTo>
                    <a:lnTo>
                      <a:pt x="55" y="2"/>
                    </a:lnTo>
                    <a:lnTo>
                      <a:pt x="55" y="2"/>
                    </a:lnTo>
                    <a:lnTo>
                      <a:pt x="53" y="2"/>
                    </a:lnTo>
                    <a:lnTo>
                      <a:pt x="51" y="2"/>
                    </a:lnTo>
                    <a:lnTo>
                      <a:pt x="49" y="2"/>
                    </a:lnTo>
                    <a:lnTo>
                      <a:pt x="49" y="2"/>
                    </a:lnTo>
                    <a:lnTo>
                      <a:pt x="46" y="2"/>
                    </a:lnTo>
                    <a:lnTo>
                      <a:pt x="46" y="2"/>
                    </a:lnTo>
                    <a:lnTo>
                      <a:pt x="44" y="2"/>
                    </a:lnTo>
                    <a:lnTo>
                      <a:pt x="44" y="2"/>
                    </a:lnTo>
                    <a:lnTo>
                      <a:pt x="40" y="5"/>
                    </a:lnTo>
                    <a:lnTo>
                      <a:pt x="40" y="5"/>
                    </a:lnTo>
                    <a:lnTo>
                      <a:pt x="37" y="7"/>
                    </a:lnTo>
                    <a:lnTo>
                      <a:pt x="37" y="7"/>
                    </a:lnTo>
                    <a:lnTo>
                      <a:pt x="34" y="9"/>
                    </a:lnTo>
                    <a:lnTo>
                      <a:pt x="34" y="9"/>
                    </a:lnTo>
                    <a:lnTo>
                      <a:pt x="31" y="13"/>
                    </a:lnTo>
                    <a:lnTo>
                      <a:pt x="31" y="13"/>
                    </a:lnTo>
                    <a:lnTo>
                      <a:pt x="28" y="16"/>
                    </a:lnTo>
                    <a:lnTo>
                      <a:pt x="28" y="17"/>
                    </a:lnTo>
                    <a:lnTo>
                      <a:pt x="25" y="20"/>
                    </a:lnTo>
                    <a:lnTo>
                      <a:pt x="25" y="20"/>
                    </a:lnTo>
                    <a:lnTo>
                      <a:pt x="22" y="23"/>
                    </a:lnTo>
                    <a:lnTo>
                      <a:pt x="22" y="23"/>
                    </a:lnTo>
                    <a:lnTo>
                      <a:pt x="20" y="24"/>
                    </a:lnTo>
                    <a:lnTo>
                      <a:pt x="20" y="24"/>
                    </a:lnTo>
                    <a:lnTo>
                      <a:pt x="17" y="27"/>
                    </a:lnTo>
                    <a:lnTo>
                      <a:pt x="17" y="27"/>
                    </a:lnTo>
                    <a:lnTo>
                      <a:pt x="15" y="29"/>
                    </a:lnTo>
                    <a:lnTo>
                      <a:pt x="15" y="29"/>
                    </a:lnTo>
                    <a:lnTo>
                      <a:pt x="11" y="33"/>
                    </a:lnTo>
                    <a:lnTo>
                      <a:pt x="11" y="33"/>
                    </a:lnTo>
                    <a:lnTo>
                      <a:pt x="11" y="33"/>
                    </a:lnTo>
                    <a:lnTo>
                      <a:pt x="11" y="33"/>
                    </a:lnTo>
                    <a:lnTo>
                      <a:pt x="9" y="35"/>
                    </a:lnTo>
                    <a:lnTo>
                      <a:pt x="9" y="35"/>
                    </a:lnTo>
                    <a:lnTo>
                      <a:pt x="9" y="37"/>
                    </a:lnTo>
                    <a:lnTo>
                      <a:pt x="9" y="37"/>
                    </a:lnTo>
                    <a:lnTo>
                      <a:pt x="7" y="40"/>
                    </a:lnTo>
                    <a:lnTo>
                      <a:pt x="7" y="40"/>
                    </a:lnTo>
                    <a:lnTo>
                      <a:pt x="7" y="40"/>
                    </a:lnTo>
                    <a:lnTo>
                      <a:pt x="7" y="40"/>
                    </a:lnTo>
                    <a:lnTo>
                      <a:pt x="3" y="44"/>
                    </a:lnTo>
                    <a:lnTo>
                      <a:pt x="3" y="44"/>
                    </a:lnTo>
                    <a:lnTo>
                      <a:pt x="3" y="46"/>
                    </a:lnTo>
                    <a:lnTo>
                      <a:pt x="3" y="46"/>
                    </a:lnTo>
                    <a:lnTo>
                      <a:pt x="2" y="49"/>
                    </a:lnTo>
                    <a:lnTo>
                      <a:pt x="2" y="49"/>
                    </a:lnTo>
                    <a:lnTo>
                      <a:pt x="2" y="51"/>
                    </a:lnTo>
                    <a:lnTo>
                      <a:pt x="2" y="51"/>
                    </a:lnTo>
                    <a:lnTo>
                      <a:pt x="0" y="54"/>
                    </a:lnTo>
                    <a:lnTo>
                      <a:pt x="0" y="54"/>
                    </a:lnTo>
                    <a:lnTo>
                      <a:pt x="0" y="57"/>
                    </a:lnTo>
                    <a:lnTo>
                      <a:pt x="0" y="57"/>
                    </a:lnTo>
                    <a:lnTo>
                      <a:pt x="0" y="59"/>
                    </a:lnTo>
                    <a:lnTo>
                      <a:pt x="0" y="59"/>
                    </a:lnTo>
                    <a:lnTo>
                      <a:pt x="0" y="59"/>
                    </a:lnTo>
                    <a:lnTo>
                      <a:pt x="0" y="59"/>
                    </a:lnTo>
                    <a:lnTo>
                      <a:pt x="0" y="62"/>
                    </a:lnTo>
                    <a:lnTo>
                      <a:pt x="0" y="62"/>
                    </a:lnTo>
                    <a:lnTo>
                      <a:pt x="0" y="65"/>
                    </a:lnTo>
                    <a:lnTo>
                      <a:pt x="0" y="65"/>
                    </a:lnTo>
                    <a:lnTo>
                      <a:pt x="0" y="68"/>
                    </a:lnTo>
                    <a:lnTo>
                      <a:pt x="0" y="68"/>
                    </a:lnTo>
                    <a:lnTo>
                      <a:pt x="0" y="69"/>
                    </a:lnTo>
                    <a:lnTo>
                      <a:pt x="1" y="69"/>
                    </a:lnTo>
                    <a:lnTo>
                      <a:pt x="1" y="72"/>
                    </a:lnTo>
                    <a:lnTo>
                      <a:pt x="1" y="72"/>
                    </a:lnTo>
                    <a:lnTo>
                      <a:pt x="1" y="73"/>
                    </a:lnTo>
                    <a:lnTo>
                      <a:pt x="3" y="73"/>
                    </a:lnTo>
                    <a:lnTo>
                      <a:pt x="3" y="75"/>
                    </a:lnTo>
                    <a:lnTo>
                      <a:pt x="3" y="75"/>
                    </a:lnTo>
                    <a:lnTo>
                      <a:pt x="3" y="75"/>
                    </a:lnTo>
                    <a:lnTo>
                      <a:pt x="7" y="75"/>
                    </a:lnTo>
                    <a:lnTo>
                      <a:pt x="4" y="77"/>
                    </a:lnTo>
                    <a:lnTo>
                      <a:pt x="4" y="79"/>
                    </a:lnTo>
                    <a:lnTo>
                      <a:pt x="4" y="81"/>
                    </a:lnTo>
                    <a:lnTo>
                      <a:pt x="4" y="81"/>
                    </a:lnTo>
                    <a:lnTo>
                      <a:pt x="4" y="85"/>
                    </a:lnTo>
                    <a:lnTo>
                      <a:pt x="4" y="85"/>
                    </a:lnTo>
                    <a:lnTo>
                      <a:pt x="4" y="88"/>
                    </a:lnTo>
                    <a:lnTo>
                      <a:pt x="5" y="88"/>
                    </a:lnTo>
                    <a:lnTo>
                      <a:pt x="5" y="91"/>
                    </a:lnTo>
                    <a:lnTo>
                      <a:pt x="5" y="93"/>
                    </a:lnTo>
                    <a:lnTo>
                      <a:pt x="5" y="96"/>
                    </a:lnTo>
                    <a:lnTo>
                      <a:pt x="5" y="96"/>
                    </a:lnTo>
                    <a:lnTo>
                      <a:pt x="5" y="99"/>
                    </a:lnTo>
                    <a:lnTo>
                      <a:pt x="5" y="99"/>
                    </a:lnTo>
                    <a:lnTo>
                      <a:pt x="5" y="101"/>
                    </a:lnTo>
                    <a:lnTo>
                      <a:pt x="7" y="101"/>
                    </a:lnTo>
                    <a:lnTo>
                      <a:pt x="7" y="101"/>
                    </a:lnTo>
                    <a:lnTo>
                      <a:pt x="7" y="101"/>
                    </a:lnTo>
                    <a:lnTo>
                      <a:pt x="7" y="101"/>
                    </a:lnTo>
                    <a:lnTo>
                      <a:pt x="9" y="101"/>
                    </a:lnTo>
                    <a:lnTo>
                      <a:pt x="9" y="101"/>
                    </a:lnTo>
                    <a:lnTo>
                      <a:pt x="9" y="101"/>
                    </a:lnTo>
                    <a:lnTo>
                      <a:pt x="9" y="101"/>
                    </a:lnTo>
                    <a:lnTo>
                      <a:pt x="13" y="101"/>
                    </a:lnTo>
                    <a:lnTo>
                      <a:pt x="13" y="101"/>
                    </a:lnTo>
                    <a:lnTo>
                      <a:pt x="13" y="101"/>
                    </a:lnTo>
                    <a:lnTo>
                      <a:pt x="13" y="101"/>
                    </a:lnTo>
                    <a:lnTo>
                      <a:pt x="16" y="101"/>
                    </a:lnTo>
                    <a:lnTo>
                      <a:pt x="16" y="101"/>
                    </a:lnTo>
                    <a:lnTo>
                      <a:pt x="16" y="101"/>
                    </a:lnTo>
                    <a:lnTo>
                      <a:pt x="16" y="101"/>
                    </a:lnTo>
                    <a:lnTo>
                      <a:pt x="19" y="101"/>
                    </a:lnTo>
                    <a:lnTo>
                      <a:pt x="19" y="104"/>
                    </a:lnTo>
                    <a:lnTo>
                      <a:pt x="19" y="104"/>
                    </a:lnTo>
                    <a:lnTo>
                      <a:pt x="19" y="104"/>
                    </a:lnTo>
                    <a:lnTo>
                      <a:pt x="19" y="104"/>
                    </a:lnTo>
                    <a:lnTo>
                      <a:pt x="19" y="106"/>
                    </a:lnTo>
                    <a:lnTo>
                      <a:pt x="19" y="106"/>
                    </a:lnTo>
                    <a:lnTo>
                      <a:pt x="19" y="106"/>
                    </a:lnTo>
                    <a:lnTo>
                      <a:pt x="19" y="106"/>
                    </a:lnTo>
                    <a:lnTo>
                      <a:pt x="19" y="110"/>
                    </a:lnTo>
                    <a:lnTo>
                      <a:pt x="19" y="110"/>
                    </a:lnTo>
                    <a:lnTo>
                      <a:pt x="19" y="110"/>
                    </a:lnTo>
                    <a:lnTo>
                      <a:pt x="19" y="110"/>
                    </a:lnTo>
                    <a:lnTo>
                      <a:pt x="19" y="110"/>
                    </a:lnTo>
                    <a:lnTo>
                      <a:pt x="19" y="110"/>
                    </a:lnTo>
                    <a:lnTo>
                      <a:pt x="19" y="110"/>
                    </a:lnTo>
                    <a:lnTo>
                      <a:pt x="19" y="110"/>
                    </a:lnTo>
                    <a:lnTo>
                      <a:pt x="19" y="114"/>
                    </a:lnTo>
                    <a:lnTo>
                      <a:pt x="19" y="114"/>
                    </a:lnTo>
                    <a:lnTo>
                      <a:pt x="19" y="116"/>
                    </a:lnTo>
                    <a:lnTo>
                      <a:pt x="19" y="116"/>
                    </a:lnTo>
                    <a:lnTo>
                      <a:pt x="19" y="119"/>
                    </a:lnTo>
                    <a:lnTo>
                      <a:pt x="19" y="119"/>
                    </a:lnTo>
                    <a:lnTo>
                      <a:pt x="19" y="119"/>
                    </a:lnTo>
                    <a:lnTo>
                      <a:pt x="20" y="119"/>
                    </a:lnTo>
                    <a:lnTo>
                      <a:pt x="20" y="121"/>
                    </a:lnTo>
                    <a:lnTo>
                      <a:pt x="20" y="121"/>
                    </a:lnTo>
                    <a:lnTo>
                      <a:pt x="20" y="123"/>
                    </a:lnTo>
                    <a:lnTo>
                      <a:pt x="20" y="123"/>
                    </a:lnTo>
                    <a:lnTo>
                      <a:pt x="20" y="127"/>
                    </a:lnTo>
                    <a:lnTo>
                      <a:pt x="20" y="127"/>
                    </a:lnTo>
                    <a:lnTo>
                      <a:pt x="20" y="127"/>
                    </a:lnTo>
                    <a:lnTo>
                      <a:pt x="23" y="127"/>
                    </a:lnTo>
                    <a:lnTo>
                      <a:pt x="23" y="129"/>
                    </a:lnTo>
                    <a:lnTo>
                      <a:pt x="23" y="129"/>
                    </a:lnTo>
                    <a:lnTo>
                      <a:pt x="23" y="129"/>
                    </a:lnTo>
                    <a:lnTo>
                      <a:pt x="23" y="129"/>
                    </a:lnTo>
                    <a:lnTo>
                      <a:pt x="23" y="130"/>
                    </a:lnTo>
                    <a:lnTo>
                      <a:pt x="23" y="130"/>
                    </a:lnTo>
                    <a:lnTo>
                      <a:pt x="23" y="130"/>
                    </a:lnTo>
                    <a:lnTo>
                      <a:pt x="24" y="130"/>
                    </a:lnTo>
                    <a:lnTo>
                      <a:pt x="24" y="132"/>
                    </a:lnTo>
                    <a:lnTo>
                      <a:pt x="24" y="132"/>
                    </a:lnTo>
                    <a:lnTo>
                      <a:pt x="24" y="132"/>
                    </a:lnTo>
                    <a:lnTo>
                      <a:pt x="24" y="132"/>
                    </a:lnTo>
                    <a:lnTo>
                      <a:pt x="24" y="132"/>
                    </a:lnTo>
                    <a:lnTo>
                      <a:pt x="24" y="132"/>
                    </a:lnTo>
                    <a:lnTo>
                      <a:pt x="24" y="132"/>
                    </a:lnTo>
                    <a:lnTo>
                      <a:pt x="26" y="132"/>
                    </a:lnTo>
                    <a:lnTo>
                      <a:pt x="26" y="135"/>
                    </a:lnTo>
                    <a:lnTo>
                      <a:pt x="26" y="135"/>
                    </a:lnTo>
                    <a:lnTo>
                      <a:pt x="26" y="135"/>
                    </a:lnTo>
                    <a:lnTo>
                      <a:pt x="26" y="135"/>
                    </a:lnTo>
                    <a:lnTo>
                      <a:pt x="26" y="136"/>
                    </a:lnTo>
                    <a:lnTo>
                      <a:pt x="26" y="136"/>
                    </a:lnTo>
                    <a:lnTo>
                      <a:pt x="26" y="136"/>
                    </a:lnTo>
                    <a:lnTo>
                      <a:pt x="29" y="136"/>
                    </a:lnTo>
                    <a:lnTo>
                      <a:pt x="29" y="139"/>
                    </a:lnTo>
                    <a:lnTo>
                      <a:pt x="29" y="139"/>
                    </a:lnTo>
                    <a:lnTo>
                      <a:pt x="29" y="139"/>
                    </a:lnTo>
                    <a:lnTo>
                      <a:pt x="32" y="139"/>
                    </a:lnTo>
                    <a:lnTo>
                      <a:pt x="32" y="139"/>
                    </a:lnTo>
                    <a:lnTo>
                      <a:pt x="32" y="139"/>
                    </a:lnTo>
                    <a:lnTo>
                      <a:pt x="32" y="139"/>
                    </a:lnTo>
                    <a:lnTo>
                      <a:pt x="35" y="139"/>
                    </a:lnTo>
                    <a:lnTo>
                      <a:pt x="35" y="141"/>
                    </a:lnTo>
                    <a:lnTo>
                      <a:pt x="35" y="141"/>
                    </a:lnTo>
                    <a:lnTo>
                      <a:pt x="35" y="141"/>
                    </a:lnTo>
                    <a:lnTo>
                      <a:pt x="35" y="141"/>
                    </a:lnTo>
                    <a:lnTo>
                      <a:pt x="35" y="141"/>
                    </a:lnTo>
                    <a:lnTo>
                      <a:pt x="35" y="141"/>
                    </a:lnTo>
                    <a:lnTo>
                      <a:pt x="35" y="141"/>
                    </a:lnTo>
                    <a:lnTo>
                      <a:pt x="38" y="141"/>
                    </a:lnTo>
                    <a:lnTo>
                      <a:pt x="38" y="142"/>
                    </a:lnTo>
                    <a:lnTo>
                      <a:pt x="38" y="142"/>
                    </a:lnTo>
                    <a:lnTo>
                      <a:pt x="38" y="142"/>
                    </a:lnTo>
                    <a:lnTo>
                      <a:pt x="40" y="142"/>
                    </a:lnTo>
                    <a:lnTo>
                      <a:pt x="40" y="142"/>
                    </a:lnTo>
                    <a:lnTo>
                      <a:pt x="40" y="142"/>
                    </a:lnTo>
                    <a:lnTo>
                      <a:pt x="40" y="142"/>
                    </a:lnTo>
                    <a:lnTo>
                      <a:pt x="42" y="142"/>
                    </a:lnTo>
                    <a:lnTo>
                      <a:pt x="42" y="145"/>
                    </a:lnTo>
                    <a:lnTo>
                      <a:pt x="42" y="145"/>
                    </a:lnTo>
                    <a:lnTo>
                      <a:pt x="42" y="145"/>
                    </a:lnTo>
                    <a:lnTo>
                      <a:pt x="42" y="145"/>
                    </a:lnTo>
                    <a:lnTo>
                      <a:pt x="42" y="147"/>
                    </a:lnTo>
                    <a:lnTo>
                      <a:pt x="42" y="147"/>
                    </a:lnTo>
                    <a:lnTo>
                      <a:pt x="42" y="147"/>
                    </a:lnTo>
                    <a:lnTo>
                      <a:pt x="42" y="147"/>
                    </a:lnTo>
                    <a:lnTo>
                      <a:pt x="42" y="149"/>
                    </a:lnTo>
                    <a:lnTo>
                      <a:pt x="42" y="149"/>
                    </a:lnTo>
                    <a:lnTo>
                      <a:pt x="42" y="149"/>
                    </a:lnTo>
                    <a:lnTo>
                      <a:pt x="42" y="149"/>
                    </a:lnTo>
                    <a:lnTo>
                      <a:pt x="42" y="149"/>
                    </a:lnTo>
                    <a:lnTo>
                      <a:pt x="42" y="149"/>
                    </a:lnTo>
                    <a:lnTo>
                      <a:pt x="42" y="149"/>
                    </a:lnTo>
                    <a:lnTo>
                      <a:pt x="42" y="149"/>
                    </a:lnTo>
                    <a:lnTo>
                      <a:pt x="42" y="152"/>
                    </a:lnTo>
                    <a:lnTo>
                      <a:pt x="42" y="152"/>
                    </a:lnTo>
                    <a:lnTo>
                      <a:pt x="42" y="152"/>
                    </a:lnTo>
                    <a:lnTo>
                      <a:pt x="42" y="152"/>
                    </a:lnTo>
                    <a:lnTo>
                      <a:pt x="42" y="154"/>
                    </a:lnTo>
                    <a:lnTo>
                      <a:pt x="42" y="154"/>
                    </a:lnTo>
                    <a:lnTo>
                      <a:pt x="42" y="154"/>
                    </a:lnTo>
                    <a:lnTo>
                      <a:pt x="42" y="154"/>
                    </a:lnTo>
                    <a:lnTo>
                      <a:pt x="42" y="158"/>
                    </a:lnTo>
                    <a:lnTo>
                      <a:pt x="42" y="158"/>
                    </a:lnTo>
                    <a:lnTo>
                      <a:pt x="42" y="158"/>
                    </a:lnTo>
                    <a:lnTo>
                      <a:pt x="42" y="158"/>
                    </a:lnTo>
                    <a:lnTo>
                      <a:pt x="42" y="160"/>
                    </a:lnTo>
                    <a:lnTo>
                      <a:pt x="42" y="160"/>
                    </a:lnTo>
                    <a:lnTo>
                      <a:pt x="42" y="160"/>
                    </a:lnTo>
                    <a:lnTo>
                      <a:pt x="44" y="160"/>
                    </a:lnTo>
                    <a:lnTo>
                      <a:pt x="44" y="163"/>
                    </a:lnTo>
                    <a:lnTo>
                      <a:pt x="44" y="163"/>
                    </a:lnTo>
                    <a:lnTo>
                      <a:pt x="44" y="164"/>
                    </a:lnTo>
                    <a:lnTo>
                      <a:pt x="46" y="164"/>
                    </a:lnTo>
                    <a:lnTo>
                      <a:pt x="46" y="167"/>
                    </a:lnTo>
                    <a:lnTo>
                      <a:pt x="46" y="167"/>
                    </a:lnTo>
                    <a:lnTo>
                      <a:pt x="46" y="167"/>
                    </a:lnTo>
                    <a:lnTo>
                      <a:pt x="46" y="167"/>
                    </a:lnTo>
                    <a:lnTo>
                      <a:pt x="46" y="170"/>
                    </a:lnTo>
                    <a:lnTo>
                      <a:pt x="46" y="170"/>
                    </a:lnTo>
                    <a:lnTo>
                      <a:pt x="46" y="170"/>
                    </a:lnTo>
                    <a:lnTo>
                      <a:pt x="46" y="170"/>
                    </a:lnTo>
                    <a:lnTo>
                      <a:pt x="46" y="172"/>
                    </a:lnTo>
                    <a:lnTo>
                      <a:pt x="46" y="172"/>
                    </a:lnTo>
                    <a:lnTo>
                      <a:pt x="46" y="172"/>
                    </a:lnTo>
                    <a:lnTo>
                      <a:pt x="46" y="172"/>
                    </a:lnTo>
                    <a:lnTo>
                      <a:pt x="44" y="175"/>
                    </a:lnTo>
                    <a:lnTo>
                      <a:pt x="44" y="178"/>
                    </a:lnTo>
                    <a:lnTo>
                      <a:pt x="44" y="180"/>
                    </a:lnTo>
                    <a:lnTo>
                      <a:pt x="44" y="181"/>
                    </a:lnTo>
                    <a:lnTo>
                      <a:pt x="44" y="184"/>
                    </a:lnTo>
                    <a:lnTo>
                      <a:pt x="44" y="187"/>
                    </a:lnTo>
                    <a:lnTo>
                      <a:pt x="44" y="191"/>
                    </a:lnTo>
                    <a:lnTo>
                      <a:pt x="44" y="193"/>
                    </a:lnTo>
                    <a:lnTo>
                      <a:pt x="44" y="199"/>
                    </a:lnTo>
                    <a:lnTo>
                      <a:pt x="44" y="202"/>
                    </a:lnTo>
                    <a:lnTo>
                      <a:pt x="44" y="205"/>
                    </a:lnTo>
                    <a:lnTo>
                      <a:pt x="44" y="208"/>
                    </a:lnTo>
                    <a:lnTo>
                      <a:pt x="44" y="211"/>
                    </a:lnTo>
                    <a:lnTo>
                      <a:pt x="44" y="212"/>
                    </a:lnTo>
                    <a:lnTo>
                      <a:pt x="44" y="213"/>
                    </a:lnTo>
                    <a:lnTo>
                      <a:pt x="46" y="213"/>
                    </a:lnTo>
                    <a:lnTo>
                      <a:pt x="46" y="214"/>
                    </a:lnTo>
                    <a:lnTo>
                      <a:pt x="49" y="214"/>
                    </a:lnTo>
                    <a:lnTo>
                      <a:pt x="49" y="214"/>
                    </a:lnTo>
                    <a:lnTo>
                      <a:pt x="51" y="211"/>
                    </a:lnTo>
                    <a:lnTo>
                      <a:pt x="51" y="210"/>
                    </a:lnTo>
                    <a:lnTo>
                      <a:pt x="55" y="207"/>
                    </a:lnTo>
                    <a:lnTo>
                      <a:pt x="55" y="204"/>
                    </a:lnTo>
                    <a:lnTo>
                      <a:pt x="58" y="201"/>
                    </a:lnTo>
                    <a:lnTo>
                      <a:pt x="58" y="200"/>
                    </a:lnTo>
                    <a:lnTo>
                      <a:pt x="60" y="197"/>
                    </a:lnTo>
                    <a:lnTo>
                      <a:pt x="60" y="193"/>
                    </a:lnTo>
                    <a:lnTo>
                      <a:pt x="63" y="191"/>
                    </a:lnTo>
                    <a:lnTo>
                      <a:pt x="63" y="191"/>
                    </a:lnTo>
                    <a:lnTo>
                      <a:pt x="65" y="187"/>
                    </a:lnTo>
                    <a:lnTo>
                      <a:pt x="65" y="185"/>
                    </a:lnTo>
                    <a:lnTo>
                      <a:pt x="68" y="182"/>
                    </a:lnTo>
                    <a:lnTo>
                      <a:pt x="68" y="182"/>
                    </a:lnTo>
                    <a:lnTo>
                      <a:pt x="68" y="182"/>
                    </a:lnTo>
                    <a:lnTo>
                      <a:pt x="68" y="182"/>
                    </a:lnTo>
                    <a:lnTo>
                      <a:pt x="70" y="180"/>
                    </a:lnTo>
                    <a:lnTo>
                      <a:pt x="70" y="180"/>
                    </a:lnTo>
                    <a:lnTo>
                      <a:pt x="70" y="180"/>
                    </a:lnTo>
                    <a:lnTo>
                      <a:pt x="70" y="180"/>
                    </a:lnTo>
                    <a:lnTo>
                      <a:pt x="73" y="178"/>
                    </a:lnTo>
                    <a:lnTo>
                      <a:pt x="73" y="178"/>
                    </a:lnTo>
                    <a:lnTo>
                      <a:pt x="73" y="178"/>
                    </a:lnTo>
                    <a:lnTo>
                      <a:pt x="73" y="178"/>
                    </a:lnTo>
                    <a:lnTo>
                      <a:pt x="75" y="174"/>
                    </a:lnTo>
                    <a:lnTo>
                      <a:pt x="75" y="174"/>
                    </a:lnTo>
                    <a:lnTo>
                      <a:pt x="75" y="174"/>
                    </a:lnTo>
                    <a:lnTo>
                      <a:pt x="75" y="174"/>
                    </a:lnTo>
                    <a:lnTo>
                      <a:pt x="76" y="171"/>
                    </a:lnTo>
                    <a:lnTo>
                      <a:pt x="75" y="171"/>
                    </a:lnTo>
                    <a:lnTo>
                      <a:pt x="75" y="169"/>
                    </a:lnTo>
                    <a:lnTo>
                      <a:pt x="75" y="168"/>
                    </a:lnTo>
                    <a:lnTo>
                      <a:pt x="75" y="165"/>
                    </a:lnTo>
                    <a:lnTo>
                      <a:pt x="75" y="165"/>
                    </a:lnTo>
                    <a:lnTo>
                      <a:pt x="75" y="162"/>
                    </a:lnTo>
                    <a:lnTo>
                      <a:pt x="75" y="158"/>
                    </a:lnTo>
                    <a:lnTo>
                      <a:pt x="75" y="156"/>
                    </a:lnTo>
                    <a:lnTo>
                      <a:pt x="75" y="156"/>
                    </a:lnTo>
                    <a:lnTo>
                      <a:pt x="75" y="152"/>
                    </a:lnTo>
                    <a:lnTo>
                      <a:pt x="75" y="150"/>
                    </a:lnTo>
                    <a:lnTo>
                      <a:pt x="75" y="147"/>
                    </a:lnTo>
                    <a:lnTo>
                      <a:pt x="75" y="147"/>
                    </a:lnTo>
                    <a:lnTo>
                      <a:pt x="75" y="145"/>
                    </a:lnTo>
                    <a:lnTo>
                      <a:pt x="75" y="143"/>
                    </a:lnTo>
                    <a:lnTo>
                      <a:pt x="76" y="140"/>
                    </a:lnTo>
                    <a:lnTo>
                      <a:pt x="76" y="140"/>
                    </a:lnTo>
                    <a:lnTo>
                      <a:pt x="76" y="140"/>
                    </a:lnTo>
                    <a:lnTo>
                      <a:pt x="76" y="140"/>
                    </a:lnTo>
                    <a:lnTo>
                      <a:pt x="77" y="140"/>
                    </a:lnTo>
                    <a:lnTo>
                      <a:pt x="77" y="140"/>
                    </a:lnTo>
                    <a:lnTo>
                      <a:pt x="79" y="140"/>
                    </a:lnTo>
                    <a:lnTo>
                      <a:pt x="79" y="140"/>
                    </a:lnTo>
                    <a:lnTo>
                      <a:pt x="82" y="138"/>
                    </a:lnTo>
                    <a:lnTo>
                      <a:pt x="82" y="138"/>
                    </a:lnTo>
                    <a:lnTo>
                      <a:pt x="84" y="138"/>
                    </a:lnTo>
                    <a:lnTo>
                      <a:pt x="84" y="138"/>
                    </a:lnTo>
                    <a:lnTo>
                      <a:pt x="88" y="138"/>
                    </a:lnTo>
                    <a:lnTo>
                      <a:pt x="88" y="138"/>
                    </a:lnTo>
                    <a:lnTo>
                      <a:pt x="90" y="138"/>
                    </a:lnTo>
                    <a:lnTo>
                      <a:pt x="90" y="138"/>
                    </a:lnTo>
                    <a:lnTo>
                      <a:pt x="93" y="135"/>
                    </a:lnTo>
                    <a:lnTo>
                      <a:pt x="93" y="135"/>
                    </a:lnTo>
                    <a:lnTo>
                      <a:pt x="93" y="135"/>
                    </a:lnTo>
                    <a:lnTo>
                      <a:pt x="93" y="135"/>
                    </a:lnTo>
                    <a:lnTo>
                      <a:pt x="93" y="135"/>
                    </a:lnTo>
                    <a:lnTo>
                      <a:pt x="93" y="135"/>
                    </a:lnTo>
                    <a:lnTo>
                      <a:pt x="93" y="135"/>
                    </a:lnTo>
                    <a:lnTo>
                      <a:pt x="93" y="135"/>
                    </a:lnTo>
                    <a:lnTo>
                      <a:pt x="95" y="132"/>
                    </a:lnTo>
                    <a:lnTo>
                      <a:pt x="95" y="132"/>
                    </a:lnTo>
                    <a:lnTo>
                      <a:pt x="95" y="132"/>
                    </a:lnTo>
                    <a:lnTo>
                      <a:pt x="95" y="132"/>
                    </a:lnTo>
                    <a:lnTo>
                      <a:pt x="97" y="130"/>
                    </a:lnTo>
                    <a:lnTo>
                      <a:pt x="97" y="130"/>
                    </a:lnTo>
                    <a:lnTo>
                      <a:pt x="97" y="130"/>
                    </a:lnTo>
                    <a:lnTo>
                      <a:pt x="97" y="130"/>
                    </a:lnTo>
                    <a:lnTo>
                      <a:pt x="100" y="127"/>
                    </a:lnTo>
                    <a:lnTo>
                      <a:pt x="100" y="127"/>
                    </a:lnTo>
                    <a:lnTo>
                      <a:pt x="100" y="123"/>
                    </a:lnTo>
                    <a:lnTo>
                      <a:pt x="100" y="123"/>
                    </a:lnTo>
                    <a:lnTo>
                      <a:pt x="101" y="120"/>
                    </a:lnTo>
                    <a:lnTo>
                      <a:pt x="101" y="120"/>
                    </a:lnTo>
                    <a:lnTo>
                      <a:pt x="101" y="116"/>
                    </a:lnTo>
                    <a:lnTo>
                      <a:pt x="101" y="114"/>
                    </a:lnTo>
                    <a:lnTo>
                      <a:pt x="104" y="110"/>
                    </a:lnTo>
                    <a:lnTo>
                      <a:pt x="104" y="110"/>
                    </a:lnTo>
                    <a:lnTo>
                      <a:pt x="104" y="107"/>
                    </a:lnTo>
                    <a:lnTo>
                      <a:pt x="104" y="104"/>
                    </a:lnTo>
                    <a:lnTo>
                      <a:pt x="106" y="101"/>
                    </a:lnTo>
                    <a:lnTo>
                      <a:pt x="106" y="100"/>
                    </a:lnTo>
                    <a:lnTo>
                      <a:pt x="106" y="97"/>
                    </a:lnTo>
                    <a:lnTo>
                      <a:pt x="106" y="94"/>
                    </a:lnTo>
                    <a:lnTo>
                      <a:pt x="108" y="91"/>
                    </a:lnTo>
                    <a:lnTo>
                      <a:pt x="106" y="91"/>
                    </a:lnTo>
                    <a:lnTo>
                      <a:pt x="106" y="91"/>
                    </a:lnTo>
                    <a:lnTo>
                      <a:pt x="106" y="91"/>
                    </a:lnTo>
                    <a:lnTo>
                      <a:pt x="106" y="89"/>
                    </a:lnTo>
                    <a:lnTo>
                      <a:pt x="105" y="89"/>
                    </a:lnTo>
                    <a:lnTo>
                      <a:pt x="105" y="89"/>
                    </a:lnTo>
                    <a:lnTo>
                      <a:pt x="105" y="89"/>
                    </a:lnTo>
                    <a:lnTo>
                      <a:pt x="105" y="86"/>
                    </a:lnTo>
                    <a:lnTo>
                      <a:pt x="102" y="86"/>
                    </a:lnTo>
                    <a:lnTo>
                      <a:pt x="102" y="86"/>
                    </a:lnTo>
                    <a:lnTo>
                      <a:pt x="102" y="86"/>
                    </a:lnTo>
                    <a:lnTo>
                      <a:pt x="102" y="83"/>
                    </a:lnTo>
                    <a:lnTo>
                      <a:pt x="102" y="83"/>
                    </a:lnTo>
                    <a:lnTo>
                      <a:pt x="102" y="81"/>
                    </a:lnTo>
                    <a:lnTo>
                      <a:pt x="102" y="81"/>
                    </a:lnTo>
                    <a:lnTo>
                      <a:pt x="102" y="77"/>
                    </a:lnTo>
                    <a:lnTo>
                      <a:pt x="99" y="77"/>
                    </a:lnTo>
                    <a:lnTo>
                      <a:pt x="99" y="77"/>
                    </a:lnTo>
                    <a:lnTo>
                      <a:pt x="99" y="77"/>
                    </a:lnTo>
                    <a:lnTo>
                      <a:pt x="99" y="75"/>
                    </a:lnTo>
                    <a:lnTo>
                      <a:pt x="97" y="75"/>
                    </a:lnTo>
                    <a:lnTo>
                      <a:pt x="97" y="75"/>
                    </a:lnTo>
                    <a:lnTo>
                      <a:pt x="97" y="75"/>
                    </a:lnTo>
                    <a:lnTo>
                      <a:pt x="97" y="72"/>
                    </a:lnTo>
                    <a:lnTo>
                      <a:pt x="94" y="72"/>
                    </a:lnTo>
                    <a:lnTo>
                      <a:pt x="94" y="72"/>
                    </a:lnTo>
                    <a:lnTo>
                      <a:pt x="94" y="72"/>
                    </a:lnTo>
                    <a:lnTo>
                      <a:pt x="94" y="70"/>
                    </a:lnTo>
                    <a:lnTo>
                      <a:pt x="94" y="70"/>
                    </a:lnTo>
                    <a:lnTo>
                      <a:pt x="94" y="70"/>
                    </a:lnTo>
                    <a:lnTo>
                      <a:pt x="94" y="70"/>
                    </a:lnTo>
                    <a:lnTo>
                      <a:pt x="94" y="67"/>
                    </a:lnTo>
                    <a:lnTo>
                      <a:pt x="93" y="67"/>
                    </a:lnTo>
                    <a:lnTo>
                      <a:pt x="93" y="67"/>
                    </a:lnTo>
                    <a:lnTo>
                      <a:pt x="93" y="67"/>
                    </a:lnTo>
                    <a:lnTo>
                      <a:pt x="93" y="65"/>
                    </a:lnTo>
                    <a:lnTo>
                      <a:pt x="93" y="65"/>
                    </a:lnTo>
                    <a:lnTo>
                      <a:pt x="93" y="62"/>
                    </a:lnTo>
                    <a:lnTo>
                      <a:pt x="93" y="62"/>
                    </a:lnTo>
                    <a:lnTo>
                      <a:pt x="95" y="59"/>
                    </a:lnTo>
                    <a:lnTo>
                      <a:pt x="95" y="59"/>
                    </a:lnTo>
                    <a:lnTo>
                      <a:pt x="95" y="56"/>
                    </a:lnTo>
                    <a:lnTo>
                      <a:pt x="95" y="56"/>
                    </a:lnTo>
                    <a:lnTo>
                      <a:pt x="95" y="53"/>
                    </a:lnTo>
                    <a:lnTo>
                      <a:pt x="95" y="53"/>
                    </a:lnTo>
                    <a:lnTo>
                      <a:pt x="95" y="50"/>
                    </a:lnTo>
                    <a:lnTo>
                      <a:pt x="95" y="48"/>
                    </a:lnTo>
                    <a:lnTo>
                      <a:pt x="97" y="44"/>
                    </a:lnTo>
                    <a:lnTo>
                      <a:pt x="95" y="44"/>
                    </a:lnTo>
                    <a:lnTo>
                      <a:pt x="95" y="44"/>
                    </a:lnTo>
                    <a:lnTo>
                      <a:pt x="95" y="44"/>
                    </a:lnTo>
                    <a:lnTo>
                      <a:pt x="95" y="42"/>
                    </a:lnTo>
                    <a:lnTo>
                      <a:pt x="95" y="42"/>
                    </a:lnTo>
                    <a:lnTo>
                      <a:pt x="95" y="40"/>
                    </a:lnTo>
                    <a:lnTo>
                      <a:pt x="95" y="40"/>
                    </a:lnTo>
                    <a:lnTo>
                      <a:pt x="95" y="37"/>
                    </a:lnTo>
                    <a:lnTo>
                      <a:pt x="94" y="37"/>
                    </a:lnTo>
                    <a:lnTo>
                      <a:pt x="94" y="37"/>
                    </a:lnTo>
                    <a:lnTo>
                      <a:pt x="94" y="37"/>
                    </a:lnTo>
                    <a:lnTo>
                      <a:pt x="94" y="34"/>
                    </a:lnTo>
                    <a:lnTo>
                      <a:pt x="94" y="34"/>
                    </a:lnTo>
                    <a:lnTo>
                      <a:pt x="94" y="33"/>
                    </a:lnTo>
                    <a:lnTo>
                      <a:pt x="94" y="33"/>
                    </a:lnTo>
                    <a:lnTo>
                      <a:pt x="94" y="29"/>
                    </a:lnTo>
                    <a:lnTo>
                      <a:pt x="92" y="29"/>
                    </a:lnTo>
                    <a:lnTo>
                      <a:pt x="92" y="29"/>
                    </a:lnTo>
                    <a:lnTo>
                      <a:pt x="92" y="29"/>
                    </a:lnTo>
                    <a:lnTo>
                      <a:pt x="92" y="29"/>
                    </a:lnTo>
                    <a:lnTo>
                      <a:pt x="92" y="29"/>
                    </a:lnTo>
                    <a:lnTo>
                      <a:pt x="92" y="29"/>
                    </a:lnTo>
                    <a:lnTo>
                      <a:pt x="92" y="29"/>
                    </a:lnTo>
                    <a:lnTo>
                      <a:pt x="92" y="26"/>
                    </a:lnTo>
                    <a:lnTo>
                      <a:pt x="90" y="26"/>
                    </a:lnTo>
                    <a:lnTo>
                      <a:pt x="90" y="26"/>
                    </a:lnTo>
                    <a:lnTo>
                      <a:pt x="90" y="26"/>
                    </a:lnTo>
                    <a:lnTo>
                      <a:pt x="90" y="24"/>
                    </a:lnTo>
                    <a:lnTo>
                      <a:pt x="90" y="24"/>
                    </a:lnTo>
                    <a:lnTo>
                      <a:pt x="90" y="24"/>
                    </a:lnTo>
                    <a:lnTo>
                      <a:pt x="90" y="24"/>
                    </a:lnTo>
                    <a:lnTo>
                      <a:pt x="90" y="21"/>
                    </a:lnTo>
                    <a:lnTo>
                      <a:pt x="86" y="21"/>
                    </a:lnTo>
                    <a:lnTo>
                      <a:pt x="86" y="21"/>
                    </a:lnTo>
                    <a:lnTo>
                      <a:pt x="86" y="21"/>
                    </a:lnTo>
                    <a:lnTo>
                      <a:pt x="86" y="18"/>
                    </a:lnTo>
                    <a:lnTo>
                      <a:pt x="82" y="18"/>
                    </a:lnTo>
                    <a:lnTo>
                      <a:pt x="82" y="18"/>
                    </a:lnTo>
                    <a:lnTo>
                      <a:pt x="82" y="18"/>
                    </a:lnTo>
                    <a:lnTo>
                      <a:pt x="82" y="15"/>
                    </a:lnTo>
                    <a:lnTo>
                      <a:pt x="79" y="15"/>
                    </a:lnTo>
                    <a:lnTo>
                      <a:pt x="79" y="15"/>
                    </a:lnTo>
                    <a:lnTo>
                      <a:pt x="77" y="15"/>
                    </a:lnTo>
                    <a:lnTo>
                      <a:pt x="77" y="11"/>
                    </a:lnTo>
                    <a:lnTo>
                      <a:pt x="76" y="11"/>
                    </a:lnTo>
                    <a:lnTo>
                      <a:pt x="76" y="11"/>
                    </a:lnTo>
                    <a:lnTo>
                      <a:pt x="76" y="11"/>
                    </a:lnTo>
                    <a:lnTo>
                      <a:pt x="76" y="7"/>
                    </a:lnTo>
                    <a:lnTo>
                      <a:pt x="73" y="7"/>
                    </a:lnTo>
                    <a:lnTo>
                      <a:pt x="73" y="7"/>
                    </a:lnTo>
                    <a:lnTo>
                      <a:pt x="73" y="7"/>
                    </a:lnTo>
                    <a:lnTo>
                      <a:pt x="73" y="7"/>
                    </a:lnTo>
                    <a:lnTo>
                      <a:pt x="71" y="7"/>
                    </a:lnTo>
                    <a:lnTo>
                      <a:pt x="71" y="7"/>
                    </a:lnTo>
                    <a:lnTo>
                      <a:pt x="71" y="7"/>
                    </a:lnTo>
                    <a:lnTo>
                      <a:pt x="71" y="4"/>
                    </a:lnTo>
                    <a:lnTo>
                      <a:pt x="68" y="4"/>
                    </a:lnTo>
                    <a:lnTo>
                      <a:pt x="68" y="4"/>
                    </a:lnTo>
                    <a:lnTo>
                      <a:pt x="68" y="4"/>
                    </a:lnTo>
                    <a:lnTo>
                      <a:pt x="68" y="2"/>
                    </a:lnTo>
                    <a:lnTo>
                      <a:pt x="68" y="2"/>
                    </a:lnTo>
                    <a:lnTo>
                      <a:pt x="68" y="2"/>
                    </a:lnTo>
                    <a:lnTo>
                      <a:pt x="68" y="2"/>
                    </a:lnTo>
                    <a:lnTo>
                      <a:pt x="68"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path>
                </a:pathLst>
              </a:custGeom>
              <a:solidFill>
                <a:srgbClr val="A1A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6" name="その他">
                <a:extLst>
                  <a:ext uri="{FF2B5EF4-FFF2-40B4-BE49-F238E27FC236}">
                    <a16:creationId xmlns:a16="http://schemas.microsoft.com/office/drawing/2014/main" id="{A240ABCE-6F91-47BF-8515-41253FB06A33}"/>
                  </a:ext>
                </a:extLst>
              </p:cNvPr>
              <p:cNvSpPr>
                <a:spLocks/>
              </p:cNvSpPr>
              <p:nvPr/>
            </p:nvSpPr>
            <p:spPr bwMode="auto">
              <a:xfrm>
                <a:off x="355" y="216"/>
                <a:ext cx="239" cy="244"/>
              </a:xfrm>
              <a:custGeom>
                <a:avLst/>
                <a:gdLst>
                  <a:gd name="T0" fmla="*/ 66 w 239"/>
                  <a:gd name="T1" fmla="*/ 5 h 244"/>
                  <a:gd name="T2" fmla="*/ 58 w 239"/>
                  <a:gd name="T3" fmla="*/ 5 h 244"/>
                  <a:gd name="T4" fmla="*/ 55 w 239"/>
                  <a:gd name="T5" fmla="*/ 8 h 244"/>
                  <a:gd name="T6" fmla="*/ 49 w 239"/>
                  <a:gd name="T7" fmla="*/ 12 h 244"/>
                  <a:gd name="T8" fmla="*/ 44 w 239"/>
                  <a:gd name="T9" fmla="*/ 12 h 244"/>
                  <a:gd name="T10" fmla="*/ 38 w 239"/>
                  <a:gd name="T11" fmla="*/ 12 h 244"/>
                  <a:gd name="T12" fmla="*/ 37 w 239"/>
                  <a:gd name="T13" fmla="*/ 12 h 244"/>
                  <a:gd name="T14" fmla="*/ 29 w 239"/>
                  <a:gd name="T15" fmla="*/ 14 h 244"/>
                  <a:gd name="T16" fmla="*/ 27 w 239"/>
                  <a:gd name="T17" fmla="*/ 16 h 244"/>
                  <a:gd name="T18" fmla="*/ 20 w 239"/>
                  <a:gd name="T19" fmla="*/ 23 h 244"/>
                  <a:gd name="T20" fmla="*/ 15 w 239"/>
                  <a:gd name="T21" fmla="*/ 30 h 244"/>
                  <a:gd name="T22" fmla="*/ 12 w 239"/>
                  <a:gd name="T23" fmla="*/ 39 h 244"/>
                  <a:gd name="T24" fmla="*/ 10 w 239"/>
                  <a:gd name="T25" fmla="*/ 56 h 244"/>
                  <a:gd name="T26" fmla="*/ 8 w 239"/>
                  <a:gd name="T27" fmla="*/ 69 h 244"/>
                  <a:gd name="T28" fmla="*/ 8 w 239"/>
                  <a:gd name="T29" fmla="*/ 89 h 244"/>
                  <a:gd name="T30" fmla="*/ 8 w 239"/>
                  <a:gd name="T31" fmla="*/ 109 h 244"/>
                  <a:gd name="T32" fmla="*/ 4 w 239"/>
                  <a:gd name="T33" fmla="*/ 127 h 244"/>
                  <a:gd name="T34" fmla="*/ 2 w 239"/>
                  <a:gd name="T35" fmla="*/ 155 h 244"/>
                  <a:gd name="T36" fmla="*/ 2 w 239"/>
                  <a:gd name="T37" fmla="*/ 175 h 244"/>
                  <a:gd name="T38" fmla="*/ 0 w 239"/>
                  <a:gd name="T39" fmla="*/ 216 h 244"/>
                  <a:gd name="T40" fmla="*/ 0 w 239"/>
                  <a:gd name="T41" fmla="*/ 236 h 244"/>
                  <a:gd name="T42" fmla="*/ 12 w 239"/>
                  <a:gd name="T43" fmla="*/ 236 h 244"/>
                  <a:gd name="T44" fmla="*/ 27 w 239"/>
                  <a:gd name="T45" fmla="*/ 238 h 244"/>
                  <a:gd name="T46" fmla="*/ 25 w 239"/>
                  <a:gd name="T47" fmla="*/ 232 h 244"/>
                  <a:gd name="T48" fmla="*/ 29 w 239"/>
                  <a:gd name="T49" fmla="*/ 220 h 244"/>
                  <a:gd name="T50" fmla="*/ 64 w 239"/>
                  <a:gd name="T51" fmla="*/ 232 h 244"/>
                  <a:gd name="T52" fmla="*/ 128 w 239"/>
                  <a:gd name="T53" fmla="*/ 226 h 244"/>
                  <a:gd name="T54" fmla="*/ 163 w 239"/>
                  <a:gd name="T55" fmla="*/ 230 h 244"/>
                  <a:gd name="T56" fmla="*/ 196 w 239"/>
                  <a:gd name="T57" fmla="*/ 236 h 244"/>
                  <a:gd name="T58" fmla="*/ 218 w 239"/>
                  <a:gd name="T59" fmla="*/ 243 h 244"/>
                  <a:gd name="T60" fmla="*/ 216 w 239"/>
                  <a:gd name="T61" fmla="*/ 231 h 244"/>
                  <a:gd name="T62" fmla="*/ 211 w 239"/>
                  <a:gd name="T63" fmla="*/ 225 h 244"/>
                  <a:gd name="T64" fmla="*/ 222 w 239"/>
                  <a:gd name="T65" fmla="*/ 210 h 244"/>
                  <a:gd name="T66" fmla="*/ 232 w 239"/>
                  <a:gd name="T67" fmla="*/ 170 h 244"/>
                  <a:gd name="T68" fmla="*/ 237 w 239"/>
                  <a:gd name="T69" fmla="*/ 143 h 244"/>
                  <a:gd name="T70" fmla="*/ 235 w 239"/>
                  <a:gd name="T71" fmla="*/ 127 h 244"/>
                  <a:gd name="T72" fmla="*/ 235 w 239"/>
                  <a:gd name="T73" fmla="*/ 110 h 244"/>
                  <a:gd name="T74" fmla="*/ 234 w 239"/>
                  <a:gd name="T75" fmla="*/ 89 h 244"/>
                  <a:gd name="T76" fmla="*/ 232 w 239"/>
                  <a:gd name="T77" fmla="*/ 73 h 244"/>
                  <a:gd name="T78" fmla="*/ 231 w 239"/>
                  <a:gd name="T79" fmla="*/ 58 h 244"/>
                  <a:gd name="T80" fmla="*/ 230 w 239"/>
                  <a:gd name="T81" fmla="*/ 41 h 244"/>
                  <a:gd name="T82" fmla="*/ 222 w 239"/>
                  <a:gd name="T83" fmla="*/ 30 h 244"/>
                  <a:gd name="T84" fmla="*/ 216 w 239"/>
                  <a:gd name="T85" fmla="*/ 13 h 244"/>
                  <a:gd name="T86" fmla="*/ 201 w 239"/>
                  <a:gd name="T87" fmla="*/ 5 h 244"/>
                  <a:gd name="T88" fmla="*/ 176 w 239"/>
                  <a:gd name="T89" fmla="*/ 3 h 244"/>
                  <a:gd name="T90" fmla="*/ 164 w 239"/>
                  <a:gd name="T91" fmla="*/ 1 h 244"/>
                  <a:gd name="T92" fmla="*/ 160 w 239"/>
                  <a:gd name="T93" fmla="*/ 1 h 244"/>
                  <a:gd name="T94" fmla="*/ 155 w 239"/>
                  <a:gd name="T95" fmla="*/ 1 h 244"/>
                  <a:gd name="T96" fmla="*/ 152 w 239"/>
                  <a:gd name="T97" fmla="*/ 10 h 244"/>
                  <a:gd name="T98" fmla="*/ 145 w 239"/>
                  <a:gd name="T99" fmla="*/ 25 h 244"/>
                  <a:gd name="T100" fmla="*/ 135 w 239"/>
                  <a:gd name="T101" fmla="*/ 36 h 244"/>
                  <a:gd name="T102" fmla="*/ 117 w 239"/>
                  <a:gd name="T103" fmla="*/ 54 h 244"/>
                  <a:gd name="T104" fmla="*/ 102 w 239"/>
                  <a:gd name="T105" fmla="*/ 56 h 244"/>
                  <a:gd name="T106" fmla="*/ 83 w 239"/>
                  <a:gd name="T107" fmla="*/ 45 h 244"/>
                  <a:gd name="T108" fmla="*/ 77 w 239"/>
                  <a:gd name="T109" fmla="*/ 28 h 244"/>
                  <a:gd name="T110" fmla="*/ 73 w 239"/>
                  <a:gd name="T111" fmla="*/ 16 h 244"/>
                  <a:gd name="T112" fmla="*/ 73 w 239"/>
                  <a:gd name="T113" fmla="*/ 2 h 244"/>
                  <a:gd name="T114" fmla="*/ 73 w 239"/>
                  <a:gd name="T115" fmla="*/ 3 h 244"/>
                  <a:gd name="T116" fmla="*/ 72 w 239"/>
                  <a:gd name="T117" fmla="*/ 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4">
                    <a:moveTo>
                      <a:pt x="72" y="4"/>
                    </a:moveTo>
                    <a:lnTo>
                      <a:pt x="70" y="5"/>
                    </a:lnTo>
                    <a:lnTo>
                      <a:pt x="70" y="5"/>
                    </a:lnTo>
                    <a:lnTo>
                      <a:pt x="69" y="5"/>
                    </a:lnTo>
                    <a:lnTo>
                      <a:pt x="69" y="5"/>
                    </a:lnTo>
                    <a:lnTo>
                      <a:pt x="66" y="5"/>
                    </a:lnTo>
                    <a:lnTo>
                      <a:pt x="66" y="5"/>
                    </a:lnTo>
                    <a:lnTo>
                      <a:pt x="66" y="5"/>
                    </a:lnTo>
                    <a:lnTo>
                      <a:pt x="66" y="5"/>
                    </a:lnTo>
                    <a:lnTo>
                      <a:pt x="62" y="5"/>
                    </a:lnTo>
                    <a:lnTo>
                      <a:pt x="62" y="5"/>
                    </a:lnTo>
                    <a:lnTo>
                      <a:pt x="60" y="5"/>
                    </a:lnTo>
                    <a:lnTo>
                      <a:pt x="60" y="5"/>
                    </a:lnTo>
                    <a:lnTo>
                      <a:pt x="58" y="5"/>
                    </a:lnTo>
                    <a:lnTo>
                      <a:pt x="58" y="5"/>
                    </a:lnTo>
                    <a:lnTo>
                      <a:pt x="58" y="5"/>
                    </a:lnTo>
                    <a:lnTo>
                      <a:pt x="58" y="5"/>
                    </a:lnTo>
                    <a:lnTo>
                      <a:pt x="55" y="8"/>
                    </a:lnTo>
                    <a:lnTo>
                      <a:pt x="55" y="8"/>
                    </a:lnTo>
                    <a:lnTo>
                      <a:pt x="55" y="8"/>
                    </a:lnTo>
                    <a:lnTo>
                      <a:pt x="55" y="8"/>
                    </a:lnTo>
                    <a:lnTo>
                      <a:pt x="52" y="10"/>
                    </a:lnTo>
                    <a:lnTo>
                      <a:pt x="52" y="10"/>
                    </a:lnTo>
                    <a:lnTo>
                      <a:pt x="52" y="10"/>
                    </a:lnTo>
                    <a:lnTo>
                      <a:pt x="52" y="10"/>
                    </a:lnTo>
                    <a:lnTo>
                      <a:pt x="49" y="12"/>
                    </a:lnTo>
                    <a:lnTo>
                      <a:pt x="49" y="12"/>
                    </a:lnTo>
                    <a:lnTo>
                      <a:pt x="49" y="12"/>
                    </a:lnTo>
                    <a:lnTo>
                      <a:pt x="49" y="12"/>
                    </a:lnTo>
                    <a:lnTo>
                      <a:pt x="47" y="12"/>
                    </a:lnTo>
                    <a:lnTo>
                      <a:pt x="47" y="12"/>
                    </a:lnTo>
                    <a:lnTo>
                      <a:pt x="47" y="12"/>
                    </a:lnTo>
                    <a:lnTo>
                      <a:pt x="47" y="12"/>
                    </a:lnTo>
                    <a:lnTo>
                      <a:pt x="44" y="12"/>
                    </a:lnTo>
                    <a:lnTo>
                      <a:pt x="44" y="12"/>
                    </a:lnTo>
                    <a:lnTo>
                      <a:pt x="44" y="12"/>
                    </a:lnTo>
                    <a:lnTo>
                      <a:pt x="44" y="12"/>
                    </a:lnTo>
                    <a:lnTo>
                      <a:pt x="41" y="12"/>
                    </a:lnTo>
                    <a:lnTo>
                      <a:pt x="41" y="12"/>
                    </a:lnTo>
                    <a:lnTo>
                      <a:pt x="41" y="12"/>
                    </a:lnTo>
                    <a:lnTo>
                      <a:pt x="41" y="12"/>
                    </a:lnTo>
                    <a:lnTo>
                      <a:pt x="38" y="12"/>
                    </a:lnTo>
                    <a:lnTo>
                      <a:pt x="38" y="12"/>
                    </a:lnTo>
                    <a:lnTo>
                      <a:pt x="38" y="12"/>
                    </a:lnTo>
                    <a:lnTo>
                      <a:pt x="38" y="12"/>
                    </a:lnTo>
                    <a:lnTo>
                      <a:pt x="37" y="12"/>
                    </a:lnTo>
                    <a:lnTo>
                      <a:pt x="37" y="12"/>
                    </a:lnTo>
                    <a:lnTo>
                      <a:pt x="37" y="12"/>
                    </a:lnTo>
                    <a:lnTo>
                      <a:pt x="37" y="12"/>
                    </a:lnTo>
                    <a:lnTo>
                      <a:pt x="34" y="14"/>
                    </a:lnTo>
                    <a:lnTo>
                      <a:pt x="34" y="14"/>
                    </a:lnTo>
                    <a:lnTo>
                      <a:pt x="31" y="14"/>
                    </a:lnTo>
                    <a:lnTo>
                      <a:pt x="31" y="14"/>
                    </a:lnTo>
                    <a:lnTo>
                      <a:pt x="29" y="14"/>
                    </a:lnTo>
                    <a:lnTo>
                      <a:pt x="29" y="14"/>
                    </a:lnTo>
                    <a:lnTo>
                      <a:pt x="29" y="14"/>
                    </a:lnTo>
                    <a:lnTo>
                      <a:pt x="29" y="14"/>
                    </a:lnTo>
                    <a:lnTo>
                      <a:pt x="27" y="16"/>
                    </a:lnTo>
                    <a:lnTo>
                      <a:pt x="27" y="16"/>
                    </a:lnTo>
                    <a:lnTo>
                      <a:pt x="27" y="16"/>
                    </a:lnTo>
                    <a:lnTo>
                      <a:pt x="27" y="16"/>
                    </a:lnTo>
                    <a:lnTo>
                      <a:pt x="27" y="16"/>
                    </a:lnTo>
                    <a:lnTo>
                      <a:pt x="27" y="16"/>
                    </a:lnTo>
                    <a:lnTo>
                      <a:pt x="27" y="16"/>
                    </a:lnTo>
                    <a:lnTo>
                      <a:pt x="27" y="16"/>
                    </a:lnTo>
                    <a:lnTo>
                      <a:pt x="25" y="19"/>
                    </a:lnTo>
                    <a:lnTo>
                      <a:pt x="25" y="19"/>
                    </a:lnTo>
                    <a:lnTo>
                      <a:pt x="23" y="21"/>
                    </a:lnTo>
                    <a:lnTo>
                      <a:pt x="23" y="21"/>
                    </a:lnTo>
                    <a:lnTo>
                      <a:pt x="20" y="23"/>
                    </a:lnTo>
                    <a:lnTo>
                      <a:pt x="20" y="23"/>
                    </a:lnTo>
                    <a:lnTo>
                      <a:pt x="20" y="25"/>
                    </a:lnTo>
                    <a:lnTo>
                      <a:pt x="20" y="25"/>
                    </a:lnTo>
                    <a:lnTo>
                      <a:pt x="17" y="28"/>
                    </a:lnTo>
                    <a:lnTo>
                      <a:pt x="17" y="28"/>
                    </a:lnTo>
                    <a:lnTo>
                      <a:pt x="15" y="30"/>
                    </a:lnTo>
                    <a:lnTo>
                      <a:pt x="15" y="30"/>
                    </a:lnTo>
                    <a:lnTo>
                      <a:pt x="14" y="31"/>
                    </a:lnTo>
                    <a:lnTo>
                      <a:pt x="14" y="31"/>
                    </a:lnTo>
                    <a:lnTo>
                      <a:pt x="14" y="31"/>
                    </a:lnTo>
                    <a:lnTo>
                      <a:pt x="14" y="31"/>
                    </a:lnTo>
                    <a:lnTo>
                      <a:pt x="12" y="34"/>
                    </a:lnTo>
                    <a:lnTo>
                      <a:pt x="12" y="36"/>
                    </a:lnTo>
                    <a:lnTo>
                      <a:pt x="12" y="39"/>
                    </a:lnTo>
                    <a:lnTo>
                      <a:pt x="12" y="39"/>
                    </a:lnTo>
                    <a:lnTo>
                      <a:pt x="12" y="42"/>
                    </a:lnTo>
                    <a:lnTo>
                      <a:pt x="12" y="45"/>
                    </a:lnTo>
                    <a:lnTo>
                      <a:pt x="12" y="48"/>
                    </a:lnTo>
                    <a:lnTo>
                      <a:pt x="12" y="50"/>
                    </a:lnTo>
                    <a:lnTo>
                      <a:pt x="10" y="54"/>
                    </a:lnTo>
                    <a:lnTo>
                      <a:pt x="10" y="56"/>
                    </a:lnTo>
                    <a:lnTo>
                      <a:pt x="10" y="60"/>
                    </a:lnTo>
                    <a:lnTo>
                      <a:pt x="10" y="62"/>
                    </a:lnTo>
                    <a:lnTo>
                      <a:pt x="10" y="65"/>
                    </a:lnTo>
                    <a:lnTo>
                      <a:pt x="10" y="65"/>
                    </a:lnTo>
                    <a:lnTo>
                      <a:pt x="10" y="66"/>
                    </a:lnTo>
                    <a:lnTo>
                      <a:pt x="10" y="66"/>
                    </a:lnTo>
                    <a:lnTo>
                      <a:pt x="8" y="69"/>
                    </a:lnTo>
                    <a:lnTo>
                      <a:pt x="8" y="71"/>
                    </a:lnTo>
                    <a:lnTo>
                      <a:pt x="8" y="74"/>
                    </a:lnTo>
                    <a:lnTo>
                      <a:pt x="8" y="75"/>
                    </a:lnTo>
                    <a:lnTo>
                      <a:pt x="8" y="79"/>
                    </a:lnTo>
                    <a:lnTo>
                      <a:pt x="8" y="82"/>
                    </a:lnTo>
                    <a:lnTo>
                      <a:pt x="8" y="85"/>
                    </a:lnTo>
                    <a:lnTo>
                      <a:pt x="8" y="89"/>
                    </a:lnTo>
                    <a:lnTo>
                      <a:pt x="8" y="93"/>
                    </a:lnTo>
                    <a:lnTo>
                      <a:pt x="8" y="96"/>
                    </a:lnTo>
                    <a:lnTo>
                      <a:pt x="8" y="100"/>
                    </a:lnTo>
                    <a:lnTo>
                      <a:pt x="8" y="102"/>
                    </a:lnTo>
                    <a:lnTo>
                      <a:pt x="8" y="106"/>
                    </a:lnTo>
                    <a:lnTo>
                      <a:pt x="8" y="107"/>
                    </a:lnTo>
                    <a:lnTo>
                      <a:pt x="8" y="109"/>
                    </a:lnTo>
                    <a:lnTo>
                      <a:pt x="8" y="109"/>
                    </a:lnTo>
                    <a:lnTo>
                      <a:pt x="5" y="112"/>
                    </a:lnTo>
                    <a:lnTo>
                      <a:pt x="5" y="113"/>
                    </a:lnTo>
                    <a:lnTo>
                      <a:pt x="5" y="116"/>
                    </a:lnTo>
                    <a:lnTo>
                      <a:pt x="5" y="119"/>
                    </a:lnTo>
                    <a:lnTo>
                      <a:pt x="4" y="124"/>
                    </a:lnTo>
                    <a:lnTo>
                      <a:pt x="4" y="127"/>
                    </a:lnTo>
                    <a:lnTo>
                      <a:pt x="4" y="131"/>
                    </a:lnTo>
                    <a:lnTo>
                      <a:pt x="4" y="135"/>
                    </a:lnTo>
                    <a:lnTo>
                      <a:pt x="2" y="141"/>
                    </a:lnTo>
                    <a:lnTo>
                      <a:pt x="2" y="144"/>
                    </a:lnTo>
                    <a:lnTo>
                      <a:pt x="2" y="149"/>
                    </a:lnTo>
                    <a:lnTo>
                      <a:pt x="2" y="152"/>
                    </a:lnTo>
                    <a:lnTo>
                      <a:pt x="2" y="155"/>
                    </a:lnTo>
                    <a:lnTo>
                      <a:pt x="2" y="158"/>
                    </a:lnTo>
                    <a:lnTo>
                      <a:pt x="2" y="161"/>
                    </a:lnTo>
                    <a:lnTo>
                      <a:pt x="3" y="162"/>
                    </a:lnTo>
                    <a:lnTo>
                      <a:pt x="2" y="166"/>
                    </a:lnTo>
                    <a:lnTo>
                      <a:pt x="2" y="168"/>
                    </a:lnTo>
                    <a:lnTo>
                      <a:pt x="2" y="172"/>
                    </a:lnTo>
                    <a:lnTo>
                      <a:pt x="2" y="175"/>
                    </a:lnTo>
                    <a:lnTo>
                      <a:pt x="2" y="181"/>
                    </a:lnTo>
                    <a:lnTo>
                      <a:pt x="2" y="186"/>
                    </a:lnTo>
                    <a:lnTo>
                      <a:pt x="2" y="192"/>
                    </a:lnTo>
                    <a:lnTo>
                      <a:pt x="2" y="197"/>
                    </a:lnTo>
                    <a:lnTo>
                      <a:pt x="0" y="203"/>
                    </a:lnTo>
                    <a:lnTo>
                      <a:pt x="0" y="210"/>
                    </a:lnTo>
                    <a:lnTo>
                      <a:pt x="0" y="216"/>
                    </a:lnTo>
                    <a:lnTo>
                      <a:pt x="0" y="221"/>
                    </a:lnTo>
                    <a:lnTo>
                      <a:pt x="0" y="226"/>
                    </a:lnTo>
                    <a:lnTo>
                      <a:pt x="0" y="229"/>
                    </a:lnTo>
                    <a:lnTo>
                      <a:pt x="0" y="232"/>
                    </a:lnTo>
                    <a:lnTo>
                      <a:pt x="0" y="232"/>
                    </a:lnTo>
                    <a:lnTo>
                      <a:pt x="0" y="236"/>
                    </a:lnTo>
                    <a:lnTo>
                      <a:pt x="0" y="236"/>
                    </a:lnTo>
                    <a:lnTo>
                      <a:pt x="0" y="236"/>
                    </a:lnTo>
                    <a:lnTo>
                      <a:pt x="3" y="236"/>
                    </a:lnTo>
                    <a:lnTo>
                      <a:pt x="3" y="236"/>
                    </a:lnTo>
                    <a:lnTo>
                      <a:pt x="6" y="236"/>
                    </a:lnTo>
                    <a:lnTo>
                      <a:pt x="9" y="236"/>
                    </a:lnTo>
                    <a:lnTo>
                      <a:pt x="12" y="236"/>
                    </a:lnTo>
                    <a:lnTo>
                      <a:pt x="12" y="236"/>
                    </a:lnTo>
                    <a:lnTo>
                      <a:pt x="15" y="236"/>
                    </a:lnTo>
                    <a:lnTo>
                      <a:pt x="18" y="236"/>
                    </a:lnTo>
                    <a:lnTo>
                      <a:pt x="21" y="236"/>
                    </a:lnTo>
                    <a:lnTo>
                      <a:pt x="21" y="236"/>
                    </a:lnTo>
                    <a:lnTo>
                      <a:pt x="25" y="236"/>
                    </a:lnTo>
                    <a:lnTo>
                      <a:pt x="25" y="238"/>
                    </a:lnTo>
                    <a:lnTo>
                      <a:pt x="27" y="238"/>
                    </a:lnTo>
                    <a:lnTo>
                      <a:pt x="25" y="240"/>
                    </a:lnTo>
                    <a:lnTo>
                      <a:pt x="25" y="240"/>
                    </a:lnTo>
                    <a:lnTo>
                      <a:pt x="25" y="240"/>
                    </a:lnTo>
                    <a:lnTo>
                      <a:pt x="25" y="238"/>
                    </a:lnTo>
                    <a:lnTo>
                      <a:pt x="25" y="238"/>
                    </a:lnTo>
                    <a:lnTo>
                      <a:pt x="25" y="234"/>
                    </a:lnTo>
                    <a:lnTo>
                      <a:pt x="25" y="232"/>
                    </a:lnTo>
                    <a:lnTo>
                      <a:pt x="25" y="229"/>
                    </a:lnTo>
                    <a:lnTo>
                      <a:pt x="25" y="229"/>
                    </a:lnTo>
                    <a:lnTo>
                      <a:pt x="25" y="226"/>
                    </a:lnTo>
                    <a:lnTo>
                      <a:pt x="25" y="224"/>
                    </a:lnTo>
                    <a:lnTo>
                      <a:pt x="27" y="221"/>
                    </a:lnTo>
                    <a:lnTo>
                      <a:pt x="27" y="221"/>
                    </a:lnTo>
                    <a:lnTo>
                      <a:pt x="29" y="220"/>
                    </a:lnTo>
                    <a:lnTo>
                      <a:pt x="29" y="220"/>
                    </a:lnTo>
                    <a:lnTo>
                      <a:pt x="31" y="220"/>
                    </a:lnTo>
                    <a:lnTo>
                      <a:pt x="37" y="225"/>
                    </a:lnTo>
                    <a:lnTo>
                      <a:pt x="43" y="228"/>
                    </a:lnTo>
                    <a:lnTo>
                      <a:pt x="49" y="231"/>
                    </a:lnTo>
                    <a:lnTo>
                      <a:pt x="58" y="231"/>
                    </a:lnTo>
                    <a:lnTo>
                      <a:pt x="64" y="232"/>
                    </a:lnTo>
                    <a:lnTo>
                      <a:pt x="73" y="232"/>
                    </a:lnTo>
                    <a:lnTo>
                      <a:pt x="83" y="232"/>
                    </a:lnTo>
                    <a:lnTo>
                      <a:pt x="92" y="230"/>
                    </a:lnTo>
                    <a:lnTo>
                      <a:pt x="99" y="230"/>
                    </a:lnTo>
                    <a:lnTo>
                      <a:pt x="108" y="229"/>
                    </a:lnTo>
                    <a:lnTo>
                      <a:pt x="118" y="229"/>
                    </a:lnTo>
                    <a:lnTo>
                      <a:pt x="128" y="226"/>
                    </a:lnTo>
                    <a:lnTo>
                      <a:pt x="133" y="226"/>
                    </a:lnTo>
                    <a:lnTo>
                      <a:pt x="143" y="226"/>
                    </a:lnTo>
                    <a:lnTo>
                      <a:pt x="149" y="227"/>
                    </a:lnTo>
                    <a:lnTo>
                      <a:pt x="158" y="227"/>
                    </a:lnTo>
                    <a:lnTo>
                      <a:pt x="158" y="230"/>
                    </a:lnTo>
                    <a:lnTo>
                      <a:pt x="160" y="230"/>
                    </a:lnTo>
                    <a:lnTo>
                      <a:pt x="163" y="230"/>
                    </a:lnTo>
                    <a:lnTo>
                      <a:pt x="167" y="230"/>
                    </a:lnTo>
                    <a:lnTo>
                      <a:pt x="170" y="234"/>
                    </a:lnTo>
                    <a:lnTo>
                      <a:pt x="176" y="234"/>
                    </a:lnTo>
                    <a:lnTo>
                      <a:pt x="181" y="234"/>
                    </a:lnTo>
                    <a:lnTo>
                      <a:pt x="187" y="234"/>
                    </a:lnTo>
                    <a:lnTo>
                      <a:pt x="190" y="236"/>
                    </a:lnTo>
                    <a:lnTo>
                      <a:pt x="196" y="236"/>
                    </a:lnTo>
                    <a:lnTo>
                      <a:pt x="199" y="240"/>
                    </a:lnTo>
                    <a:lnTo>
                      <a:pt x="205" y="240"/>
                    </a:lnTo>
                    <a:lnTo>
                      <a:pt x="209" y="243"/>
                    </a:lnTo>
                    <a:lnTo>
                      <a:pt x="213" y="243"/>
                    </a:lnTo>
                    <a:lnTo>
                      <a:pt x="216" y="243"/>
                    </a:lnTo>
                    <a:lnTo>
                      <a:pt x="218" y="243"/>
                    </a:lnTo>
                    <a:lnTo>
                      <a:pt x="218" y="243"/>
                    </a:lnTo>
                    <a:lnTo>
                      <a:pt x="220" y="241"/>
                    </a:lnTo>
                    <a:lnTo>
                      <a:pt x="220" y="241"/>
                    </a:lnTo>
                    <a:lnTo>
                      <a:pt x="220" y="238"/>
                    </a:lnTo>
                    <a:lnTo>
                      <a:pt x="216" y="238"/>
                    </a:lnTo>
                    <a:lnTo>
                      <a:pt x="216" y="236"/>
                    </a:lnTo>
                    <a:lnTo>
                      <a:pt x="216" y="234"/>
                    </a:lnTo>
                    <a:lnTo>
                      <a:pt x="216" y="231"/>
                    </a:lnTo>
                    <a:lnTo>
                      <a:pt x="214" y="231"/>
                    </a:lnTo>
                    <a:lnTo>
                      <a:pt x="214" y="229"/>
                    </a:lnTo>
                    <a:lnTo>
                      <a:pt x="211" y="229"/>
                    </a:lnTo>
                    <a:lnTo>
                      <a:pt x="211" y="226"/>
                    </a:lnTo>
                    <a:lnTo>
                      <a:pt x="211" y="226"/>
                    </a:lnTo>
                    <a:lnTo>
                      <a:pt x="211" y="225"/>
                    </a:lnTo>
                    <a:lnTo>
                      <a:pt x="211" y="225"/>
                    </a:lnTo>
                    <a:lnTo>
                      <a:pt x="211" y="223"/>
                    </a:lnTo>
                    <a:lnTo>
                      <a:pt x="211" y="223"/>
                    </a:lnTo>
                    <a:lnTo>
                      <a:pt x="215" y="222"/>
                    </a:lnTo>
                    <a:lnTo>
                      <a:pt x="216" y="220"/>
                    </a:lnTo>
                    <a:lnTo>
                      <a:pt x="218" y="217"/>
                    </a:lnTo>
                    <a:lnTo>
                      <a:pt x="218" y="214"/>
                    </a:lnTo>
                    <a:lnTo>
                      <a:pt x="222" y="210"/>
                    </a:lnTo>
                    <a:lnTo>
                      <a:pt x="224" y="205"/>
                    </a:lnTo>
                    <a:lnTo>
                      <a:pt x="227" y="199"/>
                    </a:lnTo>
                    <a:lnTo>
                      <a:pt x="227" y="194"/>
                    </a:lnTo>
                    <a:lnTo>
                      <a:pt x="229" y="188"/>
                    </a:lnTo>
                    <a:lnTo>
                      <a:pt x="229" y="182"/>
                    </a:lnTo>
                    <a:lnTo>
                      <a:pt x="232" y="176"/>
                    </a:lnTo>
                    <a:lnTo>
                      <a:pt x="232" y="170"/>
                    </a:lnTo>
                    <a:lnTo>
                      <a:pt x="235" y="164"/>
                    </a:lnTo>
                    <a:lnTo>
                      <a:pt x="235" y="157"/>
                    </a:lnTo>
                    <a:lnTo>
                      <a:pt x="238" y="149"/>
                    </a:lnTo>
                    <a:lnTo>
                      <a:pt x="237" y="149"/>
                    </a:lnTo>
                    <a:lnTo>
                      <a:pt x="237" y="146"/>
                    </a:lnTo>
                    <a:lnTo>
                      <a:pt x="237" y="146"/>
                    </a:lnTo>
                    <a:lnTo>
                      <a:pt x="237" y="143"/>
                    </a:lnTo>
                    <a:lnTo>
                      <a:pt x="237" y="143"/>
                    </a:lnTo>
                    <a:lnTo>
                      <a:pt x="237" y="140"/>
                    </a:lnTo>
                    <a:lnTo>
                      <a:pt x="237" y="137"/>
                    </a:lnTo>
                    <a:lnTo>
                      <a:pt x="237" y="133"/>
                    </a:lnTo>
                    <a:lnTo>
                      <a:pt x="235" y="133"/>
                    </a:lnTo>
                    <a:lnTo>
                      <a:pt x="235" y="131"/>
                    </a:lnTo>
                    <a:lnTo>
                      <a:pt x="235" y="127"/>
                    </a:lnTo>
                    <a:lnTo>
                      <a:pt x="235" y="124"/>
                    </a:lnTo>
                    <a:lnTo>
                      <a:pt x="235" y="122"/>
                    </a:lnTo>
                    <a:lnTo>
                      <a:pt x="235" y="119"/>
                    </a:lnTo>
                    <a:lnTo>
                      <a:pt x="235" y="116"/>
                    </a:lnTo>
                    <a:lnTo>
                      <a:pt x="235" y="113"/>
                    </a:lnTo>
                    <a:lnTo>
                      <a:pt x="235" y="113"/>
                    </a:lnTo>
                    <a:lnTo>
                      <a:pt x="235" y="110"/>
                    </a:lnTo>
                    <a:lnTo>
                      <a:pt x="235" y="108"/>
                    </a:lnTo>
                    <a:lnTo>
                      <a:pt x="235" y="105"/>
                    </a:lnTo>
                    <a:lnTo>
                      <a:pt x="235" y="102"/>
                    </a:lnTo>
                    <a:lnTo>
                      <a:pt x="235" y="98"/>
                    </a:lnTo>
                    <a:lnTo>
                      <a:pt x="235" y="96"/>
                    </a:lnTo>
                    <a:lnTo>
                      <a:pt x="235" y="91"/>
                    </a:lnTo>
                    <a:lnTo>
                      <a:pt x="234" y="89"/>
                    </a:lnTo>
                    <a:lnTo>
                      <a:pt x="234" y="87"/>
                    </a:lnTo>
                    <a:lnTo>
                      <a:pt x="234" y="83"/>
                    </a:lnTo>
                    <a:lnTo>
                      <a:pt x="234" y="80"/>
                    </a:lnTo>
                    <a:lnTo>
                      <a:pt x="232" y="80"/>
                    </a:lnTo>
                    <a:lnTo>
                      <a:pt x="232" y="77"/>
                    </a:lnTo>
                    <a:lnTo>
                      <a:pt x="232" y="76"/>
                    </a:lnTo>
                    <a:lnTo>
                      <a:pt x="232" y="73"/>
                    </a:lnTo>
                    <a:lnTo>
                      <a:pt x="231" y="73"/>
                    </a:lnTo>
                    <a:lnTo>
                      <a:pt x="231" y="72"/>
                    </a:lnTo>
                    <a:lnTo>
                      <a:pt x="231" y="71"/>
                    </a:lnTo>
                    <a:lnTo>
                      <a:pt x="231" y="67"/>
                    </a:lnTo>
                    <a:lnTo>
                      <a:pt x="231" y="65"/>
                    </a:lnTo>
                    <a:lnTo>
                      <a:pt x="231" y="62"/>
                    </a:lnTo>
                    <a:lnTo>
                      <a:pt x="231" y="58"/>
                    </a:lnTo>
                    <a:lnTo>
                      <a:pt x="231" y="56"/>
                    </a:lnTo>
                    <a:lnTo>
                      <a:pt x="230" y="54"/>
                    </a:lnTo>
                    <a:lnTo>
                      <a:pt x="230" y="50"/>
                    </a:lnTo>
                    <a:lnTo>
                      <a:pt x="230" y="47"/>
                    </a:lnTo>
                    <a:lnTo>
                      <a:pt x="230" y="44"/>
                    </a:lnTo>
                    <a:lnTo>
                      <a:pt x="230" y="44"/>
                    </a:lnTo>
                    <a:lnTo>
                      <a:pt x="230" y="41"/>
                    </a:lnTo>
                    <a:lnTo>
                      <a:pt x="230" y="39"/>
                    </a:lnTo>
                    <a:lnTo>
                      <a:pt x="230" y="36"/>
                    </a:lnTo>
                    <a:lnTo>
                      <a:pt x="227" y="36"/>
                    </a:lnTo>
                    <a:lnTo>
                      <a:pt x="227" y="33"/>
                    </a:lnTo>
                    <a:lnTo>
                      <a:pt x="225" y="33"/>
                    </a:lnTo>
                    <a:lnTo>
                      <a:pt x="225" y="30"/>
                    </a:lnTo>
                    <a:lnTo>
                      <a:pt x="222" y="30"/>
                    </a:lnTo>
                    <a:lnTo>
                      <a:pt x="222" y="27"/>
                    </a:lnTo>
                    <a:lnTo>
                      <a:pt x="222" y="25"/>
                    </a:lnTo>
                    <a:lnTo>
                      <a:pt x="222" y="21"/>
                    </a:lnTo>
                    <a:lnTo>
                      <a:pt x="218" y="21"/>
                    </a:lnTo>
                    <a:lnTo>
                      <a:pt x="218" y="19"/>
                    </a:lnTo>
                    <a:lnTo>
                      <a:pt x="216" y="16"/>
                    </a:lnTo>
                    <a:lnTo>
                      <a:pt x="216" y="13"/>
                    </a:lnTo>
                    <a:lnTo>
                      <a:pt x="214" y="13"/>
                    </a:lnTo>
                    <a:lnTo>
                      <a:pt x="214" y="10"/>
                    </a:lnTo>
                    <a:lnTo>
                      <a:pt x="211" y="8"/>
                    </a:lnTo>
                    <a:lnTo>
                      <a:pt x="211" y="5"/>
                    </a:lnTo>
                    <a:lnTo>
                      <a:pt x="207" y="5"/>
                    </a:lnTo>
                    <a:lnTo>
                      <a:pt x="205" y="5"/>
                    </a:lnTo>
                    <a:lnTo>
                      <a:pt x="201" y="5"/>
                    </a:lnTo>
                    <a:lnTo>
                      <a:pt x="198" y="4"/>
                    </a:lnTo>
                    <a:lnTo>
                      <a:pt x="193" y="4"/>
                    </a:lnTo>
                    <a:lnTo>
                      <a:pt x="190" y="4"/>
                    </a:lnTo>
                    <a:lnTo>
                      <a:pt x="187" y="4"/>
                    </a:lnTo>
                    <a:lnTo>
                      <a:pt x="184" y="3"/>
                    </a:lnTo>
                    <a:lnTo>
                      <a:pt x="180" y="3"/>
                    </a:lnTo>
                    <a:lnTo>
                      <a:pt x="176" y="3"/>
                    </a:lnTo>
                    <a:lnTo>
                      <a:pt x="174" y="3"/>
                    </a:lnTo>
                    <a:lnTo>
                      <a:pt x="172" y="3"/>
                    </a:lnTo>
                    <a:lnTo>
                      <a:pt x="168" y="3"/>
                    </a:lnTo>
                    <a:lnTo>
                      <a:pt x="167" y="3"/>
                    </a:lnTo>
                    <a:lnTo>
                      <a:pt x="166" y="3"/>
                    </a:lnTo>
                    <a:lnTo>
                      <a:pt x="166" y="1"/>
                    </a:lnTo>
                    <a:lnTo>
                      <a:pt x="164" y="1"/>
                    </a:lnTo>
                    <a:lnTo>
                      <a:pt x="164" y="1"/>
                    </a:lnTo>
                    <a:lnTo>
                      <a:pt x="163" y="1"/>
                    </a:lnTo>
                    <a:lnTo>
                      <a:pt x="163" y="1"/>
                    </a:lnTo>
                    <a:lnTo>
                      <a:pt x="160" y="1"/>
                    </a:lnTo>
                    <a:lnTo>
                      <a:pt x="160" y="1"/>
                    </a:lnTo>
                    <a:lnTo>
                      <a:pt x="160" y="1"/>
                    </a:lnTo>
                    <a:lnTo>
                      <a:pt x="160" y="1"/>
                    </a:lnTo>
                    <a:lnTo>
                      <a:pt x="157" y="1"/>
                    </a:lnTo>
                    <a:lnTo>
                      <a:pt x="157" y="1"/>
                    </a:lnTo>
                    <a:lnTo>
                      <a:pt x="157" y="1"/>
                    </a:lnTo>
                    <a:lnTo>
                      <a:pt x="157" y="1"/>
                    </a:lnTo>
                    <a:lnTo>
                      <a:pt x="155" y="1"/>
                    </a:lnTo>
                    <a:lnTo>
                      <a:pt x="155" y="1"/>
                    </a:lnTo>
                    <a:lnTo>
                      <a:pt x="155" y="1"/>
                    </a:lnTo>
                    <a:lnTo>
                      <a:pt x="155" y="1"/>
                    </a:lnTo>
                    <a:lnTo>
                      <a:pt x="155" y="4"/>
                    </a:lnTo>
                    <a:lnTo>
                      <a:pt x="155" y="4"/>
                    </a:lnTo>
                    <a:lnTo>
                      <a:pt x="155" y="7"/>
                    </a:lnTo>
                    <a:lnTo>
                      <a:pt x="155" y="7"/>
                    </a:lnTo>
                    <a:lnTo>
                      <a:pt x="152" y="10"/>
                    </a:lnTo>
                    <a:lnTo>
                      <a:pt x="152" y="10"/>
                    </a:lnTo>
                    <a:lnTo>
                      <a:pt x="152" y="13"/>
                    </a:lnTo>
                    <a:lnTo>
                      <a:pt x="152" y="13"/>
                    </a:lnTo>
                    <a:lnTo>
                      <a:pt x="149" y="16"/>
                    </a:lnTo>
                    <a:lnTo>
                      <a:pt x="149" y="19"/>
                    </a:lnTo>
                    <a:lnTo>
                      <a:pt x="148" y="21"/>
                    </a:lnTo>
                    <a:lnTo>
                      <a:pt x="148" y="21"/>
                    </a:lnTo>
                    <a:lnTo>
                      <a:pt x="145" y="25"/>
                    </a:lnTo>
                    <a:lnTo>
                      <a:pt x="145" y="25"/>
                    </a:lnTo>
                    <a:lnTo>
                      <a:pt x="145" y="28"/>
                    </a:lnTo>
                    <a:lnTo>
                      <a:pt x="145" y="28"/>
                    </a:lnTo>
                    <a:lnTo>
                      <a:pt x="141" y="31"/>
                    </a:lnTo>
                    <a:lnTo>
                      <a:pt x="139" y="33"/>
                    </a:lnTo>
                    <a:lnTo>
                      <a:pt x="135" y="36"/>
                    </a:lnTo>
                    <a:lnTo>
                      <a:pt x="135" y="36"/>
                    </a:lnTo>
                    <a:lnTo>
                      <a:pt x="132" y="39"/>
                    </a:lnTo>
                    <a:lnTo>
                      <a:pt x="129" y="42"/>
                    </a:lnTo>
                    <a:lnTo>
                      <a:pt x="126" y="45"/>
                    </a:lnTo>
                    <a:lnTo>
                      <a:pt x="126" y="45"/>
                    </a:lnTo>
                    <a:lnTo>
                      <a:pt x="123" y="48"/>
                    </a:lnTo>
                    <a:lnTo>
                      <a:pt x="120" y="50"/>
                    </a:lnTo>
                    <a:lnTo>
                      <a:pt x="117" y="54"/>
                    </a:lnTo>
                    <a:lnTo>
                      <a:pt x="117" y="54"/>
                    </a:lnTo>
                    <a:lnTo>
                      <a:pt x="114" y="56"/>
                    </a:lnTo>
                    <a:lnTo>
                      <a:pt x="112" y="56"/>
                    </a:lnTo>
                    <a:lnTo>
                      <a:pt x="108" y="56"/>
                    </a:lnTo>
                    <a:lnTo>
                      <a:pt x="108" y="56"/>
                    </a:lnTo>
                    <a:lnTo>
                      <a:pt x="106" y="56"/>
                    </a:lnTo>
                    <a:lnTo>
                      <a:pt x="102" y="56"/>
                    </a:lnTo>
                    <a:lnTo>
                      <a:pt x="99" y="56"/>
                    </a:lnTo>
                    <a:lnTo>
                      <a:pt x="97" y="54"/>
                    </a:lnTo>
                    <a:lnTo>
                      <a:pt x="93" y="54"/>
                    </a:lnTo>
                    <a:lnTo>
                      <a:pt x="90" y="50"/>
                    </a:lnTo>
                    <a:lnTo>
                      <a:pt x="87" y="48"/>
                    </a:lnTo>
                    <a:lnTo>
                      <a:pt x="86" y="45"/>
                    </a:lnTo>
                    <a:lnTo>
                      <a:pt x="83" y="45"/>
                    </a:lnTo>
                    <a:lnTo>
                      <a:pt x="81" y="42"/>
                    </a:lnTo>
                    <a:lnTo>
                      <a:pt x="78" y="39"/>
                    </a:lnTo>
                    <a:lnTo>
                      <a:pt x="78" y="36"/>
                    </a:lnTo>
                    <a:lnTo>
                      <a:pt x="76" y="36"/>
                    </a:lnTo>
                    <a:lnTo>
                      <a:pt x="76" y="33"/>
                    </a:lnTo>
                    <a:lnTo>
                      <a:pt x="76" y="31"/>
                    </a:lnTo>
                    <a:lnTo>
                      <a:pt x="77" y="28"/>
                    </a:lnTo>
                    <a:lnTo>
                      <a:pt x="73" y="28"/>
                    </a:lnTo>
                    <a:lnTo>
                      <a:pt x="73" y="27"/>
                    </a:lnTo>
                    <a:lnTo>
                      <a:pt x="73" y="27"/>
                    </a:lnTo>
                    <a:lnTo>
                      <a:pt x="73" y="23"/>
                    </a:lnTo>
                    <a:lnTo>
                      <a:pt x="73" y="23"/>
                    </a:lnTo>
                    <a:lnTo>
                      <a:pt x="73" y="19"/>
                    </a:lnTo>
                    <a:lnTo>
                      <a:pt x="73" y="16"/>
                    </a:lnTo>
                    <a:lnTo>
                      <a:pt x="73" y="13"/>
                    </a:lnTo>
                    <a:lnTo>
                      <a:pt x="73" y="13"/>
                    </a:lnTo>
                    <a:lnTo>
                      <a:pt x="73" y="10"/>
                    </a:lnTo>
                    <a:lnTo>
                      <a:pt x="73" y="8"/>
                    </a:lnTo>
                    <a:lnTo>
                      <a:pt x="73" y="5"/>
                    </a:lnTo>
                    <a:lnTo>
                      <a:pt x="73" y="5"/>
                    </a:lnTo>
                    <a:lnTo>
                      <a:pt x="73" y="2"/>
                    </a:lnTo>
                    <a:lnTo>
                      <a:pt x="73" y="2"/>
                    </a:lnTo>
                    <a:lnTo>
                      <a:pt x="76" y="0"/>
                    </a:lnTo>
                    <a:lnTo>
                      <a:pt x="73" y="3"/>
                    </a:lnTo>
                    <a:lnTo>
                      <a:pt x="73" y="3"/>
                    </a:lnTo>
                    <a:lnTo>
                      <a:pt x="73" y="3"/>
                    </a:lnTo>
                    <a:lnTo>
                      <a:pt x="73" y="3"/>
                    </a:lnTo>
                    <a:lnTo>
                      <a:pt x="73" y="3"/>
                    </a:lnTo>
                    <a:lnTo>
                      <a:pt x="73" y="3"/>
                    </a:lnTo>
                    <a:lnTo>
                      <a:pt x="73" y="3"/>
                    </a:lnTo>
                    <a:lnTo>
                      <a:pt x="73" y="3"/>
                    </a:lnTo>
                    <a:lnTo>
                      <a:pt x="72" y="4"/>
                    </a:lnTo>
                    <a:lnTo>
                      <a:pt x="72" y="4"/>
                    </a:lnTo>
                    <a:lnTo>
                      <a:pt x="72" y="4"/>
                    </a:lnTo>
                    <a:lnTo>
                      <a:pt x="72" y="4"/>
                    </a:lnTo>
                    <a:lnTo>
                      <a:pt x="72" y="4"/>
                    </a:lnTo>
                    <a:lnTo>
                      <a:pt x="72" y="4"/>
                    </a:lnTo>
                    <a:lnTo>
                      <a:pt x="72" y="4"/>
                    </a:lnTo>
                    <a:lnTo>
                      <a:pt x="72" y="4"/>
                    </a:lnTo>
                    <a:lnTo>
                      <a:pt x="72" y="4"/>
                    </a:lnTo>
                  </a:path>
                </a:pathLst>
              </a:custGeom>
              <a:solidFill>
                <a:srgbClr val="A1E2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7" name="その他">
                <a:extLst>
                  <a:ext uri="{FF2B5EF4-FFF2-40B4-BE49-F238E27FC236}">
                    <a16:creationId xmlns:a16="http://schemas.microsoft.com/office/drawing/2014/main" id="{49A2AFCB-D242-4A95-AAB9-68E9F2D85F22}"/>
                  </a:ext>
                </a:extLst>
              </p:cNvPr>
              <p:cNvSpPr>
                <a:spLocks/>
              </p:cNvSpPr>
              <p:nvPr/>
            </p:nvSpPr>
            <p:spPr bwMode="auto">
              <a:xfrm>
                <a:off x="367" y="0"/>
                <a:ext cx="204" cy="194"/>
              </a:xfrm>
              <a:custGeom>
                <a:avLst/>
                <a:gdLst>
                  <a:gd name="T0" fmla="*/ 54 w 204"/>
                  <a:gd name="T1" fmla="*/ 190 h 194"/>
                  <a:gd name="T2" fmla="*/ 42 w 204"/>
                  <a:gd name="T3" fmla="*/ 191 h 194"/>
                  <a:gd name="T4" fmla="*/ 30 w 204"/>
                  <a:gd name="T5" fmla="*/ 193 h 194"/>
                  <a:gd name="T6" fmla="*/ 13 w 204"/>
                  <a:gd name="T7" fmla="*/ 185 h 194"/>
                  <a:gd name="T8" fmla="*/ 5 w 204"/>
                  <a:gd name="T9" fmla="*/ 160 h 194"/>
                  <a:gd name="T10" fmla="*/ 0 w 204"/>
                  <a:gd name="T11" fmla="*/ 141 h 194"/>
                  <a:gd name="T12" fmla="*/ 1 w 204"/>
                  <a:gd name="T13" fmla="*/ 127 h 194"/>
                  <a:gd name="T14" fmla="*/ 6 w 204"/>
                  <a:gd name="T15" fmla="*/ 121 h 194"/>
                  <a:gd name="T16" fmla="*/ 13 w 204"/>
                  <a:gd name="T17" fmla="*/ 123 h 194"/>
                  <a:gd name="T18" fmla="*/ 13 w 204"/>
                  <a:gd name="T19" fmla="*/ 118 h 194"/>
                  <a:gd name="T20" fmla="*/ 13 w 204"/>
                  <a:gd name="T21" fmla="*/ 113 h 194"/>
                  <a:gd name="T22" fmla="*/ 15 w 204"/>
                  <a:gd name="T23" fmla="*/ 108 h 194"/>
                  <a:gd name="T24" fmla="*/ 17 w 204"/>
                  <a:gd name="T25" fmla="*/ 94 h 194"/>
                  <a:gd name="T26" fmla="*/ 22 w 204"/>
                  <a:gd name="T27" fmla="*/ 79 h 194"/>
                  <a:gd name="T28" fmla="*/ 28 w 204"/>
                  <a:gd name="T29" fmla="*/ 64 h 194"/>
                  <a:gd name="T30" fmla="*/ 41 w 204"/>
                  <a:gd name="T31" fmla="*/ 46 h 194"/>
                  <a:gd name="T32" fmla="*/ 50 w 204"/>
                  <a:gd name="T33" fmla="*/ 43 h 194"/>
                  <a:gd name="T34" fmla="*/ 63 w 204"/>
                  <a:gd name="T35" fmla="*/ 17 h 194"/>
                  <a:gd name="T36" fmla="*/ 71 w 204"/>
                  <a:gd name="T37" fmla="*/ 13 h 194"/>
                  <a:gd name="T38" fmla="*/ 76 w 204"/>
                  <a:gd name="T39" fmla="*/ 6 h 194"/>
                  <a:gd name="T40" fmla="*/ 90 w 204"/>
                  <a:gd name="T41" fmla="*/ 0 h 194"/>
                  <a:gd name="T42" fmla="*/ 101 w 204"/>
                  <a:gd name="T43" fmla="*/ 4 h 194"/>
                  <a:gd name="T44" fmla="*/ 105 w 204"/>
                  <a:gd name="T45" fmla="*/ 9 h 194"/>
                  <a:gd name="T46" fmla="*/ 109 w 204"/>
                  <a:gd name="T47" fmla="*/ 15 h 194"/>
                  <a:gd name="T48" fmla="*/ 118 w 204"/>
                  <a:gd name="T49" fmla="*/ 22 h 194"/>
                  <a:gd name="T50" fmla="*/ 125 w 204"/>
                  <a:gd name="T51" fmla="*/ 30 h 194"/>
                  <a:gd name="T52" fmla="*/ 131 w 204"/>
                  <a:gd name="T53" fmla="*/ 26 h 194"/>
                  <a:gd name="T54" fmla="*/ 144 w 204"/>
                  <a:gd name="T55" fmla="*/ 19 h 194"/>
                  <a:gd name="T56" fmla="*/ 152 w 204"/>
                  <a:gd name="T57" fmla="*/ 19 h 194"/>
                  <a:gd name="T58" fmla="*/ 156 w 204"/>
                  <a:gd name="T59" fmla="*/ 22 h 194"/>
                  <a:gd name="T60" fmla="*/ 167 w 204"/>
                  <a:gd name="T61" fmla="*/ 19 h 194"/>
                  <a:gd name="T62" fmla="*/ 164 w 204"/>
                  <a:gd name="T63" fmla="*/ 48 h 194"/>
                  <a:gd name="T64" fmla="*/ 160 w 204"/>
                  <a:gd name="T65" fmla="*/ 63 h 194"/>
                  <a:gd name="T66" fmla="*/ 167 w 204"/>
                  <a:gd name="T67" fmla="*/ 66 h 194"/>
                  <a:gd name="T68" fmla="*/ 175 w 204"/>
                  <a:gd name="T69" fmla="*/ 75 h 194"/>
                  <a:gd name="T70" fmla="*/ 185 w 204"/>
                  <a:gd name="T71" fmla="*/ 94 h 194"/>
                  <a:gd name="T72" fmla="*/ 203 w 204"/>
                  <a:gd name="T73" fmla="*/ 117 h 194"/>
                  <a:gd name="T74" fmla="*/ 186 w 204"/>
                  <a:gd name="T75" fmla="*/ 148 h 194"/>
                  <a:gd name="T76" fmla="*/ 166 w 204"/>
                  <a:gd name="T77" fmla="*/ 164 h 194"/>
                  <a:gd name="T78" fmla="*/ 154 w 204"/>
                  <a:gd name="T79" fmla="*/ 176 h 194"/>
                  <a:gd name="T80" fmla="*/ 150 w 204"/>
                  <a:gd name="T81" fmla="*/ 180 h 194"/>
                  <a:gd name="T82" fmla="*/ 136 w 204"/>
                  <a:gd name="T83" fmla="*/ 175 h 194"/>
                  <a:gd name="T84" fmla="*/ 139 w 204"/>
                  <a:gd name="T85" fmla="*/ 160 h 194"/>
                  <a:gd name="T86" fmla="*/ 144 w 204"/>
                  <a:gd name="T87" fmla="*/ 151 h 194"/>
                  <a:gd name="T88" fmla="*/ 144 w 204"/>
                  <a:gd name="T89" fmla="*/ 135 h 194"/>
                  <a:gd name="T90" fmla="*/ 137 w 204"/>
                  <a:gd name="T91" fmla="*/ 125 h 194"/>
                  <a:gd name="T92" fmla="*/ 131 w 204"/>
                  <a:gd name="T93" fmla="*/ 115 h 194"/>
                  <a:gd name="T94" fmla="*/ 134 w 204"/>
                  <a:gd name="T95" fmla="*/ 104 h 194"/>
                  <a:gd name="T96" fmla="*/ 121 w 204"/>
                  <a:gd name="T97" fmla="*/ 69 h 194"/>
                  <a:gd name="T98" fmla="*/ 96 w 204"/>
                  <a:gd name="T99" fmla="*/ 55 h 194"/>
                  <a:gd name="T100" fmla="*/ 73 w 204"/>
                  <a:gd name="T101" fmla="*/ 61 h 194"/>
                  <a:gd name="T102" fmla="*/ 54 w 204"/>
                  <a:gd name="T103" fmla="*/ 81 h 194"/>
                  <a:gd name="T104" fmla="*/ 46 w 204"/>
                  <a:gd name="T105" fmla="*/ 101 h 194"/>
                  <a:gd name="T106" fmla="*/ 41 w 204"/>
                  <a:gd name="T107" fmla="*/ 107 h 194"/>
                  <a:gd name="T108" fmla="*/ 45 w 204"/>
                  <a:gd name="T109" fmla="*/ 117 h 194"/>
                  <a:gd name="T110" fmla="*/ 48 w 204"/>
                  <a:gd name="T111" fmla="*/ 135 h 194"/>
                  <a:gd name="T112" fmla="*/ 50 w 204"/>
                  <a:gd name="T113" fmla="*/ 146 h 194"/>
                  <a:gd name="T114" fmla="*/ 61 w 204"/>
                  <a:gd name="T115" fmla="*/ 158 h 194"/>
                  <a:gd name="T116" fmla="*/ 61 w 204"/>
                  <a:gd name="T117" fmla="*/ 175 h 194"/>
                  <a:gd name="T118" fmla="*/ 64 w 204"/>
                  <a:gd name="T1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194">
                    <a:moveTo>
                      <a:pt x="64" y="180"/>
                    </a:moveTo>
                    <a:lnTo>
                      <a:pt x="61" y="183"/>
                    </a:lnTo>
                    <a:lnTo>
                      <a:pt x="61" y="183"/>
                    </a:lnTo>
                    <a:lnTo>
                      <a:pt x="61" y="184"/>
                    </a:lnTo>
                    <a:lnTo>
                      <a:pt x="61" y="184"/>
                    </a:lnTo>
                    <a:lnTo>
                      <a:pt x="59" y="187"/>
                    </a:lnTo>
                    <a:lnTo>
                      <a:pt x="59" y="187"/>
                    </a:lnTo>
                    <a:lnTo>
                      <a:pt x="59" y="187"/>
                    </a:lnTo>
                    <a:lnTo>
                      <a:pt x="59" y="187"/>
                    </a:lnTo>
                    <a:lnTo>
                      <a:pt x="56" y="190"/>
                    </a:lnTo>
                    <a:lnTo>
                      <a:pt x="56" y="190"/>
                    </a:lnTo>
                    <a:lnTo>
                      <a:pt x="54" y="190"/>
                    </a:lnTo>
                    <a:lnTo>
                      <a:pt x="54" y="190"/>
                    </a:lnTo>
                    <a:lnTo>
                      <a:pt x="52" y="191"/>
                    </a:lnTo>
                    <a:lnTo>
                      <a:pt x="52" y="191"/>
                    </a:lnTo>
                    <a:lnTo>
                      <a:pt x="52" y="191"/>
                    </a:lnTo>
                    <a:lnTo>
                      <a:pt x="52" y="191"/>
                    </a:lnTo>
                    <a:lnTo>
                      <a:pt x="48" y="191"/>
                    </a:lnTo>
                    <a:lnTo>
                      <a:pt x="48" y="191"/>
                    </a:lnTo>
                    <a:lnTo>
                      <a:pt x="48" y="191"/>
                    </a:lnTo>
                    <a:lnTo>
                      <a:pt x="48" y="191"/>
                    </a:lnTo>
                    <a:lnTo>
                      <a:pt x="45" y="191"/>
                    </a:lnTo>
                    <a:lnTo>
                      <a:pt x="45" y="191"/>
                    </a:lnTo>
                    <a:lnTo>
                      <a:pt x="45" y="191"/>
                    </a:lnTo>
                    <a:lnTo>
                      <a:pt x="45" y="191"/>
                    </a:lnTo>
                    <a:lnTo>
                      <a:pt x="42" y="191"/>
                    </a:lnTo>
                    <a:lnTo>
                      <a:pt x="42" y="191"/>
                    </a:lnTo>
                    <a:lnTo>
                      <a:pt x="42" y="191"/>
                    </a:lnTo>
                    <a:lnTo>
                      <a:pt x="42" y="191"/>
                    </a:lnTo>
                    <a:lnTo>
                      <a:pt x="41" y="191"/>
                    </a:lnTo>
                    <a:lnTo>
                      <a:pt x="41" y="191"/>
                    </a:lnTo>
                    <a:lnTo>
                      <a:pt x="41" y="191"/>
                    </a:lnTo>
                    <a:lnTo>
                      <a:pt x="41" y="191"/>
                    </a:lnTo>
                    <a:lnTo>
                      <a:pt x="38" y="193"/>
                    </a:lnTo>
                    <a:lnTo>
                      <a:pt x="38" y="193"/>
                    </a:lnTo>
                    <a:lnTo>
                      <a:pt x="35" y="193"/>
                    </a:lnTo>
                    <a:lnTo>
                      <a:pt x="35" y="193"/>
                    </a:lnTo>
                    <a:lnTo>
                      <a:pt x="32" y="193"/>
                    </a:lnTo>
                    <a:lnTo>
                      <a:pt x="30" y="193"/>
                    </a:lnTo>
                    <a:lnTo>
                      <a:pt x="27" y="193"/>
                    </a:lnTo>
                    <a:lnTo>
                      <a:pt x="27" y="190"/>
                    </a:lnTo>
                    <a:lnTo>
                      <a:pt x="24" y="190"/>
                    </a:lnTo>
                    <a:lnTo>
                      <a:pt x="22" y="190"/>
                    </a:lnTo>
                    <a:lnTo>
                      <a:pt x="19" y="190"/>
                    </a:lnTo>
                    <a:lnTo>
                      <a:pt x="19" y="188"/>
                    </a:lnTo>
                    <a:lnTo>
                      <a:pt x="17" y="188"/>
                    </a:lnTo>
                    <a:lnTo>
                      <a:pt x="17" y="188"/>
                    </a:lnTo>
                    <a:lnTo>
                      <a:pt x="17" y="188"/>
                    </a:lnTo>
                    <a:lnTo>
                      <a:pt x="17" y="185"/>
                    </a:lnTo>
                    <a:lnTo>
                      <a:pt x="13" y="185"/>
                    </a:lnTo>
                    <a:lnTo>
                      <a:pt x="13" y="185"/>
                    </a:lnTo>
                    <a:lnTo>
                      <a:pt x="13" y="185"/>
                    </a:lnTo>
                    <a:lnTo>
                      <a:pt x="13" y="182"/>
                    </a:lnTo>
                    <a:lnTo>
                      <a:pt x="9" y="182"/>
                    </a:lnTo>
                    <a:lnTo>
                      <a:pt x="9" y="179"/>
                    </a:lnTo>
                    <a:lnTo>
                      <a:pt x="9" y="177"/>
                    </a:lnTo>
                    <a:lnTo>
                      <a:pt x="9" y="174"/>
                    </a:lnTo>
                    <a:lnTo>
                      <a:pt x="6" y="174"/>
                    </a:lnTo>
                    <a:lnTo>
                      <a:pt x="6" y="171"/>
                    </a:lnTo>
                    <a:lnTo>
                      <a:pt x="6" y="169"/>
                    </a:lnTo>
                    <a:lnTo>
                      <a:pt x="6" y="166"/>
                    </a:lnTo>
                    <a:lnTo>
                      <a:pt x="5" y="166"/>
                    </a:lnTo>
                    <a:lnTo>
                      <a:pt x="5" y="162"/>
                    </a:lnTo>
                    <a:lnTo>
                      <a:pt x="5" y="162"/>
                    </a:lnTo>
                    <a:lnTo>
                      <a:pt x="5" y="160"/>
                    </a:lnTo>
                    <a:lnTo>
                      <a:pt x="2" y="160"/>
                    </a:lnTo>
                    <a:lnTo>
                      <a:pt x="2" y="160"/>
                    </a:lnTo>
                    <a:lnTo>
                      <a:pt x="2" y="160"/>
                    </a:lnTo>
                    <a:lnTo>
                      <a:pt x="2" y="156"/>
                    </a:lnTo>
                    <a:lnTo>
                      <a:pt x="1" y="156"/>
                    </a:lnTo>
                    <a:lnTo>
                      <a:pt x="1" y="153"/>
                    </a:lnTo>
                    <a:lnTo>
                      <a:pt x="1" y="151"/>
                    </a:lnTo>
                    <a:lnTo>
                      <a:pt x="1" y="148"/>
                    </a:lnTo>
                    <a:lnTo>
                      <a:pt x="0" y="148"/>
                    </a:lnTo>
                    <a:lnTo>
                      <a:pt x="0" y="145"/>
                    </a:lnTo>
                    <a:lnTo>
                      <a:pt x="0" y="144"/>
                    </a:lnTo>
                    <a:lnTo>
                      <a:pt x="0" y="141"/>
                    </a:lnTo>
                    <a:lnTo>
                      <a:pt x="0" y="141"/>
                    </a:lnTo>
                    <a:lnTo>
                      <a:pt x="0" y="138"/>
                    </a:lnTo>
                    <a:lnTo>
                      <a:pt x="0" y="138"/>
                    </a:lnTo>
                    <a:lnTo>
                      <a:pt x="0" y="135"/>
                    </a:lnTo>
                    <a:lnTo>
                      <a:pt x="0" y="135"/>
                    </a:lnTo>
                    <a:lnTo>
                      <a:pt x="0" y="135"/>
                    </a:lnTo>
                    <a:lnTo>
                      <a:pt x="0" y="135"/>
                    </a:lnTo>
                    <a:lnTo>
                      <a:pt x="0" y="132"/>
                    </a:lnTo>
                    <a:lnTo>
                      <a:pt x="0" y="132"/>
                    </a:lnTo>
                    <a:lnTo>
                      <a:pt x="0" y="131"/>
                    </a:lnTo>
                    <a:lnTo>
                      <a:pt x="0" y="131"/>
                    </a:lnTo>
                    <a:lnTo>
                      <a:pt x="1" y="127"/>
                    </a:lnTo>
                    <a:lnTo>
                      <a:pt x="1" y="127"/>
                    </a:lnTo>
                    <a:lnTo>
                      <a:pt x="1" y="127"/>
                    </a:lnTo>
                    <a:lnTo>
                      <a:pt x="1" y="127"/>
                    </a:lnTo>
                    <a:lnTo>
                      <a:pt x="2" y="125"/>
                    </a:lnTo>
                    <a:lnTo>
                      <a:pt x="2" y="125"/>
                    </a:lnTo>
                    <a:lnTo>
                      <a:pt x="2" y="123"/>
                    </a:lnTo>
                    <a:lnTo>
                      <a:pt x="2" y="123"/>
                    </a:lnTo>
                    <a:lnTo>
                      <a:pt x="5" y="120"/>
                    </a:lnTo>
                    <a:lnTo>
                      <a:pt x="5" y="121"/>
                    </a:lnTo>
                    <a:lnTo>
                      <a:pt x="5" y="121"/>
                    </a:lnTo>
                    <a:lnTo>
                      <a:pt x="5" y="121"/>
                    </a:lnTo>
                    <a:lnTo>
                      <a:pt x="6" y="121"/>
                    </a:lnTo>
                    <a:lnTo>
                      <a:pt x="6" y="121"/>
                    </a:lnTo>
                    <a:lnTo>
                      <a:pt x="6" y="121"/>
                    </a:lnTo>
                    <a:lnTo>
                      <a:pt x="6" y="121"/>
                    </a:lnTo>
                    <a:lnTo>
                      <a:pt x="9" y="121"/>
                    </a:lnTo>
                    <a:lnTo>
                      <a:pt x="9" y="123"/>
                    </a:lnTo>
                    <a:lnTo>
                      <a:pt x="9" y="123"/>
                    </a:lnTo>
                    <a:lnTo>
                      <a:pt x="9" y="123"/>
                    </a:lnTo>
                    <a:lnTo>
                      <a:pt x="13" y="123"/>
                    </a:lnTo>
                    <a:lnTo>
                      <a:pt x="13" y="123"/>
                    </a:lnTo>
                    <a:lnTo>
                      <a:pt x="13" y="123"/>
                    </a:lnTo>
                    <a:lnTo>
                      <a:pt x="13" y="123"/>
                    </a:lnTo>
                    <a:lnTo>
                      <a:pt x="15" y="123"/>
                    </a:lnTo>
                    <a:lnTo>
                      <a:pt x="13" y="123"/>
                    </a:lnTo>
                    <a:lnTo>
                      <a:pt x="13" y="123"/>
                    </a:lnTo>
                    <a:lnTo>
                      <a:pt x="13" y="123"/>
                    </a:lnTo>
                    <a:lnTo>
                      <a:pt x="13" y="123"/>
                    </a:lnTo>
                    <a:lnTo>
                      <a:pt x="13" y="123"/>
                    </a:lnTo>
                    <a:lnTo>
                      <a:pt x="13" y="123"/>
                    </a:lnTo>
                    <a:lnTo>
                      <a:pt x="13" y="123"/>
                    </a:lnTo>
                    <a:lnTo>
                      <a:pt x="13" y="121"/>
                    </a:lnTo>
                    <a:lnTo>
                      <a:pt x="13" y="121"/>
                    </a:lnTo>
                    <a:lnTo>
                      <a:pt x="13" y="121"/>
                    </a:lnTo>
                    <a:lnTo>
                      <a:pt x="13" y="121"/>
                    </a:lnTo>
                    <a:lnTo>
                      <a:pt x="13" y="120"/>
                    </a:lnTo>
                    <a:lnTo>
                      <a:pt x="13" y="120"/>
                    </a:lnTo>
                    <a:lnTo>
                      <a:pt x="13" y="120"/>
                    </a:lnTo>
                    <a:lnTo>
                      <a:pt x="13" y="120"/>
                    </a:lnTo>
                    <a:lnTo>
                      <a:pt x="13" y="118"/>
                    </a:lnTo>
                    <a:lnTo>
                      <a:pt x="13" y="118"/>
                    </a:lnTo>
                    <a:lnTo>
                      <a:pt x="13" y="118"/>
                    </a:lnTo>
                    <a:lnTo>
                      <a:pt x="13" y="118"/>
                    </a:lnTo>
                    <a:lnTo>
                      <a:pt x="13" y="118"/>
                    </a:lnTo>
                    <a:lnTo>
                      <a:pt x="13" y="118"/>
                    </a:lnTo>
                    <a:lnTo>
                      <a:pt x="13" y="118"/>
                    </a:lnTo>
                    <a:lnTo>
                      <a:pt x="13" y="118"/>
                    </a:lnTo>
                    <a:lnTo>
                      <a:pt x="13" y="115"/>
                    </a:lnTo>
                    <a:lnTo>
                      <a:pt x="13" y="115"/>
                    </a:lnTo>
                    <a:lnTo>
                      <a:pt x="13" y="115"/>
                    </a:lnTo>
                    <a:lnTo>
                      <a:pt x="13" y="115"/>
                    </a:lnTo>
                    <a:lnTo>
                      <a:pt x="13" y="113"/>
                    </a:lnTo>
                    <a:lnTo>
                      <a:pt x="13" y="113"/>
                    </a:lnTo>
                    <a:lnTo>
                      <a:pt x="13" y="113"/>
                    </a:lnTo>
                    <a:lnTo>
                      <a:pt x="13" y="113"/>
                    </a:lnTo>
                    <a:lnTo>
                      <a:pt x="13" y="110"/>
                    </a:lnTo>
                    <a:lnTo>
                      <a:pt x="13" y="110"/>
                    </a:lnTo>
                    <a:lnTo>
                      <a:pt x="13" y="110"/>
                    </a:lnTo>
                    <a:lnTo>
                      <a:pt x="13" y="110"/>
                    </a:lnTo>
                    <a:lnTo>
                      <a:pt x="13" y="110"/>
                    </a:lnTo>
                    <a:lnTo>
                      <a:pt x="13" y="110"/>
                    </a:lnTo>
                    <a:lnTo>
                      <a:pt x="13" y="110"/>
                    </a:lnTo>
                    <a:lnTo>
                      <a:pt x="13" y="110"/>
                    </a:lnTo>
                    <a:lnTo>
                      <a:pt x="15" y="108"/>
                    </a:lnTo>
                    <a:lnTo>
                      <a:pt x="15" y="108"/>
                    </a:lnTo>
                    <a:lnTo>
                      <a:pt x="15" y="108"/>
                    </a:lnTo>
                    <a:lnTo>
                      <a:pt x="15" y="108"/>
                    </a:lnTo>
                    <a:lnTo>
                      <a:pt x="15" y="108"/>
                    </a:lnTo>
                    <a:lnTo>
                      <a:pt x="15" y="108"/>
                    </a:lnTo>
                    <a:lnTo>
                      <a:pt x="15" y="108"/>
                    </a:lnTo>
                    <a:lnTo>
                      <a:pt x="15" y="108"/>
                    </a:lnTo>
                    <a:lnTo>
                      <a:pt x="17" y="105"/>
                    </a:lnTo>
                    <a:lnTo>
                      <a:pt x="17" y="105"/>
                    </a:lnTo>
                    <a:lnTo>
                      <a:pt x="17" y="105"/>
                    </a:lnTo>
                    <a:lnTo>
                      <a:pt x="17" y="105"/>
                    </a:lnTo>
                    <a:lnTo>
                      <a:pt x="17" y="102"/>
                    </a:lnTo>
                    <a:lnTo>
                      <a:pt x="17" y="102"/>
                    </a:lnTo>
                    <a:lnTo>
                      <a:pt x="17" y="99"/>
                    </a:lnTo>
                    <a:lnTo>
                      <a:pt x="17" y="97"/>
                    </a:lnTo>
                    <a:lnTo>
                      <a:pt x="17" y="94"/>
                    </a:lnTo>
                    <a:lnTo>
                      <a:pt x="17" y="94"/>
                    </a:lnTo>
                    <a:lnTo>
                      <a:pt x="17" y="90"/>
                    </a:lnTo>
                    <a:lnTo>
                      <a:pt x="17" y="90"/>
                    </a:lnTo>
                    <a:lnTo>
                      <a:pt x="17" y="86"/>
                    </a:lnTo>
                    <a:lnTo>
                      <a:pt x="17" y="86"/>
                    </a:lnTo>
                    <a:lnTo>
                      <a:pt x="17" y="84"/>
                    </a:lnTo>
                    <a:lnTo>
                      <a:pt x="17" y="84"/>
                    </a:lnTo>
                    <a:lnTo>
                      <a:pt x="19" y="82"/>
                    </a:lnTo>
                    <a:lnTo>
                      <a:pt x="19" y="82"/>
                    </a:lnTo>
                    <a:lnTo>
                      <a:pt x="19" y="82"/>
                    </a:lnTo>
                    <a:lnTo>
                      <a:pt x="19" y="82"/>
                    </a:lnTo>
                    <a:lnTo>
                      <a:pt x="22" y="79"/>
                    </a:lnTo>
                    <a:lnTo>
                      <a:pt x="22" y="79"/>
                    </a:lnTo>
                    <a:lnTo>
                      <a:pt x="22" y="76"/>
                    </a:lnTo>
                    <a:lnTo>
                      <a:pt x="22" y="76"/>
                    </a:lnTo>
                    <a:lnTo>
                      <a:pt x="25" y="73"/>
                    </a:lnTo>
                    <a:lnTo>
                      <a:pt x="25" y="73"/>
                    </a:lnTo>
                    <a:lnTo>
                      <a:pt x="25" y="71"/>
                    </a:lnTo>
                    <a:lnTo>
                      <a:pt x="25" y="71"/>
                    </a:lnTo>
                    <a:lnTo>
                      <a:pt x="27" y="68"/>
                    </a:lnTo>
                    <a:lnTo>
                      <a:pt x="27" y="68"/>
                    </a:lnTo>
                    <a:lnTo>
                      <a:pt x="27" y="67"/>
                    </a:lnTo>
                    <a:lnTo>
                      <a:pt x="27" y="67"/>
                    </a:lnTo>
                    <a:lnTo>
                      <a:pt x="28" y="64"/>
                    </a:lnTo>
                    <a:lnTo>
                      <a:pt x="28" y="64"/>
                    </a:lnTo>
                    <a:lnTo>
                      <a:pt x="28" y="64"/>
                    </a:lnTo>
                    <a:lnTo>
                      <a:pt x="28" y="64"/>
                    </a:lnTo>
                    <a:lnTo>
                      <a:pt x="30" y="61"/>
                    </a:lnTo>
                    <a:lnTo>
                      <a:pt x="30" y="61"/>
                    </a:lnTo>
                    <a:lnTo>
                      <a:pt x="32" y="59"/>
                    </a:lnTo>
                    <a:lnTo>
                      <a:pt x="32" y="57"/>
                    </a:lnTo>
                    <a:lnTo>
                      <a:pt x="35" y="55"/>
                    </a:lnTo>
                    <a:lnTo>
                      <a:pt x="35" y="55"/>
                    </a:lnTo>
                    <a:lnTo>
                      <a:pt x="37" y="52"/>
                    </a:lnTo>
                    <a:lnTo>
                      <a:pt x="37" y="52"/>
                    </a:lnTo>
                    <a:lnTo>
                      <a:pt x="40" y="48"/>
                    </a:lnTo>
                    <a:lnTo>
                      <a:pt x="40" y="48"/>
                    </a:lnTo>
                    <a:lnTo>
                      <a:pt x="41" y="46"/>
                    </a:lnTo>
                    <a:lnTo>
                      <a:pt x="41" y="46"/>
                    </a:lnTo>
                    <a:lnTo>
                      <a:pt x="43" y="43"/>
                    </a:lnTo>
                    <a:lnTo>
                      <a:pt x="43" y="43"/>
                    </a:lnTo>
                    <a:lnTo>
                      <a:pt x="43" y="43"/>
                    </a:lnTo>
                    <a:lnTo>
                      <a:pt x="43" y="43"/>
                    </a:lnTo>
                    <a:lnTo>
                      <a:pt x="44" y="43"/>
                    </a:lnTo>
                    <a:lnTo>
                      <a:pt x="44" y="43"/>
                    </a:lnTo>
                    <a:lnTo>
                      <a:pt x="44" y="43"/>
                    </a:lnTo>
                    <a:lnTo>
                      <a:pt x="44" y="43"/>
                    </a:lnTo>
                    <a:lnTo>
                      <a:pt x="48" y="43"/>
                    </a:lnTo>
                    <a:lnTo>
                      <a:pt x="48" y="43"/>
                    </a:lnTo>
                    <a:lnTo>
                      <a:pt x="48" y="43"/>
                    </a:lnTo>
                    <a:lnTo>
                      <a:pt x="48" y="43"/>
                    </a:lnTo>
                    <a:lnTo>
                      <a:pt x="50" y="43"/>
                    </a:lnTo>
                    <a:lnTo>
                      <a:pt x="50" y="43"/>
                    </a:lnTo>
                    <a:lnTo>
                      <a:pt x="50" y="43"/>
                    </a:lnTo>
                    <a:lnTo>
                      <a:pt x="50" y="43"/>
                    </a:lnTo>
                    <a:lnTo>
                      <a:pt x="52" y="43"/>
                    </a:lnTo>
                    <a:lnTo>
                      <a:pt x="52" y="40"/>
                    </a:lnTo>
                    <a:lnTo>
                      <a:pt x="54" y="35"/>
                    </a:lnTo>
                    <a:lnTo>
                      <a:pt x="54" y="32"/>
                    </a:lnTo>
                    <a:lnTo>
                      <a:pt x="57" y="26"/>
                    </a:lnTo>
                    <a:lnTo>
                      <a:pt x="57" y="26"/>
                    </a:lnTo>
                    <a:lnTo>
                      <a:pt x="60" y="23"/>
                    </a:lnTo>
                    <a:lnTo>
                      <a:pt x="60" y="21"/>
                    </a:lnTo>
                    <a:lnTo>
                      <a:pt x="63" y="17"/>
                    </a:lnTo>
                    <a:lnTo>
                      <a:pt x="63" y="17"/>
                    </a:lnTo>
                    <a:lnTo>
                      <a:pt x="64" y="17"/>
                    </a:lnTo>
                    <a:lnTo>
                      <a:pt x="64" y="17"/>
                    </a:lnTo>
                    <a:lnTo>
                      <a:pt x="67" y="15"/>
                    </a:lnTo>
                    <a:lnTo>
                      <a:pt x="67" y="15"/>
                    </a:lnTo>
                    <a:lnTo>
                      <a:pt x="68" y="15"/>
                    </a:lnTo>
                    <a:lnTo>
                      <a:pt x="68" y="15"/>
                    </a:lnTo>
                    <a:lnTo>
                      <a:pt x="71" y="13"/>
                    </a:lnTo>
                    <a:lnTo>
                      <a:pt x="71" y="13"/>
                    </a:lnTo>
                    <a:lnTo>
                      <a:pt x="71" y="13"/>
                    </a:lnTo>
                    <a:lnTo>
                      <a:pt x="71" y="13"/>
                    </a:lnTo>
                    <a:lnTo>
                      <a:pt x="71" y="13"/>
                    </a:lnTo>
                    <a:lnTo>
                      <a:pt x="71" y="13"/>
                    </a:lnTo>
                    <a:lnTo>
                      <a:pt x="71" y="13"/>
                    </a:lnTo>
                    <a:lnTo>
                      <a:pt x="71" y="13"/>
                    </a:lnTo>
                    <a:lnTo>
                      <a:pt x="73" y="11"/>
                    </a:lnTo>
                    <a:lnTo>
                      <a:pt x="73" y="11"/>
                    </a:lnTo>
                    <a:lnTo>
                      <a:pt x="73" y="11"/>
                    </a:lnTo>
                    <a:lnTo>
                      <a:pt x="73" y="11"/>
                    </a:lnTo>
                    <a:lnTo>
                      <a:pt x="73" y="9"/>
                    </a:lnTo>
                    <a:lnTo>
                      <a:pt x="73" y="9"/>
                    </a:lnTo>
                    <a:lnTo>
                      <a:pt x="73" y="9"/>
                    </a:lnTo>
                    <a:lnTo>
                      <a:pt x="73" y="9"/>
                    </a:lnTo>
                    <a:lnTo>
                      <a:pt x="76" y="6"/>
                    </a:lnTo>
                    <a:lnTo>
                      <a:pt x="76" y="6"/>
                    </a:lnTo>
                    <a:lnTo>
                      <a:pt x="76" y="6"/>
                    </a:lnTo>
                    <a:lnTo>
                      <a:pt x="76" y="6"/>
                    </a:lnTo>
                    <a:lnTo>
                      <a:pt x="78" y="6"/>
                    </a:lnTo>
                    <a:lnTo>
                      <a:pt x="78" y="6"/>
                    </a:lnTo>
                    <a:lnTo>
                      <a:pt x="78" y="6"/>
                    </a:lnTo>
                    <a:lnTo>
                      <a:pt x="78" y="6"/>
                    </a:lnTo>
                    <a:lnTo>
                      <a:pt x="81" y="3"/>
                    </a:lnTo>
                    <a:lnTo>
                      <a:pt x="81" y="3"/>
                    </a:lnTo>
                    <a:lnTo>
                      <a:pt x="81" y="3"/>
                    </a:lnTo>
                    <a:lnTo>
                      <a:pt x="81" y="3"/>
                    </a:lnTo>
                    <a:lnTo>
                      <a:pt x="85" y="2"/>
                    </a:lnTo>
                    <a:lnTo>
                      <a:pt x="85" y="2"/>
                    </a:lnTo>
                    <a:lnTo>
                      <a:pt x="87" y="2"/>
                    </a:lnTo>
                    <a:lnTo>
                      <a:pt x="87" y="2"/>
                    </a:lnTo>
                    <a:lnTo>
                      <a:pt x="90" y="0"/>
                    </a:lnTo>
                    <a:lnTo>
                      <a:pt x="90" y="2"/>
                    </a:lnTo>
                    <a:lnTo>
                      <a:pt x="90" y="2"/>
                    </a:lnTo>
                    <a:lnTo>
                      <a:pt x="90" y="2"/>
                    </a:lnTo>
                    <a:lnTo>
                      <a:pt x="92" y="2"/>
                    </a:lnTo>
                    <a:lnTo>
                      <a:pt x="92" y="2"/>
                    </a:lnTo>
                    <a:lnTo>
                      <a:pt x="94" y="2"/>
                    </a:lnTo>
                    <a:lnTo>
                      <a:pt x="94" y="2"/>
                    </a:lnTo>
                    <a:lnTo>
                      <a:pt x="98" y="2"/>
                    </a:lnTo>
                    <a:lnTo>
                      <a:pt x="98" y="4"/>
                    </a:lnTo>
                    <a:lnTo>
                      <a:pt x="98" y="4"/>
                    </a:lnTo>
                    <a:lnTo>
                      <a:pt x="98" y="4"/>
                    </a:lnTo>
                    <a:lnTo>
                      <a:pt x="101" y="4"/>
                    </a:lnTo>
                    <a:lnTo>
                      <a:pt x="101" y="4"/>
                    </a:lnTo>
                    <a:lnTo>
                      <a:pt x="102" y="4"/>
                    </a:lnTo>
                    <a:lnTo>
                      <a:pt x="102" y="4"/>
                    </a:lnTo>
                    <a:lnTo>
                      <a:pt x="105" y="4"/>
                    </a:lnTo>
                    <a:lnTo>
                      <a:pt x="105" y="6"/>
                    </a:lnTo>
                    <a:lnTo>
                      <a:pt x="105" y="6"/>
                    </a:lnTo>
                    <a:lnTo>
                      <a:pt x="105" y="6"/>
                    </a:lnTo>
                    <a:lnTo>
                      <a:pt x="105" y="6"/>
                    </a:lnTo>
                    <a:lnTo>
                      <a:pt x="105" y="6"/>
                    </a:lnTo>
                    <a:lnTo>
                      <a:pt x="105" y="6"/>
                    </a:lnTo>
                    <a:lnTo>
                      <a:pt x="105" y="6"/>
                    </a:lnTo>
                    <a:lnTo>
                      <a:pt x="105" y="6"/>
                    </a:lnTo>
                    <a:lnTo>
                      <a:pt x="105" y="9"/>
                    </a:lnTo>
                    <a:lnTo>
                      <a:pt x="105" y="9"/>
                    </a:lnTo>
                    <a:lnTo>
                      <a:pt x="105" y="9"/>
                    </a:lnTo>
                    <a:lnTo>
                      <a:pt x="105" y="9"/>
                    </a:lnTo>
                    <a:lnTo>
                      <a:pt x="105" y="9"/>
                    </a:lnTo>
                    <a:lnTo>
                      <a:pt x="105" y="9"/>
                    </a:lnTo>
                    <a:lnTo>
                      <a:pt x="105" y="9"/>
                    </a:lnTo>
                    <a:lnTo>
                      <a:pt x="108" y="9"/>
                    </a:lnTo>
                    <a:lnTo>
                      <a:pt x="108" y="13"/>
                    </a:lnTo>
                    <a:lnTo>
                      <a:pt x="108" y="13"/>
                    </a:lnTo>
                    <a:lnTo>
                      <a:pt x="108" y="13"/>
                    </a:lnTo>
                    <a:lnTo>
                      <a:pt x="109" y="13"/>
                    </a:lnTo>
                    <a:lnTo>
                      <a:pt x="109" y="15"/>
                    </a:lnTo>
                    <a:lnTo>
                      <a:pt x="109" y="15"/>
                    </a:lnTo>
                    <a:lnTo>
                      <a:pt x="109" y="15"/>
                    </a:lnTo>
                    <a:lnTo>
                      <a:pt x="112" y="15"/>
                    </a:lnTo>
                    <a:lnTo>
                      <a:pt x="112" y="17"/>
                    </a:lnTo>
                    <a:lnTo>
                      <a:pt x="112" y="17"/>
                    </a:lnTo>
                    <a:lnTo>
                      <a:pt x="112" y="17"/>
                    </a:lnTo>
                    <a:lnTo>
                      <a:pt x="116" y="17"/>
                    </a:lnTo>
                    <a:lnTo>
                      <a:pt x="116" y="19"/>
                    </a:lnTo>
                    <a:lnTo>
                      <a:pt x="116" y="19"/>
                    </a:lnTo>
                    <a:lnTo>
                      <a:pt x="116" y="19"/>
                    </a:lnTo>
                    <a:lnTo>
                      <a:pt x="118" y="19"/>
                    </a:lnTo>
                    <a:lnTo>
                      <a:pt x="118" y="22"/>
                    </a:lnTo>
                    <a:lnTo>
                      <a:pt x="118" y="22"/>
                    </a:lnTo>
                    <a:lnTo>
                      <a:pt x="118" y="22"/>
                    </a:lnTo>
                    <a:lnTo>
                      <a:pt x="118" y="22"/>
                    </a:lnTo>
                    <a:lnTo>
                      <a:pt x="118" y="24"/>
                    </a:lnTo>
                    <a:lnTo>
                      <a:pt x="118" y="24"/>
                    </a:lnTo>
                    <a:lnTo>
                      <a:pt x="118" y="24"/>
                    </a:lnTo>
                    <a:lnTo>
                      <a:pt x="120" y="24"/>
                    </a:lnTo>
                    <a:lnTo>
                      <a:pt x="120" y="28"/>
                    </a:lnTo>
                    <a:lnTo>
                      <a:pt x="120" y="28"/>
                    </a:lnTo>
                    <a:lnTo>
                      <a:pt x="120" y="28"/>
                    </a:lnTo>
                    <a:lnTo>
                      <a:pt x="121" y="28"/>
                    </a:lnTo>
                    <a:lnTo>
                      <a:pt x="121" y="29"/>
                    </a:lnTo>
                    <a:lnTo>
                      <a:pt x="121" y="29"/>
                    </a:lnTo>
                    <a:lnTo>
                      <a:pt x="121" y="29"/>
                    </a:lnTo>
                    <a:lnTo>
                      <a:pt x="125" y="29"/>
                    </a:lnTo>
                    <a:lnTo>
                      <a:pt x="125" y="30"/>
                    </a:lnTo>
                    <a:lnTo>
                      <a:pt x="125" y="30"/>
                    </a:lnTo>
                    <a:lnTo>
                      <a:pt x="125" y="30"/>
                    </a:lnTo>
                    <a:lnTo>
                      <a:pt x="127" y="30"/>
                    </a:lnTo>
                    <a:lnTo>
                      <a:pt x="127" y="30"/>
                    </a:lnTo>
                    <a:lnTo>
                      <a:pt x="127" y="30"/>
                    </a:lnTo>
                    <a:lnTo>
                      <a:pt x="127" y="30"/>
                    </a:lnTo>
                    <a:lnTo>
                      <a:pt x="129" y="29"/>
                    </a:lnTo>
                    <a:lnTo>
                      <a:pt x="129" y="29"/>
                    </a:lnTo>
                    <a:lnTo>
                      <a:pt x="129" y="29"/>
                    </a:lnTo>
                    <a:lnTo>
                      <a:pt x="129" y="29"/>
                    </a:lnTo>
                    <a:lnTo>
                      <a:pt x="131" y="26"/>
                    </a:lnTo>
                    <a:lnTo>
                      <a:pt x="131" y="26"/>
                    </a:lnTo>
                    <a:lnTo>
                      <a:pt x="131" y="26"/>
                    </a:lnTo>
                    <a:lnTo>
                      <a:pt x="131" y="26"/>
                    </a:lnTo>
                    <a:lnTo>
                      <a:pt x="134" y="23"/>
                    </a:lnTo>
                    <a:lnTo>
                      <a:pt x="134" y="23"/>
                    </a:lnTo>
                    <a:lnTo>
                      <a:pt x="134" y="23"/>
                    </a:lnTo>
                    <a:lnTo>
                      <a:pt x="134" y="23"/>
                    </a:lnTo>
                    <a:lnTo>
                      <a:pt x="136" y="22"/>
                    </a:lnTo>
                    <a:lnTo>
                      <a:pt x="136" y="22"/>
                    </a:lnTo>
                    <a:lnTo>
                      <a:pt x="139" y="22"/>
                    </a:lnTo>
                    <a:lnTo>
                      <a:pt x="139" y="22"/>
                    </a:lnTo>
                    <a:lnTo>
                      <a:pt x="142" y="19"/>
                    </a:lnTo>
                    <a:lnTo>
                      <a:pt x="142" y="19"/>
                    </a:lnTo>
                    <a:lnTo>
                      <a:pt x="144" y="19"/>
                    </a:lnTo>
                    <a:lnTo>
                      <a:pt x="144" y="19"/>
                    </a:lnTo>
                    <a:lnTo>
                      <a:pt x="147" y="17"/>
                    </a:lnTo>
                    <a:lnTo>
                      <a:pt x="147" y="17"/>
                    </a:lnTo>
                    <a:lnTo>
                      <a:pt x="148" y="17"/>
                    </a:lnTo>
                    <a:lnTo>
                      <a:pt x="148" y="17"/>
                    </a:lnTo>
                    <a:lnTo>
                      <a:pt x="151" y="15"/>
                    </a:lnTo>
                    <a:lnTo>
                      <a:pt x="151" y="17"/>
                    </a:lnTo>
                    <a:lnTo>
                      <a:pt x="151" y="17"/>
                    </a:lnTo>
                    <a:lnTo>
                      <a:pt x="151" y="17"/>
                    </a:lnTo>
                    <a:lnTo>
                      <a:pt x="151" y="17"/>
                    </a:lnTo>
                    <a:lnTo>
                      <a:pt x="151" y="19"/>
                    </a:lnTo>
                    <a:lnTo>
                      <a:pt x="151" y="19"/>
                    </a:lnTo>
                    <a:lnTo>
                      <a:pt x="151" y="19"/>
                    </a:lnTo>
                    <a:lnTo>
                      <a:pt x="152" y="19"/>
                    </a:lnTo>
                    <a:lnTo>
                      <a:pt x="152" y="21"/>
                    </a:lnTo>
                    <a:lnTo>
                      <a:pt x="152" y="21"/>
                    </a:lnTo>
                    <a:lnTo>
                      <a:pt x="152" y="21"/>
                    </a:lnTo>
                    <a:lnTo>
                      <a:pt x="152" y="21"/>
                    </a:lnTo>
                    <a:lnTo>
                      <a:pt x="152" y="21"/>
                    </a:lnTo>
                    <a:lnTo>
                      <a:pt x="152" y="21"/>
                    </a:lnTo>
                    <a:lnTo>
                      <a:pt x="152" y="21"/>
                    </a:lnTo>
                    <a:lnTo>
                      <a:pt x="154" y="21"/>
                    </a:lnTo>
                    <a:lnTo>
                      <a:pt x="154" y="22"/>
                    </a:lnTo>
                    <a:lnTo>
                      <a:pt x="154" y="22"/>
                    </a:lnTo>
                    <a:lnTo>
                      <a:pt x="154" y="22"/>
                    </a:lnTo>
                    <a:lnTo>
                      <a:pt x="156" y="22"/>
                    </a:lnTo>
                    <a:lnTo>
                      <a:pt x="156" y="22"/>
                    </a:lnTo>
                    <a:lnTo>
                      <a:pt x="158" y="22"/>
                    </a:lnTo>
                    <a:lnTo>
                      <a:pt x="158" y="22"/>
                    </a:lnTo>
                    <a:lnTo>
                      <a:pt x="162" y="20"/>
                    </a:lnTo>
                    <a:lnTo>
                      <a:pt x="162" y="20"/>
                    </a:lnTo>
                    <a:lnTo>
                      <a:pt x="162" y="20"/>
                    </a:lnTo>
                    <a:lnTo>
                      <a:pt x="162" y="20"/>
                    </a:lnTo>
                    <a:lnTo>
                      <a:pt x="164" y="17"/>
                    </a:lnTo>
                    <a:lnTo>
                      <a:pt x="164" y="17"/>
                    </a:lnTo>
                    <a:lnTo>
                      <a:pt x="166" y="17"/>
                    </a:lnTo>
                    <a:lnTo>
                      <a:pt x="166" y="17"/>
                    </a:lnTo>
                    <a:lnTo>
                      <a:pt x="168" y="15"/>
                    </a:lnTo>
                    <a:lnTo>
                      <a:pt x="167" y="19"/>
                    </a:lnTo>
                    <a:lnTo>
                      <a:pt x="167" y="19"/>
                    </a:lnTo>
                    <a:lnTo>
                      <a:pt x="167" y="22"/>
                    </a:lnTo>
                    <a:lnTo>
                      <a:pt x="167" y="22"/>
                    </a:lnTo>
                    <a:lnTo>
                      <a:pt x="167" y="24"/>
                    </a:lnTo>
                    <a:lnTo>
                      <a:pt x="167" y="28"/>
                    </a:lnTo>
                    <a:lnTo>
                      <a:pt x="167" y="31"/>
                    </a:lnTo>
                    <a:lnTo>
                      <a:pt x="167" y="32"/>
                    </a:lnTo>
                    <a:lnTo>
                      <a:pt x="164" y="35"/>
                    </a:lnTo>
                    <a:lnTo>
                      <a:pt x="164" y="38"/>
                    </a:lnTo>
                    <a:lnTo>
                      <a:pt x="164" y="41"/>
                    </a:lnTo>
                    <a:lnTo>
                      <a:pt x="164" y="43"/>
                    </a:lnTo>
                    <a:lnTo>
                      <a:pt x="164" y="46"/>
                    </a:lnTo>
                    <a:lnTo>
                      <a:pt x="164" y="46"/>
                    </a:lnTo>
                    <a:lnTo>
                      <a:pt x="164" y="48"/>
                    </a:lnTo>
                    <a:lnTo>
                      <a:pt x="164" y="48"/>
                    </a:lnTo>
                    <a:lnTo>
                      <a:pt x="162" y="50"/>
                    </a:lnTo>
                    <a:lnTo>
                      <a:pt x="162" y="50"/>
                    </a:lnTo>
                    <a:lnTo>
                      <a:pt x="162" y="52"/>
                    </a:lnTo>
                    <a:lnTo>
                      <a:pt x="162" y="52"/>
                    </a:lnTo>
                    <a:lnTo>
                      <a:pt x="162" y="55"/>
                    </a:lnTo>
                    <a:lnTo>
                      <a:pt x="162" y="55"/>
                    </a:lnTo>
                    <a:lnTo>
                      <a:pt x="162" y="57"/>
                    </a:lnTo>
                    <a:lnTo>
                      <a:pt x="162" y="57"/>
                    </a:lnTo>
                    <a:lnTo>
                      <a:pt x="160" y="59"/>
                    </a:lnTo>
                    <a:lnTo>
                      <a:pt x="160" y="59"/>
                    </a:lnTo>
                    <a:lnTo>
                      <a:pt x="160" y="63"/>
                    </a:lnTo>
                    <a:lnTo>
                      <a:pt x="160" y="63"/>
                    </a:lnTo>
                    <a:lnTo>
                      <a:pt x="160" y="65"/>
                    </a:lnTo>
                    <a:lnTo>
                      <a:pt x="160" y="65"/>
                    </a:lnTo>
                    <a:lnTo>
                      <a:pt x="160" y="65"/>
                    </a:lnTo>
                    <a:lnTo>
                      <a:pt x="162" y="65"/>
                    </a:lnTo>
                    <a:lnTo>
                      <a:pt x="162" y="66"/>
                    </a:lnTo>
                    <a:lnTo>
                      <a:pt x="162" y="66"/>
                    </a:lnTo>
                    <a:lnTo>
                      <a:pt x="162" y="66"/>
                    </a:lnTo>
                    <a:lnTo>
                      <a:pt x="164" y="66"/>
                    </a:lnTo>
                    <a:lnTo>
                      <a:pt x="164" y="66"/>
                    </a:lnTo>
                    <a:lnTo>
                      <a:pt x="164" y="66"/>
                    </a:lnTo>
                    <a:lnTo>
                      <a:pt x="164" y="66"/>
                    </a:lnTo>
                    <a:lnTo>
                      <a:pt x="167" y="66"/>
                    </a:lnTo>
                    <a:lnTo>
                      <a:pt x="167" y="66"/>
                    </a:lnTo>
                    <a:lnTo>
                      <a:pt x="167" y="66"/>
                    </a:lnTo>
                    <a:lnTo>
                      <a:pt x="167" y="66"/>
                    </a:lnTo>
                    <a:lnTo>
                      <a:pt x="170" y="66"/>
                    </a:lnTo>
                    <a:lnTo>
                      <a:pt x="170" y="66"/>
                    </a:lnTo>
                    <a:lnTo>
                      <a:pt x="170" y="66"/>
                    </a:lnTo>
                    <a:lnTo>
                      <a:pt x="170" y="66"/>
                    </a:lnTo>
                    <a:lnTo>
                      <a:pt x="173" y="65"/>
                    </a:lnTo>
                    <a:lnTo>
                      <a:pt x="173" y="68"/>
                    </a:lnTo>
                    <a:lnTo>
                      <a:pt x="173" y="68"/>
                    </a:lnTo>
                    <a:lnTo>
                      <a:pt x="173" y="70"/>
                    </a:lnTo>
                    <a:lnTo>
                      <a:pt x="175" y="70"/>
                    </a:lnTo>
                    <a:lnTo>
                      <a:pt x="175" y="73"/>
                    </a:lnTo>
                    <a:lnTo>
                      <a:pt x="175" y="75"/>
                    </a:lnTo>
                    <a:lnTo>
                      <a:pt x="175" y="78"/>
                    </a:lnTo>
                    <a:lnTo>
                      <a:pt x="178" y="78"/>
                    </a:lnTo>
                    <a:lnTo>
                      <a:pt x="178" y="81"/>
                    </a:lnTo>
                    <a:lnTo>
                      <a:pt x="178" y="83"/>
                    </a:lnTo>
                    <a:lnTo>
                      <a:pt x="178" y="86"/>
                    </a:lnTo>
                    <a:lnTo>
                      <a:pt x="181" y="86"/>
                    </a:lnTo>
                    <a:lnTo>
                      <a:pt x="181" y="88"/>
                    </a:lnTo>
                    <a:lnTo>
                      <a:pt x="183" y="88"/>
                    </a:lnTo>
                    <a:lnTo>
                      <a:pt x="183" y="88"/>
                    </a:lnTo>
                    <a:lnTo>
                      <a:pt x="186" y="88"/>
                    </a:lnTo>
                    <a:lnTo>
                      <a:pt x="185" y="92"/>
                    </a:lnTo>
                    <a:lnTo>
                      <a:pt x="185" y="92"/>
                    </a:lnTo>
                    <a:lnTo>
                      <a:pt x="185" y="94"/>
                    </a:lnTo>
                    <a:lnTo>
                      <a:pt x="187" y="94"/>
                    </a:lnTo>
                    <a:lnTo>
                      <a:pt x="187" y="98"/>
                    </a:lnTo>
                    <a:lnTo>
                      <a:pt x="190" y="100"/>
                    </a:lnTo>
                    <a:lnTo>
                      <a:pt x="190" y="103"/>
                    </a:lnTo>
                    <a:lnTo>
                      <a:pt x="193" y="103"/>
                    </a:lnTo>
                    <a:lnTo>
                      <a:pt x="193" y="106"/>
                    </a:lnTo>
                    <a:lnTo>
                      <a:pt x="195" y="109"/>
                    </a:lnTo>
                    <a:lnTo>
                      <a:pt x="195" y="112"/>
                    </a:lnTo>
                    <a:lnTo>
                      <a:pt x="199" y="112"/>
                    </a:lnTo>
                    <a:lnTo>
                      <a:pt x="199" y="115"/>
                    </a:lnTo>
                    <a:lnTo>
                      <a:pt x="201" y="115"/>
                    </a:lnTo>
                    <a:lnTo>
                      <a:pt x="201" y="117"/>
                    </a:lnTo>
                    <a:lnTo>
                      <a:pt x="203" y="117"/>
                    </a:lnTo>
                    <a:lnTo>
                      <a:pt x="201" y="120"/>
                    </a:lnTo>
                    <a:lnTo>
                      <a:pt x="201" y="121"/>
                    </a:lnTo>
                    <a:lnTo>
                      <a:pt x="199" y="125"/>
                    </a:lnTo>
                    <a:lnTo>
                      <a:pt x="199" y="125"/>
                    </a:lnTo>
                    <a:lnTo>
                      <a:pt x="197" y="127"/>
                    </a:lnTo>
                    <a:lnTo>
                      <a:pt x="197" y="131"/>
                    </a:lnTo>
                    <a:lnTo>
                      <a:pt x="195" y="134"/>
                    </a:lnTo>
                    <a:lnTo>
                      <a:pt x="195" y="134"/>
                    </a:lnTo>
                    <a:lnTo>
                      <a:pt x="191" y="137"/>
                    </a:lnTo>
                    <a:lnTo>
                      <a:pt x="191" y="140"/>
                    </a:lnTo>
                    <a:lnTo>
                      <a:pt x="188" y="143"/>
                    </a:lnTo>
                    <a:lnTo>
                      <a:pt x="188" y="145"/>
                    </a:lnTo>
                    <a:lnTo>
                      <a:pt x="186" y="148"/>
                    </a:lnTo>
                    <a:lnTo>
                      <a:pt x="186" y="148"/>
                    </a:lnTo>
                    <a:lnTo>
                      <a:pt x="186" y="149"/>
                    </a:lnTo>
                    <a:lnTo>
                      <a:pt x="186" y="149"/>
                    </a:lnTo>
                    <a:lnTo>
                      <a:pt x="184" y="151"/>
                    </a:lnTo>
                    <a:lnTo>
                      <a:pt x="184" y="151"/>
                    </a:lnTo>
                    <a:lnTo>
                      <a:pt x="181" y="153"/>
                    </a:lnTo>
                    <a:lnTo>
                      <a:pt x="181" y="153"/>
                    </a:lnTo>
                    <a:lnTo>
                      <a:pt x="178" y="156"/>
                    </a:lnTo>
                    <a:lnTo>
                      <a:pt x="175" y="156"/>
                    </a:lnTo>
                    <a:lnTo>
                      <a:pt x="172" y="160"/>
                    </a:lnTo>
                    <a:lnTo>
                      <a:pt x="172" y="160"/>
                    </a:lnTo>
                    <a:lnTo>
                      <a:pt x="169" y="162"/>
                    </a:lnTo>
                    <a:lnTo>
                      <a:pt x="166" y="164"/>
                    </a:lnTo>
                    <a:lnTo>
                      <a:pt x="162" y="168"/>
                    </a:lnTo>
                    <a:lnTo>
                      <a:pt x="160" y="168"/>
                    </a:lnTo>
                    <a:lnTo>
                      <a:pt x="157" y="171"/>
                    </a:lnTo>
                    <a:lnTo>
                      <a:pt x="156" y="171"/>
                    </a:lnTo>
                    <a:lnTo>
                      <a:pt x="154" y="171"/>
                    </a:lnTo>
                    <a:lnTo>
                      <a:pt x="154" y="171"/>
                    </a:lnTo>
                    <a:lnTo>
                      <a:pt x="154" y="174"/>
                    </a:lnTo>
                    <a:lnTo>
                      <a:pt x="154" y="174"/>
                    </a:lnTo>
                    <a:lnTo>
                      <a:pt x="154" y="174"/>
                    </a:lnTo>
                    <a:lnTo>
                      <a:pt x="154" y="174"/>
                    </a:lnTo>
                    <a:lnTo>
                      <a:pt x="154" y="176"/>
                    </a:lnTo>
                    <a:lnTo>
                      <a:pt x="154" y="176"/>
                    </a:lnTo>
                    <a:lnTo>
                      <a:pt x="154" y="176"/>
                    </a:lnTo>
                    <a:lnTo>
                      <a:pt x="154" y="176"/>
                    </a:lnTo>
                    <a:lnTo>
                      <a:pt x="154" y="179"/>
                    </a:lnTo>
                    <a:lnTo>
                      <a:pt x="154" y="179"/>
                    </a:lnTo>
                    <a:lnTo>
                      <a:pt x="154" y="179"/>
                    </a:lnTo>
                    <a:lnTo>
                      <a:pt x="154" y="179"/>
                    </a:lnTo>
                    <a:lnTo>
                      <a:pt x="154" y="179"/>
                    </a:lnTo>
                    <a:lnTo>
                      <a:pt x="154" y="179"/>
                    </a:lnTo>
                    <a:lnTo>
                      <a:pt x="154" y="179"/>
                    </a:lnTo>
                    <a:lnTo>
                      <a:pt x="154" y="179"/>
                    </a:lnTo>
                    <a:lnTo>
                      <a:pt x="151" y="180"/>
                    </a:lnTo>
                    <a:lnTo>
                      <a:pt x="151" y="180"/>
                    </a:lnTo>
                    <a:lnTo>
                      <a:pt x="150" y="180"/>
                    </a:lnTo>
                    <a:lnTo>
                      <a:pt x="150" y="180"/>
                    </a:lnTo>
                    <a:lnTo>
                      <a:pt x="147" y="180"/>
                    </a:lnTo>
                    <a:lnTo>
                      <a:pt x="147" y="180"/>
                    </a:lnTo>
                    <a:lnTo>
                      <a:pt x="145" y="180"/>
                    </a:lnTo>
                    <a:lnTo>
                      <a:pt x="145" y="178"/>
                    </a:lnTo>
                    <a:lnTo>
                      <a:pt x="142" y="178"/>
                    </a:lnTo>
                    <a:lnTo>
                      <a:pt x="142" y="178"/>
                    </a:lnTo>
                    <a:lnTo>
                      <a:pt x="139" y="178"/>
                    </a:lnTo>
                    <a:lnTo>
                      <a:pt x="139" y="177"/>
                    </a:lnTo>
                    <a:lnTo>
                      <a:pt x="137" y="177"/>
                    </a:lnTo>
                    <a:lnTo>
                      <a:pt x="137" y="177"/>
                    </a:lnTo>
                    <a:lnTo>
                      <a:pt x="137" y="177"/>
                    </a:lnTo>
                    <a:lnTo>
                      <a:pt x="137" y="175"/>
                    </a:lnTo>
                    <a:lnTo>
                      <a:pt x="136" y="175"/>
                    </a:lnTo>
                    <a:lnTo>
                      <a:pt x="136" y="175"/>
                    </a:lnTo>
                    <a:lnTo>
                      <a:pt x="136" y="175"/>
                    </a:lnTo>
                    <a:lnTo>
                      <a:pt x="136" y="171"/>
                    </a:lnTo>
                    <a:lnTo>
                      <a:pt x="136" y="171"/>
                    </a:lnTo>
                    <a:lnTo>
                      <a:pt x="136" y="169"/>
                    </a:lnTo>
                    <a:lnTo>
                      <a:pt x="136" y="169"/>
                    </a:lnTo>
                    <a:lnTo>
                      <a:pt x="138" y="167"/>
                    </a:lnTo>
                    <a:lnTo>
                      <a:pt x="138" y="167"/>
                    </a:lnTo>
                    <a:lnTo>
                      <a:pt x="138" y="166"/>
                    </a:lnTo>
                    <a:lnTo>
                      <a:pt x="138" y="166"/>
                    </a:lnTo>
                    <a:lnTo>
                      <a:pt x="139" y="162"/>
                    </a:lnTo>
                    <a:lnTo>
                      <a:pt x="139" y="162"/>
                    </a:lnTo>
                    <a:lnTo>
                      <a:pt x="139" y="160"/>
                    </a:lnTo>
                    <a:lnTo>
                      <a:pt x="139" y="160"/>
                    </a:lnTo>
                    <a:lnTo>
                      <a:pt x="141" y="158"/>
                    </a:lnTo>
                    <a:lnTo>
                      <a:pt x="141" y="158"/>
                    </a:lnTo>
                    <a:lnTo>
                      <a:pt x="141" y="158"/>
                    </a:lnTo>
                    <a:lnTo>
                      <a:pt x="141" y="158"/>
                    </a:lnTo>
                    <a:lnTo>
                      <a:pt x="141" y="154"/>
                    </a:lnTo>
                    <a:lnTo>
                      <a:pt x="141" y="154"/>
                    </a:lnTo>
                    <a:lnTo>
                      <a:pt x="141" y="154"/>
                    </a:lnTo>
                    <a:lnTo>
                      <a:pt x="141" y="154"/>
                    </a:lnTo>
                    <a:lnTo>
                      <a:pt x="144" y="151"/>
                    </a:lnTo>
                    <a:lnTo>
                      <a:pt x="144" y="151"/>
                    </a:lnTo>
                    <a:lnTo>
                      <a:pt x="144" y="151"/>
                    </a:lnTo>
                    <a:lnTo>
                      <a:pt x="144" y="151"/>
                    </a:lnTo>
                    <a:lnTo>
                      <a:pt x="145" y="148"/>
                    </a:lnTo>
                    <a:lnTo>
                      <a:pt x="145" y="148"/>
                    </a:lnTo>
                    <a:lnTo>
                      <a:pt x="145" y="145"/>
                    </a:lnTo>
                    <a:lnTo>
                      <a:pt x="145" y="145"/>
                    </a:lnTo>
                    <a:lnTo>
                      <a:pt x="146" y="142"/>
                    </a:lnTo>
                    <a:lnTo>
                      <a:pt x="144" y="142"/>
                    </a:lnTo>
                    <a:lnTo>
                      <a:pt x="144" y="142"/>
                    </a:lnTo>
                    <a:lnTo>
                      <a:pt x="144" y="142"/>
                    </a:lnTo>
                    <a:lnTo>
                      <a:pt x="144" y="140"/>
                    </a:lnTo>
                    <a:lnTo>
                      <a:pt x="144" y="140"/>
                    </a:lnTo>
                    <a:lnTo>
                      <a:pt x="144" y="138"/>
                    </a:lnTo>
                    <a:lnTo>
                      <a:pt x="144" y="138"/>
                    </a:lnTo>
                    <a:lnTo>
                      <a:pt x="144" y="135"/>
                    </a:lnTo>
                    <a:lnTo>
                      <a:pt x="142" y="135"/>
                    </a:lnTo>
                    <a:lnTo>
                      <a:pt x="142" y="133"/>
                    </a:lnTo>
                    <a:lnTo>
                      <a:pt x="142" y="133"/>
                    </a:lnTo>
                    <a:lnTo>
                      <a:pt x="142" y="129"/>
                    </a:lnTo>
                    <a:lnTo>
                      <a:pt x="142" y="129"/>
                    </a:lnTo>
                    <a:lnTo>
                      <a:pt x="142" y="129"/>
                    </a:lnTo>
                    <a:lnTo>
                      <a:pt x="142" y="129"/>
                    </a:lnTo>
                    <a:lnTo>
                      <a:pt x="142" y="125"/>
                    </a:lnTo>
                    <a:lnTo>
                      <a:pt x="140" y="125"/>
                    </a:lnTo>
                    <a:lnTo>
                      <a:pt x="140" y="125"/>
                    </a:lnTo>
                    <a:lnTo>
                      <a:pt x="140" y="125"/>
                    </a:lnTo>
                    <a:lnTo>
                      <a:pt x="140" y="125"/>
                    </a:lnTo>
                    <a:lnTo>
                      <a:pt x="137" y="125"/>
                    </a:lnTo>
                    <a:lnTo>
                      <a:pt x="137" y="125"/>
                    </a:lnTo>
                    <a:lnTo>
                      <a:pt x="137" y="125"/>
                    </a:lnTo>
                    <a:lnTo>
                      <a:pt x="137" y="121"/>
                    </a:lnTo>
                    <a:lnTo>
                      <a:pt x="134" y="121"/>
                    </a:lnTo>
                    <a:lnTo>
                      <a:pt x="134" y="121"/>
                    </a:lnTo>
                    <a:lnTo>
                      <a:pt x="134" y="121"/>
                    </a:lnTo>
                    <a:lnTo>
                      <a:pt x="134" y="118"/>
                    </a:lnTo>
                    <a:lnTo>
                      <a:pt x="133" y="118"/>
                    </a:lnTo>
                    <a:lnTo>
                      <a:pt x="133" y="117"/>
                    </a:lnTo>
                    <a:lnTo>
                      <a:pt x="133" y="117"/>
                    </a:lnTo>
                    <a:lnTo>
                      <a:pt x="133" y="115"/>
                    </a:lnTo>
                    <a:lnTo>
                      <a:pt x="131" y="115"/>
                    </a:lnTo>
                    <a:lnTo>
                      <a:pt x="131" y="115"/>
                    </a:lnTo>
                    <a:lnTo>
                      <a:pt x="131" y="115"/>
                    </a:lnTo>
                    <a:lnTo>
                      <a:pt x="131" y="113"/>
                    </a:lnTo>
                    <a:lnTo>
                      <a:pt x="131" y="113"/>
                    </a:lnTo>
                    <a:lnTo>
                      <a:pt x="131" y="112"/>
                    </a:lnTo>
                    <a:lnTo>
                      <a:pt x="131" y="112"/>
                    </a:lnTo>
                    <a:lnTo>
                      <a:pt x="133" y="109"/>
                    </a:lnTo>
                    <a:lnTo>
                      <a:pt x="133" y="109"/>
                    </a:lnTo>
                    <a:lnTo>
                      <a:pt x="133" y="109"/>
                    </a:lnTo>
                    <a:lnTo>
                      <a:pt x="133" y="109"/>
                    </a:lnTo>
                    <a:lnTo>
                      <a:pt x="134" y="106"/>
                    </a:lnTo>
                    <a:lnTo>
                      <a:pt x="134" y="106"/>
                    </a:lnTo>
                    <a:lnTo>
                      <a:pt x="134" y="104"/>
                    </a:lnTo>
                    <a:lnTo>
                      <a:pt x="134" y="104"/>
                    </a:lnTo>
                    <a:lnTo>
                      <a:pt x="137" y="101"/>
                    </a:lnTo>
                    <a:lnTo>
                      <a:pt x="135" y="101"/>
                    </a:lnTo>
                    <a:lnTo>
                      <a:pt x="135" y="98"/>
                    </a:lnTo>
                    <a:lnTo>
                      <a:pt x="134" y="96"/>
                    </a:lnTo>
                    <a:lnTo>
                      <a:pt x="134" y="92"/>
                    </a:lnTo>
                    <a:lnTo>
                      <a:pt x="131" y="90"/>
                    </a:lnTo>
                    <a:lnTo>
                      <a:pt x="131" y="86"/>
                    </a:lnTo>
                    <a:lnTo>
                      <a:pt x="127" y="83"/>
                    </a:lnTo>
                    <a:lnTo>
                      <a:pt x="127" y="79"/>
                    </a:lnTo>
                    <a:lnTo>
                      <a:pt x="125" y="78"/>
                    </a:lnTo>
                    <a:lnTo>
                      <a:pt x="125" y="75"/>
                    </a:lnTo>
                    <a:lnTo>
                      <a:pt x="121" y="72"/>
                    </a:lnTo>
                    <a:lnTo>
                      <a:pt x="121" y="69"/>
                    </a:lnTo>
                    <a:lnTo>
                      <a:pt x="118" y="69"/>
                    </a:lnTo>
                    <a:lnTo>
                      <a:pt x="118" y="66"/>
                    </a:lnTo>
                    <a:lnTo>
                      <a:pt x="118" y="66"/>
                    </a:lnTo>
                    <a:lnTo>
                      <a:pt x="118" y="63"/>
                    </a:lnTo>
                    <a:lnTo>
                      <a:pt x="116" y="63"/>
                    </a:lnTo>
                    <a:lnTo>
                      <a:pt x="114" y="63"/>
                    </a:lnTo>
                    <a:lnTo>
                      <a:pt x="111" y="63"/>
                    </a:lnTo>
                    <a:lnTo>
                      <a:pt x="111" y="59"/>
                    </a:lnTo>
                    <a:lnTo>
                      <a:pt x="108" y="59"/>
                    </a:lnTo>
                    <a:lnTo>
                      <a:pt x="105" y="57"/>
                    </a:lnTo>
                    <a:lnTo>
                      <a:pt x="102" y="57"/>
                    </a:lnTo>
                    <a:lnTo>
                      <a:pt x="100" y="55"/>
                    </a:lnTo>
                    <a:lnTo>
                      <a:pt x="96" y="55"/>
                    </a:lnTo>
                    <a:lnTo>
                      <a:pt x="94" y="55"/>
                    </a:lnTo>
                    <a:lnTo>
                      <a:pt x="90" y="55"/>
                    </a:lnTo>
                    <a:lnTo>
                      <a:pt x="89" y="52"/>
                    </a:lnTo>
                    <a:lnTo>
                      <a:pt x="85" y="52"/>
                    </a:lnTo>
                    <a:lnTo>
                      <a:pt x="85" y="52"/>
                    </a:lnTo>
                    <a:lnTo>
                      <a:pt x="85" y="52"/>
                    </a:lnTo>
                    <a:lnTo>
                      <a:pt x="85" y="50"/>
                    </a:lnTo>
                    <a:lnTo>
                      <a:pt x="81" y="53"/>
                    </a:lnTo>
                    <a:lnTo>
                      <a:pt x="81" y="53"/>
                    </a:lnTo>
                    <a:lnTo>
                      <a:pt x="78" y="55"/>
                    </a:lnTo>
                    <a:lnTo>
                      <a:pt x="78" y="55"/>
                    </a:lnTo>
                    <a:lnTo>
                      <a:pt x="75" y="59"/>
                    </a:lnTo>
                    <a:lnTo>
                      <a:pt x="73" y="61"/>
                    </a:lnTo>
                    <a:lnTo>
                      <a:pt x="70" y="64"/>
                    </a:lnTo>
                    <a:lnTo>
                      <a:pt x="70" y="64"/>
                    </a:lnTo>
                    <a:lnTo>
                      <a:pt x="67" y="67"/>
                    </a:lnTo>
                    <a:lnTo>
                      <a:pt x="65" y="69"/>
                    </a:lnTo>
                    <a:lnTo>
                      <a:pt x="61" y="72"/>
                    </a:lnTo>
                    <a:lnTo>
                      <a:pt x="61" y="72"/>
                    </a:lnTo>
                    <a:lnTo>
                      <a:pt x="60" y="75"/>
                    </a:lnTo>
                    <a:lnTo>
                      <a:pt x="60" y="75"/>
                    </a:lnTo>
                    <a:lnTo>
                      <a:pt x="60" y="75"/>
                    </a:lnTo>
                    <a:lnTo>
                      <a:pt x="60" y="75"/>
                    </a:lnTo>
                    <a:lnTo>
                      <a:pt x="57" y="78"/>
                    </a:lnTo>
                    <a:lnTo>
                      <a:pt x="57" y="78"/>
                    </a:lnTo>
                    <a:lnTo>
                      <a:pt x="54" y="81"/>
                    </a:lnTo>
                    <a:lnTo>
                      <a:pt x="54" y="81"/>
                    </a:lnTo>
                    <a:lnTo>
                      <a:pt x="52" y="83"/>
                    </a:lnTo>
                    <a:lnTo>
                      <a:pt x="52" y="85"/>
                    </a:lnTo>
                    <a:lnTo>
                      <a:pt x="52" y="88"/>
                    </a:lnTo>
                    <a:lnTo>
                      <a:pt x="52" y="88"/>
                    </a:lnTo>
                    <a:lnTo>
                      <a:pt x="48" y="92"/>
                    </a:lnTo>
                    <a:lnTo>
                      <a:pt x="48" y="94"/>
                    </a:lnTo>
                    <a:lnTo>
                      <a:pt x="48" y="98"/>
                    </a:lnTo>
                    <a:lnTo>
                      <a:pt x="48" y="98"/>
                    </a:lnTo>
                    <a:lnTo>
                      <a:pt x="46" y="101"/>
                    </a:lnTo>
                    <a:lnTo>
                      <a:pt x="46" y="101"/>
                    </a:lnTo>
                    <a:lnTo>
                      <a:pt x="46" y="101"/>
                    </a:lnTo>
                    <a:lnTo>
                      <a:pt x="46" y="101"/>
                    </a:lnTo>
                    <a:lnTo>
                      <a:pt x="44" y="104"/>
                    </a:lnTo>
                    <a:lnTo>
                      <a:pt x="44" y="104"/>
                    </a:lnTo>
                    <a:lnTo>
                      <a:pt x="44" y="104"/>
                    </a:lnTo>
                    <a:lnTo>
                      <a:pt x="44" y="104"/>
                    </a:lnTo>
                    <a:lnTo>
                      <a:pt x="43" y="105"/>
                    </a:lnTo>
                    <a:lnTo>
                      <a:pt x="43" y="105"/>
                    </a:lnTo>
                    <a:lnTo>
                      <a:pt x="43" y="105"/>
                    </a:lnTo>
                    <a:lnTo>
                      <a:pt x="43" y="105"/>
                    </a:lnTo>
                    <a:lnTo>
                      <a:pt x="41" y="107"/>
                    </a:lnTo>
                    <a:lnTo>
                      <a:pt x="41" y="107"/>
                    </a:lnTo>
                    <a:lnTo>
                      <a:pt x="41" y="107"/>
                    </a:lnTo>
                    <a:lnTo>
                      <a:pt x="41" y="107"/>
                    </a:lnTo>
                    <a:lnTo>
                      <a:pt x="41" y="107"/>
                    </a:lnTo>
                    <a:lnTo>
                      <a:pt x="41" y="107"/>
                    </a:lnTo>
                    <a:lnTo>
                      <a:pt x="41" y="107"/>
                    </a:lnTo>
                    <a:lnTo>
                      <a:pt x="41" y="107"/>
                    </a:lnTo>
                    <a:lnTo>
                      <a:pt x="41" y="110"/>
                    </a:lnTo>
                    <a:lnTo>
                      <a:pt x="41" y="110"/>
                    </a:lnTo>
                    <a:lnTo>
                      <a:pt x="41" y="111"/>
                    </a:lnTo>
                    <a:lnTo>
                      <a:pt x="42" y="111"/>
                    </a:lnTo>
                    <a:lnTo>
                      <a:pt x="42" y="114"/>
                    </a:lnTo>
                    <a:lnTo>
                      <a:pt x="42" y="114"/>
                    </a:lnTo>
                    <a:lnTo>
                      <a:pt x="42" y="114"/>
                    </a:lnTo>
                    <a:lnTo>
                      <a:pt x="45" y="114"/>
                    </a:lnTo>
                    <a:lnTo>
                      <a:pt x="45" y="117"/>
                    </a:lnTo>
                    <a:lnTo>
                      <a:pt x="45" y="117"/>
                    </a:lnTo>
                    <a:lnTo>
                      <a:pt x="45" y="119"/>
                    </a:lnTo>
                    <a:lnTo>
                      <a:pt x="48" y="119"/>
                    </a:lnTo>
                    <a:lnTo>
                      <a:pt x="48" y="123"/>
                    </a:lnTo>
                    <a:lnTo>
                      <a:pt x="48" y="123"/>
                    </a:lnTo>
                    <a:lnTo>
                      <a:pt x="48" y="123"/>
                    </a:lnTo>
                    <a:lnTo>
                      <a:pt x="50" y="123"/>
                    </a:lnTo>
                    <a:lnTo>
                      <a:pt x="48" y="125"/>
                    </a:lnTo>
                    <a:lnTo>
                      <a:pt x="48" y="125"/>
                    </a:lnTo>
                    <a:lnTo>
                      <a:pt x="48" y="129"/>
                    </a:lnTo>
                    <a:lnTo>
                      <a:pt x="48" y="129"/>
                    </a:lnTo>
                    <a:lnTo>
                      <a:pt x="48" y="132"/>
                    </a:lnTo>
                    <a:lnTo>
                      <a:pt x="48" y="132"/>
                    </a:lnTo>
                    <a:lnTo>
                      <a:pt x="48" y="135"/>
                    </a:lnTo>
                    <a:lnTo>
                      <a:pt x="48" y="135"/>
                    </a:lnTo>
                    <a:lnTo>
                      <a:pt x="48" y="138"/>
                    </a:lnTo>
                    <a:lnTo>
                      <a:pt x="48" y="138"/>
                    </a:lnTo>
                    <a:lnTo>
                      <a:pt x="48" y="141"/>
                    </a:lnTo>
                    <a:lnTo>
                      <a:pt x="48" y="141"/>
                    </a:lnTo>
                    <a:lnTo>
                      <a:pt x="48" y="144"/>
                    </a:lnTo>
                    <a:lnTo>
                      <a:pt x="48" y="144"/>
                    </a:lnTo>
                    <a:lnTo>
                      <a:pt x="48" y="144"/>
                    </a:lnTo>
                    <a:lnTo>
                      <a:pt x="50" y="144"/>
                    </a:lnTo>
                    <a:lnTo>
                      <a:pt x="50" y="146"/>
                    </a:lnTo>
                    <a:lnTo>
                      <a:pt x="50" y="146"/>
                    </a:lnTo>
                    <a:lnTo>
                      <a:pt x="50" y="146"/>
                    </a:lnTo>
                    <a:lnTo>
                      <a:pt x="50" y="146"/>
                    </a:lnTo>
                    <a:lnTo>
                      <a:pt x="50" y="146"/>
                    </a:lnTo>
                    <a:lnTo>
                      <a:pt x="52" y="146"/>
                    </a:lnTo>
                    <a:lnTo>
                      <a:pt x="52" y="146"/>
                    </a:lnTo>
                    <a:lnTo>
                      <a:pt x="56" y="146"/>
                    </a:lnTo>
                    <a:lnTo>
                      <a:pt x="56" y="148"/>
                    </a:lnTo>
                    <a:lnTo>
                      <a:pt x="56" y="148"/>
                    </a:lnTo>
                    <a:lnTo>
                      <a:pt x="56" y="148"/>
                    </a:lnTo>
                    <a:lnTo>
                      <a:pt x="59" y="148"/>
                    </a:lnTo>
                    <a:lnTo>
                      <a:pt x="59" y="151"/>
                    </a:lnTo>
                    <a:lnTo>
                      <a:pt x="59" y="151"/>
                    </a:lnTo>
                    <a:lnTo>
                      <a:pt x="59" y="154"/>
                    </a:lnTo>
                    <a:lnTo>
                      <a:pt x="61" y="154"/>
                    </a:lnTo>
                    <a:lnTo>
                      <a:pt x="61" y="158"/>
                    </a:lnTo>
                    <a:lnTo>
                      <a:pt x="61" y="158"/>
                    </a:lnTo>
                    <a:lnTo>
                      <a:pt x="61" y="160"/>
                    </a:lnTo>
                    <a:lnTo>
                      <a:pt x="61" y="160"/>
                    </a:lnTo>
                    <a:lnTo>
                      <a:pt x="61" y="164"/>
                    </a:lnTo>
                    <a:lnTo>
                      <a:pt x="61" y="164"/>
                    </a:lnTo>
                    <a:lnTo>
                      <a:pt x="61" y="167"/>
                    </a:lnTo>
                    <a:lnTo>
                      <a:pt x="61" y="167"/>
                    </a:lnTo>
                    <a:lnTo>
                      <a:pt x="61" y="169"/>
                    </a:lnTo>
                    <a:lnTo>
                      <a:pt x="61" y="169"/>
                    </a:lnTo>
                    <a:lnTo>
                      <a:pt x="61" y="173"/>
                    </a:lnTo>
                    <a:lnTo>
                      <a:pt x="61" y="173"/>
                    </a:lnTo>
                    <a:lnTo>
                      <a:pt x="61" y="175"/>
                    </a:lnTo>
                    <a:lnTo>
                      <a:pt x="61" y="175"/>
                    </a:lnTo>
                    <a:lnTo>
                      <a:pt x="61" y="175"/>
                    </a:lnTo>
                    <a:lnTo>
                      <a:pt x="64" y="175"/>
                    </a:lnTo>
                    <a:lnTo>
                      <a:pt x="64" y="176"/>
                    </a:lnTo>
                    <a:lnTo>
                      <a:pt x="64" y="176"/>
                    </a:lnTo>
                    <a:lnTo>
                      <a:pt x="64" y="176"/>
                    </a:lnTo>
                    <a:lnTo>
                      <a:pt x="64" y="176"/>
                    </a:lnTo>
                    <a:lnTo>
                      <a:pt x="64" y="176"/>
                    </a:lnTo>
                    <a:lnTo>
                      <a:pt x="64" y="176"/>
                    </a:lnTo>
                    <a:lnTo>
                      <a:pt x="64" y="176"/>
                    </a:lnTo>
                    <a:lnTo>
                      <a:pt x="64" y="176"/>
                    </a:lnTo>
                    <a:lnTo>
                      <a:pt x="64" y="179"/>
                    </a:lnTo>
                    <a:lnTo>
                      <a:pt x="64" y="179"/>
                    </a:lnTo>
                    <a:lnTo>
                      <a:pt x="64" y="179"/>
                    </a:lnTo>
                    <a:lnTo>
                      <a:pt x="64" y="179"/>
                    </a:lnTo>
                    <a:lnTo>
                      <a:pt x="64" y="180"/>
                    </a:lnTo>
                    <a:lnTo>
                      <a:pt x="64" y="180"/>
                    </a:lnTo>
                    <a:lnTo>
                      <a:pt x="64" y="180"/>
                    </a:lnTo>
                    <a:lnTo>
                      <a:pt x="64" y="180"/>
                    </a:lnTo>
                    <a:lnTo>
                      <a:pt x="64" y="180"/>
                    </a:lnTo>
                  </a:path>
                </a:pathLst>
              </a:custGeom>
              <a:solidFill>
                <a:srgbClr val="0000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8" name="その他">
                <a:extLst>
                  <a:ext uri="{FF2B5EF4-FFF2-40B4-BE49-F238E27FC236}">
                    <a16:creationId xmlns:a16="http://schemas.microsoft.com/office/drawing/2014/main" id="{FFBFD374-81AF-417B-BFE3-4ED8B94F22DE}"/>
                  </a:ext>
                </a:extLst>
              </p:cNvPr>
              <p:cNvSpPr>
                <a:spLocks/>
              </p:cNvSpPr>
              <p:nvPr/>
            </p:nvSpPr>
            <p:spPr bwMode="auto">
              <a:xfrm>
                <a:off x="427" y="208"/>
                <a:ext cx="84" cy="69"/>
              </a:xfrm>
              <a:custGeom>
                <a:avLst/>
                <a:gdLst>
                  <a:gd name="T0" fmla="*/ 25 w 84"/>
                  <a:gd name="T1" fmla="*/ 8 h 69"/>
                  <a:gd name="T2" fmla="*/ 20 w 84"/>
                  <a:gd name="T3" fmla="*/ 8 h 69"/>
                  <a:gd name="T4" fmla="*/ 20 w 84"/>
                  <a:gd name="T5" fmla="*/ 8 h 69"/>
                  <a:gd name="T6" fmla="*/ 17 w 84"/>
                  <a:gd name="T7" fmla="*/ 8 h 69"/>
                  <a:gd name="T8" fmla="*/ 16 w 84"/>
                  <a:gd name="T9" fmla="*/ 7 h 69"/>
                  <a:gd name="T10" fmla="*/ 13 w 84"/>
                  <a:gd name="T11" fmla="*/ 7 h 69"/>
                  <a:gd name="T12" fmla="*/ 10 w 84"/>
                  <a:gd name="T13" fmla="*/ 7 h 69"/>
                  <a:gd name="T14" fmla="*/ 6 w 84"/>
                  <a:gd name="T15" fmla="*/ 7 h 69"/>
                  <a:gd name="T16" fmla="*/ 3 w 84"/>
                  <a:gd name="T17" fmla="*/ 9 h 69"/>
                  <a:gd name="T18" fmla="*/ 0 w 84"/>
                  <a:gd name="T19" fmla="*/ 12 h 69"/>
                  <a:gd name="T20" fmla="*/ 0 w 84"/>
                  <a:gd name="T21" fmla="*/ 14 h 69"/>
                  <a:gd name="T22" fmla="*/ 0 w 84"/>
                  <a:gd name="T23" fmla="*/ 18 h 69"/>
                  <a:gd name="T24" fmla="*/ 0 w 84"/>
                  <a:gd name="T25" fmla="*/ 19 h 69"/>
                  <a:gd name="T26" fmla="*/ 0 w 84"/>
                  <a:gd name="T27" fmla="*/ 27 h 69"/>
                  <a:gd name="T28" fmla="*/ 1 w 84"/>
                  <a:gd name="T29" fmla="*/ 31 h 69"/>
                  <a:gd name="T30" fmla="*/ 1 w 84"/>
                  <a:gd name="T31" fmla="*/ 38 h 69"/>
                  <a:gd name="T32" fmla="*/ 6 w 84"/>
                  <a:gd name="T33" fmla="*/ 42 h 69"/>
                  <a:gd name="T34" fmla="*/ 9 w 84"/>
                  <a:gd name="T35" fmla="*/ 48 h 69"/>
                  <a:gd name="T36" fmla="*/ 12 w 84"/>
                  <a:gd name="T37" fmla="*/ 50 h 69"/>
                  <a:gd name="T38" fmla="*/ 15 w 84"/>
                  <a:gd name="T39" fmla="*/ 55 h 69"/>
                  <a:gd name="T40" fmla="*/ 20 w 84"/>
                  <a:gd name="T41" fmla="*/ 60 h 69"/>
                  <a:gd name="T42" fmla="*/ 23 w 84"/>
                  <a:gd name="T43" fmla="*/ 66 h 69"/>
                  <a:gd name="T44" fmla="*/ 32 w 84"/>
                  <a:gd name="T45" fmla="*/ 68 h 69"/>
                  <a:gd name="T46" fmla="*/ 46 w 84"/>
                  <a:gd name="T47" fmla="*/ 62 h 69"/>
                  <a:gd name="T48" fmla="*/ 56 w 84"/>
                  <a:gd name="T49" fmla="*/ 50 h 69"/>
                  <a:gd name="T50" fmla="*/ 65 w 84"/>
                  <a:gd name="T51" fmla="*/ 44 h 69"/>
                  <a:gd name="T52" fmla="*/ 71 w 84"/>
                  <a:gd name="T53" fmla="*/ 36 h 69"/>
                  <a:gd name="T54" fmla="*/ 74 w 84"/>
                  <a:gd name="T55" fmla="*/ 24 h 69"/>
                  <a:gd name="T56" fmla="*/ 83 w 84"/>
                  <a:gd name="T57" fmla="*/ 14 h 69"/>
                  <a:gd name="T58" fmla="*/ 83 w 84"/>
                  <a:gd name="T59" fmla="*/ 14 h 69"/>
                  <a:gd name="T60" fmla="*/ 83 w 84"/>
                  <a:gd name="T61" fmla="*/ 11 h 69"/>
                  <a:gd name="T62" fmla="*/ 83 w 84"/>
                  <a:gd name="T63" fmla="*/ 10 h 69"/>
                  <a:gd name="T64" fmla="*/ 82 w 84"/>
                  <a:gd name="T65" fmla="*/ 8 h 69"/>
                  <a:gd name="T66" fmla="*/ 77 w 84"/>
                  <a:gd name="T67" fmla="*/ 5 h 69"/>
                  <a:gd name="T68" fmla="*/ 74 w 84"/>
                  <a:gd name="T69" fmla="*/ 3 h 69"/>
                  <a:gd name="T70" fmla="*/ 69 w 84"/>
                  <a:gd name="T71" fmla="*/ 2 h 69"/>
                  <a:gd name="T72" fmla="*/ 65 w 84"/>
                  <a:gd name="T73" fmla="*/ 2 h 69"/>
                  <a:gd name="T74" fmla="*/ 58 w 84"/>
                  <a:gd name="T75" fmla="*/ 4 h 69"/>
                  <a:gd name="T76" fmla="*/ 56 w 84"/>
                  <a:gd name="T77" fmla="*/ 7 h 69"/>
                  <a:gd name="T78" fmla="*/ 54 w 84"/>
                  <a:gd name="T79" fmla="*/ 11 h 69"/>
                  <a:gd name="T80" fmla="*/ 51 w 84"/>
                  <a:gd name="T81" fmla="*/ 16 h 69"/>
                  <a:gd name="T82" fmla="*/ 48 w 84"/>
                  <a:gd name="T83" fmla="*/ 22 h 69"/>
                  <a:gd name="T84" fmla="*/ 43 w 84"/>
                  <a:gd name="T85" fmla="*/ 36 h 69"/>
                  <a:gd name="T86" fmla="*/ 34 w 84"/>
                  <a:gd name="T87" fmla="*/ 47 h 69"/>
                  <a:gd name="T88" fmla="*/ 30 w 84"/>
                  <a:gd name="T89" fmla="*/ 49 h 69"/>
                  <a:gd name="T90" fmla="*/ 25 w 84"/>
                  <a:gd name="T91" fmla="*/ 45 h 69"/>
                  <a:gd name="T92" fmla="*/ 25 w 84"/>
                  <a:gd name="T93" fmla="*/ 31 h 69"/>
                  <a:gd name="T94" fmla="*/ 25 w 84"/>
                  <a:gd name="T95" fmla="*/ 19 h 69"/>
                  <a:gd name="T96" fmla="*/ 25 w 84"/>
                  <a:gd name="T97" fmla="*/ 15 h 69"/>
                  <a:gd name="T98" fmla="*/ 25 w 84"/>
                  <a:gd name="T99" fmla="*/ 12 h 69"/>
                  <a:gd name="T100" fmla="*/ 25 w 84"/>
                  <a:gd name="T10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69">
                    <a:moveTo>
                      <a:pt x="27" y="8"/>
                    </a:moveTo>
                    <a:lnTo>
                      <a:pt x="25" y="8"/>
                    </a:lnTo>
                    <a:lnTo>
                      <a:pt x="25" y="8"/>
                    </a:lnTo>
                    <a:lnTo>
                      <a:pt x="25" y="8"/>
                    </a:lnTo>
                    <a:lnTo>
                      <a:pt x="25" y="8"/>
                    </a:lnTo>
                    <a:lnTo>
                      <a:pt x="23" y="8"/>
                    </a:lnTo>
                    <a:lnTo>
                      <a:pt x="23" y="8"/>
                    </a:lnTo>
                    <a:lnTo>
                      <a:pt x="23" y="8"/>
                    </a:lnTo>
                    <a:lnTo>
                      <a:pt x="23" y="8"/>
                    </a:lnTo>
                    <a:lnTo>
                      <a:pt x="20" y="8"/>
                    </a:lnTo>
                    <a:lnTo>
                      <a:pt x="20" y="8"/>
                    </a:lnTo>
                    <a:lnTo>
                      <a:pt x="20" y="8"/>
                    </a:lnTo>
                    <a:lnTo>
                      <a:pt x="20" y="8"/>
                    </a:lnTo>
                    <a:lnTo>
                      <a:pt x="20" y="8"/>
                    </a:lnTo>
                    <a:lnTo>
                      <a:pt x="20" y="8"/>
                    </a:lnTo>
                    <a:lnTo>
                      <a:pt x="20" y="8"/>
                    </a:lnTo>
                    <a:lnTo>
                      <a:pt x="20" y="8"/>
                    </a:lnTo>
                    <a:lnTo>
                      <a:pt x="17" y="8"/>
                    </a:lnTo>
                    <a:lnTo>
                      <a:pt x="17" y="8"/>
                    </a:lnTo>
                    <a:lnTo>
                      <a:pt x="17" y="8"/>
                    </a:lnTo>
                    <a:lnTo>
                      <a:pt x="17" y="8"/>
                    </a:lnTo>
                    <a:lnTo>
                      <a:pt x="16" y="8"/>
                    </a:lnTo>
                    <a:lnTo>
                      <a:pt x="16" y="8"/>
                    </a:lnTo>
                    <a:lnTo>
                      <a:pt x="16" y="8"/>
                    </a:lnTo>
                    <a:lnTo>
                      <a:pt x="16" y="7"/>
                    </a:lnTo>
                    <a:lnTo>
                      <a:pt x="13" y="7"/>
                    </a:lnTo>
                    <a:lnTo>
                      <a:pt x="13" y="7"/>
                    </a:lnTo>
                    <a:lnTo>
                      <a:pt x="13" y="7"/>
                    </a:lnTo>
                    <a:lnTo>
                      <a:pt x="13" y="7"/>
                    </a:lnTo>
                    <a:lnTo>
                      <a:pt x="13" y="7"/>
                    </a:lnTo>
                    <a:lnTo>
                      <a:pt x="13" y="7"/>
                    </a:lnTo>
                    <a:lnTo>
                      <a:pt x="13" y="7"/>
                    </a:lnTo>
                    <a:lnTo>
                      <a:pt x="13" y="5"/>
                    </a:lnTo>
                    <a:lnTo>
                      <a:pt x="10" y="7"/>
                    </a:lnTo>
                    <a:lnTo>
                      <a:pt x="10" y="7"/>
                    </a:lnTo>
                    <a:lnTo>
                      <a:pt x="9" y="7"/>
                    </a:lnTo>
                    <a:lnTo>
                      <a:pt x="9" y="7"/>
                    </a:lnTo>
                    <a:lnTo>
                      <a:pt x="6" y="7"/>
                    </a:lnTo>
                    <a:lnTo>
                      <a:pt x="6" y="7"/>
                    </a:lnTo>
                    <a:lnTo>
                      <a:pt x="6" y="7"/>
                    </a:lnTo>
                    <a:lnTo>
                      <a:pt x="6" y="7"/>
                    </a:lnTo>
                    <a:lnTo>
                      <a:pt x="3" y="9"/>
                    </a:lnTo>
                    <a:lnTo>
                      <a:pt x="3" y="9"/>
                    </a:lnTo>
                    <a:lnTo>
                      <a:pt x="3" y="9"/>
                    </a:lnTo>
                    <a:lnTo>
                      <a:pt x="3" y="9"/>
                    </a:lnTo>
                    <a:lnTo>
                      <a:pt x="1" y="9"/>
                    </a:lnTo>
                    <a:lnTo>
                      <a:pt x="1" y="9"/>
                    </a:lnTo>
                    <a:lnTo>
                      <a:pt x="1" y="9"/>
                    </a:lnTo>
                    <a:lnTo>
                      <a:pt x="1" y="9"/>
                    </a:lnTo>
                    <a:lnTo>
                      <a:pt x="0" y="12"/>
                    </a:lnTo>
                    <a:lnTo>
                      <a:pt x="0" y="12"/>
                    </a:lnTo>
                    <a:lnTo>
                      <a:pt x="0" y="12"/>
                    </a:lnTo>
                    <a:lnTo>
                      <a:pt x="0" y="12"/>
                    </a:lnTo>
                    <a:lnTo>
                      <a:pt x="0" y="14"/>
                    </a:lnTo>
                    <a:lnTo>
                      <a:pt x="0" y="14"/>
                    </a:lnTo>
                    <a:lnTo>
                      <a:pt x="0" y="14"/>
                    </a:lnTo>
                    <a:lnTo>
                      <a:pt x="0" y="14"/>
                    </a:lnTo>
                    <a:lnTo>
                      <a:pt x="0" y="18"/>
                    </a:lnTo>
                    <a:lnTo>
                      <a:pt x="0" y="18"/>
                    </a:lnTo>
                    <a:lnTo>
                      <a:pt x="0" y="18"/>
                    </a:lnTo>
                    <a:lnTo>
                      <a:pt x="0" y="18"/>
                    </a:lnTo>
                    <a:lnTo>
                      <a:pt x="0" y="19"/>
                    </a:lnTo>
                    <a:lnTo>
                      <a:pt x="0" y="19"/>
                    </a:lnTo>
                    <a:lnTo>
                      <a:pt x="0" y="19"/>
                    </a:lnTo>
                    <a:lnTo>
                      <a:pt x="0" y="19"/>
                    </a:lnTo>
                    <a:lnTo>
                      <a:pt x="0" y="22"/>
                    </a:lnTo>
                    <a:lnTo>
                      <a:pt x="0" y="22"/>
                    </a:lnTo>
                    <a:lnTo>
                      <a:pt x="0" y="23"/>
                    </a:lnTo>
                    <a:lnTo>
                      <a:pt x="0" y="23"/>
                    </a:lnTo>
                    <a:lnTo>
                      <a:pt x="0" y="27"/>
                    </a:lnTo>
                    <a:lnTo>
                      <a:pt x="0" y="27"/>
                    </a:lnTo>
                    <a:lnTo>
                      <a:pt x="0" y="29"/>
                    </a:lnTo>
                    <a:lnTo>
                      <a:pt x="1" y="29"/>
                    </a:lnTo>
                    <a:lnTo>
                      <a:pt x="1" y="31"/>
                    </a:lnTo>
                    <a:lnTo>
                      <a:pt x="1" y="31"/>
                    </a:lnTo>
                    <a:lnTo>
                      <a:pt x="1" y="35"/>
                    </a:lnTo>
                    <a:lnTo>
                      <a:pt x="1" y="35"/>
                    </a:lnTo>
                    <a:lnTo>
                      <a:pt x="1" y="38"/>
                    </a:lnTo>
                    <a:lnTo>
                      <a:pt x="1" y="38"/>
                    </a:lnTo>
                    <a:lnTo>
                      <a:pt x="1" y="38"/>
                    </a:lnTo>
                    <a:lnTo>
                      <a:pt x="4" y="38"/>
                    </a:lnTo>
                    <a:lnTo>
                      <a:pt x="4" y="41"/>
                    </a:lnTo>
                    <a:lnTo>
                      <a:pt x="4" y="41"/>
                    </a:lnTo>
                    <a:lnTo>
                      <a:pt x="4" y="42"/>
                    </a:lnTo>
                    <a:lnTo>
                      <a:pt x="6" y="42"/>
                    </a:lnTo>
                    <a:lnTo>
                      <a:pt x="6" y="45"/>
                    </a:lnTo>
                    <a:lnTo>
                      <a:pt x="6" y="45"/>
                    </a:lnTo>
                    <a:lnTo>
                      <a:pt x="6" y="45"/>
                    </a:lnTo>
                    <a:lnTo>
                      <a:pt x="9" y="45"/>
                    </a:lnTo>
                    <a:lnTo>
                      <a:pt x="9" y="48"/>
                    </a:lnTo>
                    <a:lnTo>
                      <a:pt x="9" y="48"/>
                    </a:lnTo>
                    <a:lnTo>
                      <a:pt x="9" y="48"/>
                    </a:lnTo>
                    <a:lnTo>
                      <a:pt x="12" y="48"/>
                    </a:lnTo>
                    <a:lnTo>
                      <a:pt x="12" y="50"/>
                    </a:lnTo>
                    <a:lnTo>
                      <a:pt x="12" y="50"/>
                    </a:lnTo>
                    <a:lnTo>
                      <a:pt x="12" y="50"/>
                    </a:lnTo>
                    <a:lnTo>
                      <a:pt x="15" y="50"/>
                    </a:lnTo>
                    <a:lnTo>
                      <a:pt x="15" y="53"/>
                    </a:lnTo>
                    <a:lnTo>
                      <a:pt x="15" y="53"/>
                    </a:lnTo>
                    <a:lnTo>
                      <a:pt x="15" y="55"/>
                    </a:lnTo>
                    <a:lnTo>
                      <a:pt x="17" y="55"/>
                    </a:lnTo>
                    <a:lnTo>
                      <a:pt x="17" y="58"/>
                    </a:lnTo>
                    <a:lnTo>
                      <a:pt x="17" y="58"/>
                    </a:lnTo>
                    <a:lnTo>
                      <a:pt x="17" y="60"/>
                    </a:lnTo>
                    <a:lnTo>
                      <a:pt x="20" y="60"/>
                    </a:lnTo>
                    <a:lnTo>
                      <a:pt x="20" y="64"/>
                    </a:lnTo>
                    <a:lnTo>
                      <a:pt x="20" y="64"/>
                    </a:lnTo>
                    <a:lnTo>
                      <a:pt x="20" y="66"/>
                    </a:lnTo>
                    <a:lnTo>
                      <a:pt x="23" y="66"/>
                    </a:lnTo>
                    <a:lnTo>
                      <a:pt x="23" y="66"/>
                    </a:lnTo>
                    <a:lnTo>
                      <a:pt x="27" y="66"/>
                    </a:lnTo>
                    <a:lnTo>
                      <a:pt x="27" y="66"/>
                    </a:lnTo>
                    <a:lnTo>
                      <a:pt x="30" y="66"/>
                    </a:lnTo>
                    <a:lnTo>
                      <a:pt x="30" y="68"/>
                    </a:lnTo>
                    <a:lnTo>
                      <a:pt x="32" y="68"/>
                    </a:lnTo>
                    <a:lnTo>
                      <a:pt x="36" y="68"/>
                    </a:lnTo>
                    <a:lnTo>
                      <a:pt x="39" y="66"/>
                    </a:lnTo>
                    <a:lnTo>
                      <a:pt x="40" y="66"/>
                    </a:lnTo>
                    <a:lnTo>
                      <a:pt x="43" y="64"/>
                    </a:lnTo>
                    <a:lnTo>
                      <a:pt x="46" y="62"/>
                    </a:lnTo>
                    <a:lnTo>
                      <a:pt x="49" y="58"/>
                    </a:lnTo>
                    <a:lnTo>
                      <a:pt x="49" y="58"/>
                    </a:lnTo>
                    <a:lnTo>
                      <a:pt x="52" y="55"/>
                    </a:lnTo>
                    <a:lnTo>
                      <a:pt x="53" y="53"/>
                    </a:lnTo>
                    <a:lnTo>
                      <a:pt x="56" y="50"/>
                    </a:lnTo>
                    <a:lnTo>
                      <a:pt x="56" y="50"/>
                    </a:lnTo>
                    <a:lnTo>
                      <a:pt x="59" y="47"/>
                    </a:lnTo>
                    <a:lnTo>
                      <a:pt x="61" y="47"/>
                    </a:lnTo>
                    <a:lnTo>
                      <a:pt x="65" y="44"/>
                    </a:lnTo>
                    <a:lnTo>
                      <a:pt x="65" y="44"/>
                    </a:lnTo>
                    <a:lnTo>
                      <a:pt x="65" y="42"/>
                    </a:lnTo>
                    <a:lnTo>
                      <a:pt x="65" y="42"/>
                    </a:lnTo>
                    <a:lnTo>
                      <a:pt x="69" y="39"/>
                    </a:lnTo>
                    <a:lnTo>
                      <a:pt x="69" y="39"/>
                    </a:lnTo>
                    <a:lnTo>
                      <a:pt x="71" y="36"/>
                    </a:lnTo>
                    <a:lnTo>
                      <a:pt x="71" y="33"/>
                    </a:lnTo>
                    <a:lnTo>
                      <a:pt x="74" y="29"/>
                    </a:lnTo>
                    <a:lnTo>
                      <a:pt x="74" y="29"/>
                    </a:lnTo>
                    <a:lnTo>
                      <a:pt x="74" y="27"/>
                    </a:lnTo>
                    <a:lnTo>
                      <a:pt x="74" y="24"/>
                    </a:lnTo>
                    <a:lnTo>
                      <a:pt x="77" y="21"/>
                    </a:lnTo>
                    <a:lnTo>
                      <a:pt x="77" y="21"/>
                    </a:lnTo>
                    <a:lnTo>
                      <a:pt x="80" y="18"/>
                    </a:lnTo>
                    <a:lnTo>
                      <a:pt x="80" y="18"/>
                    </a:lnTo>
                    <a:lnTo>
                      <a:pt x="83" y="14"/>
                    </a:lnTo>
                    <a:lnTo>
                      <a:pt x="83" y="14"/>
                    </a:lnTo>
                    <a:lnTo>
                      <a:pt x="83" y="14"/>
                    </a:lnTo>
                    <a:lnTo>
                      <a:pt x="83" y="14"/>
                    </a:lnTo>
                    <a:lnTo>
                      <a:pt x="83" y="14"/>
                    </a:lnTo>
                    <a:lnTo>
                      <a:pt x="83" y="14"/>
                    </a:lnTo>
                    <a:lnTo>
                      <a:pt x="83" y="14"/>
                    </a:lnTo>
                    <a:lnTo>
                      <a:pt x="83" y="14"/>
                    </a:lnTo>
                    <a:lnTo>
                      <a:pt x="83" y="11"/>
                    </a:lnTo>
                    <a:lnTo>
                      <a:pt x="83" y="11"/>
                    </a:lnTo>
                    <a:lnTo>
                      <a:pt x="83" y="11"/>
                    </a:lnTo>
                    <a:lnTo>
                      <a:pt x="83" y="11"/>
                    </a:lnTo>
                    <a:lnTo>
                      <a:pt x="83" y="10"/>
                    </a:lnTo>
                    <a:lnTo>
                      <a:pt x="83" y="10"/>
                    </a:lnTo>
                    <a:lnTo>
                      <a:pt x="83" y="10"/>
                    </a:lnTo>
                    <a:lnTo>
                      <a:pt x="83" y="10"/>
                    </a:lnTo>
                    <a:lnTo>
                      <a:pt x="83" y="8"/>
                    </a:lnTo>
                    <a:lnTo>
                      <a:pt x="82" y="8"/>
                    </a:lnTo>
                    <a:lnTo>
                      <a:pt x="82" y="8"/>
                    </a:lnTo>
                    <a:lnTo>
                      <a:pt x="82" y="8"/>
                    </a:lnTo>
                    <a:lnTo>
                      <a:pt x="82" y="8"/>
                    </a:lnTo>
                    <a:lnTo>
                      <a:pt x="80" y="8"/>
                    </a:lnTo>
                    <a:lnTo>
                      <a:pt x="80" y="8"/>
                    </a:lnTo>
                    <a:lnTo>
                      <a:pt x="80" y="8"/>
                    </a:lnTo>
                    <a:lnTo>
                      <a:pt x="80" y="5"/>
                    </a:lnTo>
                    <a:lnTo>
                      <a:pt x="77" y="5"/>
                    </a:lnTo>
                    <a:lnTo>
                      <a:pt x="77" y="5"/>
                    </a:lnTo>
                    <a:lnTo>
                      <a:pt x="76" y="5"/>
                    </a:lnTo>
                    <a:lnTo>
                      <a:pt x="76" y="3"/>
                    </a:lnTo>
                    <a:lnTo>
                      <a:pt x="74" y="3"/>
                    </a:lnTo>
                    <a:lnTo>
                      <a:pt x="74" y="3"/>
                    </a:lnTo>
                    <a:lnTo>
                      <a:pt x="74" y="3"/>
                    </a:lnTo>
                    <a:lnTo>
                      <a:pt x="74" y="0"/>
                    </a:lnTo>
                    <a:lnTo>
                      <a:pt x="71" y="2"/>
                    </a:lnTo>
                    <a:lnTo>
                      <a:pt x="71" y="2"/>
                    </a:lnTo>
                    <a:lnTo>
                      <a:pt x="69" y="2"/>
                    </a:lnTo>
                    <a:lnTo>
                      <a:pt x="69" y="2"/>
                    </a:lnTo>
                    <a:lnTo>
                      <a:pt x="65" y="2"/>
                    </a:lnTo>
                    <a:lnTo>
                      <a:pt x="65" y="2"/>
                    </a:lnTo>
                    <a:lnTo>
                      <a:pt x="65" y="2"/>
                    </a:lnTo>
                    <a:lnTo>
                      <a:pt x="65" y="2"/>
                    </a:lnTo>
                    <a:lnTo>
                      <a:pt x="62" y="4"/>
                    </a:lnTo>
                    <a:lnTo>
                      <a:pt x="62" y="4"/>
                    </a:lnTo>
                    <a:lnTo>
                      <a:pt x="60" y="4"/>
                    </a:lnTo>
                    <a:lnTo>
                      <a:pt x="60" y="4"/>
                    </a:lnTo>
                    <a:lnTo>
                      <a:pt x="58" y="4"/>
                    </a:lnTo>
                    <a:lnTo>
                      <a:pt x="58" y="4"/>
                    </a:lnTo>
                    <a:lnTo>
                      <a:pt x="58" y="4"/>
                    </a:lnTo>
                    <a:lnTo>
                      <a:pt x="58" y="4"/>
                    </a:lnTo>
                    <a:lnTo>
                      <a:pt x="56" y="7"/>
                    </a:lnTo>
                    <a:lnTo>
                      <a:pt x="56" y="7"/>
                    </a:lnTo>
                    <a:lnTo>
                      <a:pt x="56" y="8"/>
                    </a:lnTo>
                    <a:lnTo>
                      <a:pt x="56" y="8"/>
                    </a:lnTo>
                    <a:lnTo>
                      <a:pt x="54" y="11"/>
                    </a:lnTo>
                    <a:lnTo>
                      <a:pt x="54" y="11"/>
                    </a:lnTo>
                    <a:lnTo>
                      <a:pt x="54" y="11"/>
                    </a:lnTo>
                    <a:lnTo>
                      <a:pt x="54" y="11"/>
                    </a:lnTo>
                    <a:lnTo>
                      <a:pt x="51" y="14"/>
                    </a:lnTo>
                    <a:lnTo>
                      <a:pt x="51" y="14"/>
                    </a:lnTo>
                    <a:lnTo>
                      <a:pt x="51" y="16"/>
                    </a:lnTo>
                    <a:lnTo>
                      <a:pt x="51" y="16"/>
                    </a:lnTo>
                    <a:lnTo>
                      <a:pt x="51" y="19"/>
                    </a:lnTo>
                    <a:lnTo>
                      <a:pt x="51" y="19"/>
                    </a:lnTo>
                    <a:lnTo>
                      <a:pt x="51" y="19"/>
                    </a:lnTo>
                    <a:lnTo>
                      <a:pt x="51" y="19"/>
                    </a:lnTo>
                    <a:lnTo>
                      <a:pt x="48" y="22"/>
                    </a:lnTo>
                    <a:lnTo>
                      <a:pt x="48" y="25"/>
                    </a:lnTo>
                    <a:lnTo>
                      <a:pt x="46" y="29"/>
                    </a:lnTo>
                    <a:lnTo>
                      <a:pt x="46" y="29"/>
                    </a:lnTo>
                    <a:lnTo>
                      <a:pt x="43" y="33"/>
                    </a:lnTo>
                    <a:lnTo>
                      <a:pt x="43" y="36"/>
                    </a:lnTo>
                    <a:lnTo>
                      <a:pt x="41" y="39"/>
                    </a:lnTo>
                    <a:lnTo>
                      <a:pt x="41" y="39"/>
                    </a:lnTo>
                    <a:lnTo>
                      <a:pt x="38" y="42"/>
                    </a:lnTo>
                    <a:lnTo>
                      <a:pt x="38" y="44"/>
                    </a:lnTo>
                    <a:lnTo>
                      <a:pt x="34" y="47"/>
                    </a:lnTo>
                    <a:lnTo>
                      <a:pt x="34" y="47"/>
                    </a:lnTo>
                    <a:lnTo>
                      <a:pt x="32" y="50"/>
                    </a:lnTo>
                    <a:lnTo>
                      <a:pt x="32" y="50"/>
                    </a:lnTo>
                    <a:lnTo>
                      <a:pt x="30" y="50"/>
                    </a:lnTo>
                    <a:lnTo>
                      <a:pt x="30" y="49"/>
                    </a:lnTo>
                    <a:lnTo>
                      <a:pt x="27" y="49"/>
                    </a:lnTo>
                    <a:lnTo>
                      <a:pt x="27" y="48"/>
                    </a:lnTo>
                    <a:lnTo>
                      <a:pt x="25" y="48"/>
                    </a:lnTo>
                    <a:lnTo>
                      <a:pt x="25" y="45"/>
                    </a:lnTo>
                    <a:lnTo>
                      <a:pt x="25" y="45"/>
                    </a:lnTo>
                    <a:lnTo>
                      <a:pt x="25" y="42"/>
                    </a:lnTo>
                    <a:lnTo>
                      <a:pt x="25" y="39"/>
                    </a:lnTo>
                    <a:lnTo>
                      <a:pt x="25" y="36"/>
                    </a:lnTo>
                    <a:lnTo>
                      <a:pt x="25" y="35"/>
                    </a:lnTo>
                    <a:lnTo>
                      <a:pt x="25" y="31"/>
                    </a:lnTo>
                    <a:lnTo>
                      <a:pt x="25" y="29"/>
                    </a:lnTo>
                    <a:lnTo>
                      <a:pt x="25" y="25"/>
                    </a:lnTo>
                    <a:lnTo>
                      <a:pt x="25" y="24"/>
                    </a:lnTo>
                    <a:lnTo>
                      <a:pt x="25" y="21"/>
                    </a:lnTo>
                    <a:lnTo>
                      <a:pt x="25" y="19"/>
                    </a:lnTo>
                    <a:lnTo>
                      <a:pt x="25" y="16"/>
                    </a:lnTo>
                    <a:lnTo>
                      <a:pt x="25" y="16"/>
                    </a:lnTo>
                    <a:lnTo>
                      <a:pt x="25" y="16"/>
                    </a:lnTo>
                    <a:lnTo>
                      <a:pt x="25" y="16"/>
                    </a:lnTo>
                    <a:lnTo>
                      <a:pt x="25" y="15"/>
                    </a:lnTo>
                    <a:lnTo>
                      <a:pt x="25" y="15"/>
                    </a:lnTo>
                    <a:lnTo>
                      <a:pt x="25" y="15"/>
                    </a:lnTo>
                    <a:lnTo>
                      <a:pt x="25" y="15"/>
                    </a:lnTo>
                    <a:lnTo>
                      <a:pt x="25" y="12"/>
                    </a:lnTo>
                    <a:lnTo>
                      <a:pt x="25" y="12"/>
                    </a:lnTo>
                    <a:lnTo>
                      <a:pt x="25" y="12"/>
                    </a:lnTo>
                    <a:lnTo>
                      <a:pt x="25" y="12"/>
                    </a:lnTo>
                    <a:lnTo>
                      <a:pt x="25" y="10"/>
                    </a:lnTo>
                    <a:lnTo>
                      <a:pt x="25" y="10"/>
                    </a:lnTo>
                    <a:lnTo>
                      <a:pt x="25" y="10"/>
                    </a:lnTo>
                    <a:lnTo>
                      <a:pt x="25" y="10"/>
                    </a:lnTo>
                    <a:lnTo>
                      <a:pt x="27" y="8"/>
                    </a:lnTo>
                    <a:lnTo>
                      <a:pt x="27" y="8"/>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59" name="その他">
                <a:extLst>
                  <a:ext uri="{FF2B5EF4-FFF2-40B4-BE49-F238E27FC236}">
                    <a16:creationId xmlns:a16="http://schemas.microsoft.com/office/drawing/2014/main" id="{D8657B8C-4545-4B51-A716-FE063F398752}"/>
                  </a:ext>
                </a:extLst>
              </p:cNvPr>
              <p:cNvSpPr>
                <a:spLocks/>
              </p:cNvSpPr>
              <p:nvPr/>
            </p:nvSpPr>
            <p:spPr bwMode="auto">
              <a:xfrm>
                <a:off x="434" y="87"/>
                <a:ext cx="37" cy="50"/>
              </a:xfrm>
              <a:custGeom>
                <a:avLst/>
                <a:gdLst>
                  <a:gd name="T0" fmla="*/ 16 w 37"/>
                  <a:gd name="T1" fmla="*/ 3 h 50"/>
                  <a:gd name="T2" fmla="*/ 16 w 37"/>
                  <a:gd name="T3" fmla="*/ 5 h 50"/>
                  <a:gd name="T4" fmla="*/ 16 w 37"/>
                  <a:gd name="T5" fmla="*/ 5 h 50"/>
                  <a:gd name="T6" fmla="*/ 14 w 37"/>
                  <a:gd name="T7" fmla="*/ 10 h 50"/>
                  <a:gd name="T8" fmla="*/ 14 w 37"/>
                  <a:gd name="T9" fmla="*/ 12 h 50"/>
                  <a:gd name="T10" fmla="*/ 13 w 37"/>
                  <a:gd name="T11" fmla="*/ 15 h 50"/>
                  <a:gd name="T12" fmla="*/ 13 w 37"/>
                  <a:gd name="T13" fmla="*/ 15 h 50"/>
                  <a:gd name="T14" fmla="*/ 13 w 37"/>
                  <a:gd name="T15" fmla="*/ 18 h 50"/>
                  <a:gd name="T16" fmla="*/ 13 w 37"/>
                  <a:gd name="T17" fmla="*/ 21 h 50"/>
                  <a:gd name="T18" fmla="*/ 13 w 37"/>
                  <a:gd name="T19" fmla="*/ 23 h 50"/>
                  <a:gd name="T20" fmla="*/ 13 w 37"/>
                  <a:gd name="T21" fmla="*/ 23 h 50"/>
                  <a:gd name="T22" fmla="*/ 10 w 37"/>
                  <a:gd name="T23" fmla="*/ 26 h 50"/>
                  <a:gd name="T24" fmla="*/ 9 w 37"/>
                  <a:gd name="T25" fmla="*/ 27 h 50"/>
                  <a:gd name="T26" fmla="*/ 6 w 37"/>
                  <a:gd name="T27" fmla="*/ 28 h 50"/>
                  <a:gd name="T28" fmla="*/ 6 w 37"/>
                  <a:gd name="T29" fmla="*/ 28 h 50"/>
                  <a:gd name="T30" fmla="*/ 6 w 37"/>
                  <a:gd name="T31" fmla="*/ 28 h 50"/>
                  <a:gd name="T32" fmla="*/ 3 w 37"/>
                  <a:gd name="T33" fmla="*/ 31 h 50"/>
                  <a:gd name="T34" fmla="*/ 2 w 37"/>
                  <a:gd name="T35" fmla="*/ 32 h 50"/>
                  <a:gd name="T36" fmla="*/ 2 w 37"/>
                  <a:gd name="T37" fmla="*/ 32 h 50"/>
                  <a:gd name="T38" fmla="*/ 0 w 37"/>
                  <a:gd name="T39" fmla="*/ 36 h 50"/>
                  <a:gd name="T40" fmla="*/ 0 w 37"/>
                  <a:gd name="T41" fmla="*/ 36 h 50"/>
                  <a:gd name="T42" fmla="*/ 0 w 37"/>
                  <a:gd name="T43" fmla="*/ 38 h 50"/>
                  <a:gd name="T44" fmla="*/ 0 w 37"/>
                  <a:gd name="T45" fmla="*/ 38 h 50"/>
                  <a:gd name="T46" fmla="*/ 0 w 37"/>
                  <a:gd name="T47" fmla="*/ 40 h 50"/>
                  <a:gd name="T48" fmla="*/ 0 w 37"/>
                  <a:gd name="T49" fmla="*/ 44 h 50"/>
                  <a:gd name="T50" fmla="*/ 0 w 37"/>
                  <a:gd name="T51" fmla="*/ 47 h 50"/>
                  <a:gd name="T52" fmla="*/ 1 w 37"/>
                  <a:gd name="T53" fmla="*/ 47 h 50"/>
                  <a:gd name="T54" fmla="*/ 1 w 37"/>
                  <a:gd name="T55" fmla="*/ 49 h 50"/>
                  <a:gd name="T56" fmla="*/ 3 w 37"/>
                  <a:gd name="T57" fmla="*/ 49 h 50"/>
                  <a:gd name="T58" fmla="*/ 6 w 37"/>
                  <a:gd name="T59" fmla="*/ 49 h 50"/>
                  <a:gd name="T60" fmla="*/ 8 w 37"/>
                  <a:gd name="T61" fmla="*/ 49 h 50"/>
                  <a:gd name="T62" fmla="*/ 8 w 37"/>
                  <a:gd name="T63" fmla="*/ 49 h 50"/>
                  <a:gd name="T64" fmla="*/ 11 w 37"/>
                  <a:gd name="T65" fmla="*/ 48 h 50"/>
                  <a:gd name="T66" fmla="*/ 11 w 37"/>
                  <a:gd name="T67" fmla="*/ 47 h 50"/>
                  <a:gd name="T68" fmla="*/ 14 w 37"/>
                  <a:gd name="T69" fmla="*/ 42 h 50"/>
                  <a:gd name="T70" fmla="*/ 14 w 37"/>
                  <a:gd name="T71" fmla="*/ 42 h 50"/>
                  <a:gd name="T72" fmla="*/ 16 w 37"/>
                  <a:gd name="T73" fmla="*/ 38 h 50"/>
                  <a:gd name="T74" fmla="*/ 20 w 37"/>
                  <a:gd name="T75" fmla="*/ 36 h 50"/>
                  <a:gd name="T76" fmla="*/ 20 w 37"/>
                  <a:gd name="T77" fmla="*/ 36 h 50"/>
                  <a:gd name="T78" fmla="*/ 20 w 37"/>
                  <a:gd name="T79" fmla="*/ 36 h 50"/>
                  <a:gd name="T80" fmla="*/ 23 w 37"/>
                  <a:gd name="T81" fmla="*/ 36 h 50"/>
                  <a:gd name="T82" fmla="*/ 25 w 37"/>
                  <a:gd name="T83" fmla="*/ 36 h 50"/>
                  <a:gd name="T84" fmla="*/ 27 w 37"/>
                  <a:gd name="T85" fmla="*/ 36 h 50"/>
                  <a:gd name="T86" fmla="*/ 27 w 37"/>
                  <a:gd name="T87" fmla="*/ 36 h 50"/>
                  <a:gd name="T88" fmla="*/ 27 w 37"/>
                  <a:gd name="T89" fmla="*/ 36 h 50"/>
                  <a:gd name="T90" fmla="*/ 31 w 37"/>
                  <a:gd name="T91" fmla="*/ 32 h 50"/>
                  <a:gd name="T92" fmla="*/ 33 w 37"/>
                  <a:gd name="T93" fmla="*/ 30 h 50"/>
                  <a:gd name="T94" fmla="*/ 33 w 37"/>
                  <a:gd name="T95" fmla="*/ 30 h 50"/>
                  <a:gd name="T96" fmla="*/ 36 w 37"/>
                  <a:gd name="T97" fmla="*/ 28 h 50"/>
                  <a:gd name="T98" fmla="*/ 36 w 37"/>
                  <a:gd name="T99" fmla="*/ 28 h 50"/>
                  <a:gd name="T100" fmla="*/ 36 w 37"/>
                  <a:gd name="T101" fmla="*/ 28 h 50"/>
                  <a:gd name="T102" fmla="*/ 36 w 37"/>
                  <a:gd name="T103" fmla="*/ 28 h 50"/>
                  <a:gd name="T104" fmla="*/ 36 w 37"/>
                  <a:gd name="T10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 h="50">
                    <a:moveTo>
                      <a:pt x="18" y="0"/>
                    </a:moveTo>
                    <a:lnTo>
                      <a:pt x="16" y="3"/>
                    </a:lnTo>
                    <a:lnTo>
                      <a:pt x="16" y="3"/>
                    </a:lnTo>
                    <a:lnTo>
                      <a:pt x="16" y="3"/>
                    </a:lnTo>
                    <a:lnTo>
                      <a:pt x="16" y="3"/>
                    </a:lnTo>
                    <a:lnTo>
                      <a:pt x="16" y="5"/>
                    </a:lnTo>
                    <a:lnTo>
                      <a:pt x="16" y="5"/>
                    </a:lnTo>
                    <a:lnTo>
                      <a:pt x="16" y="5"/>
                    </a:lnTo>
                    <a:lnTo>
                      <a:pt x="16" y="5"/>
                    </a:lnTo>
                    <a:lnTo>
                      <a:pt x="14" y="9"/>
                    </a:lnTo>
                    <a:lnTo>
                      <a:pt x="14" y="9"/>
                    </a:lnTo>
                    <a:lnTo>
                      <a:pt x="14" y="10"/>
                    </a:lnTo>
                    <a:lnTo>
                      <a:pt x="14" y="10"/>
                    </a:lnTo>
                    <a:lnTo>
                      <a:pt x="14" y="12"/>
                    </a:lnTo>
                    <a:lnTo>
                      <a:pt x="14" y="12"/>
                    </a:lnTo>
                    <a:lnTo>
                      <a:pt x="14" y="12"/>
                    </a:lnTo>
                    <a:lnTo>
                      <a:pt x="14" y="12"/>
                    </a:lnTo>
                    <a:lnTo>
                      <a:pt x="13" y="15"/>
                    </a:lnTo>
                    <a:lnTo>
                      <a:pt x="13" y="15"/>
                    </a:lnTo>
                    <a:lnTo>
                      <a:pt x="13" y="15"/>
                    </a:lnTo>
                    <a:lnTo>
                      <a:pt x="13" y="15"/>
                    </a:lnTo>
                    <a:lnTo>
                      <a:pt x="13" y="18"/>
                    </a:lnTo>
                    <a:lnTo>
                      <a:pt x="13" y="18"/>
                    </a:lnTo>
                    <a:lnTo>
                      <a:pt x="13" y="18"/>
                    </a:lnTo>
                    <a:lnTo>
                      <a:pt x="13" y="18"/>
                    </a:lnTo>
                    <a:lnTo>
                      <a:pt x="13" y="21"/>
                    </a:lnTo>
                    <a:lnTo>
                      <a:pt x="13" y="21"/>
                    </a:lnTo>
                    <a:lnTo>
                      <a:pt x="13" y="21"/>
                    </a:lnTo>
                    <a:lnTo>
                      <a:pt x="13" y="21"/>
                    </a:lnTo>
                    <a:lnTo>
                      <a:pt x="13" y="23"/>
                    </a:lnTo>
                    <a:lnTo>
                      <a:pt x="13" y="23"/>
                    </a:lnTo>
                    <a:lnTo>
                      <a:pt x="13" y="23"/>
                    </a:lnTo>
                    <a:lnTo>
                      <a:pt x="13" y="23"/>
                    </a:lnTo>
                    <a:lnTo>
                      <a:pt x="10" y="26"/>
                    </a:lnTo>
                    <a:lnTo>
                      <a:pt x="10" y="26"/>
                    </a:lnTo>
                    <a:lnTo>
                      <a:pt x="10" y="26"/>
                    </a:lnTo>
                    <a:lnTo>
                      <a:pt x="10" y="26"/>
                    </a:lnTo>
                    <a:lnTo>
                      <a:pt x="9" y="27"/>
                    </a:lnTo>
                    <a:lnTo>
                      <a:pt x="9" y="27"/>
                    </a:lnTo>
                    <a:lnTo>
                      <a:pt x="9" y="27"/>
                    </a:lnTo>
                    <a:lnTo>
                      <a:pt x="9" y="27"/>
                    </a:lnTo>
                    <a:lnTo>
                      <a:pt x="6" y="28"/>
                    </a:lnTo>
                    <a:lnTo>
                      <a:pt x="6" y="28"/>
                    </a:lnTo>
                    <a:lnTo>
                      <a:pt x="6" y="28"/>
                    </a:lnTo>
                    <a:lnTo>
                      <a:pt x="6" y="28"/>
                    </a:lnTo>
                    <a:lnTo>
                      <a:pt x="6" y="28"/>
                    </a:lnTo>
                    <a:lnTo>
                      <a:pt x="6" y="28"/>
                    </a:lnTo>
                    <a:lnTo>
                      <a:pt x="6" y="28"/>
                    </a:lnTo>
                    <a:lnTo>
                      <a:pt x="6" y="28"/>
                    </a:lnTo>
                    <a:lnTo>
                      <a:pt x="3" y="31"/>
                    </a:lnTo>
                    <a:lnTo>
                      <a:pt x="3" y="31"/>
                    </a:lnTo>
                    <a:lnTo>
                      <a:pt x="3" y="31"/>
                    </a:lnTo>
                    <a:lnTo>
                      <a:pt x="3" y="31"/>
                    </a:lnTo>
                    <a:lnTo>
                      <a:pt x="2" y="32"/>
                    </a:lnTo>
                    <a:lnTo>
                      <a:pt x="2" y="32"/>
                    </a:lnTo>
                    <a:lnTo>
                      <a:pt x="2" y="32"/>
                    </a:lnTo>
                    <a:lnTo>
                      <a:pt x="2" y="32"/>
                    </a:lnTo>
                    <a:lnTo>
                      <a:pt x="0" y="36"/>
                    </a:lnTo>
                    <a:lnTo>
                      <a:pt x="0" y="36"/>
                    </a:lnTo>
                    <a:lnTo>
                      <a:pt x="0" y="36"/>
                    </a:lnTo>
                    <a:lnTo>
                      <a:pt x="0" y="36"/>
                    </a:lnTo>
                    <a:lnTo>
                      <a:pt x="0" y="36"/>
                    </a:lnTo>
                    <a:lnTo>
                      <a:pt x="0" y="36"/>
                    </a:lnTo>
                    <a:lnTo>
                      <a:pt x="0" y="36"/>
                    </a:lnTo>
                    <a:lnTo>
                      <a:pt x="0" y="36"/>
                    </a:lnTo>
                    <a:lnTo>
                      <a:pt x="0" y="38"/>
                    </a:lnTo>
                    <a:lnTo>
                      <a:pt x="0" y="38"/>
                    </a:lnTo>
                    <a:lnTo>
                      <a:pt x="0" y="38"/>
                    </a:lnTo>
                    <a:lnTo>
                      <a:pt x="0" y="38"/>
                    </a:lnTo>
                    <a:lnTo>
                      <a:pt x="0" y="40"/>
                    </a:lnTo>
                    <a:lnTo>
                      <a:pt x="0" y="40"/>
                    </a:lnTo>
                    <a:lnTo>
                      <a:pt x="0" y="40"/>
                    </a:lnTo>
                    <a:lnTo>
                      <a:pt x="0" y="40"/>
                    </a:lnTo>
                    <a:lnTo>
                      <a:pt x="0" y="44"/>
                    </a:lnTo>
                    <a:lnTo>
                      <a:pt x="0" y="44"/>
                    </a:lnTo>
                    <a:lnTo>
                      <a:pt x="0" y="44"/>
                    </a:lnTo>
                    <a:lnTo>
                      <a:pt x="0" y="44"/>
                    </a:lnTo>
                    <a:lnTo>
                      <a:pt x="0" y="47"/>
                    </a:lnTo>
                    <a:lnTo>
                      <a:pt x="0" y="47"/>
                    </a:lnTo>
                    <a:lnTo>
                      <a:pt x="0" y="47"/>
                    </a:lnTo>
                    <a:lnTo>
                      <a:pt x="1" y="47"/>
                    </a:lnTo>
                    <a:lnTo>
                      <a:pt x="1" y="49"/>
                    </a:lnTo>
                    <a:lnTo>
                      <a:pt x="1" y="49"/>
                    </a:lnTo>
                    <a:lnTo>
                      <a:pt x="1" y="49"/>
                    </a:lnTo>
                    <a:lnTo>
                      <a:pt x="3" y="49"/>
                    </a:lnTo>
                    <a:lnTo>
                      <a:pt x="3" y="49"/>
                    </a:lnTo>
                    <a:lnTo>
                      <a:pt x="3" y="49"/>
                    </a:lnTo>
                    <a:lnTo>
                      <a:pt x="3" y="49"/>
                    </a:lnTo>
                    <a:lnTo>
                      <a:pt x="6" y="49"/>
                    </a:lnTo>
                    <a:lnTo>
                      <a:pt x="6" y="49"/>
                    </a:lnTo>
                    <a:lnTo>
                      <a:pt x="6" y="49"/>
                    </a:lnTo>
                    <a:lnTo>
                      <a:pt x="6" y="49"/>
                    </a:lnTo>
                    <a:lnTo>
                      <a:pt x="8" y="49"/>
                    </a:lnTo>
                    <a:lnTo>
                      <a:pt x="8" y="49"/>
                    </a:lnTo>
                    <a:lnTo>
                      <a:pt x="8" y="49"/>
                    </a:lnTo>
                    <a:lnTo>
                      <a:pt x="8" y="49"/>
                    </a:lnTo>
                    <a:lnTo>
                      <a:pt x="11" y="48"/>
                    </a:lnTo>
                    <a:lnTo>
                      <a:pt x="11" y="48"/>
                    </a:lnTo>
                    <a:lnTo>
                      <a:pt x="11" y="48"/>
                    </a:lnTo>
                    <a:lnTo>
                      <a:pt x="11" y="48"/>
                    </a:lnTo>
                    <a:lnTo>
                      <a:pt x="11" y="47"/>
                    </a:lnTo>
                    <a:lnTo>
                      <a:pt x="11" y="47"/>
                    </a:lnTo>
                    <a:lnTo>
                      <a:pt x="11" y="46"/>
                    </a:lnTo>
                    <a:lnTo>
                      <a:pt x="11" y="46"/>
                    </a:lnTo>
                    <a:lnTo>
                      <a:pt x="14" y="42"/>
                    </a:lnTo>
                    <a:lnTo>
                      <a:pt x="14" y="42"/>
                    </a:lnTo>
                    <a:lnTo>
                      <a:pt x="14" y="42"/>
                    </a:lnTo>
                    <a:lnTo>
                      <a:pt x="14" y="42"/>
                    </a:lnTo>
                    <a:lnTo>
                      <a:pt x="16" y="40"/>
                    </a:lnTo>
                    <a:lnTo>
                      <a:pt x="16" y="40"/>
                    </a:lnTo>
                    <a:lnTo>
                      <a:pt x="16" y="38"/>
                    </a:lnTo>
                    <a:lnTo>
                      <a:pt x="16" y="38"/>
                    </a:lnTo>
                    <a:lnTo>
                      <a:pt x="20" y="36"/>
                    </a:lnTo>
                    <a:lnTo>
                      <a:pt x="20" y="36"/>
                    </a:lnTo>
                    <a:lnTo>
                      <a:pt x="20" y="36"/>
                    </a:lnTo>
                    <a:lnTo>
                      <a:pt x="20" y="36"/>
                    </a:lnTo>
                    <a:lnTo>
                      <a:pt x="20" y="36"/>
                    </a:lnTo>
                    <a:lnTo>
                      <a:pt x="20" y="36"/>
                    </a:lnTo>
                    <a:lnTo>
                      <a:pt x="20" y="36"/>
                    </a:lnTo>
                    <a:lnTo>
                      <a:pt x="20" y="36"/>
                    </a:lnTo>
                    <a:lnTo>
                      <a:pt x="23" y="36"/>
                    </a:lnTo>
                    <a:lnTo>
                      <a:pt x="23" y="36"/>
                    </a:lnTo>
                    <a:lnTo>
                      <a:pt x="23" y="36"/>
                    </a:lnTo>
                    <a:lnTo>
                      <a:pt x="23" y="36"/>
                    </a:lnTo>
                    <a:lnTo>
                      <a:pt x="25" y="36"/>
                    </a:lnTo>
                    <a:lnTo>
                      <a:pt x="25" y="36"/>
                    </a:lnTo>
                    <a:lnTo>
                      <a:pt x="25" y="36"/>
                    </a:lnTo>
                    <a:lnTo>
                      <a:pt x="25" y="36"/>
                    </a:lnTo>
                    <a:lnTo>
                      <a:pt x="27" y="36"/>
                    </a:lnTo>
                    <a:lnTo>
                      <a:pt x="27" y="36"/>
                    </a:lnTo>
                    <a:lnTo>
                      <a:pt x="27" y="36"/>
                    </a:lnTo>
                    <a:lnTo>
                      <a:pt x="27" y="36"/>
                    </a:lnTo>
                    <a:lnTo>
                      <a:pt x="27" y="36"/>
                    </a:lnTo>
                    <a:lnTo>
                      <a:pt x="27" y="36"/>
                    </a:lnTo>
                    <a:lnTo>
                      <a:pt x="27" y="36"/>
                    </a:lnTo>
                    <a:lnTo>
                      <a:pt x="27" y="36"/>
                    </a:lnTo>
                    <a:lnTo>
                      <a:pt x="31" y="32"/>
                    </a:lnTo>
                    <a:lnTo>
                      <a:pt x="31" y="32"/>
                    </a:lnTo>
                    <a:lnTo>
                      <a:pt x="31" y="32"/>
                    </a:lnTo>
                    <a:lnTo>
                      <a:pt x="31" y="32"/>
                    </a:lnTo>
                    <a:lnTo>
                      <a:pt x="33" y="30"/>
                    </a:lnTo>
                    <a:lnTo>
                      <a:pt x="33" y="30"/>
                    </a:lnTo>
                    <a:lnTo>
                      <a:pt x="33" y="30"/>
                    </a:lnTo>
                    <a:lnTo>
                      <a:pt x="33" y="30"/>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8"/>
                    </a:lnTo>
                    <a:lnTo>
                      <a:pt x="36" y="26"/>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0" name="Oval 88">
                <a:extLst>
                  <a:ext uri="{FF2B5EF4-FFF2-40B4-BE49-F238E27FC236}">
                    <a16:creationId xmlns:a16="http://schemas.microsoft.com/office/drawing/2014/main" id="{3E0A521E-21E3-423A-B8DC-27A5E3B081DF}"/>
                  </a:ext>
                </a:extLst>
              </p:cNvPr>
              <p:cNvSpPr>
                <a:spLocks noChangeArrowheads="1"/>
              </p:cNvSpPr>
              <p:nvPr/>
            </p:nvSpPr>
            <p:spPr bwMode="auto">
              <a:xfrm>
                <a:off x="434" y="83"/>
                <a:ext cx="9" cy="9"/>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61" name="Oval 89">
                <a:extLst>
                  <a:ext uri="{FF2B5EF4-FFF2-40B4-BE49-F238E27FC236}">
                    <a16:creationId xmlns:a16="http://schemas.microsoft.com/office/drawing/2014/main" id="{F9C6ECC4-95E0-4E10-AFC3-F6E5F0712C9A}"/>
                  </a:ext>
                </a:extLst>
              </p:cNvPr>
              <p:cNvSpPr>
                <a:spLocks noChangeArrowheads="1"/>
              </p:cNvSpPr>
              <p:nvPr/>
            </p:nvSpPr>
            <p:spPr bwMode="auto">
              <a:xfrm>
                <a:off x="463" y="81"/>
                <a:ext cx="10" cy="9"/>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62" name="その他">
                <a:extLst>
                  <a:ext uri="{FF2B5EF4-FFF2-40B4-BE49-F238E27FC236}">
                    <a16:creationId xmlns:a16="http://schemas.microsoft.com/office/drawing/2014/main" id="{751DF376-3D30-4CEB-BDBC-ED7CA1D7428A}"/>
                  </a:ext>
                </a:extLst>
              </p:cNvPr>
              <p:cNvSpPr>
                <a:spLocks/>
              </p:cNvSpPr>
              <p:nvPr/>
            </p:nvSpPr>
            <p:spPr bwMode="auto">
              <a:xfrm>
                <a:off x="468" y="134"/>
                <a:ext cx="16" cy="14"/>
              </a:xfrm>
              <a:custGeom>
                <a:avLst/>
                <a:gdLst>
                  <a:gd name="T0" fmla="*/ 15 w 16"/>
                  <a:gd name="T1" fmla="*/ 0 h 14"/>
                  <a:gd name="T2" fmla="*/ 13 w 16"/>
                  <a:gd name="T3" fmla="*/ 2 h 14"/>
                  <a:gd name="T4" fmla="*/ 13 w 16"/>
                  <a:gd name="T5" fmla="*/ 2 h 14"/>
                  <a:gd name="T6" fmla="*/ 13 w 16"/>
                  <a:gd name="T7" fmla="*/ 3 h 14"/>
                  <a:gd name="T8" fmla="*/ 13 w 16"/>
                  <a:gd name="T9" fmla="*/ 3 h 14"/>
                  <a:gd name="T10" fmla="*/ 11 w 16"/>
                  <a:gd name="T11" fmla="*/ 6 h 14"/>
                  <a:gd name="T12" fmla="*/ 11 w 16"/>
                  <a:gd name="T13" fmla="*/ 6 h 14"/>
                  <a:gd name="T14" fmla="*/ 11 w 16"/>
                  <a:gd name="T15" fmla="*/ 6 h 14"/>
                  <a:gd name="T16" fmla="*/ 11 w 16"/>
                  <a:gd name="T17" fmla="*/ 6 h 14"/>
                  <a:gd name="T18" fmla="*/ 8 w 16"/>
                  <a:gd name="T19" fmla="*/ 9 h 14"/>
                  <a:gd name="T20" fmla="*/ 8 w 16"/>
                  <a:gd name="T21" fmla="*/ 9 h 14"/>
                  <a:gd name="T22" fmla="*/ 8 w 16"/>
                  <a:gd name="T23" fmla="*/ 10 h 14"/>
                  <a:gd name="T24" fmla="*/ 8 w 16"/>
                  <a:gd name="T25" fmla="*/ 10 h 14"/>
                  <a:gd name="T26" fmla="*/ 7 w 16"/>
                  <a:gd name="T27" fmla="*/ 12 h 14"/>
                  <a:gd name="T28" fmla="*/ 7 w 16"/>
                  <a:gd name="T29" fmla="*/ 12 h 14"/>
                  <a:gd name="T30" fmla="*/ 7 w 16"/>
                  <a:gd name="T31" fmla="*/ 12 h 14"/>
                  <a:gd name="T32" fmla="*/ 7 w 16"/>
                  <a:gd name="T33" fmla="*/ 12 h 14"/>
                  <a:gd name="T34" fmla="*/ 4 w 16"/>
                  <a:gd name="T35" fmla="*/ 13 h 14"/>
                  <a:gd name="T36" fmla="*/ 4 w 16"/>
                  <a:gd name="T37" fmla="*/ 13 h 14"/>
                  <a:gd name="T38" fmla="*/ 4 w 16"/>
                  <a:gd name="T39" fmla="*/ 13 h 14"/>
                  <a:gd name="T40" fmla="*/ 4 w 16"/>
                  <a:gd name="T41" fmla="*/ 13 h 14"/>
                  <a:gd name="T42" fmla="*/ 2 w 16"/>
                  <a:gd name="T43" fmla="*/ 13 h 14"/>
                  <a:gd name="T44" fmla="*/ 2 w 16"/>
                  <a:gd name="T45" fmla="*/ 13 h 14"/>
                  <a:gd name="T46" fmla="*/ 2 w 16"/>
                  <a:gd name="T47" fmla="*/ 13 h 14"/>
                  <a:gd name="T48" fmla="*/ 2 w 16"/>
                  <a:gd name="T49" fmla="*/ 13 h 14"/>
                  <a:gd name="T50" fmla="*/ 0 w 16"/>
                  <a:gd name="T51" fmla="*/ 13 h 14"/>
                  <a:gd name="T52" fmla="*/ 0 w 16"/>
                  <a:gd name="T53" fmla="*/ 13 h 14"/>
                  <a:gd name="T54" fmla="*/ 0 w 16"/>
                  <a:gd name="T55" fmla="*/ 13 h 14"/>
                  <a:gd name="T56" fmla="*/ 0 w 16"/>
                  <a:gd name="T57" fmla="*/ 13 h 14"/>
                  <a:gd name="T58" fmla="*/ 0 w 16"/>
                  <a:gd name="T59" fmla="*/ 13 h 14"/>
                  <a:gd name="T60" fmla="*/ 0 w 16"/>
                  <a:gd name="T61" fmla="*/ 13 h 14"/>
                  <a:gd name="T62" fmla="*/ 0 w 16"/>
                  <a:gd name="T63" fmla="*/ 13 h 14"/>
                  <a:gd name="T64" fmla="*/ 0 w 1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4">
                    <a:moveTo>
                      <a:pt x="15" y="0"/>
                    </a:moveTo>
                    <a:lnTo>
                      <a:pt x="13" y="2"/>
                    </a:lnTo>
                    <a:lnTo>
                      <a:pt x="13" y="2"/>
                    </a:lnTo>
                    <a:lnTo>
                      <a:pt x="13" y="3"/>
                    </a:lnTo>
                    <a:lnTo>
                      <a:pt x="13" y="3"/>
                    </a:lnTo>
                    <a:lnTo>
                      <a:pt x="11" y="6"/>
                    </a:lnTo>
                    <a:lnTo>
                      <a:pt x="11" y="6"/>
                    </a:lnTo>
                    <a:lnTo>
                      <a:pt x="11" y="6"/>
                    </a:lnTo>
                    <a:lnTo>
                      <a:pt x="11" y="6"/>
                    </a:lnTo>
                    <a:lnTo>
                      <a:pt x="8" y="9"/>
                    </a:lnTo>
                    <a:lnTo>
                      <a:pt x="8" y="9"/>
                    </a:lnTo>
                    <a:lnTo>
                      <a:pt x="8" y="10"/>
                    </a:lnTo>
                    <a:lnTo>
                      <a:pt x="8" y="10"/>
                    </a:lnTo>
                    <a:lnTo>
                      <a:pt x="7" y="12"/>
                    </a:lnTo>
                    <a:lnTo>
                      <a:pt x="7" y="12"/>
                    </a:lnTo>
                    <a:lnTo>
                      <a:pt x="7" y="12"/>
                    </a:lnTo>
                    <a:lnTo>
                      <a:pt x="7" y="12"/>
                    </a:lnTo>
                    <a:lnTo>
                      <a:pt x="4" y="13"/>
                    </a:lnTo>
                    <a:lnTo>
                      <a:pt x="4" y="13"/>
                    </a:lnTo>
                    <a:lnTo>
                      <a:pt x="4" y="13"/>
                    </a:lnTo>
                    <a:lnTo>
                      <a:pt x="4" y="13"/>
                    </a:lnTo>
                    <a:lnTo>
                      <a:pt x="2" y="13"/>
                    </a:lnTo>
                    <a:lnTo>
                      <a:pt x="2" y="13"/>
                    </a:lnTo>
                    <a:lnTo>
                      <a:pt x="2" y="13"/>
                    </a:lnTo>
                    <a:lnTo>
                      <a:pt x="2" y="13"/>
                    </a:lnTo>
                    <a:lnTo>
                      <a:pt x="0" y="13"/>
                    </a:lnTo>
                    <a:lnTo>
                      <a:pt x="0" y="13"/>
                    </a:lnTo>
                    <a:lnTo>
                      <a:pt x="0" y="13"/>
                    </a:lnTo>
                    <a:lnTo>
                      <a:pt x="0" y="13"/>
                    </a:lnTo>
                    <a:lnTo>
                      <a:pt x="0" y="13"/>
                    </a:lnTo>
                    <a:lnTo>
                      <a:pt x="0" y="13"/>
                    </a:lnTo>
                    <a:lnTo>
                      <a:pt x="0" y="13"/>
                    </a:lnTo>
                    <a:lnTo>
                      <a:pt x="0" y="1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3" name="その他">
                <a:extLst>
                  <a:ext uri="{FF2B5EF4-FFF2-40B4-BE49-F238E27FC236}">
                    <a16:creationId xmlns:a16="http://schemas.microsoft.com/office/drawing/2014/main" id="{6D3088E5-3CB9-4DDF-94AE-7BB2D05C1FD2}"/>
                  </a:ext>
                </a:extLst>
              </p:cNvPr>
              <p:cNvSpPr>
                <a:spLocks/>
              </p:cNvSpPr>
              <p:nvPr/>
            </p:nvSpPr>
            <p:spPr bwMode="auto">
              <a:xfrm>
                <a:off x="480" y="123"/>
                <a:ext cx="6" cy="20"/>
              </a:xfrm>
              <a:custGeom>
                <a:avLst/>
                <a:gdLst>
                  <a:gd name="T0" fmla="*/ 0 w 6"/>
                  <a:gd name="T1" fmla="*/ 0 h 20"/>
                  <a:gd name="T2" fmla="*/ 0 w 6"/>
                  <a:gd name="T3" fmla="*/ 2 h 20"/>
                  <a:gd name="T4" fmla="*/ 0 w 6"/>
                  <a:gd name="T5" fmla="*/ 2 h 20"/>
                  <a:gd name="T6" fmla="*/ 0 w 6"/>
                  <a:gd name="T7" fmla="*/ 2 h 20"/>
                  <a:gd name="T8" fmla="*/ 0 w 6"/>
                  <a:gd name="T9" fmla="*/ 2 h 20"/>
                  <a:gd name="T10" fmla="*/ 0 w 6"/>
                  <a:gd name="T11" fmla="*/ 4 h 20"/>
                  <a:gd name="T12" fmla="*/ 0 w 6"/>
                  <a:gd name="T13" fmla="*/ 4 h 20"/>
                  <a:gd name="T14" fmla="*/ 0 w 6"/>
                  <a:gd name="T15" fmla="*/ 4 h 20"/>
                  <a:gd name="T16" fmla="*/ 1 w 6"/>
                  <a:gd name="T17" fmla="*/ 4 h 20"/>
                  <a:gd name="T18" fmla="*/ 1 w 6"/>
                  <a:gd name="T19" fmla="*/ 8 h 20"/>
                  <a:gd name="T20" fmla="*/ 1 w 6"/>
                  <a:gd name="T21" fmla="*/ 8 h 20"/>
                  <a:gd name="T22" fmla="*/ 1 w 6"/>
                  <a:gd name="T23" fmla="*/ 9 h 20"/>
                  <a:gd name="T24" fmla="*/ 1 w 6"/>
                  <a:gd name="T25" fmla="*/ 9 h 20"/>
                  <a:gd name="T26" fmla="*/ 1 w 6"/>
                  <a:gd name="T27" fmla="*/ 11 h 20"/>
                  <a:gd name="T28" fmla="*/ 1 w 6"/>
                  <a:gd name="T29" fmla="*/ 11 h 20"/>
                  <a:gd name="T30" fmla="*/ 1 w 6"/>
                  <a:gd name="T31" fmla="*/ 11 h 20"/>
                  <a:gd name="T32" fmla="*/ 3 w 6"/>
                  <a:gd name="T33" fmla="*/ 11 h 20"/>
                  <a:gd name="T34" fmla="*/ 3 w 6"/>
                  <a:gd name="T35" fmla="*/ 14 h 20"/>
                  <a:gd name="T36" fmla="*/ 3 w 6"/>
                  <a:gd name="T37" fmla="*/ 14 h 20"/>
                  <a:gd name="T38" fmla="*/ 3 w 6"/>
                  <a:gd name="T39" fmla="*/ 14 h 20"/>
                  <a:gd name="T40" fmla="*/ 3 w 6"/>
                  <a:gd name="T41" fmla="*/ 14 h 20"/>
                  <a:gd name="T42" fmla="*/ 3 w 6"/>
                  <a:gd name="T43" fmla="*/ 17 h 20"/>
                  <a:gd name="T44" fmla="*/ 3 w 6"/>
                  <a:gd name="T45" fmla="*/ 17 h 20"/>
                  <a:gd name="T46" fmla="*/ 3 w 6"/>
                  <a:gd name="T47" fmla="*/ 17 h 20"/>
                  <a:gd name="T48" fmla="*/ 3 w 6"/>
                  <a:gd name="T49" fmla="*/ 17 h 20"/>
                  <a:gd name="T50" fmla="*/ 3 w 6"/>
                  <a:gd name="T51" fmla="*/ 19 h 20"/>
                  <a:gd name="T52" fmla="*/ 3 w 6"/>
                  <a:gd name="T53" fmla="*/ 19 h 20"/>
                  <a:gd name="T54" fmla="*/ 3 w 6"/>
                  <a:gd name="T55" fmla="*/ 19 h 20"/>
                  <a:gd name="T56" fmla="*/ 3 w 6"/>
                  <a:gd name="T57" fmla="*/ 19 h 20"/>
                  <a:gd name="T58" fmla="*/ 3 w 6"/>
                  <a:gd name="T59" fmla="*/ 19 h 20"/>
                  <a:gd name="T60" fmla="*/ 3 w 6"/>
                  <a:gd name="T61" fmla="*/ 19 h 20"/>
                  <a:gd name="T62" fmla="*/ 3 w 6"/>
                  <a:gd name="T63" fmla="*/ 19 h 20"/>
                  <a:gd name="T64" fmla="*/ 5 w 6"/>
                  <a:gd name="T6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0">
                    <a:moveTo>
                      <a:pt x="0" y="0"/>
                    </a:moveTo>
                    <a:lnTo>
                      <a:pt x="0" y="2"/>
                    </a:lnTo>
                    <a:lnTo>
                      <a:pt x="0" y="2"/>
                    </a:lnTo>
                    <a:lnTo>
                      <a:pt x="0" y="2"/>
                    </a:lnTo>
                    <a:lnTo>
                      <a:pt x="0" y="2"/>
                    </a:lnTo>
                    <a:lnTo>
                      <a:pt x="0" y="4"/>
                    </a:lnTo>
                    <a:lnTo>
                      <a:pt x="0" y="4"/>
                    </a:lnTo>
                    <a:lnTo>
                      <a:pt x="0" y="4"/>
                    </a:lnTo>
                    <a:lnTo>
                      <a:pt x="1" y="4"/>
                    </a:lnTo>
                    <a:lnTo>
                      <a:pt x="1" y="8"/>
                    </a:lnTo>
                    <a:lnTo>
                      <a:pt x="1" y="8"/>
                    </a:lnTo>
                    <a:lnTo>
                      <a:pt x="1" y="9"/>
                    </a:lnTo>
                    <a:lnTo>
                      <a:pt x="1" y="9"/>
                    </a:lnTo>
                    <a:lnTo>
                      <a:pt x="1" y="11"/>
                    </a:lnTo>
                    <a:lnTo>
                      <a:pt x="1" y="11"/>
                    </a:lnTo>
                    <a:lnTo>
                      <a:pt x="1" y="11"/>
                    </a:lnTo>
                    <a:lnTo>
                      <a:pt x="3" y="11"/>
                    </a:lnTo>
                    <a:lnTo>
                      <a:pt x="3" y="14"/>
                    </a:lnTo>
                    <a:lnTo>
                      <a:pt x="3" y="14"/>
                    </a:lnTo>
                    <a:lnTo>
                      <a:pt x="3" y="14"/>
                    </a:lnTo>
                    <a:lnTo>
                      <a:pt x="3" y="14"/>
                    </a:lnTo>
                    <a:lnTo>
                      <a:pt x="3" y="17"/>
                    </a:lnTo>
                    <a:lnTo>
                      <a:pt x="3" y="17"/>
                    </a:lnTo>
                    <a:lnTo>
                      <a:pt x="3" y="17"/>
                    </a:lnTo>
                    <a:lnTo>
                      <a:pt x="3" y="17"/>
                    </a:lnTo>
                    <a:lnTo>
                      <a:pt x="3" y="19"/>
                    </a:lnTo>
                    <a:lnTo>
                      <a:pt x="3" y="19"/>
                    </a:lnTo>
                    <a:lnTo>
                      <a:pt x="3" y="19"/>
                    </a:lnTo>
                    <a:lnTo>
                      <a:pt x="3" y="19"/>
                    </a:lnTo>
                    <a:lnTo>
                      <a:pt x="3" y="19"/>
                    </a:lnTo>
                    <a:lnTo>
                      <a:pt x="3" y="19"/>
                    </a:lnTo>
                    <a:lnTo>
                      <a:pt x="3" y="19"/>
                    </a:lnTo>
                    <a:lnTo>
                      <a:pt x="5" y="19"/>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4" name="その他">
                <a:extLst>
                  <a:ext uri="{FF2B5EF4-FFF2-40B4-BE49-F238E27FC236}">
                    <a16:creationId xmlns:a16="http://schemas.microsoft.com/office/drawing/2014/main" id="{1442F326-30B1-4EC0-8F85-970273772DC1}"/>
                  </a:ext>
                </a:extLst>
              </p:cNvPr>
              <p:cNvSpPr>
                <a:spLocks/>
              </p:cNvSpPr>
              <p:nvPr/>
            </p:nvSpPr>
            <p:spPr bwMode="auto">
              <a:xfrm>
                <a:off x="463" y="43"/>
                <a:ext cx="81" cy="110"/>
              </a:xfrm>
              <a:custGeom>
                <a:avLst/>
                <a:gdLst>
                  <a:gd name="T0" fmla="*/ 0 w 81"/>
                  <a:gd name="T1" fmla="*/ 3 h 110"/>
                  <a:gd name="T2" fmla="*/ 24 w 81"/>
                  <a:gd name="T3" fmla="*/ 0 h 110"/>
                  <a:gd name="T4" fmla="*/ 39 w 81"/>
                  <a:gd name="T5" fmla="*/ 5 h 110"/>
                  <a:gd name="T6" fmla="*/ 57 w 81"/>
                  <a:gd name="T7" fmla="*/ 36 h 110"/>
                  <a:gd name="T8" fmla="*/ 58 w 81"/>
                  <a:gd name="T9" fmla="*/ 39 h 110"/>
                  <a:gd name="T10" fmla="*/ 58 w 81"/>
                  <a:gd name="T11" fmla="*/ 56 h 110"/>
                  <a:gd name="T12" fmla="*/ 68 w 81"/>
                  <a:gd name="T13" fmla="*/ 63 h 110"/>
                  <a:gd name="T14" fmla="*/ 77 w 81"/>
                  <a:gd name="T15" fmla="*/ 71 h 110"/>
                  <a:gd name="T16" fmla="*/ 80 w 81"/>
                  <a:gd name="T17" fmla="*/ 80 h 110"/>
                  <a:gd name="T18" fmla="*/ 77 w 81"/>
                  <a:gd name="T19" fmla="*/ 104 h 110"/>
                  <a:gd name="T20" fmla="*/ 72 w 81"/>
                  <a:gd name="T21" fmla="*/ 109 h 110"/>
                  <a:gd name="T22" fmla="*/ 71 w 81"/>
                  <a:gd name="T23" fmla="*/ 106 h 110"/>
                  <a:gd name="T24" fmla="*/ 74 w 81"/>
                  <a:gd name="T25" fmla="*/ 75 h 110"/>
                  <a:gd name="T26" fmla="*/ 72 w 81"/>
                  <a:gd name="T27" fmla="*/ 72 h 110"/>
                  <a:gd name="T28" fmla="*/ 54 w 81"/>
                  <a:gd name="T29" fmla="*/ 58 h 110"/>
                  <a:gd name="T30" fmla="*/ 53 w 81"/>
                  <a:gd name="T31" fmla="*/ 44 h 110"/>
                  <a:gd name="T32" fmla="*/ 52 w 81"/>
                  <a:gd name="T33" fmla="*/ 36 h 110"/>
                  <a:gd name="T34" fmla="*/ 41 w 81"/>
                  <a:gd name="T35" fmla="*/ 14 h 110"/>
                  <a:gd name="T36" fmla="*/ 25 w 81"/>
                  <a:gd name="T37" fmla="*/ 5 h 110"/>
                  <a:gd name="T38" fmla="*/ 7 w 81"/>
                  <a:gd name="T39" fmla="*/ 3 h 110"/>
                  <a:gd name="T40" fmla="*/ 5 w 81"/>
                  <a:gd name="T41" fmla="*/ 3 h 110"/>
                  <a:gd name="T42" fmla="*/ 0 w 81"/>
                  <a:gd name="T43" fmla="*/ 3 h 110"/>
                  <a:gd name="T44" fmla="*/ 0 w 81"/>
                  <a:gd name="T45" fmla="*/ 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0">
                    <a:moveTo>
                      <a:pt x="0" y="3"/>
                    </a:moveTo>
                    <a:lnTo>
                      <a:pt x="24" y="0"/>
                    </a:lnTo>
                    <a:lnTo>
                      <a:pt x="39" y="5"/>
                    </a:lnTo>
                    <a:lnTo>
                      <a:pt x="57" y="36"/>
                    </a:lnTo>
                    <a:lnTo>
                      <a:pt x="58" y="39"/>
                    </a:lnTo>
                    <a:lnTo>
                      <a:pt x="58" y="56"/>
                    </a:lnTo>
                    <a:lnTo>
                      <a:pt x="68" y="63"/>
                    </a:lnTo>
                    <a:lnTo>
                      <a:pt x="77" y="71"/>
                    </a:lnTo>
                    <a:lnTo>
                      <a:pt x="80" y="80"/>
                    </a:lnTo>
                    <a:lnTo>
                      <a:pt x="77" y="104"/>
                    </a:lnTo>
                    <a:lnTo>
                      <a:pt x="72" y="109"/>
                    </a:lnTo>
                    <a:lnTo>
                      <a:pt x="71" y="106"/>
                    </a:lnTo>
                    <a:lnTo>
                      <a:pt x="74" y="75"/>
                    </a:lnTo>
                    <a:lnTo>
                      <a:pt x="72" y="72"/>
                    </a:lnTo>
                    <a:lnTo>
                      <a:pt x="54" y="58"/>
                    </a:lnTo>
                    <a:lnTo>
                      <a:pt x="53" y="44"/>
                    </a:lnTo>
                    <a:lnTo>
                      <a:pt x="52" y="36"/>
                    </a:lnTo>
                    <a:lnTo>
                      <a:pt x="41" y="14"/>
                    </a:lnTo>
                    <a:lnTo>
                      <a:pt x="25" y="5"/>
                    </a:lnTo>
                    <a:lnTo>
                      <a:pt x="7" y="3"/>
                    </a:lnTo>
                    <a:lnTo>
                      <a:pt x="5" y="3"/>
                    </a:lnTo>
                    <a:lnTo>
                      <a:pt x="0" y="3"/>
                    </a:lnTo>
                    <a:lnTo>
                      <a:pt x="0" y="3"/>
                    </a:lnTo>
                  </a:path>
                </a:pathLst>
              </a:custGeom>
              <a:solidFill>
                <a:srgbClr val="A2A2A2"/>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5" name="その他">
                <a:extLst>
                  <a:ext uri="{FF2B5EF4-FFF2-40B4-BE49-F238E27FC236}">
                    <a16:creationId xmlns:a16="http://schemas.microsoft.com/office/drawing/2014/main" id="{E3710F4A-81D6-42B4-8922-31DF8456FB38}"/>
                  </a:ext>
                </a:extLst>
              </p:cNvPr>
              <p:cNvSpPr>
                <a:spLocks/>
              </p:cNvSpPr>
              <p:nvPr/>
            </p:nvSpPr>
            <p:spPr bwMode="auto">
              <a:xfrm>
                <a:off x="523" y="292"/>
                <a:ext cx="28" cy="156"/>
              </a:xfrm>
              <a:custGeom>
                <a:avLst/>
                <a:gdLst>
                  <a:gd name="T0" fmla="*/ 0 w 28"/>
                  <a:gd name="T1" fmla="*/ 155 h 156"/>
                  <a:gd name="T2" fmla="*/ 0 w 28"/>
                  <a:gd name="T3" fmla="*/ 152 h 156"/>
                  <a:gd name="T4" fmla="*/ 4 w 28"/>
                  <a:gd name="T5" fmla="*/ 144 h 156"/>
                  <a:gd name="T6" fmla="*/ 4 w 28"/>
                  <a:gd name="T7" fmla="*/ 138 h 156"/>
                  <a:gd name="T8" fmla="*/ 6 w 28"/>
                  <a:gd name="T9" fmla="*/ 132 h 156"/>
                  <a:gd name="T10" fmla="*/ 8 w 28"/>
                  <a:gd name="T11" fmla="*/ 127 h 156"/>
                  <a:gd name="T12" fmla="*/ 8 w 28"/>
                  <a:gd name="T13" fmla="*/ 125 h 156"/>
                  <a:gd name="T14" fmla="*/ 8 w 28"/>
                  <a:gd name="T15" fmla="*/ 123 h 156"/>
                  <a:gd name="T16" fmla="*/ 11 w 28"/>
                  <a:gd name="T17" fmla="*/ 120 h 156"/>
                  <a:gd name="T18" fmla="*/ 11 w 28"/>
                  <a:gd name="T19" fmla="*/ 117 h 156"/>
                  <a:gd name="T20" fmla="*/ 14 w 28"/>
                  <a:gd name="T21" fmla="*/ 113 h 156"/>
                  <a:gd name="T22" fmla="*/ 13 w 28"/>
                  <a:gd name="T23" fmla="*/ 112 h 156"/>
                  <a:gd name="T24" fmla="*/ 13 w 28"/>
                  <a:gd name="T25" fmla="*/ 106 h 156"/>
                  <a:gd name="T26" fmla="*/ 13 w 28"/>
                  <a:gd name="T27" fmla="*/ 103 h 156"/>
                  <a:gd name="T28" fmla="*/ 13 w 28"/>
                  <a:gd name="T29" fmla="*/ 98 h 156"/>
                  <a:gd name="T30" fmla="*/ 13 w 28"/>
                  <a:gd name="T31" fmla="*/ 94 h 156"/>
                  <a:gd name="T32" fmla="*/ 14 w 28"/>
                  <a:gd name="T33" fmla="*/ 92 h 156"/>
                  <a:gd name="T34" fmla="*/ 17 w 28"/>
                  <a:gd name="T35" fmla="*/ 88 h 156"/>
                  <a:gd name="T36" fmla="*/ 20 w 28"/>
                  <a:gd name="T37" fmla="*/ 81 h 156"/>
                  <a:gd name="T38" fmla="*/ 20 w 28"/>
                  <a:gd name="T39" fmla="*/ 78 h 156"/>
                  <a:gd name="T40" fmla="*/ 21 w 28"/>
                  <a:gd name="T41" fmla="*/ 72 h 156"/>
                  <a:gd name="T42" fmla="*/ 22 w 28"/>
                  <a:gd name="T43" fmla="*/ 69 h 156"/>
                  <a:gd name="T44" fmla="*/ 22 w 28"/>
                  <a:gd name="T45" fmla="*/ 69 h 156"/>
                  <a:gd name="T46" fmla="*/ 22 w 28"/>
                  <a:gd name="T47" fmla="*/ 69 h 156"/>
                  <a:gd name="T48" fmla="*/ 22 w 28"/>
                  <a:gd name="T49" fmla="*/ 66 h 156"/>
                  <a:gd name="T50" fmla="*/ 22 w 28"/>
                  <a:gd name="T51" fmla="*/ 64 h 156"/>
                  <a:gd name="T52" fmla="*/ 22 w 28"/>
                  <a:gd name="T53" fmla="*/ 61 h 156"/>
                  <a:gd name="T54" fmla="*/ 22 w 28"/>
                  <a:gd name="T55" fmla="*/ 59 h 156"/>
                  <a:gd name="T56" fmla="*/ 22 w 28"/>
                  <a:gd name="T57" fmla="*/ 53 h 156"/>
                  <a:gd name="T58" fmla="*/ 22 w 28"/>
                  <a:gd name="T59" fmla="*/ 49 h 156"/>
                  <a:gd name="T60" fmla="*/ 24 w 28"/>
                  <a:gd name="T61" fmla="*/ 43 h 156"/>
                  <a:gd name="T62" fmla="*/ 24 w 28"/>
                  <a:gd name="T63" fmla="*/ 42 h 156"/>
                  <a:gd name="T64" fmla="*/ 25 w 28"/>
                  <a:gd name="T65" fmla="*/ 39 h 156"/>
                  <a:gd name="T66" fmla="*/ 25 w 28"/>
                  <a:gd name="T67" fmla="*/ 37 h 156"/>
                  <a:gd name="T68" fmla="*/ 26 w 28"/>
                  <a:gd name="T69" fmla="*/ 33 h 156"/>
                  <a:gd name="T70" fmla="*/ 26 w 28"/>
                  <a:gd name="T71" fmla="*/ 33 h 156"/>
                  <a:gd name="T72" fmla="*/ 26 w 28"/>
                  <a:gd name="T73" fmla="*/ 30 h 156"/>
                  <a:gd name="T74" fmla="*/ 26 w 28"/>
                  <a:gd name="T75" fmla="*/ 26 h 156"/>
                  <a:gd name="T76" fmla="*/ 26 w 28"/>
                  <a:gd name="T77" fmla="*/ 22 h 156"/>
                  <a:gd name="T78" fmla="*/ 25 w 28"/>
                  <a:gd name="T79" fmla="*/ 15 h 156"/>
                  <a:gd name="T80" fmla="*/ 23 w 28"/>
                  <a:gd name="T81" fmla="*/ 9 h 156"/>
                  <a:gd name="T82" fmla="*/ 23 w 28"/>
                  <a:gd name="T83" fmla="*/ 4 h 156"/>
                  <a:gd name="T84" fmla="*/ 23 w 28"/>
                  <a:gd name="T8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156">
                    <a:moveTo>
                      <a:pt x="0" y="155"/>
                    </a:moveTo>
                    <a:lnTo>
                      <a:pt x="0" y="155"/>
                    </a:lnTo>
                    <a:lnTo>
                      <a:pt x="0" y="155"/>
                    </a:lnTo>
                    <a:lnTo>
                      <a:pt x="0" y="155"/>
                    </a:lnTo>
                    <a:lnTo>
                      <a:pt x="0" y="152"/>
                    </a:lnTo>
                    <a:lnTo>
                      <a:pt x="0" y="152"/>
                    </a:lnTo>
                    <a:lnTo>
                      <a:pt x="0" y="149"/>
                    </a:lnTo>
                    <a:lnTo>
                      <a:pt x="0" y="147"/>
                    </a:lnTo>
                    <a:lnTo>
                      <a:pt x="4" y="144"/>
                    </a:lnTo>
                    <a:lnTo>
                      <a:pt x="4" y="144"/>
                    </a:lnTo>
                    <a:lnTo>
                      <a:pt x="4" y="141"/>
                    </a:lnTo>
                    <a:lnTo>
                      <a:pt x="4" y="138"/>
                    </a:lnTo>
                    <a:lnTo>
                      <a:pt x="6" y="135"/>
                    </a:lnTo>
                    <a:lnTo>
                      <a:pt x="6" y="135"/>
                    </a:lnTo>
                    <a:lnTo>
                      <a:pt x="6" y="132"/>
                    </a:lnTo>
                    <a:lnTo>
                      <a:pt x="6" y="129"/>
                    </a:lnTo>
                    <a:lnTo>
                      <a:pt x="8" y="127"/>
                    </a:lnTo>
                    <a:lnTo>
                      <a:pt x="8" y="127"/>
                    </a:lnTo>
                    <a:lnTo>
                      <a:pt x="8" y="127"/>
                    </a:lnTo>
                    <a:lnTo>
                      <a:pt x="8" y="127"/>
                    </a:lnTo>
                    <a:lnTo>
                      <a:pt x="8" y="125"/>
                    </a:lnTo>
                    <a:lnTo>
                      <a:pt x="8" y="125"/>
                    </a:lnTo>
                    <a:lnTo>
                      <a:pt x="8" y="123"/>
                    </a:lnTo>
                    <a:lnTo>
                      <a:pt x="8" y="123"/>
                    </a:lnTo>
                    <a:lnTo>
                      <a:pt x="11" y="120"/>
                    </a:lnTo>
                    <a:lnTo>
                      <a:pt x="11" y="120"/>
                    </a:lnTo>
                    <a:lnTo>
                      <a:pt x="11" y="120"/>
                    </a:lnTo>
                    <a:lnTo>
                      <a:pt x="11" y="120"/>
                    </a:lnTo>
                    <a:lnTo>
                      <a:pt x="11" y="117"/>
                    </a:lnTo>
                    <a:lnTo>
                      <a:pt x="11" y="117"/>
                    </a:lnTo>
                    <a:lnTo>
                      <a:pt x="11" y="116"/>
                    </a:lnTo>
                    <a:lnTo>
                      <a:pt x="11" y="116"/>
                    </a:lnTo>
                    <a:lnTo>
                      <a:pt x="14" y="113"/>
                    </a:lnTo>
                    <a:lnTo>
                      <a:pt x="13" y="113"/>
                    </a:lnTo>
                    <a:lnTo>
                      <a:pt x="13" y="112"/>
                    </a:lnTo>
                    <a:lnTo>
                      <a:pt x="13" y="112"/>
                    </a:lnTo>
                    <a:lnTo>
                      <a:pt x="13" y="109"/>
                    </a:lnTo>
                    <a:lnTo>
                      <a:pt x="13" y="109"/>
                    </a:lnTo>
                    <a:lnTo>
                      <a:pt x="13" y="106"/>
                    </a:lnTo>
                    <a:lnTo>
                      <a:pt x="13" y="106"/>
                    </a:lnTo>
                    <a:lnTo>
                      <a:pt x="13" y="103"/>
                    </a:lnTo>
                    <a:lnTo>
                      <a:pt x="13" y="103"/>
                    </a:lnTo>
                    <a:lnTo>
                      <a:pt x="13" y="101"/>
                    </a:lnTo>
                    <a:lnTo>
                      <a:pt x="13" y="101"/>
                    </a:lnTo>
                    <a:lnTo>
                      <a:pt x="13" y="98"/>
                    </a:lnTo>
                    <a:lnTo>
                      <a:pt x="13" y="98"/>
                    </a:lnTo>
                    <a:lnTo>
                      <a:pt x="13" y="94"/>
                    </a:lnTo>
                    <a:lnTo>
                      <a:pt x="13" y="94"/>
                    </a:lnTo>
                    <a:lnTo>
                      <a:pt x="14" y="92"/>
                    </a:lnTo>
                    <a:lnTo>
                      <a:pt x="14" y="92"/>
                    </a:lnTo>
                    <a:lnTo>
                      <a:pt x="14" y="92"/>
                    </a:lnTo>
                    <a:lnTo>
                      <a:pt x="14" y="92"/>
                    </a:lnTo>
                    <a:lnTo>
                      <a:pt x="17" y="88"/>
                    </a:lnTo>
                    <a:lnTo>
                      <a:pt x="17" y="88"/>
                    </a:lnTo>
                    <a:lnTo>
                      <a:pt x="17" y="85"/>
                    </a:lnTo>
                    <a:lnTo>
                      <a:pt x="17" y="84"/>
                    </a:lnTo>
                    <a:lnTo>
                      <a:pt x="20" y="81"/>
                    </a:lnTo>
                    <a:lnTo>
                      <a:pt x="20" y="81"/>
                    </a:lnTo>
                    <a:lnTo>
                      <a:pt x="20" y="78"/>
                    </a:lnTo>
                    <a:lnTo>
                      <a:pt x="20" y="78"/>
                    </a:lnTo>
                    <a:lnTo>
                      <a:pt x="21" y="75"/>
                    </a:lnTo>
                    <a:lnTo>
                      <a:pt x="21" y="75"/>
                    </a:lnTo>
                    <a:lnTo>
                      <a:pt x="21" y="72"/>
                    </a:lnTo>
                    <a:lnTo>
                      <a:pt x="21" y="72"/>
                    </a:lnTo>
                    <a:lnTo>
                      <a:pt x="23" y="69"/>
                    </a:lnTo>
                    <a:lnTo>
                      <a:pt x="22" y="69"/>
                    </a:lnTo>
                    <a:lnTo>
                      <a:pt x="22" y="69"/>
                    </a:lnTo>
                    <a:lnTo>
                      <a:pt x="22" y="69"/>
                    </a:lnTo>
                    <a:lnTo>
                      <a:pt x="22" y="69"/>
                    </a:lnTo>
                    <a:lnTo>
                      <a:pt x="22" y="69"/>
                    </a:lnTo>
                    <a:lnTo>
                      <a:pt x="22" y="69"/>
                    </a:lnTo>
                    <a:lnTo>
                      <a:pt x="22" y="69"/>
                    </a:lnTo>
                    <a:lnTo>
                      <a:pt x="22" y="66"/>
                    </a:lnTo>
                    <a:lnTo>
                      <a:pt x="22" y="66"/>
                    </a:lnTo>
                    <a:lnTo>
                      <a:pt x="22" y="66"/>
                    </a:lnTo>
                    <a:lnTo>
                      <a:pt x="22" y="66"/>
                    </a:lnTo>
                    <a:lnTo>
                      <a:pt x="22" y="64"/>
                    </a:lnTo>
                    <a:lnTo>
                      <a:pt x="22" y="64"/>
                    </a:lnTo>
                    <a:lnTo>
                      <a:pt x="22" y="64"/>
                    </a:lnTo>
                    <a:lnTo>
                      <a:pt x="22" y="64"/>
                    </a:lnTo>
                    <a:lnTo>
                      <a:pt x="22" y="61"/>
                    </a:lnTo>
                    <a:lnTo>
                      <a:pt x="22" y="61"/>
                    </a:lnTo>
                    <a:lnTo>
                      <a:pt x="22" y="59"/>
                    </a:lnTo>
                    <a:lnTo>
                      <a:pt x="22" y="59"/>
                    </a:lnTo>
                    <a:lnTo>
                      <a:pt x="22" y="57"/>
                    </a:lnTo>
                    <a:lnTo>
                      <a:pt x="22" y="57"/>
                    </a:lnTo>
                    <a:lnTo>
                      <a:pt x="22" y="53"/>
                    </a:lnTo>
                    <a:lnTo>
                      <a:pt x="22" y="52"/>
                    </a:lnTo>
                    <a:lnTo>
                      <a:pt x="22" y="49"/>
                    </a:lnTo>
                    <a:lnTo>
                      <a:pt x="22" y="49"/>
                    </a:lnTo>
                    <a:lnTo>
                      <a:pt x="22" y="46"/>
                    </a:lnTo>
                    <a:lnTo>
                      <a:pt x="22" y="46"/>
                    </a:lnTo>
                    <a:lnTo>
                      <a:pt x="24" y="43"/>
                    </a:lnTo>
                    <a:lnTo>
                      <a:pt x="24" y="43"/>
                    </a:lnTo>
                    <a:lnTo>
                      <a:pt x="24" y="42"/>
                    </a:lnTo>
                    <a:lnTo>
                      <a:pt x="24" y="42"/>
                    </a:lnTo>
                    <a:lnTo>
                      <a:pt x="27" y="39"/>
                    </a:lnTo>
                    <a:lnTo>
                      <a:pt x="25" y="39"/>
                    </a:lnTo>
                    <a:lnTo>
                      <a:pt x="25" y="39"/>
                    </a:lnTo>
                    <a:lnTo>
                      <a:pt x="25" y="39"/>
                    </a:lnTo>
                    <a:lnTo>
                      <a:pt x="25" y="37"/>
                    </a:lnTo>
                    <a:lnTo>
                      <a:pt x="25" y="37"/>
                    </a:lnTo>
                    <a:lnTo>
                      <a:pt x="25" y="36"/>
                    </a:lnTo>
                    <a:lnTo>
                      <a:pt x="25" y="36"/>
                    </a:lnTo>
                    <a:lnTo>
                      <a:pt x="26" y="33"/>
                    </a:lnTo>
                    <a:lnTo>
                      <a:pt x="26" y="33"/>
                    </a:lnTo>
                    <a:lnTo>
                      <a:pt x="26" y="33"/>
                    </a:lnTo>
                    <a:lnTo>
                      <a:pt x="26" y="33"/>
                    </a:lnTo>
                    <a:lnTo>
                      <a:pt x="26" y="30"/>
                    </a:lnTo>
                    <a:lnTo>
                      <a:pt x="26" y="30"/>
                    </a:lnTo>
                    <a:lnTo>
                      <a:pt x="26" y="30"/>
                    </a:lnTo>
                    <a:lnTo>
                      <a:pt x="26" y="30"/>
                    </a:lnTo>
                    <a:lnTo>
                      <a:pt x="27" y="26"/>
                    </a:lnTo>
                    <a:lnTo>
                      <a:pt x="26" y="26"/>
                    </a:lnTo>
                    <a:lnTo>
                      <a:pt x="26" y="24"/>
                    </a:lnTo>
                    <a:lnTo>
                      <a:pt x="26" y="24"/>
                    </a:lnTo>
                    <a:lnTo>
                      <a:pt x="26" y="22"/>
                    </a:lnTo>
                    <a:lnTo>
                      <a:pt x="25" y="22"/>
                    </a:lnTo>
                    <a:lnTo>
                      <a:pt x="25" y="19"/>
                    </a:lnTo>
                    <a:lnTo>
                      <a:pt x="25" y="15"/>
                    </a:lnTo>
                    <a:lnTo>
                      <a:pt x="25" y="13"/>
                    </a:lnTo>
                    <a:lnTo>
                      <a:pt x="23" y="13"/>
                    </a:lnTo>
                    <a:lnTo>
                      <a:pt x="23" y="9"/>
                    </a:lnTo>
                    <a:lnTo>
                      <a:pt x="23" y="7"/>
                    </a:lnTo>
                    <a:lnTo>
                      <a:pt x="23" y="4"/>
                    </a:lnTo>
                    <a:lnTo>
                      <a:pt x="23" y="4"/>
                    </a:lnTo>
                    <a:lnTo>
                      <a:pt x="23" y="2"/>
                    </a:lnTo>
                    <a:lnTo>
                      <a:pt x="23" y="2"/>
                    </a:lnTo>
                    <a:lnTo>
                      <a:pt x="23"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6" name="その他">
                <a:extLst>
                  <a:ext uri="{FF2B5EF4-FFF2-40B4-BE49-F238E27FC236}">
                    <a16:creationId xmlns:a16="http://schemas.microsoft.com/office/drawing/2014/main" id="{42A790E2-CAB0-4193-B2F8-766B7022458F}"/>
                  </a:ext>
                </a:extLst>
              </p:cNvPr>
              <p:cNvSpPr>
                <a:spLocks/>
              </p:cNvSpPr>
              <p:nvPr/>
            </p:nvSpPr>
            <p:spPr bwMode="auto">
              <a:xfrm>
                <a:off x="384" y="279"/>
                <a:ext cx="11" cy="158"/>
              </a:xfrm>
              <a:custGeom>
                <a:avLst/>
                <a:gdLst>
                  <a:gd name="T0" fmla="*/ 0 w 11"/>
                  <a:gd name="T1" fmla="*/ 157 h 158"/>
                  <a:gd name="T2" fmla="*/ 0 w 11"/>
                  <a:gd name="T3" fmla="*/ 157 h 158"/>
                  <a:gd name="T4" fmla="*/ 0 w 11"/>
                  <a:gd name="T5" fmla="*/ 156 h 158"/>
                  <a:gd name="T6" fmla="*/ 0 w 11"/>
                  <a:gd name="T7" fmla="*/ 153 h 158"/>
                  <a:gd name="T8" fmla="*/ 2 w 11"/>
                  <a:gd name="T9" fmla="*/ 149 h 158"/>
                  <a:gd name="T10" fmla="*/ 2 w 11"/>
                  <a:gd name="T11" fmla="*/ 148 h 158"/>
                  <a:gd name="T12" fmla="*/ 0 w 11"/>
                  <a:gd name="T13" fmla="*/ 145 h 158"/>
                  <a:gd name="T14" fmla="*/ 0 w 11"/>
                  <a:gd name="T15" fmla="*/ 142 h 158"/>
                  <a:gd name="T16" fmla="*/ 0 w 11"/>
                  <a:gd name="T17" fmla="*/ 140 h 158"/>
                  <a:gd name="T18" fmla="*/ 0 w 11"/>
                  <a:gd name="T19" fmla="*/ 136 h 158"/>
                  <a:gd name="T20" fmla="*/ 2 w 11"/>
                  <a:gd name="T21" fmla="*/ 133 h 158"/>
                  <a:gd name="T22" fmla="*/ 2 w 11"/>
                  <a:gd name="T23" fmla="*/ 127 h 158"/>
                  <a:gd name="T24" fmla="*/ 2 w 11"/>
                  <a:gd name="T25" fmla="*/ 124 h 158"/>
                  <a:gd name="T26" fmla="*/ 2 w 11"/>
                  <a:gd name="T27" fmla="*/ 119 h 158"/>
                  <a:gd name="T28" fmla="*/ 2 w 11"/>
                  <a:gd name="T29" fmla="*/ 116 h 158"/>
                  <a:gd name="T30" fmla="*/ 2 w 11"/>
                  <a:gd name="T31" fmla="*/ 114 h 158"/>
                  <a:gd name="T32" fmla="*/ 0 w 11"/>
                  <a:gd name="T33" fmla="*/ 111 h 158"/>
                  <a:gd name="T34" fmla="*/ 0 w 11"/>
                  <a:gd name="T35" fmla="*/ 107 h 158"/>
                  <a:gd name="T36" fmla="*/ 0 w 11"/>
                  <a:gd name="T37" fmla="*/ 101 h 158"/>
                  <a:gd name="T38" fmla="*/ 0 w 11"/>
                  <a:gd name="T39" fmla="*/ 95 h 158"/>
                  <a:gd name="T40" fmla="*/ 0 w 11"/>
                  <a:gd name="T41" fmla="*/ 92 h 158"/>
                  <a:gd name="T42" fmla="*/ 0 w 11"/>
                  <a:gd name="T43" fmla="*/ 86 h 158"/>
                  <a:gd name="T44" fmla="*/ 0 w 11"/>
                  <a:gd name="T45" fmla="*/ 83 h 158"/>
                  <a:gd name="T46" fmla="*/ 0 w 11"/>
                  <a:gd name="T47" fmla="*/ 80 h 158"/>
                  <a:gd name="T48" fmla="*/ 0 w 11"/>
                  <a:gd name="T49" fmla="*/ 77 h 158"/>
                  <a:gd name="T50" fmla="*/ 0 w 11"/>
                  <a:gd name="T51" fmla="*/ 72 h 158"/>
                  <a:gd name="T52" fmla="*/ 0 w 11"/>
                  <a:gd name="T53" fmla="*/ 66 h 158"/>
                  <a:gd name="T54" fmla="*/ 0 w 11"/>
                  <a:gd name="T55" fmla="*/ 61 h 158"/>
                  <a:gd name="T56" fmla="*/ 4 w 11"/>
                  <a:gd name="T57" fmla="*/ 57 h 158"/>
                  <a:gd name="T58" fmla="*/ 4 w 11"/>
                  <a:gd name="T59" fmla="*/ 51 h 158"/>
                  <a:gd name="T60" fmla="*/ 7 w 11"/>
                  <a:gd name="T61" fmla="*/ 48 h 158"/>
                  <a:gd name="T62" fmla="*/ 7 w 11"/>
                  <a:gd name="T63" fmla="*/ 44 h 158"/>
                  <a:gd name="T64" fmla="*/ 8 w 11"/>
                  <a:gd name="T65" fmla="*/ 41 h 158"/>
                  <a:gd name="T66" fmla="*/ 8 w 11"/>
                  <a:gd name="T67" fmla="*/ 39 h 158"/>
                  <a:gd name="T68" fmla="*/ 8 w 11"/>
                  <a:gd name="T69" fmla="*/ 37 h 158"/>
                  <a:gd name="T70" fmla="*/ 8 w 11"/>
                  <a:gd name="T71" fmla="*/ 33 h 158"/>
                  <a:gd name="T72" fmla="*/ 8 w 11"/>
                  <a:gd name="T73" fmla="*/ 30 h 158"/>
                  <a:gd name="T74" fmla="*/ 8 w 11"/>
                  <a:gd name="T75" fmla="*/ 28 h 158"/>
                  <a:gd name="T76" fmla="*/ 8 w 11"/>
                  <a:gd name="T77" fmla="*/ 26 h 158"/>
                  <a:gd name="T78" fmla="*/ 8 w 11"/>
                  <a:gd name="T79" fmla="*/ 24 h 158"/>
                  <a:gd name="T80" fmla="*/ 8 w 11"/>
                  <a:gd name="T81" fmla="*/ 20 h 158"/>
                  <a:gd name="T82" fmla="*/ 8 w 11"/>
                  <a:gd name="T83" fmla="*/ 18 h 158"/>
                  <a:gd name="T84" fmla="*/ 8 w 11"/>
                  <a:gd name="T85" fmla="*/ 15 h 158"/>
                  <a:gd name="T86" fmla="*/ 8 w 11"/>
                  <a:gd name="T87" fmla="*/ 11 h 158"/>
                  <a:gd name="T88" fmla="*/ 8 w 11"/>
                  <a:gd name="T89" fmla="*/ 8 h 158"/>
                  <a:gd name="T90" fmla="*/ 8 w 11"/>
                  <a:gd name="T91" fmla="*/ 6 h 158"/>
                  <a:gd name="T92" fmla="*/ 8 w 11"/>
                  <a:gd name="T93" fmla="*/ 3 h 158"/>
                  <a:gd name="T94" fmla="*/ 8 w 11"/>
                  <a:gd name="T95"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 h="158">
                    <a:moveTo>
                      <a:pt x="0" y="157"/>
                    </a:moveTo>
                    <a:lnTo>
                      <a:pt x="0" y="157"/>
                    </a:lnTo>
                    <a:lnTo>
                      <a:pt x="0" y="157"/>
                    </a:lnTo>
                    <a:lnTo>
                      <a:pt x="0" y="157"/>
                    </a:lnTo>
                    <a:lnTo>
                      <a:pt x="0" y="156"/>
                    </a:lnTo>
                    <a:lnTo>
                      <a:pt x="0" y="156"/>
                    </a:lnTo>
                    <a:lnTo>
                      <a:pt x="0" y="153"/>
                    </a:lnTo>
                    <a:lnTo>
                      <a:pt x="0" y="153"/>
                    </a:lnTo>
                    <a:lnTo>
                      <a:pt x="2" y="149"/>
                    </a:lnTo>
                    <a:lnTo>
                      <a:pt x="2" y="149"/>
                    </a:lnTo>
                    <a:lnTo>
                      <a:pt x="2" y="148"/>
                    </a:lnTo>
                    <a:lnTo>
                      <a:pt x="2" y="148"/>
                    </a:lnTo>
                    <a:lnTo>
                      <a:pt x="2" y="145"/>
                    </a:lnTo>
                    <a:lnTo>
                      <a:pt x="0" y="145"/>
                    </a:lnTo>
                    <a:lnTo>
                      <a:pt x="0" y="142"/>
                    </a:lnTo>
                    <a:lnTo>
                      <a:pt x="0" y="142"/>
                    </a:lnTo>
                    <a:lnTo>
                      <a:pt x="0" y="140"/>
                    </a:lnTo>
                    <a:lnTo>
                      <a:pt x="0" y="140"/>
                    </a:lnTo>
                    <a:lnTo>
                      <a:pt x="0" y="138"/>
                    </a:lnTo>
                    <a:lnTo>
                      <a:pt x="0" y="136"/>
                    </a:lnTo>
                    <a:lnTo>
                      <a:pt x="2" y="133"/>
                    </a:lnTo>
                    <a:lnTo>
                      <a:pt x="2" y="133"/>
                    </a:lnTo>
                    <a:lnTo>
                      <a:pt x="2" y="130"/>
                    </a:lnTo>
                    <a:lnTo>
                      <a:pt x="2" y="127"/>
                    </a:lnTo>
                    <a:lnTo>
                      <a:pt x="4" y="124"/>
                    </a:lnTo>
                    <a:lnTo>
                      <a:pt x="2" y="124"/>
                    </a:lnTo>
                    <a:lnTo>
                      <a:pt x="2" y="121"/>
                    </a:lnTo>
                    <a:lnTo>
                      <a:pt x="2" y="119"/>
                    </a:lnTo>
                    <a:lnTo>
                      <a:pt x="2" y="116"/>
                    </a:lnTo>
                    <a:lnTo>
                      <a:pt x="2" y="116"/>
                    </a:lnTo>
                    <a:lnTo>
                      <a:pt x="2" y="114"/>
                    </a:lnTo>
                    <a:lnTo>
                      <a:pt x="2" y="114"/>
                    </a:lnTo>
                    <a:lnTo>
                      <a:pt x="2" y="111"/>
                    </a:lnTo>
                    <a:lnTo>
                      <a:pt x="0" y="111"/>
                    </a:lnTo>
                    <a:lnTo>
                      <a:pt x="0" y="107"/>
                    </a:lnTo>
                    <a:lnTo>
                      <a:pt x="0" y="107"/>
                    </a:lnTo>
                    <a:lnTo>
                      <a:pt x="0" y="103"/>
                    </a:lnTo>
                    <a:lnTo>
                      <a:pt x="0" y="101"/>
                    </a:lnTo>
                    <a:lnTo>
                      <a:pt x="0" y="98"/>
                    </a:lnTo>
                    <a:lnTo>
                      <a:pt x="0" y="95"/>
                    </a:lnTo>
                    <a:lnTo>
                      <a:pt x="0" y="92"/>
                    </a:lnTo>
                    <a:lnTo>
                      <a:pt x="0" y="92"/>
                    </a:lnTo>
                    <a:lnTo>
                      <a:pt x="0" y="89"/>
                    </a:lnTo>
                    <a:lnTo>
                      <a:pt x="0" y="86"/>
                    </a:lnTo>
                    <a:lnTo>
                      <a:pt x="0" y="83"/>
                    </a:lnTo>
                    <a:lnTo>
                      <a:pt x="0" y="83"/>
                    </a:lnTo>
                    <a:lnTo>
                      <a:pt x="0" y="80"/>
                    </a:lnTo>
                    <a:lnTo>
                      <a:pt x="0" y="80"/>
                    </a:lnTo>
                    <a:lnTo>
                      <a:pt x="0" y="77"/>
                    </a:lnTo>
                    <a:lnTo>
                      <a:pt x="0" y="77"/>
                    </a:lnTo>
                    <a:lnTo>
                      <a:pt x="0" y="74"/>
                    </a:lnTo>
                    <a:lnTo>
                      <a:pt x="0" y="72"/>
                    </a:lnTo>
                    <a:lnTo>
                      <a:pt x="0" y="68"/>
                    </a:lnTo>
                    <a:lnTo>
                      <a:pt x="0" y="66"/>
                    </a:lnTo>
                    <a:lnTo>
                      <a:pt x="0" y="63"/>
                    </a:lnTo>
                    <a:lnTo>
                      <a:pt x="0" y="61"/>
                    </a:lnTo>
                    <a:lnTo>
                      <a:pt x="4" y="57"/>
                    </a:lnTo>
                    <a:lnTo>
                      <a:pt x="4" y="57"/>
                    </a:lnTo>
                    <a:lnTo>
                      <a:pt x="4" y="54"/>
                    </a:lnTo>
                    <a:lnTo>
                      <a:pt x="4" y="51"/>
                    </a:lnTo>
                    <a:lnTo>
                      <a:pt x="7" y="48"/>
                    </a:lnTo>
                    <a:lnTo>
                      <a:pt x="7" y="48"/>
                    </a:lnTo>
                    <a:lnTo>
                      <a:pt x="7" y="45"/>
                    </a:lnTo>
                    <a:lnTo>
                      <a:pt x="7" y="44"/>
                    </a:lnTo>
                    <a:lnTo>
                      <a:pt x="10" y="41"/>
                    </a:lnTo>
                    <a:lnTo>
                      <a:pt x="8" y="41"/>
                    </a:lnTo>
                    <a:lnTo>
                      <a:pt x="8" y="39"/>
                    </a:lnTo>
                    <a:lnTo>
                      <a:pt x="8" y="39"/>
                    </a:lnTo>
                    <a:lnTo>
                      <a:pt x="8" y="37"/>
                    </a:lnTo>
                    <a:lnTo>
                      <a:pt x="8" y="37"/>
                    </a:lnTo>
                    <a:lnTo>
                      <a:pt x="8" y="33"/>
                    </a:lnTo>
                    <a:lnTo>
                      <a:pt x="8" y="33"/>
                    </a:lnTo>
                    <a:lnTo>
                      <a:pt x="8" y="30"/>
                    </a:lnTo>
                    <a:lnTo>
                      <a:pt x="8" y="30"/>
                    </a:lnTo>
                    <a:lnTo>
                      <a:pt x="8" y="28"/>
                    </a:lnTo>
                    <a:lnTo>
                      <a:pt x="8" y="28"/>
                    </a:lnTo>
                    <a:lnTo>
                      <a:pt x="8" y="26"/>
                    </a:lnTo>
                    <a:lnTo>
                      <a:pt x="8" y="26"/>
                    </a:lnTo>
                    <a:lnTo>
                      <a:pt x="8" y="24"/>
                    </a:lnTo>
                    <a:lnTo>
                      <a:pt x="8" y="24"/>
                    </a:lnTo>
                    <a:lnTo>
                      <a:pt x="8" y="20"/>
                    </a:lnTo>
                    <a:lnTo>
                      <a:pt x="8" y="20"/>
                    </a:lnTo>
                    <a:lnTo>
                      <a:pt x="8" y="18"/>
                    </a:lnTo>
                    <a:lnTo>
                      <a:pt x="8" y="18"/>
                    </a:lnTo>
                    <a:lnTo>
                      <a:pt x="8" y="15"/>
                    </a:lnTo>
                    <a:lnTo>
                      <a:pt x="8" y="15"/>
                    </a:lnTo>
                    <a:lnTo>
                      <a:pt x="8" y="12"/>
                    </a:lnTo>
                    <a:lnTo>
                      <a:pt x="8" y="11"/>
                    </a:lnTo>
                    <a:lnTo>
                      <a:pt x="8" y="8"/>
                    </a:lnTo>
                    <a:lnTo>
                      <a:pt x="8" y="8"/>
                    </a:lnTo>
                    <a:lnTo>
                      <a:pt x="8" y="6"/>
                    </a:lnTo>
                    <a:lnTo>
                      <a:pt x="8" y="6"/>
                    </a:lnTo>
                    <a:lnTo>
                      <a:pt x="8" y="3"/>
                    </a:lnTo>
                    <a:lnTo>
                      <a:pt x="8" y="3"/>
                    </a:lnTo>
                    <a:lnTo>
                      <a:pt x="8" y="2"/>
                    </a:lnTo>
                    <a:lnTo>
                      <a:pt x="8" y="2"/>
                    </a:lnTo>
                    <a:lnTo>
                      <a:pt x="1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7" name="その他">
                <a:extLst>
                  <a:ext uri="{FF2B5EF4-FFF2-40B4-BE49-F238E27FC236}">
                    <a16:creationId xmlns:a16="http://schemas.microsoft.com/office/drawing/2014/main" id="{57D33819-FC8F-44D5-A98F-20B266B88CDA}"/>
                  </a:ext>
                </a:extLst>
              </p:cNvPr>
              <p:cNvSpPr>
                <a:spLocks/>
              </p:cNvSpPr>
              <p:nvPr/>
            </p:nvSpPr>
            <p:spPr bwMode="auto">
              <a:xfrm>
                <a:off x="154" y="364"/>
                <a:ext cx="68" cy="69"/>
              </a:xfrm>
              <a:custGeom>
                <a:avLst/>
                <a:gdLst>
                  <a:gd name="T0" fmla="*/ 0 w 68"/>
                  <a:gd name="T1" fmla="*/ 0 h 69"/>
                  <a:gd name="T2" fmla="*/ 0 w 68"/>
                  <a:gd name="T3" fmla="*/ 22 h 69"/>
                  <a:gd name="T4" fmla="*/ 2 w 68"/>
                  <a:gd name="T5" fmla="*/ 30 h 69"/>
                  <a:gd name="T6" fmla="*/ 2 w 68"/>
                  <a:gd name="T7" fmla="*/ 34 h 69"/>
                  <a:gd name="T8" fmla="*/ 17 w 68"/>
                  <a:gd name="T9" fmla="*/ 51 h 69"/>
                  <a:gd name="T10" fmla="*/ 41 w 68"/>
                  <a:gd name="T11" fmla="*/ 60 h 69"/>
                  <a:gd name="T12" fmla="*/ 67 w 68"/>
                  <a:gd name="T13" fmla="*/ 68 h 69"/>
                  <a:gd name="T14" fmla="*/ 21 w 68"/>
                  <a:gd name="T15" fmla="*/ 3 h 69"/>
                  <a:gd name="T16" fmla="*/ 0 w 68"/>
                  <a:gd name="T17" fmla="*/ 0 h 69"/>
                  <a:gd name="T18" fmla="*/ 0 w 68"/>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0" y="0"/>
                    </a:moveTo>
                    <a:lnTo>
                      <a:pt x="0" y="22"/>
                    </a:lnTo>
                    <a:lnTo>
                      <a:pt x="2" y="30"/>
                    </a:lnTo>
                    <a:lnTo>
                      <a:pt x="2" y="34"/>
                    </a:lnTo>
                    <a:lnTo>
                      <a:pt x="17" y="51"/>
                    </a:lnTo>
                    <a:lnTo>
                      <a:pt x="41" y="60"/>
                    </a:lnTo>
                    <a:lnTo>
                      <a:pt x="67" y="68"/>
                    </a:lnTo>
                    <a:lnTo>
                      <a:pt x="21" y="3"/>
                    </a:lnTo>
                    <a:lnTo>
                      <a:pt x="0" y="0"/>
                    </a:lnTo>
                    <a:lnTo>
                      <a:pt x="0"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68" name="Line 96">
                <a:extLst>
                  <a:ext uri="{FF2B5EF4-FFF2-40B4-BE49-F238E27FC236}">
                    <a16:creationId xmlns:a16="http://schemas.microsoft.com/office/drawing/2014/main" id="{5A37EDB7-F641-483E-90E3-976AF4C8A85B}"/>
                  </a:ext>
                </a:extLst>
              </p:cNvPr>
              <p:cNvSpPr>
                <a:spLocks noChangeShapeType="1"/>
              </p:cNvSpPr>
              <p:nvPr/>
            </p:nvSpPr>
            <p:spPr bwMode="auto">
              <a:xfrm>
                <a:off x="535" y="490"/>
                <a:ext cx="11" cy="20"/>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69" name="Line 97">
                <a:extLst>
                  <a:ext uri="{FF2B5EF4-FFF2-40B4-BE49-F238E27FC236}">
                    <a16:creationId xmlns:a16="http://schemas.microsoft.com/office/drawing/2014/main" id="{F5AED12B-ECB9-49C1-A32F-398A6C2B98CC}"/>
                  </a:ext>
                </a:extLst>
              </p:cNvPr>
              <p:cNvSpPr>
                <a:spLocks noChangeShapeType="1"/>
              </p:cNvSpPr>
              <p:nvPr/>
            </p:nvSpPr>
            <p:spPr bwMode="auto">
              <a:xfrm>
                <a:off x="555" y="465"/>
                <a:ext cx="0" cy="50"/>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0" name="Line 98">
                <a:extLst>
                  <a:ext uri="{FF2B5EF4-FFF2-40B4-BE49-F238E27FC236}">
                    <a16:creationId xmlns:a16="http://schemas.microsoft.com/office/drawing/2014/main" id="{C23260E0-DF68-4396-B9A4-943F1EAF1A55}"/>
                  </a:ext>
                </a:extLst>
              </p:cNvPr>
              <p:cNvSpPr>
                <a:spLocks noChangeShapeType="1"/>
              </p:cNvSpPr>
              <p:nvPr/>
            </p:nvSpPr>
            <p:spPr bwMode="auto">
              <a:xfrm>
                <a:off x="376" y="447"/>
                <a:ext cx="0" cy="82"/>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171" name="その他">
                <a:extLst>
                  <a:ext uri="{FF2B5EF4-FFF2-40B4-BE49-F238E27FC236}">
                    <a16:creationId xmlns:a16="http://schemas.microsoft.com/office/drawing/2014/main" id="{5B8FD1ED-D110-4B8F-92BC-F0E90F52E531}"/>
                  </a:ext>
                </a:extLst>
              </p:cNvPr>
              <p:cNvSpPr>
                <a:spLocks/>
              </p:cNvSpPr>
              <p:nvPr/>
            </p:nvSpPr>
            <p:spPr bwMode="auto">
              <a:xfrm>
                <a:off x="202" y="158"/>
                <a:ext cx="104" cy="10"/>
              </a:xfrm>
              <a:custGeom>
                <a:avLst/>
                <a:gdLst>
                  <a:gd name="T0" fmla="*/ 0 w 104"/>
                  <a:gd name="T1" fmla="*/ 9 h 10"/>
                  <a:gd name="T2" fmla="*/ 43 w 104"/>
                  <a:gd name="T3" fmla="*/ 0 h 10"/>
                  <a:gd name="T4" fmla="*/ 72 w 104"/>
                  <a:gd name="T5" fmla="*/ 9 h 10"/>
                  <a:gd name="T6" fmla="*/ 103 w 104"/>
                  <a:gd name="T7" fmla="*/ 0 h 10"/>
                </a:gdLst>
                <a:ahLst/>
                <a:cxnLst>
                  <a:cxn ang="0">
                    <a:pos x="T0" y="T1"/>
                  </a:cxn>
                  <a:cxn ang="0">
                    <a:pos x="T2" y="T3"/>
                  </a:cxn>
                  <a:cxn ang="0">
                    <a:pos x="T4" y="T5"/>
                  </a:cxn>
                  <a:cxn ang="0">
                    <a:pos x="T6" y="T7"/>
                  </a:cxn>
                </a:cxnLst>
                <a:rect l="0" t="0" r="r" b="b"/>
                <a:pathLst>
                  <a:path w="104" h="10">
                    <a:moveTo>
                      <a:pt x="0" y="9"/>
                    </a:moveTo>
                    <a:lnTo>
                      <a:pt x="43" y="0"/>
                    </a:lnTo>
                    <a:lnTo>
                      <a:pt x="72" y="9"/>
                    </a:lnTo>
                    <a:lnTo>
                      <a:pt x="103" y="0"/>
                    </a:lnTo>
                  </a:path>
                </a:pathLst>
              </a:custGeom>
              <a:noFill/>
              <a:ln w="18851" cap="flat"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2" name="その他">
                <a:extLst>
                  <a:ext uri="{FF2B5EF4-FFF2-40B4-BE49-F238E27FC236}">
                    <a16:creationId xmlns:a16="http://schemas.microsoft.com/office/drawing/2014/main" id="{6EE69194-AF1A-4ECA-8900-5ABF2298FCDF}"/>
                  </a:ext>
                </a:extLst>
              </p:cNvPr>
              <p:cNvSpPr>
                <a:spLocks/>
              </p:cNvSpPr>
              <p:nvPr/>
            </p:nvSpPr>
            <p:spPr bwMode="auto">
              <a:xfrm>
                <a:off x="202" y="187"/>
                <a:ext cx="104" cy="9"/>
              </a:xfrm>
              <a:custGeom>
                <a:avLst/>
                <a:gdLst>
                  <a:gd name="T0" fmla="*/ 0 w 104"/>
                  <a:gd name="T1" fmla="*/ 8 h 9"/>
                  <a:gd name="T2" fmla="*/ 43 w 104"/>
                  <a:gd name="T3" fmla="*/ 0 h 9"/>
                  <a:gd name="T4" fmla="*/ 72 w 104"/>
                  <a:gd name="T5" fmla="*/ 8 h 9"/>
                  <a:gd name="T6" fmla="*/ 103 w 104"/>
                  <a:gd name="T7" fmla="*/ 0 h 9"/>
                </a:gdLst>
                <a:ahLst/>
                <a:cxnLst>
                  <a:cxn ang="0">
                    <a:pos x="T0" y="T1"/>
                  </a:cxn>
                  <a:cxn ang="0">
                    <a:pos x="T2" y="T3"/>
                  </a:cxn>
                  <a:cxn ang="0">
                    <a:pos x="T4" y="T5"/>
                  </a:cxn>
                  <a:cxn ang="0">
                    <a:pos x="T6" y="T7"/>
                  </a:cxn>
                </a:cxnLst>
                <a:rect l="0" t="0" r="r" b="b"/>
                <a:pathLst>
                  <a:path w="104" h="9">
                    <a:moveTo>
                      <a:pt x="0" y="8"/>
                    </a:moveTo>
                    <a:lnTo>
                      <a:pt x="43" y="0"/>
                    </a:lnTo>
                    <a:lnTo>
                      <a:pt x="72" y="8"/>
                    </a:lnTo>
                    <a:lnTo>
                      <a:pt x="103"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3" name="その他">
                <a:extLst>
                  <a:ext uri="{FF2B5EF4-FFF2-40B4-BE49-F238E27FC236}">
                    <a16:creationId xmlns:a16="http://schemas.microsoft.com/office/drawing/2014/main" id="{7FE3D75E-5065-428C-A1F9-5EAFA8202705}"/>
                  </a:ext>
                </a:extLst>
              </p:cNvPr>
              <p:cNvSpPr>
                <a:spLocks/>
              </p:cNvSpPr>
              <p:nvPr/>
            </p:nvSpPr>
            <p:spPr bwMode="auto">
              <a:xfrm>
                <a:off x="202" y="213"/>
                <a:ext cx="104" cy="7"/>
              </a:xfrm>
              <a:custGeom>
                <a:avLst/>
                <a:gdLst>
                  <a:gd name="T0" fmla="*/ 0 w 104"/>
                  <a:gd name="T1" fmla="*/ 6 h 7"/>
                  <a:gd name="T2" fmla="*/ 43 w 104"/>
                  <a:gd name="T3" fmla="*/ 0 h 7"/>
                  <a:gd name="T4" fmla="*/ 72 w 104"/>
                  <a:gd name="T5" fmla="*/ 6 h 7"/>
                  <a:gd name="T6" fmla="*/ 103 w 104"/>
                  <a:gd name="T7" fmla="*/ 0 h 7"/>
                </a:gdLst>
                <a:ahLst/>
                <a:cxnLst>
                  <a:cxn ang="0">
                    <a:pos x="T0" y="T1"/>
                  </a:cxn>
                  <a:cxn ang="0">
                    <a:pos x="T2" y="T3"/>
                  </a:cxn>
                  <a:cxn ang="0">
                    <a:pos x="T4" y="T5"/>
                  </a:cxn>
                  <a:cxn ang="0">
                    <a:pos x="T6" y="T7"/>
                  </a:cxn>
                </a:cxnLst>
                <a:rect l="0" t="0" r="r" b="b"/>
                <a:pathLst>
                  <a:path w="104" h="7">
                    <a:moveTo>
                      <a:pt x="0" y="6"/>
                    </a:moveTo>
                    <a:lnTo>
                      <a:pt x="43" y="0"/>
                    </a:lnTo>
                    <a:lnTo>
                      <a:pt x="72" y="6"/>
                    </a:lnTo>
                    <a:lnTo>
                      <a:pt x="103"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4" name="その他">
                <a:extLst>
                  <a:ext uri="{FF2B5EF4-FFF2-40B4-BE49-F238E27FC236}">
                    <a16:creationId xmlns:a16="http://schemas.microsoft.com/office/drawing/2014/main" id="{4C5E10CF-06BB-4A51-9C04-7E4F4240ED13}"/>
                  </a:ext>
                </a:extLst>
              </p:cNvPr>
              <p:cNvSpPr>
                <a:spLocks/>
              </p:cNvSpPr>
              <p:nvPr/>
            </p:nvSpPr>
            <p:spPr bwMode="auto">
              <a:xfrm>
                <a:off x="202" y="233"/>
                <a:ext cx="104" cy="12"/>
              </a:xfrm>
              <a:custGeom>
                <a:avLst/>
                <a:gdLst>
                  <a:gd name="T0" fmla="*/ 0 w 104"/>
                  <a:gd name="T1" fmla="*/ 11 h 12"/>
                  <a:gd name="T2" fmla="*/ 43 w 104"/>
                  <a:gd name="T3" fmla="*/ 0 h 12"/>
                  <a:gd name="T4" fmla="*/ 72 w 104"/>
                  <a:gd name="T5" fmla="*/ 11 h 12"/>
                  <a:gd name="T6" fmla="*/ 103 w 104"/>
                  <a:gd name="T7" fmla="*/ 0 h 12"/>
                </a:gdLst>
                <a:ahLst/>
                <a:cxnLst>
                  <a:cxn ang="0">
                    <a:pos x="T0" y="T1"/>
                  </a:cxn>
                  <a:cxn ang="0">
                    <a:pos x="T2" y="T3"/>
                  </a:cxn>
                  <a:cxn ang="0">
                    <a:pos x="T4" y="T5"/>
                  </a:cxn>
                  <a:cxn ang="0">
                    <a:pos x="T6" y="T7"/>
                  </a:cxn>
                </a:cxnLst>
                <a:rect l="0" t="0" r="r" b="b"/>
                <a:pathLst>
                  <a:path w="104" h="12">
                    <a:moveTo>
                      <a:pt x="0" y="11"/>
                    </a:moveTo>
                    <a:lnTo>
                      <a:pt x="43" y="0"/>
                    </a:lnTo>
                    <a:lnTo>
                      <a:pt x="72" y="11"/>
                    </a:lnTo>
                    <a:lnTo>
                      <a:pt x="103"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3175" name="Group 103">
              <a:extLst>
                <a:ext uri="{FF2B5EF4-FFF2-40B4-BE49-F238E27FC236}">
                  <a16:creationId xmlns:a16="http://schemas.microsoft.com/office/drawing/2014/main" id="{2D45C554-BCE3-4FC0-99B3-B4F4DC54A7ED}"/>
                </a:ext>
              </a:extLst>
            </p:cNvPr>
            <p:cNvGrpSpPr>
              <a:grpSpLocks/>
            </p:cNvGrpSpPr>
            <p:nvPr/>
          </p:nvGrpSpPr>
          <p:grpSpPr bwMode="auto">
            <a:xfrm>
              <a:off x="1053" y="37"/>
              <a:ext cx="596" cy="487"/>
              <a:chOff x="0" y="0"/>
              <a:chExt cx="596" cy="487"/>
            </a:xfrm>
          </p:grpSpPr>
          <p:sp>
            <p:nvSpPr>
              <p:cNvPr id="3176" name="その他">
                <a:extLst>
                  <a:ext uri="{FF2B5EF4-FFF2-40B4-BE49-F238E27FC236}">
                    <a16:creationId xmlns:a16="http://schemas.microsoft.com/office/drawing/2014/main" id="{B3DA0C3C-8CB9-4E1B-863E-3C9435FCABED}"/>
                  </a:ext>
                </a:extLst>
              </p:cNvPr>
              <p:cNvSpPr>
                <a:spLocks/>
              </p:cNvSpPr>
              <p:nvPr/>
            </p:nvSpPr>
            <p:spPr bwMode="auto">
              <a:xfrm>
                <a:off x="80" y="158"/>
                <a:ext cx="98" cy="41"/>
              </a:xfrm>
              <a:custGeom>
                <a:avLst/>
                <a:gdLst>
                  <a:gd name="T0" fmla="*/ 0 w 98"/>
                  <a:gd name="T1" fmla="*/ 2 h 41"/>
                  <a:gd name="T2" fmla="*/ 24 w 98"/>
                  <a:gd name="T3" fmla="*/ 2 h 41"/>
                  <a:gd name="T4" fmla="*/ 36 w 98"/>
                  <a:gd name="T5" fmla="*/ 0 h 41"/>
                  <a:gd name="T6" fmla="*/ 44 w 98"/>
                  <a:gd name="T7" fmla="*/ 2 h 41"/>
                  <a:gd name="T8" fmla="*/ 59 w 98"/>
                  <a:gd name="T9" fmla="*/ 0 h 41"/>
                  <a:gd name="T10" fmla="*/ 97 w 98"/>
                  <a:gd name="T11" fmla="*/ 25 h 41"/>
                  <a:gd name="T12" fmla="*/ 35 w 98"/>
                  <a:gd name="T13" fmla="*/ 40 h 41"/>
                  <a:gd name="T14" fmla="*/ 0 w 98"/>
                  <a:gd name="T15" fmla="*/ 2 h 41"/>
                  <a:gd name="T16" fmla="*/ 0 w 98"/>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0" y="2"/>
                    </a:moveTo>
                    <a:lnTo>
                      <a:pt x="24" y="2"/>
                    </a:lnTo>
                    <a:lnTo>
                      <a:pt x="36" y="0"/>
                    </a:lnTo>
                    <a:lnTo>
                      <a:pt x="44" y="2"/>
                    </a:lnTo>
                    <a:lnTo>
                      <a:pt x="59" y="0"/>
                    </a:lnTo>
                    <a:lnTo>
                      <a:pt x="97" y="25"/>
                    </a:lnTo>
                    <a:lnTo>
                      <a:pt x="35" y="40"/>
                    </a:lnTo>
                    <a:lnTo>
                      <a:pt x="0" y="2"/>
                    </a:lnTo>
                    <a:lnTo>
                      <a:pt x="0" y="2"/>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7" name="その他">
                <a:extLst>
                  <a:ext uri="{FF2B5EF4-FFF2-40B4-BE49-F238E27FC236}">
                    <a16:creationId xmlns:a16="http://schemas.microsoft.com/office/drawing/2014/main" id="{B4E67040-FACA-4B20-9042-3AE6EE035A8E}"/>
                  </a:ext>
                </a:extLst>
              </p:cNvPr>
              <p:cNvSpPr>
                <a:spLocks/>
              </p:cNvSpPr>
              <p:nvPr/>
            </p:nvSpPr>
            <p:spPr bwMode="auto">
              <a:xfrm>
                <a:off x="34" y="310"/>
                <a:ext cx="146" cy="127"/>
              </a:xfrm>
              <a:custGeom>
                <a:avLst/>
                <a:gdLst>
                  <a:gd name="T0" fmla="*/ 113 w 146"/>
                  <a:gd name="T1" fmla="*/ 126 h 127"/>
                  <a:gd name="T2" fmla="*/ 96 w 146"/>
                  <a:gd name="T3" fmla="*/ 114 h 127"/>
                  <a:gd name="T4" fmla="*/ 85 w 146"/>
                  <a:gd name="T5" fmla="*/ 112 h 127"/>
                  <a:gd name="T6" fmla="*/ 75 w 146"/>
                  <a:gd name="T7" fmla="*/ 101 h 127"/>
                  <a:gd name="T8" fmla="*/ 73 w 146"/>
                  <a:gd name="T9" fmla="*/ 98 h 127"/>
                  <a:gd name="T10" fmla="*/ 54 w 146"/>
                  <a:gd name="T11" fmla="*/ 90 h 127"/>
                  <a:gd name="T12" fmla="*/ 51 w 146"/>
                  <a:gd name="T13" fmla="*/ 81 h 127"/>
                  <a:gd name="T14" fmla="*/ 43 w 146"/>
                  <a:gd name="T15" fmla="*/ 80 h 127"/>
                  <a:gd name="T16" fmla="*/ 35 w 146"/>
                  <a:gd name="T17" fmla="*/ 76 h 127"/>
                  <a:gd name="T18" fmla="*/ 31 w 146"/>
                  <a:gd name="T19" fmla="*/ 70 h 127"/>
                  <a:gd name="T20" fmla="*/ 22 w 146"/>
                  <a:gd name="T21" fmla="*/ 68 h 127"/>
                  <a:gd name="T22" fmla="*/ 19 w 146"/>
                  <a:gd name="T23" fmla="*/ 60 h 127"/>
                  <a:gd name="T24" fmla="*/ 11 w 146"/>
                  <a:gd name="T25" fmla="*/ 51 h 127"/>
                  <a:gd name="T26" fmla="*/ 7 w 146"/>
                  <a:gd name="T27" fmla="*/ 45 h 127"/>
                  <a:gd name="T28" fmla="*/ 1 w 146"/>
                  <a:gd name="T29" fmla="*/ 43 h 127"/>
                  <a:gd name="T30" fmla="*/ 1 w 146"/>
                  <a:gd name="T31" fmla="*/ 31 h 127"/>
                  <a:gd name="T32" fmla="*/ 1 w 146"/>
                  <a:gd name="T33" fmla="*/ 23 h 127"/>
                  <a:gd name="T34" fmla="*/ 0 w 146"/>
                  <a:gd name="T35" fmla="*/ 14 h 127"/>
                  <a:gd name="T36" fmla="*/ 1 w 146"/>
                  <a:gd name="T37" fmla="*/ 9 h 127"/>
                  <a:gd name="T38" fmla="*/ 1 w 146"/>
                  <a:gd name="T39" fmla="*/ 0 h 127"/>
                  <a:gd name="T40" fmla="*/ 37 w 146"/>
                  <a:gd name="T41" fmla="*/ 0 h 127"/>
                  <a:gd name="T42" fmla="*/ 145 w 146"/>
                  <a:gd name="T43" fmla="*/ 81 h 127"/>
                  <a:gd name="T44" fmla="*/ 113 w 146"/>
                  <a:gd name="T45" fmla="*/ 126 h 127"/>
                  <a:gd name="T46" fmla="*/ 113 w 146"/>
                  <a:gd name="T4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 h="127">
                    <a:moveTo>
                      <a:pt x="113" y="126"/>
                    </a:moveTo>
                    <a:lnTo>
                      <a:pt x="96" y="114"/>
                    </a:lnTo>
                    <a:lnTo>
                      <a:pt x="85" y="112"/>
                    </a:lnTo>
                    <a:lnTo>
                      <a:pt x="75" y="101"/>
                    </a:lnTo>
                    <a:lnTo>
                      <a:pt x="73" y="98"/>
                    </a:lnTo>
                    <a:lnTo>
                      <a:pt x="54" y="90"/>
                    </a:lnTo>
                    <a:lnTo>
                      <a:pt x="51" y="81"/>
                    </a:lnTo>
                    <a:lnTo>
                      <a:pt x="43" y="80"/>
                    </a:lnTo>
                    <a:lnTo>
                      <a:pt x="35" y="76"/>
                    </a:lnTo>
                    <a:lnTo>
                      <a:pt x="31" y="70"/>
                    </a:lnTo>
                    <a:lnTo>
                      <a:pt x="22" y="68"/>
                    </a:lnTo>
                    <a:lnTo>
                      <a:pt x="19" y="60"/>
                    </a:lnTo>
                    <a:lnTo>
                      <a:pt x="11" y="51"/>
                    </a:lnTo>
                    <a:lnTo>
                      <a:pt x="7" y="45"/>
                    </a:lnTo>
                    <a:lnTo>
                      <a:pt x="1" y="43"/>
                    </a:lnTo>
                    <a:lnTo>
                      <a:pt x="1" y="31"/>
                    </a:lnTo>
                    <a:lnTo>
                      <a:pt x="1" y="23"/>
                    </a:lnTo>
                    <a:lnTo>
                      <a:pt x="0" y="14"/>
                    </a:lnTo>
                    <a:lnTo>
                      <a:pt x="1" y="9"/>
                    </a:lnTo>
                    <a:lnTo>
                      <a:pt x="1" y="0"/>
                    </a:lnTo>
                    <a:lnTo>
                      <a:pt x="37" y="0"/>
                    </a:lnTo>
                    <a:lnTo>
                      <a:pt x="145" y="81"/>
                    </a:lnTo>
                    <a:lnTo>
                      <a:pt x="113" y="126"/>
                    </a:lnTo>
                    <a:lnTo>
                      <a:pt x="113" y="126"/>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8" name="その他">
                <a:extLst>
                  <a:ext uri="{FF2B5EF4-FFF2-40B4-BE49-F238E27FC236}">
                    <a16:creationId xmlns:a16="http://schemas.microsoft.com/office/drawing/2014/main" id="{25C98DF9-4744-47A1-B1F3-525D0F0DA50A}"/>
                  </a:ext>
                </a:extLst>
              </p:cNvPr>
              <p:cNvSpPr>
                <a:spLocks/>
              </p:cNvSpPr>
              <p:nvPr/>
            </p:nvSpPr>
            <p:spPr bwMode="auto">
              <a:xfrm>
                <a:off x="35" y="301"/>
                <a:ext cx="349" cy="90"/>
              </a:xfrm>
              <a:custGeom>
                <a:avLst/>
                <a:gdLst>
                  <a:gd name="T0" fmla="*/ 348 w 349"/>
                  <a:gd name="T1" fmla="*/ 29 h 90"/>
                  <a:gd name="T2" fmla="*/ 348 w 349"/>
                  <a:gd name="T3" fmla="*/ 29 h 90"/>
                  <a:gd name="T4" fmla="*/ 324 w 349"/>
                  <a:gd name="T5" fmla="*/ 26 h 90"/>
                  <a:gd name="T6" fmla="*/ 317 w 349"/>
                  <a:gd name="T7" fmla="*/ 26 h 90"/>
                  <a:gd name="T8" fmla="*/ 299 w 349"/>
                  <a:gd name="T9" fmla="*/ 21 h 90"/>
                  <a:gd name="T10" fmla="*/ 48 w 349"/>
                  <a:gd name="T11" fmla="*/ 0 h 90"/>
                  <a:gd name="T12" fmla="*/ 32 w 349"/>
                  <a:gd name="T13" fmla="*/ 0 h 90"/>
                  <a:gd name="T14" fmla="*/ 19 w 349"/>
                  <a:gd name="T15" fmla="*/ 5 h 90"/>
                  <a:gd name="T16" fmla="*/ 0 w 349"/>
                  <a:gd name="T17" fmla="*/ 9 h 90"/>
                  <a:gd name="T18" fmla="*/ 27 w 349"/>
                  <a:gd name="T19" fmla="*/ 19 h 90"/>
                  <a:gd name="T20" fmla="*/ 34 w 349"/>
                  <a:gd name="T21" fmla="*/ 27 h 90"/>
                  <a:gd name="T22" fmla="*/ 50 w 349"/>
                  <a:gd name="T23" fmla="*/ 34 h 90"/>
                  <a:gd name="T24" fmla="*/ 63 w 349"/>
                  <a:gd name="T25" fmla="*/ 44 h 90"/>
                  <a:gd name="T26" fmla="*/ 76 w 349"/>
                  <a:gd name="T27" fmla="*/ 52 h 90"/>
                  <a:gd name="T28" fmla="*/ 84 w 349"/>
                  <a:gd name="T29" fmla="*/ 56 h 90"/>
                  <a:gd name="T30" fmla="*/ 95 w 349"/>
                  <a:gd name="T31" fmla="*/ 61 h 90"/>
                  <a:gd name="T32" fmla="*/ 102 w 349"/>
                  <a:gd name="T33" fmla="*/ 69 h 90"/>
                  <a:gd name="T34" fmla="*/ 111 w 349"/>
                  <a:gd name="T35" fmla="*/ 81 h 90"/>
                  <a:gd name="T36" fmla="*/ 112 w 349"/>
                  <a:gd name="T37" fmla="*/ 83 h 90"/>
                  <a:gd name="T38" fmla="*/ 151 w 349"/>
                  <a:gd name="T39" fmla="*/ 89 h 90"/>
                  <a:gd name="T40" fmla="*/ 329 w 349"/>
                  <a:gd name="T41" fmla="*/ 60 h 90"/>
                  <a:gd name="T42" fmla="*/ 348 w 349"/>
                  <a:gd name="T43" fmla="*/ 29 h 90"/>
                  <a:gd name="T44" fmla="*/ 348 w 349"/>
                  <a:gd name="T45" fmla="*/ 2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9" h="90">
                    <a:moveTo>
                      <a:pt x="348" y="29"/>
                    </a:moveTo>
                    <a:lnTo>
                      <a:pt x="348" y="29"/>
                    </a:lnTo>
                    <a:lnTo>
                      <a:pt x="324" y="26"/>
                    </a:lnTo>
                    <a:lnTo>
                      <a:pt x="317" y="26"/>
                    </a:lnTo>
                    <a:lnTo>
                      <a:pt x="299" y="21"/>
                    </a:lnTo>
                    <a:lnTo>
                      <a:pt x="48" y="0"/>
                    </a:lnTo>
                    <a:lnTo>
                      <a:pt x="32" y="0"/>
                    </a:lnTo>
                    <a:lnTo>
                      <a:pt x="19" y="5"/>
                    </a:lnTo>
                    <a:lnTo>
                      <a:pt x="0" y="9"/>
                    </a:lnTo>
                    <a:lnTo>
                      <a:pt x="27" y="19"/>
                    </a:lnTo>
                    <a:lnTo>
                      <a:pt x="34" y="27"/>
                    </a:lnTo>
                    <a:lnTo>
                      <a:pt x="50" y="34"/>
                    </a:lnTo>
                    <a:lnTo>
                      <a:pt x="63" y="44"/>
                    </a:lnTo>
                    <a:lnTo>
                      <a:pt x="76" y="52"/>
                    </a:lnTo>
                    <a:lnTo>
                      <a:pt x="84" y="56"/>
                    </a:lnTo>
                    <a:lnTo>
                      <a:pt x="95" y="61"/>
                    </a:lnTo>
                    <a:lnTo>
                      <a:pt x="102" y="69"/>
                    </a:lnTo>
                    <a:lnTo>
                      <a:pt x="111" y="81"/>
                    </a:lnTo>
                    <a:lnTo>
                      <a:pt x="112" y="83"/>
                    </a:lnTo>
                    <a:lnTo>
                      <a:pt x="151" y="89"/>
                    </a:lnTo>
                    <a:lnTo>
                      <a:pt x="329" y="60"/>
                    </a:lnTo>
                    <a:lnTo>
                      <a:pt x="348" y="29"/>
                    </a:lnTo>
                    <a:lnTo>
                      <a:pt x="348" y="29"/>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79" name="その他">
                <a:extLst>
                  <a:ext uri="{FF2B5EF4-FFF2-40B4-BE49-F238E27FC236}">
                    <a16:creationId xmlns:a16="http://schemas.microsoft.com/office/drawing/2014/main" id="{2532CA71-942B-44B7-8F5F-8F6C2393DA28}"/>
                  </a:ext>
                </a:extLst>
              </p:cNvPr>
              <p:cNvSpPr>
                <a:spLocks/>
              </p:cNvSpPr>
              <p:nvPr/>
            </p:nvSpPr>
            <p:spPr bwMode="auto">
              <a:xfrm>
                <a:off x="146" y="330"/>
                <a:ext cx="239" cy="107"/>
              </a:xfrm>
              <a:custGeom>
                <a:avLst/>
                <a:gdLst>
                  <a:gd name="T0" fmla="*/ 229 w 239"/>
                  <a:gd name="T1" fmla="*/ 5 h 107"/>
                  <a:gd name="T2" fmla="*/ 215 w 239"/>
                  <a:gd name="T3" fmla="*/ 11 h 107"/>
                  <a:gd name="T4" fmla="*/ 204 w 239"/>
                  <a:gd name="T5" fmla="*/ 15 h 107"/>
                  <a:gd name="T6" fmla="*/ 185 w 239"/>
                  <a:gd name="T7" fmla="*/ 15 h 107"/>
                  <a:gd name="T8" fmla="*/ 178 w 239"/>
                  <a:gd name="T9" fmla="*/ 19 h 107"/>
                  <a:gd name="T10" fmla="*/ 152 w 239"/>
                  <a:gd name="T11" fmla="*/ 24 h 107"/>
                  <a:gd name="T12" fmla="*/ 136 w 239"/>
                  <a:gd name="T13" fmla="*/ 25 h 107"/>
                  <a:gd name="T14" fmla="*/ 124 w 239"/>
                  <a:gd name="T15" fmla="*/ 25 h 107"/>
                  <a:gd name="T16" fmla="*/ 107 w 239"/>
                  <a:gd name="T17" fmla="*/ 30 h 107"/>
                  <a:gd name="T18" fmla="*/ 92 w 239"/>
                  <a:gd name="T19" fmla="*/ 31 h 107"/>
                  <a:gd name="T20" fmla="*/ 70 w 239"/>
                  <a:gd name="T21" fmla="*/ 36 h 107"/>
                  <a:gd name="T22" fmla="*/ 44 w 239"/>
                  <a:gd name="T23" fmla="*/ 38 h 107"/>
                  <a:gd name="T24" fmla="*/ 35 w 239"/>
                  <a:gd name="T25" fmla="*/ 48 h 107"/>
                  <a:gd name="T26" fmla="*/ 9 w 239"/>
                  <a:gd name="T27" fmla="*/ 48 h 107"/>
                  <a:gd name="T28" fmla="*/ 7 w 239"/>
                  <a:gd name="T29" fmla="*/ 52 h 107"/>
                  <a:gd name="T30" fmla="*/ 0 w 239"/>
                  <a:gd name="T31" fmla="*/ 54 h 107"/>
                  <a:gd name="T32" fmla="*/ 1 w 239"/>
                  <a:gd name="T33" fmla="*/ 65 h 107"/>
                  <a:gd name="T34" fmla="*/ 3 w 239"/>
                  <a:gd name="T35" fmla="*/ 70 h 107"/>
                  <a:gd name="T36" fmla="*/ 0 w 239"/>
                  <a:gd name="T37" fmla="*/ 85 h 107"/>
                  <a:gd name="T38" fmla="*/ 0 w 239"/>
                  <a:gd name="T39" fmla="*/ 94 h 107"/>
                  <a:gd name="T40" fmla="*/ 3 w 239"/>
                  <a:gd name="T41" fmla="*/ 99 h 107"/>
                  <a:gd name="T42" fmla="*/ 0 w 239"/>
                  <a:gd name="T43" fmla="*/ 106 h 107"/>
                  <a:gd name="T44" fmla="*/ 41 w 239"/>
                  <a:gd name="T45" fmla="*/ 96 h 107"/>
                  <a:gd name="T46" fmla="*/ 44 w 239"/>
                  <a:gd name="T47" fmla="*/ 96 h 107"/>
                  <a:gd name="T48" fmla="*/ 59 w 239"/>
                  <a:gd name="T49" fmla="*/ 92 h 107"/>
                  <a:gd name="T50" fmla="*/ 77 w 239"/>
                  <a:gd name="T51" fmla="*/ 92 h 107"/>
                  <a:gd name="T52" fmla="*/ 99 w 239"/>
                  <a:gd name="T53" fmla="*/ 92 h 107"/>
                  <a:gd name="T54" fmla="*/ 106 w 239"/>
                  <a:gd name="T55" fmla="*/ 85 h 107"/>
                  <a:gd name="T56" fmla="*/ 121 w 239"/>
                  <a:gd name="T57" fmla="*/ 85 h 107"/>
                  <a:gd name="T58" fmla="*/ 134 w 239"/>
                  <a:gd name="T59" fmla="*/ 73 h 107"/>
                  <a:gd name="T60" fmla="*/ 144 w 239"/>
                  <a:gd name="T61" fmla="*/ 77 h 107"/>
                  <a:gd name="T62" fmla="*/ 149 w 239"/>
                  <a:gd name="T63" fmla="*/ 70 h 107"/>
                  <a:gd name="T64" fmla="*/ 157 w 239"/>
                  <a:gd name="T65" fmla="*/ 70 h 107"/>
                  <a:gd name="T66" fmla="*/ 199 w 239"/>
                  <a:gd name="T67" fmla="*/ 60 h 107"/>
                  <a:gd name="T68" fmla="*/ 206 w 239"/>
                  <a:gd name="T69" fmla="*/ 59 h 107"/>
                  <a:gd name="T70" fmla="*/ 213 w 239"/>
                  <a:gd name="T71" fmla="*/ 59 h 107"/>
                  <a:gd name="T72" fmla="*/ 219 w 239"/>
                  <a:gd name="T73" fmla="*/ 57 h 107"/>
                  <a:gd name="T74" fmla="*/ 230 w 239"/>
                  <a:gd name="T75" fmla="*/ 57 h 107"/>
                  <a:gd name="T76" fmla="*/ 235 w 239"/>
                  <a:gd name="T77" fmla="*/ 54 h 107"/>
                  <a:gd name="T78" fmla="*/ 238 w 239"/>
                  <a:gd name="T79" fmla="*/ 54 h 107"/>
                  <a:gd name="T80" fmla="*/ 238 w 239"/>
                  <a:gd name="T81" fmla="*/ 31 h 107"/>
                  <a:gd name="T82" fmla="*/ 237 w 239"/>
                  <a:gd name="T83" fmla="*/ 24 h 107"/>
                  <a:gd name="T84" fmla="*/ 238 w 239"/>
                  <a:gd name="T85" fmla="*/ 19 h 107"/>
                  <a:gd name="T86" fmla="*/ 237 w 239"/>
                  <a:gd name="T87" fmla="*/ 3 h 107"/>
                  <a:gd name="T88" fmla="*/ 236 w 239"/>
                  <a:gd name="T89" fmla="*/ 0 h 107"/>
                  <a:gd name="T90" fmla="*/ 229 w 239"/>
                  <a:gd name="T91" fmla="*/ 5 h 107"/>
                  <a:gd name="T92" fmla="*/ 229 w 239"/>
                  <a:gd name="T9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9" h="107">
                    <a:moveTo>
                      <a:pt x="229" y="5"/>
                    </a:moveTo>
                    <a:lnTo>
                      <a:pt x="215" y="11"/>
                    </a:lnTo>
                    <a:lnTo>
                      <a:pt x="204" y="15"/>
                    </a:lnTo>
                    <a:lnTo>
                      <a:pt x="185" y="15"/>
                    </a:lnTo>
                    <a:lnTo>
                      <a:pt x="178" y="19"/>
                    </a:lnTo>
                    <a:lnTo>
                      <a:pt x="152" y="24"/>
                    </a:lnTo>
                    <a:lnTo>
                      <a:pt x="136" y="25"/>
                    </a:lnTo>
                    <a:lnTo>
                      <a:pt x="124" y="25"/>
                    </a:lnTo>
                    <a:lnTo>
                      <a:pt x="107" y="30"/>
                    </a:lnTo>
                    <a:lnTo>
                      <a:pt x="92" y="31"/>
                    </a:lnTo>
                    <a:lnTo>
                      <a:pt x="70" y="36"/>
                    </a:lnTo>
                    <a:lnTo>
                      <a:pt x="44" y="38"/>
                    </a:lnTo>
                    <a:lnTo>
                      <a:pt x="35" y="48"/>
                    </a:lnTo>
                    <a:lnTo>
                      <a:pt x="9" y="48"/>
                    </a:lnTo>
                    <a:lnTo>
                      <a:pt x="7" y="52"/>
                    </a:lnTo>
                    <a:lnTo>
                      <a:pt x="0" y="54"/>
                    </a:lnTo>
                    <a:lnTo>
                      <a:pt x="1" y="65"/>
                    </a:lnTo>
                    <a:lnTo>
                      <a:pt x="3" y="70"/>
                    </a:lnTo>
                    <a:lnTo>
                      <a:pt x="0" y="85"/>
                    </a:lnTo>
                    <a:lnTo>
                      <a:pt x="0" y="94"/>
                    </a:lnTo>
                    <a:lnTo>
                      <a:pt x="3" y="99"/>
                    </a:lnTo>
                    <a:lnTo>
                      <a:pt x="0" y="106"/>
                    </a:lnTo>
                    <a:lnTo>
                      <a:pt x="41" y="96"/>
                    </a:lnTo>
                    <a:lnTo>
                      <a:pt x="44" y="96"/>
                    </a:lnTo>
                    <a:lnTo>
                      <a:pt x="59" y="92"/>
                    </a:lnTo>
                    <a:lnTo>
                      <a:pt x="77" y="92"/>
                    </a:lnTo>
                    <a:lnTo>
                      <a:pt x="99" y="92"/>
                    </a:lnTo>
                    <a:lnTo>
                      <a:pt x="106" y="85"/>
                    </a:lnTo>
                    <a:lnTo>
                      <a:pt x="121" y="85"/>
                    </a:lnTo>
                    <a:lnTo>
                      <a:pt x="134" y="73"/>
                    </a:lnTo>
                    <a:lnTo>
                      <a:pt x="144" y="77"/>
                    </a:lnTo>
                    <a:lnTo>
                      <a:pt x="149" y="70"/>
                    </a:lnTo>
                    <a:lnTo>
                      <a:pt x="157" y="70"/>
                    </a:lnTo>
                    <a:lnTo>
                      <a:pt x="199" y="60"/>
                    </a:lnTo>
                    <a:lnTo>
                      <a:pt x="206" y="59"/>
                    </a:lnTo>
                    <a:lnTo>
                      <a:pt x="213" y="59"/>
                    </a:lnTo>
                    <a:lnTo>
                      <a:pt x="219" y="57"/>
                    </a:lnTo>
                    <a:lnTo>
                      <a:pt x="230" y="57"/>
                    </a:lnTo>
                    <a:lnTo>
                      <a:pt x="235" y="54"/>
                    </a:lnTo>
                    <a:lnTo>
                      <a:pt x="238" y="54"/>
                    </a:lnTo>
                    <a:lnTo>
                      <a:pt x="238" y="31"/>
                    </a:lnTo>
                    <a:lnTo>
                      <a:pt x="237" y="24"/>
                    </a:lnTo>
                    <a:lnTo>
                      <a:pt x="238" y="19"/>
                    </a:lnTo>
                    <a:lnTo>
                      <a:pt x="237" y="3"/>
                    </a:lnTo>
                    <a:lnTo>
                      <a:pt x="236" y="0"/>
                    </a:lnTo>
                    <a:lnTo>
                      <a:pt x="229" y="5"/>
                    </a:lnTo>
                    <a:lnTo>
                      <a:pt x="229" y="5"/>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0" name="その他">
                <a:extLst>
                  <a:ext uri="{FF2B5EF4-FFF2-40B4-BE49-F238E27FC236}">
                    <a16:creationId xmlns:a16="http://schemas.microsoft.com/office/drawing/2014/main" id="{BEFCC806-A028-4414-A3DD-49B5AC005297}"/>
                  </a:ext>
                </a:extLst>
              </p:cNvPr>
              <p:cNvSpPr>
                <a:spLocks/>
              </p:cNvSpPr>
              <p:nvPr/>
            </p:nvSpPr>
            <p:spPr bwMode="auto">
              <a:xfrm>
                <a:off x="77" y="160"/>
                <a:ext cx="63" cy="173"/>
              </a:xfrm>
              <a:custGeom>
                <a:avLst/>
                <a:gdLst>
                  <a:gd name="T0" fmla="*/ 62 w 63"/>
                  <a:gd name="T1" fmla="*/ 16 h 173"/>
                  <a:gd name="T2" fmla="*/ 45 w 63"/>
                  <a:gd name="T3" fmla="*/ 15 h 173"/>
                  <a:gd name="T4" fmla="*/ 32 w 63"/>
                  <a:gd name="T5" fmla="*/ 9 h 173"/>
                  <a:gd name="T6" fmla="*/ 25 w 63"/>
                  <a:gd name="T7" fmla="*/ 7 h 173"/>
                  <a:gd name="T8" fmla="*/ 11 w 63"/>
                  <a:gd name="T9" fmla="*/ 9 h 173"/>
                  <a:gd name="T10" fmla="*/ 5 w 63"/>
                  <a:gd name="T11" fmla="*/ 0 h 173"/>
                  <a:gd name="T12" fmla="*/ 3 w 63"/>
                  <a:gd name="T13" fmla="*/ 23 h 173"/>
                  <a:gd name="T14" fmla="*/ 5 w 63"/>
                  <a:gd name="T15" fmla="*/ 31 h 173"/>
                  <a:gd name="T16" fmla="*/ 2 w 63"/>
                  <a:gd name="T17" fmla="*/ 49 h 173"/>
                  <a:gd name="T18" fmla="*/ 3 w 63"/>
                  <a:gd name="T19" fmla="*/ 58 h 173"/>
                  <a:gd name="T20" fmla="*/ 3 w 63"/>
                  <a:gd name="T21" fmla="*/ 81 h 173"/>
                  <a:gd name="T22" fmla="*/ 3 w 63"/>
                  <a:gd name="T23" fmla="*/ 90 h 173"/>
                  <a:gd name="T24" fmla="*/ 0 w 63"/>
                  <a:gd name="T25" fmla="*/ 102 h 173"/>
                  <a:gd name="T26" fmla="*/ 3 w 63"/>
                  <a:gd name="T27" fmla="*/ 117 h 173"/>
                  <a:gd name="T28" fmla="*/ 0 w 63"/>
                  <a:gd name="T29" fmla="*/ 125 h 173"/>
                  <a:gd name="T30" fmla="*/ 3 w 63"/>
                  <a:gd name="T31" fmla="*/ 135 h 173"/>
                  <a:gd name="T32" fmla="*/ 0 w 63"/>
                  <a:gd name="T33" fmla="*/ 147 h 173"/>
                  <a:gd name="T34" fmla="*/ 16 w 63"/>
                  <a:gd name="T35" fmla="*/ 154 h 173"/>
                  <a:gd name="T36" fmla="*/ 23 w 63"/>
                  <a:gd name="T37" fmla="*/ 156 h 173"/>
                  <a:gd name="T38" fmla="*/ 31 w 63"/>
                  <a:gd name="T39" fmla="*/ 160 h 173"/>
                  <a:gd name="T40" fmla="*/ 42 w 63"/>
                  <a:gd name="T41" fmla="*/ 162 h 173"/>
                  <a:gd name="T42" fmla="*/ 45 w 63"/>
                  <a:gd name="T43" fmla="*/ 168 h 173"/>
                  <a:gd name="T44" fmla="*/ 53 w 63"/>
                  <a:gd name="T45" fmla="*/ 168 h 173"/>
                  <a:gd name="T46" fmla="*/ 60 w 63"/>
                  <a:gd name="T47" fmla="*/ 172 h 173"/>
                  <a:gd name="T48" fmla="*/ 62 w 63"/>
                  <a:gd name="T49" fmla="*/ 16 h 173"/>
                  <a:gd name="T50" fmla="*/ 62 w 63"/>
                  <a:gd name="T51" fmla="*/ 1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73">
                    <a:moveTo>
                      <a:pt x="62" y="16"/>
                    </a:moveTo>
                    <a:lnTo>
                      <a:pt x="45" y="15"/>
                    </a:lnTo>
                    <a:lnTo>
                      <a:pt x="32" y="9"/>
                    </a:lnTo>
                    <a:lnTo>
                      <a:pt x="25" y="7"/>
                    </a:lnTo>
                    <a:lnTo>
                      <a:pt x="11" y="9"/>
                    </a:lnTo>
                    <a:lnTo>
                      <a:pt x="5" y="0"/>
                    </a:lnTo>
                    <a:lnTo>
                      <a:pt x="3" y="23"/>
                    </a:lnTo>
                    <a:lnTo>
                      <a:pt x="5" y="31"/>
                    </a:lnTo>
                    <a:lnTo>
                      <a:pt x="2" y="49"/>
                    </a:lnTo>
                    <a:lnTo>
                      <a:pt x="3" y="58"/>
                    </a:lnTo>
                    <a:lnTo>
                      <a:pt x="3" y="81"/>
                    </a:lnTo>
                    <a:lnTo>
                      <a:pt x="3" y="90"/>
                    </a:lnTo>
                    <a:lnTo>
                      <a:pt x="0" y="102"/>
                    </a:lnTo>
                    <a:lnTo>
                      <a:pt x="3" y="117"/>
                    </a:lnTo>
                    <a:lnTo>
                      <a:pt x="0" y="125"/>
                    </a:lnTo>
                    <a:lnTo>
                      <a:pt x="3" y="135"/>
                    </a:lnTo>
                    <a:lnTo>
                      <a:pt x="0" y="147"/>
                    </a:lnTo>
                    <a:lnTo>
                      <a:pt x="16" y="154"/>
                    </a:lnTo>
                    <a:lnTo>
                      <a:pt x="23" y="156"/>
                    </a:lnTo>
                    <a:lnTo>
                      <a:pt x="31" y="160"/>
                    </a:lnTo>
                    <a:lnTo>
                      <a:pt x="42" y="162"/>
                    </a:lnTo>
                    <a:lnTo>
                      <a:pt x="45" y="168"/>
                    </a:lnTo>
                    <a:lnTo>
                      <a:pt x="53" y="168"/>
                    </a:lnTo>
                    <a:lnTo>
                      <a:pt x="60" y="172"/>
                    </a:lnTo>
                    <a:lnTo>
                      <a:pt x="62" y="16"/>
                    </a:lnTo>
                    <a:lnTo>
                      <a:pt x="62" y="16"/>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1" name="その他">
                <a:extLst>
                  <a:ext uri="{FF2B5EF4-FFF2-40B4-BE49-F238E27FC236}">
                    <a16:creationId xmlns:a16="http://schemas.microsoft.com/office/drawing/2014/main" id="{318E73BD-D513-4C15-9AE0-22384096021C}"/>
                  </a:ext>
                </a:extLst>
              </p:cNvPr>
              <p:cNvSpPr>
                <a:spLocks/>
              </p:cNvSpPr>
              <p:nvPr/>
            </p:nvSpPr>
            <p:spPr bwMode="auto">
              <a:xfrm>
                <a:off x="137" y="151"/>
                <a:ext cx="216" cy="59"/>
              </a:xfrm>
              <a:custGeom>
                <a:avLst/>
                <a:gdLst>
                  <a:gd name="T0" fmla="*/ 215 w 216"/>
                  <a:gd name="T1" fmla="*/ 7 h 59"/>
                  <a:gd name="T2" fmla="*/ 172 w 216"/>
                  <a:gd name="T3" fmla="*/ 0 h 59"/>
                  <a:gd name="T4" fmla="*/ 162 w 216"/>
                  <a:gd name="T5" fmla="*/ 0 h 59"/>
                  <a:gd name="T6" fmla="*/ 152 w 216"/>
                  <a:gd name="T7" fmla="*/ 0 h 59"/>
                  <a:gd name="T8" fmla="*/ 138 w 216"/>
                  <a:gd name="T9" fmla="*/ 0 h 59"/>
                  <a:gd name="T10" fmla="*/ 115 w 216"/>
                  <a:gd name="T11" fmla="*/ 3 h 59"/>
                  <a:gd name="T12" fmla="*/ 90 w 216"/>
                  <a:gd name="T13" fmla="*/ 3 h 59"/>
                  <a:gd name="T14" fmla="*/ 85 w 216"/>
                  <a:gd name="T15" fmla="*/ 3 h 59"/>
                  <a:gd name="T16" fmla="*/ 60 w 216"/>
                  <a:gd name="T17" fmla="*/ 5 h 59"/>
                  <a:gd name="T18" fmla="*/ 50 w 216"/>
                  <a:gd name="T19" fmla="*/ 5 h 59"/>
                  <a:gd name="T20" fmla="*/ 23 w 216"/>
                  <a:gd name="T21" fmla="*/ 7 h 59"/>
                  <a:gd name="T22" fmla="*/ 15 w 216"/>
                  <a:gd name="T23" fmla="*/ 7 h 59"/>
                  <a:gd name="T24" fmla="*/ 0 w 216"/>
                  <a:gd name="T25" fmla="*/ 9 h 59"/>
                  <a:gd name="T26" fmla="*/ 15 w 216"/>
                  <a:gd name="T27" fmla="*/ 58 h 59"/>
                  <a:gd name="T28" fmla="*/ 208 w 216"/>
                  <a:gd name="T29" fmla="*/ 28 h 59"/>
                  <a:gd name="T30" fmla="*/ 215 w 216"/>
                  <a:gd name="T31" fmla="*/ 7 h 59"/>
                  <a:gd name="T32" fmla="*/ 215 w 216"/>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59">
                    <a:moveTo>
                      <a:pt x="215" y="7"/>
                    </a:moveTo>
                    <a:lnTo>
                      <a:pt x="172" y="0"/>
                    </a:lnTo>
                    <a:lnTo>
                      <a:pt x="162" y="0"/>
                    </a:lnTo>
                    <a:lnTo>
                      <a:pt x="152" y="0"/>
                    </a:lnTo>
                    <a:lnTo>
                      <a:pt x="138" y="0"/>
                    </a:lnTo>
                    <a:lnTo>
                      <a:pt x="115" y="3"/>
                    </a:lnTo>
                    <a:lnTo>
                      <a:pt x="90" y="3"/>
                    </a:lnTo>
                    <a:lnTo>
                      <a:pt x="85" y="3"/>
                    </a:lnTo>
                    <a:lnTo>
                      <a:pt x="60" y="5"/>
                    </a:lnTo>
                    <a:lnTo>
                      <a:pt x="50" y="5"/>
                    </a:lnTo>
                    <a:lnTo>
                      <a:pt x="23" y="7"/>
                    </a:lnTo>
                    <a:lnTo>
                      <a:pt x="15" y="7"/>
                    </a:lnTo>
                    <a:lnTo>
                      <a:pt x="0" y="9"/>
                    </a:lnTo>
                    <a:lnTo>
                      <a:pt x="15" y="58"/>
                    </a:lnTo>
                    <a:lnTo>
                      <a:pt x="208" y="28"/>
                    </a:lnTo>
                    <a:lnTo>
                      <a:pt x="215" y="7"/>
                    </a:lnTo>
                    <a:lnTo>
                      <a:pt x="215" y="7"/>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2" name="その他">
                <a:extLst>
                  <a:ext uri="{FF2B5EF4-FFF2-40B4-BE49-F238E27FC236}">
                    <a16:creationId xmlns:a16="http://schemas.microsoft.com/office/drawing/2014/main" id="{09D1CFD5-CF0B-4D0E-993B-563B7CA7EB0D}"/>
                  </a:ext>
                </a:extLst>
              </p:cNvPr>
              <p:cNvSpPr>
                <a:spLocks/>
              </p:cNvSpPr>
              <p:nvPr/>
            </p:nvSpPr>
            <p:spPr bwMode="auto">
              <a:xfrm>
                <a:off x="133" y="160"/>
                <a:ext cx="46" cy="198"/>
              </a:xfrm>
              <a:custGeom>
                <a:avLst/>
                <a:gdLst>
                  <a:gd name="T0" fmla="*/ 22 w 46"/>
                  <a:gd name="T1" fmla="*/ 14 h 198"/>
                  <a:gd name="T2" fmla="*/ 9 w 46"/>
                  <a:gd name="T3" fmla="*/ 7 h 198"/>
                  <a:gd name="T4" fmla="*/ 4 w 46"/>
                  <a:gd name="T5" fmla="*/ 0 h 198"/>
                  <a:gd name="T6" fmla="*/ 4 w 46"/>
                  <a:gd name="T7" fmla="*/ 25 h 198"/>
                  <a:gd name="T8" fmla="*/ 4 w 46"/>
                  <a:gd name="T9" fmla="*/ 32 h 198"/>
                  <a:gd name="T10" fmla="*/ 2 w 46"/>
                  <a:gd name="T11" fmla="*/ 55 h 198"/>
                  <a:gd name="T12" fmla="*/ 4 w 46"/>
                  <a:gd name="T13" fmla="*/ 61 h 198"/>
                  <a:gd name="T14" fmla="*/ 0 w 46"/>
                  <a:gd name="T15" fmla="*/ 82 h 198"/>
                  <a:gd name="T16" fmla="*/ 0 w 46"/>
                  <a:gd name="T17" fmla="*/ 86 h 198"/>
                  <a:gd name="T18" fmla="*/ 0 w 46"/>
                  <a:gd name="T19" fmla="*/ 112 h 198"/>
                  <a:gd name="T20" fmla="*/ 4 w 46"/>
                  <a:gd name="T21" fmla="*/ 121 h 198"/>
                  <a:gd name="T22" fmla="*/ 0 w 46"/>
                  <a:gd name="T23" fmla="*/ 138 h 198"/>
                  <a:gd name="T24" fmla="*/ 0 w 46"/>
                  <a:gd name="T25" fmla="*/ 159 h 198"/>
                  <a:gd name="T26" fmla="*/ 0 w 46"/>
                  <a:gd name="T27" fmla="*/ 170 h 198"/>
                  <a:gd name="T28" fmla="*/ 0 w 46"/>
                  <a:gd name="T29" fmla="*/ 181 h 198"/>
                  <a:gd name="T30" fmla="*/ 0 w 46"/>
                  <a:gd name="T31" fmla="*/ 185 h 198"/>
                  <a:gd name="T32" fmla="*/ 19 w 46"/>
                  <a:gd name="T33" fmla="*/ 194 h 198"/>
                  <a:gd name="T34" fmla="*/ 21 w 46"/>
                  <a:gd name="T35" fmla="*/ 195 h 198"/>
                  <a:gd name="T36" fmla="*/ 25 w 46"/>
                  <a:gd name="T37" fmla="*/ 197 h 198"/>
                  <a:gd name="T38" fmla="*/ 45 w 46"/>
                  <a:gd name="T39" fmla="*/ 115 h 198"/>
                  <a:gd name="T40" fmla="*/ 33 w 46"/>
                  <a:gd name="T41" fmla="*/ 23 h 198"/>
                  <a:gd name="T42" fmla="*/ 22 w 46"/>
                  <a:gd name="T43" fmla="*/ 14 h 198"/>
                  <a:gd name="T44" fmla="*/ 22 w 46"/>
                  <a:gd name="T45" fmla="*/ 1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198">
                    <a:moveTo>
                      <a:pt x="22" y="14"/>
                    </a:moveTo>
                    <a:lnTo>
                      <a:pt x="9" y="7"/>
                    </a:lnTo>
                    <a:lnTo>
                      <a:pt x="4" y="0"/>
                    </a:lnTo>
                    <a:lnTo>
                      <a:pt x="4" y="25"/>
                    </a:lnTo>
                    <a:lnTo>
                      <a:pt x="4" y="32"/>
                    </a:lnTo>
                    <a:lnTo>
                      <a:pt x="2" y="55"/>
                    </a:lnTo>
                    <a:lnTo>
                      <a:pt x="4" y="61"/>
                    </a:lnTo>
                    <a:lnTo>
                      <a:pt x="0" y="82"/>
                    </a:lnTo>
                    <a:lnTo>
                      <a:pt x="0" y="86"/>
                    </a:lnTo>
                    <a:lnTo>
                      <a:pt x="0" y="112"/>
                    </a:lnTo>
                    <a:lnTo>
                      <a:pt x="4" y="121"/>
                    </a:lnTo>
                    <a:lnTo>
                      <a:pt x="0" y="138"/>
                    </a:lnTo>
                    <a:lnTo>
                      <a:pt x="0" y="159"/>
                    </a:lnTo>
                    <a:lnTo>
                      <a:pt x="0" y="170"/>
                    </a:lnTo>
                    <a:lnTo>
                      <a:pt x="0" y="181"/>
                    </a:lnTo>
                    <a:lnTo>
                      <a:pt x="0" y="185"/>
                    </a:lnTo>
                    <a:lnTo>
                      <a:pt x="19" y="194"/>
                    </a:lnTo>
                    <a:lnTo>
                      <a:pt x="21" y="195"/>
                    </a:lnTo>
                    <a:lnTo>
                      <a:pt x="25" y="197"/>
                    </a:lnTo>
                    <a:lnTo>
                      <a:pt x="45" y="115"/>
                    </a:lnTo>
                    <a:lnTo>
                      <a:pt x="33" y="23"/>
                    </a:lnTo>
                    <a:lnTo>
                      <a:pt x="22" y="14"/>
                    </a:lnTo>
                    <a:lnTo>
                      <a:pt x="22" y="14"/>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3" name="その他">
                <a:extLst>
                  <a:ext uri="{FF2B5EF4-FFF2-40B4-BE49-F238E27FC236}">
                    <a16:creationId xmlns:a16="http://schemas.microsoft.com/office/drawing/2014/main" id="{824FDE5B-EA65-409E-969D-27A68CD2524A}"/>
                  </a:ext>
                </a:extLst>
              </p:cNvPr>
              <p:cNvSpPr>
                <a:spLocks/>
              </p:cNvSpPr>
              <p:nvPr/>
            </p:nvSpPr>
            <p:spPr bwMode="auto">
              <a:xfrm>
                <a:off x="155" y="158"/>
                <a:ext cx="198" cy="200"/>
              </a:xfrm>
              <a:custGeom>
                <a:avLst/>
                <a:gdLst>
                  <a:gd name="T0" fmla="*/ 197 w 198"/>
                  <a:gd name="T1" fmla="*/ 0 h 200"/>
                  <a:gd name="T2" fmla="*/ 184 w 198"/>
                  <a:gd name="T3" fmla="*/ 5 h 200"/>
                  <a:gd name="T4" fmla="*/ 169 w 198"/>
                  <a:gd name="T5" fmla="*/ 0 h 200"/>
                  <a:gd name="T6" fmla="*/ 166 w 198"/>
                  <a:gd name="T7" fmla="*/ 5 h 200"/>
                  <a:gd name="T8" fmla="*/ 158 w 198"/>
                  <a:gd name="T9" fmla="*/ 5 h 200"/>
                  <a:gd name="T10" fmla="*/ 144 w 198"/>
                  <a:gd name="T11" fmla="*/ 5 h 200"/>
                  <a:gd name="T12" fmla="*/ 142 w 198"/>
                  <a:gd name="T13" fmla="*/ 7 h 200"/>
                  <a:gd name="T14" fmla="*/ 125 w 198"/>
                  <a:gd name="T15" fmla="*/ 5 h 200"/>
                  <a:gd name="T16" fmla="*/ 102 w 198"/>
                  <a:gd name="T17" fmla="*/ 9 h 200"/>
                  <a:gd name="T18" fmla="*/ 88 w 198"/>
                  <a:gd name="T19" fmla="*/ 9 h 200"/>
                  <a:gd name="T20" fmla="*/ 73 w 198"/>
                  <a:gd name="T21" fmla="*/ 9 h 200"/>
                  <a:gd name="T22" fmla="*/ 55 w 198"/>
                  <a:gd name="T23" fmla="*/ 9 h 200"/>
                  <a:gd name="T24" fmla="*/ 37 w 198"/>
                  <a:gd name="T25" fmla="*/ 14 h 200"/>
                  <a:gd name="T26" fmla="*/ 26 w 198"/>
                  <a:gd name="T27" fmla="*/ 11 h 200"/>
                  <a:gd name="T28" fmla="*/ 13 w 198"/>
                  <a:gd name="T29" fmla="*/ 14 h 200"/>
                  <a:gd name="T30" fmla="*/ 0 w 198"/>
                  <a:gd name="T31" fmla="*/ 17 h 200"/>
                  <a:gd name="T32" fmla="*/ 3 w 198"/>
                  <a:gd name="T33" fmla="*/ 32 h 200"/>
                  <a:gd name="T34" fmla="*/ 0 w 198"/>
                  <a:gd name="T35" fmla="*/ 37 h 200"/>
                  <a:gd name="T36" fmla="*/ 3 w 198"/>
                  <a:gd name="T37" fmla="*/ 54 h 200"/>
                  <a:gd name="T38" fmla="*/ 3 w 198"/>
                  <a:gd name="T39" fmla="*/ 57 h 200"/>
                  <a:gd name="T40" fmla="*/ 0 w 198"/>
                  <a:gd name="T41" fmla="*/ 72 h 200"/>
                  <a:gd name="T42" fmla="*/ 3 w 198"/>
                  <a:gd name="T43" fmla="*/ 88 h 200"/>
                  <a:gd name="T44" fmla="*/ 3 w 198"/>
                  <a:gd name="T45" fmla="*/ 99 h 200"/>
                  <a:gd name="T46" fmla="*/ 3 w 198"/>
                  <a:gd name="T47" fmla="*/ 117 h 200"/>
                  <a:gd name="T48" fmla="*/ 3 w 198"/>
                  <a:gd name="T49" fmla="*/ 130 h 200"/>
                  <a:gd name="T50" fmla="*/ 5 w 198"/>
                  <a:gd name="T51" fmla="*/ 161 h 200"/>
                  <a:gd name="T52" fmla="*/ 3 w 198"/>
                  <a:gd name="T53" fmla="*/ 172 h 200"/>
                  <a:gd name="T54" fmla="*/ 3 w 198"/>
                  <a:gd name="T55" fmla="*/ 194 h 200"/>
                  <a:gd name="T56" fmla="*/ 3 w 198"/>
                  <a:gd name="T57" fmla="*/ 199 h 200"/>
                  <a:gd name="T58" fmla="*/ 24 w 198"/>
                  <a:gd name="T59" fmla="*/ 197 h 200"/>
                  <a:gd name="T60" fmla="*/ 31 w 198"/>
                  <a:gd name="T61" fmla="*/ 197 h 200"/>
                  <a:gd name="T62" fmla="*/ 52 w 198"/>
                  <a:gd name="T63" fmla="*/ 195 h 200"/>
                  <a:gd name="T64" fmla="*/ 59 w 198"/>
                  <a:gd name="T65" fmla="*/ 195 h 200"/>
                  <a:gd name="T66" fmla="*/ 68 w 198"/>
                  <a:gd name="T67" fmla="*/ 191 h 200"/>
                  <a:gd name="T68" fmla="*/ 75 w 198"/>
                  <a:gd name="T69" fmla="*/ 191 h 200"/>
                  <a:gd name="T70" fmla="*/ 88 w 198"/>
                  <a:gd name="T71" fmla="*/ 191 h 200"/>
                  <a:gd name="T72" fmla="*/ 102 w 198"/>
                  <a:gd name="T73" fmla="*/ 187 h 200"/>
                  <a:gd name="T74" fmla="*/ 118 w 198"/>
                  <a:gd name="T75" fmla="*/ 187 h 200"/>
                  <a:gd name="T76" fmla="*/ 123 w 198"/>
                  <a:gd name="T77" fmla="*/ 183 h 200"/>
                  <a:gd name="T78" fmla="*/ 135 w 198"/>
                  <a:gd name="T79" fmla="*/ 180 h 200"/>
                  <a:gd name="T80" fmla="*/ 143 w 198"/>
                  <a:gd name="T81" fmla="*/ 175 h 200"/>
                  <a:gd name="T82" fmla="*/ 158 w 198"/>
                  <a:gd name="T83" fmla="*/ 175 h 200"/>
                  <a:gd name="T84" fmla="*/ 171 w 198"/>
                  <a:gd name="T85" fmla="*/ 172 h 200"/>
                  <a:gd name="T86" fmla="*/ 184 w 198"/>
                  <a:gd name="T87" fmla="*/ 169 h 200"/>
                  <a:gd name="T88" fmla="*/ 197 w 198"/>
                  <a:gd name="T89" fmla="*/ 169 h 200"/>
                  <a:gd name="T90" fmla="*/ 193 w 198"/>
                  <a:gd name="T91" fmla="*/ 156 h 200"/>
                  <a:gd name="T92" fmla="*/ 195 w 198"/>
                  <a:gd name="T93" fmla="*/ 136 h 200"/>
                  <a:gd name="T94" fmla="*/ 195 w 198"/>
                  <a:gd name="T95" fmla="*/ 126 h 200"/>
                  <a:gd name="T96" fmla="*/ 193 w 198"/>
                  <a:gd name="T97" fmla="*/ 108 h 200"/>
                  <a:gd name="T98" fmla="*/ 193 w 198"/>
                  <a:gd name="T99" fmla="*/ 100 h 200"/>
                  <a:gd name="T100" fmla="*/ 193 w 198"/>
                  <a:gd name="T101" fmla="*/ 94 h 200"/>
                  <a:gd name="T102" fmla="*/ 193 w 198"/>
                  <a:gd name="T103" fmla="*/ 84 h 200"/>
                  <a:gd name="T104" fmla="*/ 195 w 198"/>
                  <a:gd name="T105" fmla="*/ 67 h 200"/>
                  <a:gd name="T106" fmla="*/ 197 w 198"/>
                  <a:gd name="T107" fmla="*/ 57 h 200"/>
                  <a:gd name="T108" fmla="*/ 195 w 198"/>
                  <a:gd name="T109" fmla="*/ 35 h 200"/>
                  <a:gd name="T110" fmla="*/ 195 w 198"/>
                  <a:gd name="T111" fmla="*/ 27 h 200"/>
                  <a:gd name="T112" fmla="*/ 197 w 198"/>
                  <a:gd name="T113" fmla="*/ 18 h 200"/>
                  <a:gd name="T114" fmla="*/ 197 w 198"/>
                  <a:gd name="T115" fmla="*/ 5 h 200"/>
                  <a:gd name="T116" fmla="*/ 197 w 198"/>
                  <a:gd name="T117" fmla="*/ 0 h 200"/>
                  <a:gd name="T118" fmla="*/ 197 w 198"/>
                  <a:gd name="T1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00">
                    <a:moveTo>
                      <a:pt x="197" y="0"/>
                    </a:moveTo>
                    <a:lnTo>
                      <a:pt x="184" y="5"/>
                    </a:lnTo>
                    <a:lnTo>
                      <a:pt x="169" y="0"/>
                    </a:lnTo>
                    <a:lnTo>
                      <a:pt x="166" y="5"/>
                    </a:lnTo>
                    <a:lnTo>
                      <a:pt x="158" y="5"/>
                    </a:lnTo>
                    <a:lnTo>
                      <a:pt x="144" y="5"/>
                    </a:lnTo>
                    <a:lnTo>
                      <a:pt x="142" y="7"/>
                    </a:lnTo>
                    <a:lnTo>
                      <a:pt x="125" y="5"/>
                    </a:lnTo>
                    <a:lnTo>
                      <a:pt x="102" y="9"/>
                    </a:lnTo>
                    <a:lnTo>
                      <a:pt x="88" y="9"/>
                    </a:lnTo>
                    <a:lnTo>
                      <a:pt x="73" y="9"/>
                    </a:lnTo>
                    <a:lnTo>
                      <a:pt x="55" y="9"/>
                    </a:lnTo>
                    <a:lnTo>
                      <a:pt x="37" y="14"/>
                    </a:lnTo>
                    <a:lnTo>
                      <a:pt x="26" y="11"/>
                    </a:lnTo>
                    <a:lnTo>
                      <a:pt x="13" y="14"/>
                    </a:lnTo>
                    <a:lnTo>
                      <a:pt x="0" y="17"/>
                    </a:lnTo>
                    <a:lnTo>
                      <a:pt x="3" y="32"/>
                    </a:lnTo>
                    <a:lnTo>
                      <a:pt x="0" y="37"/>
                    </a:lnTo>
                    <a:lnTo>
                      <a:pt x="3" y="54"/>
                    </a:lnTo>
                    <a:lnTo>
                      <a:pt x="3" y="57"/>
                    </a:lnTo>
                    <a:lnTo>
                      <a:pt x="0" y="72"/>
                    </a:lnTo>
                    <a:lnTo>
                      <a:pt x="3" y="88"/>
                    </a:lnTo>
                    <a:lnTo>
                      <a:pt x="3" y="99"/>
                    </a:lnTo>
                    <a:lnTo>
                      <a:pt x="3" y="117"/>
                    </a:lnTo>
                    <a:lnTo>
                      <a:pt x="3" y="130"/>
                    </a:lnTo>
                    <a:lnTo>
                      <a:pt x="5" y="161"/>
                    </a:lnTo>
                    <a:lnTo>
                      <a:pt x="3" y="172"/>
                    </a:lnTo>
                    <a:lnTo>
                      <a:pt x="3" y="194"/>
                    </a:lnTo>
                    <a:lnTo>
                      <a:pt x="3" y="199"/>
                    </a:lnTo>
                    <a:lnTo>
                      <a:pt x="24" y="197"/>
                    </a:lnTo>
                    <a:lnTo>
                      <a:pt x="31" y="197"/>
                    </a:lnTo>
                    <a:lnTo>
                      <a:pt x="52" y="195"/>
                    </a:lnTo>
                    <a:lnTo>
                      <a:pt x="59" y="195"/>
                    </a:lnTo>
                    <a:lnTo>
                      <a:pt x="68" y="191"/>
                    </a:lnTo>
                    <a:lnTo>
                      <a:pt x="75" y="191"/>
                    </a:lnTo>
                    <a:lnTo>
                      <a:pt x="88" y="191"/>
                    </a:lnTo>
                    <a:lnTo>
                      <a:pt x="102" y="187"/>
                    </a:lnTo>
                    <a:lnTo>
                      <a:pt x="118" y="187"/>
                    </a:lnTo>
                    <a:lnTo>
                      <a:pt x="123" y="183"/>
                    </a:lnTo>
                    <a:lnTo>
                      <a:pt x="135" y="180"/>
                    </a:lnTo>
                    <a:lnTo>
                      <a:pt x="143" y="175"/>
                    </a:lnTo>
                    <a:lnTo>
                      <a:pt x="158" y="175"/>
                    </a:lnTo>
                    <a:lnTo>
                      <a:pt x="171" y="172"/>
                    </a:lnTo>
                    <a:lnTo>
                      <a:pt x="184" y="169"/>
                    </a:lnTo>
                    <a:lnTo>
                      <a:pt x="197" y="169"/>
                    </a:lnTo>
                    <a:lnTo>
                      <a:pt x="193" y="156"/>
                    </a:lnTo>
                    <a:lnTo>
                      <a:pt x="195" y="136"/>
                    </a:lnTo>
                    <a:lnTo>
                      <a:pt x="195" y="126"/>
                    </a:lnTo>
                    <a:lnTo>
                      <a:pt x="193" y="108"/>
                    </a:lnTo>
                    <a:lnTo>
                      <a:pt x="193" y="100"/>
                    </a:lnTo>
                    <a:lnTo>
                      <a:pt x="193" y="94"/>
                    </a:lnTo>
                    <a:lnTo>
                      <a:pt x="193" y="84"/>
                    </a:lnTo>
                    <a:lnTo>
                      <a:pt x="195" y="67"/>
                    </a:lnTo>
                    <a:lnTo>
                      <a:pt x="197" y="57"/>
                    </a:lnTo>
                    <a:lnTo>
                      <a:pt x="195" y="35"/>
                    </a:lnTo>
                    <a:lnTo>
                      <a:pt x="195" y="27"/>
                    </a:lnTo>
                    <a:lnTo>
                      <a:pt x="197" y="18"/>
                    </a:lnTo>
                    <a:lnTo>
                      <a:pt x="197" y="5"/>
                    </a:lnTo>
                    <a:lnTo>
                      <a:pt x="197" y="0"/>
                    </a:lnTo>
                    <a:lnTo>
                      <a:pt x="197"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4" name="その他">
                <a:extLst>
                  <a:ext uri="{FF2B5EF4-FFF2-40B4-BE49-F238E27FC236}">
                    <a16:creationId xmlns:a16="http://schemas.microsoft.com/office/drawing/2014/main" id="{5E1AEB7F-71CC-46BB-A49D-76D1534C34B8}"/>
                  </a:ext>
                </a:extLst>
              </p:cNvPr>
              <p:cNvSpPr>
                <a:spLocks/>
              </p:cNvSpPr>
              <p:nvPr/>
            </p:nvSpPr>
            <p:spPr bwMode="auto">
              <a:xfrm>
                <a:off x="184" y="182"/>
                <a:ext cx="146" cy="141"/>
              </a:xfrm>
              <a:custGeom>
                <a:avLst/>
                <a:gdLst>
                  <a:gd name="T0" fmla="*/ 142 w 146"/>
                  <a:gd name="T1" fmla="*/ 0 h 141"/>
                  <a:gd name="T2" fmla="*/ 125 w 146"/>
                  <a:gd name="T3" fmla="*/ 0 h 141"/>
                  <a:gd name="T4" fmla="*/ 114 w 146"/>
                  <a:gd name="T5" fmla="*/ 1 h 141"/>
                  <a:gd name="T6" fmla="*/ 96 w 146"/>
                  <a:gd name="T7" fmla="*/ 1 h 141"/>
                  <a:gd name="T8" fmla="*/ 78 w 146"/>
                  <a:gd name="T9" fmla="*/ 1 h 141"/>
                  <a:gd name="T10" fmla="*/ 61 w 146"/>
                  <a:gd name="T11" fmla="*/ 3 h 141"/>
                  <a:gd name="T12" fmla="*/ 38 w 146"/>
                  <a:gd name="T13" fmla="*/ 3 h 141"/>
                  <a:gd name="T14" fmla="*/ 19 w 146"/>
                  <a:gd name="T15" fmla="*/ 8 h 141"/>
                  <a:gd name="T16" fmla="*/ 3 w 146"/>
                  <a:gd name="T17" fmla="*/ 7 h 141"/>
                  <a:gd name="T18" fmla="*/ 0 w 146"/>
                  <a:gd name="T19" fmla="*/ 8 h 141"/>
                  <a:gd name="T20" fmla="*/ 0 w 146"/>
                  <a:gd name="T21" fmla="*/ 27 h 141"/>
                  <a:gd name="T22" fmla="*/ 0 w 146"/>
                  <a:gd name="T23" fmla="*/ 42 h 141"/>
                  <a:gd name="T24" fmla="*/ 2 w 146"/>
                  <a:gd name="T25" fmla="*/ 55 h 141"/>
                  <a:gd name="T26" fmla="*/ 2 w 146"/>
                  <a:gd name="T27" fmla="*/ 67 h 141"/>
                  <a:gd name="T28" fmla="*/ 0 w 146"/>
                  <a:gd name="T29" fmla="*/ 71 h 141"/>
                  <a:gd name="T30" fmla="*/ 2 w 146"/>
                  <a:gd name="T31" fmla="*/ 97 h 141"/>
                  <a:gd name="T32" fmla="*/ 2 w 146"/>
                  <a:gd name="T33" fmla="*/ 121 h 141"/>
                  <a:gd name="T34" fmla="*/ 2 w 146"/>
                  <a:gd name="T35" fmla="*/ 137 h 141"/>
                  <a:gd name="T36" fmla="*/ 2 w 146"/>
                  <a:gd name="T37" fmla="*/ 140 h 141"/>
                  <a:gd name="T38" fmla="*/ 19 w 146"/>
                  <a:gd name="T39" fmla="*/ 138 h 141"/>
                  <a:gd name="T40" fmla="*/ 30 w 146"/>
                  <a:gd name="T41" fmla="*/ 138 h 141"/>
                  <a:gd name="T42" fmla="*/ 55 w 146"/>
                  <a:gd name="T43" fmla="*/ 137 h 141"/>
                  <a:gd name="T44" fmla="*/ 61 w 146"/>
                  <a:gd name="T45" fmla="*/ 137 h 141"/>
                  <a:gd name="T46" fmla="*/ 75 w 146"/>
                  <a:gd name="T47" fmla="*/ 132 h 141"/>
                  <a:gd name="T48" fmla="*/ 89 w 146"/>
                  <a:gd name="T49" fmla="*/ 132 h 141"/>
                  <a:gd name="T50" fmla="*/ 96 w 146"/>
                  <a:gd name="T51" fmla="*/ 130 h 141"/>
                  <a:gd name="T52" fmla="*/ 111 w 146"/>
                  <a:gd name="T53" fmla="*/ 130 h 141"/>
                  <a:gd name="T54" fmla="*/ 115 w 146"/>
                  <a:gd name="T55" fmla="*/ 130 h 141"/>
                  <a:gd name="T56" fmla="*/ 138 w 146"/>
                  <a:gd name="T57" fmla="*/ 126 h 141"/>
                  <a:gd name="T58" fmla="*/ 142 w 146"/>
                  <a:gd name="T59" fmla="*/ 126 h 141"/>
                  <a:gd name="T60" fmla="*/ 142 w 146"/>
                  <a:gd name="T61" fmla="*/ 109 h 141"/>
                  <a:gd name="T62" fmla="*/ 142 w 146"/>
                  <a:gd name="T63" fmla="*/ 95 h 141"/>
                  <a:gd name="T64" fmla="*/ 142 w 146"/>
                  <a:gd name="T65" fmla="*/ 76 h 141"/>
                  <a:gd name="T66" fmla="*/ 142 w 146"/>
                  <a:gd name="T67" fmla="*/ 55 h 141"/>
                  <a:gd name="T68" fmla="*/ 142 w 146"/>
                  <a:gd name="T69" fmla="*/ 39 h 141"/>
                  <a:gd name="T70" fmla="*/ 142 w 146"/>
                  <a:gd name="T71" fmla="*/ 18 h 141"/>
                  <a:gd name="T72" fmla="*/ 145 w 146"/>
                  <a:gd name="T73" fmla="*/ 0 h 141"/>
                  <a:gd name="T74" fmla="*/ 142 w 146"/>
                  <a:gd name="T75" fmla="*/ 0 h 141"/>
                  <a:gd name="T76" fmla="*/ 142 w 146"/>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1">
                    <a:moveTo>
                      <a:pt x="142" y="0"/>
                    </a:moveTo>
                    <a:lnTo>
                      <a:pt x="125" y="0"/>
                    </a:lnTo>
                    <a:lnTo>
                      <a:pt x="114" y="1"/>
                    </a:lnTo>
                    <a:lnTo>
                      <a:pt x="96" y="1"/>
                    </a:lnTo>
                    <a:lnTo>
                      <a:pt x="78" y="1"/>
                    </a:lnTo>
                    <a:lnTo>
                      <a:pt x="61" y="3"/>
                    </a:lnTo>
                    <a:lnTo>
                      <a:pt x="38" y="3"/>
                    </a:lnTo>
                    <a:lnTo>
                      <a:pt x="19" y="8"/>
                    </a:lnTo>
                    <a:lnTo>
                      <a:pt x="3" y="7"/>
                    </a:lnTo>
                    <a:lnTo>
                      <a:pt x="0" y="8"/>
                    </a:lnTo>
                    <a:lnTo>
                      <a:pt x="0" y="27"/>
                    </a:lnTo>
                    <a:lnTo>
                      <a:pt x="0" y="42"/>
                    </a:lnTo>
                    <a:lnTo>
                      <a:pt x="2" y="55"/>
                    </a:lnTo>
                    <a:lnTo>
                      <a:pt x="2" y="67"/>
                    </a:lnTo>
                    <a:lnTo>
                      <a:pt x="0" y="71"/>
                    </a:lnTo>
                    <a:lnTo>
                      <a:pt x="2" y="97"/>
                    </a:lnTo>
                    <a:lnTo>
                      <a:pt x="2" y="121"/>
                    </a:lnTo>
                    <a:lnTo>
                      <a:pt x="2" y="137"/>
                    </a:lnTo>
                    <a:lnTo>
                      <a:pt x="2" y="140"/>
                    </a:lnTo>
                    <a:lnTo>
                      <a:pt x="19" y="138"/>
                    </a:lnTo>
                    <a:lnTo>
                      <a:pt x="30" y="138"/>
                    </a:lnTo>
                    <a:lnTo>
                      <a:pt x="55" y="137"/>
                    </a:lnTo>
                    <a:lnTo>
                      <a:pt x="61" y="137"/>
                    </a:lnTo>
                    <a:lnTo>
                      <a:pt x="75" y="132"/>
                    </a:lnTo>
                    <a:lnTo>
                      <a:pt x="89" y="132"/>
                    </a:lnTo>
                    <a:lnTo>
                      <a:pt x="96" y="130"/>
                    </a:lnTo>
                    <a:lnTo>
                      <a:pt x="111" y="130"/>
                    </a:lnTo>
                    <a:lnTo>
                      <a:pt x="115" y="130"/>
                    </a:lnTo>
                    <a:lnTo>
                      <a:pt x="138" y="126"/>
                    </a:lnTo>
                    <a:lnTo>
                      <a:pt x="142" y="126"/>
                    </a:lnTo>
                    <a:lnTo>
                      <a:pt x="142" y="109"/>
                    </a:lnTo>
                    <a:lnTo>
                      <a:pt x="142" y="95"/>
                    </a:lnTo>
                    <a:lnTo>
                      <a:pt x="142" y="76"/>
                    </a:lnTo>
                    <a:lnTo>
                      <a:pt x="142" y="55"/>
                    </a:lnTo>
                    <a:lnTo>
                      <a:pt x="142" y="39"/>
                    </a:lnTo>
                    <a:lnTo>
                      <a:pt x="142" y="18"/>
                    </a:lnTo>
                    <a:lnTo>
                      <a:pt x="145" y="0"/>
                    </a:lnTo>
                    <a:lnTo>
                      <a:pt x="142" y="0"/>
                    </a:lnTo>
                    <a:lnTo>
                      <a:pt x="142" y="0"/>
                    </a:lnTo>
                  </a:path>
                </a:pathLst>
              </a:custGeom>
              <a:gradFill rotWithShape="0">
                <a:gsLst>
                  <a:gs pos="0">
                    <a:srgbClr val="000080"/>
                  </a:gs>
                  <a:gs pos="100000">
                    <a:srgbClr val="0000FF"/>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5" name="その他">
                <a:extLst>
                  <a:ext uri="{FF2B5EF4-FFF2-40B4-BE49-F238E27FC236}">
                    <a16:creationId xmlns:a16="http://schemas.microsoft.com/office/drawing/2014/main" id="{730F3B71-D7DE-4ED8-8156-1566A24D0332}"/>
                  </a:ext>
                </a:extLst>
              </p:cNvPr>
              <p:cNvSpPr>
                <a:spLocks/>
              </p:cNvSpPr>
              <p:nvPr/>
            </p:nvSpPr>
            <p:spPr bwMode="auto">
              <a:xfrm>
                <a:off x="152" y="355"/>
                <a:ext cx="287" cy="132"/>
              </a:xfrm>
              <a:custGeom>
                <a:avLst/>
                <a:gdLst>
                  <a:gd name="T0" fmla="*/ 232 w 287"/>
                  <a:gd name="T1" fmla="*/ 2 h 132"/>
                  <a:gd name="T2" fmla="*/ 242 w 287"/>
                  <a:gd name="T3" fmla="*/ 11 h 132"/>
                  <a:gd name="T4" fmla="*/ 260 w 287"/>
                  <a:gd name="T5" fmla="*/ 23 h 132"/>
                  <a:gd name="T6" fmla="*/ 265 w 287"/>
                  <a:gd name="T7" fmla="*/ 29 h 132"/>
                  <a:gd name="T8" fmla="*/ 271 w 287"/>
                  <a:gd name="T9" fmla="*/ 34 h 132"/>
                  <a:gd name="T10" fmla="*/ 277 w 287"/>
                  <a:gd name="T11" fmla="*/ 36 h 132"/>
                  <a:gd name="T12" fmla="*/ 286 w 287"/>
                  <a:gd name="T13" fmla="*/ 45 h 132"/>
                  <a:gd name="T14" fmla="*/ 261 w 287"/>
                  <a:gd name="T15" fmla="*/ 60 h 132"/>
                  <a:gd name="T16" fmla="*/ 249 w 287"/>
                  <a:gd name="T17" fmla="*/ 67 h 132"/>
                  <a:gd name="T18" fmla="*/ 229 w 287"/>
                  <a:gd name="T19" fmla="*/ 76 h 132"/>
                  <a:gd name="T20" fmla="*/ 209 w 287"/>
                  <a:gd name="T21" fmla="*/ 84 h 132"/>
                  <a:gd name="T22" fmla="*/ 191 w 287"/>
                  <a:gd name="T23" fmla="*/ 93 h 132"/>
                  <a:gd name="T24" fmla="*/ 147 w 287"/>
                  <a:gd name="T25" fmla="*/ 102 h 132"/>
                  <a:gd name="T26" fmla="*/ 141 w 287"/>
                  <a:gd name="T27" fmla="*/ 106 h 132"/>
                  <a:gd name="T28" fmla="*/ 121 w 287"/>
                  <a:gd name="T29" fmla="*/ 112 h 132"/>
                  <a:gd name="T30" fmla="*/ 80 w 287"/>
                  <a:gd name="T31" fmla="*/ 115 h 132"/>
                  <a:gd name="T32" fmla="*/ 68 w 287"/>
                  <a:gd name="T33" fmla="*/ 128 h 132"/>
                  <a:gd name="T34" fmla="*/ 58 w 287"/>
                  <a:gd name="T35" fmla="*/ 131 h 132"/>
                  <a:gd name="T36" fmla="*/ 47 w 287"/>
                  <a:gd name="T37" fmla="*/ 109 h 132"/>
                  <a:gd name="T38" fmla="*/ 37 w 287"/>
                  <a:gd name="T39" fmla="*/ 102 h 132"/>
                  <a:gd name="T40" fmla="*/ 37 w 287"/>
                  <a:gd name="T41" fmla="*/ 91 h 132"/>
                  <a:gd name="T42" fmla="*/ 20 w 287"/>
                  <a:gd name="T43" fmla="*/ 74 h 132"/>
                  <a:gd name="T44" fmla="*/ 6 w 287"/>
                  <a:gd name="T45" fmla="*/ 67 h 132"/>
                  <a:gd name="T46" fmla="*/ 0 w 287"/>
                  <a:gd name="T47" fmla="*/ 60 h 132"/>
                  <a:gd name="T48" fmla="*/ 0 w 287"/>
                  <a:gd name="T49" fmla="*/ 56 h 132"/>
                  <a:gd name="T50" fmla="*/ 34 w 287"/>
                  <a:gd name="T51" fmla="*/ 45 h 132"/>
                  <a:gd name="T52" fmla="*/ 55 w 287"/>
                  <a:gd name="T53" fmla="*/ 40 h 132"/>
                  <a:gd name="T54" fmla="*/ 67 w 287"/>
                  <a:gd name="T55" fmla="*/ 40 h 132"/>
                  <a:gd name="T56" fmla="*/ 87 w 287"/>
                  <a:gd name="T57" fmla="*/ 34 h 132"/>
                  <a:gd name="T58" fmla="*/ 97 w 287"/>
                  <a:gd name="T59" fmla="*/ 34 h 132"/>
                  <a:gd name="T60" fmla="*/ 115 w 287"/>
                  <a:gd name="T61" fmla="*/ 29 h 132"/>
                  <a:gd name="T62" fmla="*/ 132 w 287"/>
                  <a:gd name="T63" fmla="*/ 29 h 132"/>
                  <a:gd name="T64" fmla="*/ 143 w 287"/>
                  <a:gd name="T65" fmla="*/ 23 h 132"/>
                  <a:gd name="T66" fmla="*/ 165 w 287"/>
                  <a:gd name="T67" fmla="*/ 20 h 132"/>
                  <a:gd name="T68" fmla="*/ 174 w 287"/>
                  <a:gd name="T69" fmla="*/ 20 h 132"/>
                  <a:gd name="T70" fmla="*/ 187 w 287"/>
                  <a:gd name="T71" fmla="*/ 11 h 132"/>
                  <a:gd name="T72" fmla="*/ 196 w 287"/>
                  <a:gd name="T73" fmla="*/ 11 h 132"/>
                  <a:gd name="T74" fmla="*/ 207 w 287"/>
                  <a:gd name="T75" fmla="*/ 6 h 132"/>
                  <a:gd name="T76" fmla="*/ 219 w 287"/>
                  <a:gd name="T77" fmla="*/ 6 h 132"/>
                  <a:gd name="T78" fmla="*/ 233 w 287"/>
                  <a:gd name="T79" fmla="*/ 0 h 132"/>
                  <a:gd name="T80" fmla="*/ 232 w 287"/>
                  <a:gd name="T81" fmla="*/ 2 h 132"/>
                  <a:gd name="T82" fmla="*/ 232 w 287"/>
                  <a:gd name="T83"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32">
                    <a:moveTo>
                      <a:pt x="232" y="2"/>
                    </a:moveTo>
                    <a:lnTo>
                      <a:pt x="242" y="11"/>
                    </a:lnTo>
                    <a:lnTo>
                      <a:pt x="260" y="23"/>
                    </a:lnTo>
                    <a:lnTo>
                      <a:pt x="265" y="29"/>
                    </a:lnTo>
                    <a:lnTo>
                      <a:pt x="271" y="34"/>
                    </a:lnTo>
                    <a:lnTo>
                      <a:pt x="277" y="36"/>
                    </a:lnTo>
                    <a:lnTo>
                      <a:pt x="286" y="45"/>
                    </a:lnTo>
                    <a:lnTo>
                      <a:pt x="261" y="60"/>
                    </a:lnTo>
                    <a:lnTo>
                      <a:pt x="249" y="67"/>
                    </a:lnTo>
                    <a:lnTo>
                      <a:pt x="229" y="76"/>
                    </a:lnTo>
                    <a:lnTo>
                      <a:pt x="209" y="84"/>
                    </a:lnTo>
                    <a:lnTo>
                      <a:pt x="191" y="93"/>
                    </a:lnTo>
                    <a:lnTo>
                      <a:pt x="147" y="102"/>
                    </a:lnTo>
                    <a:lnTo>
                      <a:pt x="141" y="106"/>
                    </a:lnTo>
                    <a:lnTo>
                      <a:pt x="121" y="112"/>
                    </a:lnTo>
                    <a:lnTo>
                      <a:pt x="80" y="115"/>
                    </a:lnTo>
                    <a:lnTo>
                      <a:pt x="68" y="128"/>
                    </a:lnTo>
                    <a:lnTo>
                      <a:pt x="58" y="131"/>
                    </a:lnTo>
                    <a:lnTo>
                      <a:pt x="47" y="109"/>
                    </a:lnTo>
                    <a:lnTo>
                      <a:pt x="37" y="102"/>
                    </a:lnTo>
                    <a:lnTo>
                      <a:pt x="37" y="91"/>
                    </a:lnTo>
                    <a:lnTo>
                      <a:pt x="20" y="74"/>
                    </a:lnTo>
                    <a:lnTo>
                      <a:pt x="6" y="67"/>
                    </a:lnTo>
                    <a:lnTo>
                      <a:pt x="0" y="60"/>
                    </a:lnTo>
                    <a:lnTo>
                      <a:pt x="0" y="56"/>
                    </a:lnTo>
                    <a:lnTo>
                      <a:pt x="34" y="45"/>
                    </a:lnTo>
                    <a:lnTo>
                      <a:pt x="55" y="40"/>
                    </a:lnTo>
                    <a:lnTo>
                      <a:pt x="67" y="40"/>
                    </a:lnTo>
                    <a:lnTo>
                      <a:pt x="87" y="34"/>
                    </a:lnTo>
                    <a:lnTo>
                      <a:pt x="97" y="34"/>
                    </a:lnTo>
                    <a:lnTo>
                      <a:pt x="115" y="29"/>
                    </a:lnTo>
                    <a:lnTo>
                      <a:pt x="132" y="29"/>
                    </a:lnTo>
                    <a:lnTo>
                      <a:pt x="143" y="23"/>
                    </a:lnTo>
                    <a:lnTo>
                      <a:pt x="165" y="20"/>
                    </a:lnTo>
                    <a:lnTo>
                      <a:pt x="174" y="20"/>
                    </a:lnTo>
                    <a:lnTo>
                      <a:pt x="187" y="11"/>
                    </a:lnTo>
                    <a:lnTo>
                      <a:pt x="196" y="11"/>
                    </a:lnTo>
                    <a:lnTo>
                      <a:pt x="207" y="6"/>
                    </a:lnTo>
                    <a:lnTo>
                      <a:pt x="219" y="6"/>
                    </a:lnTo>
                    <a:lnTo>
                      <a:pt x="233" y="0"/>
                    </a:lnTo>
                    <a:lnTo>
                      <a:pt x="232" y="2"/>
                    </a:lnTo>
                    <a:lnTo>
                      <a:pt x="232" y="2"/>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6" name="その他">
                <a:extLst>
                  <a:ext uri="{FF2B5EF4-FFF2-40B4-BE49-F238E27FC236}">
                    <a16:creationId xmlns:a16="http://schemas.microsoft.com/office/drawing/2014/main" id="{F8245588-9008-4F76-A529-2218D231EF98}"/>
                  </a:ext>
                </a:extLst>
              </p:cNvPr>
              <p:cNvSpPr>
                <a:spLocks/>
              </p:cNvSpPr>
              <p:nvPr/>
            </p:nvSpPr>
            <p:spPr bwMode="auto">
              <a:xfrm>
                <a:off x="207" y="362"/>
                <a:ext cx="177" cy="54"/>
              </a:xfrm>
              <a:custGeom>
                <a:avLst/>
                <a:gdLst>
                  <a:gd name="T0" fmla="*/ 176 w 177"/>
                  <a:gd name="T1" fmla="*/ 0 h 54"/>
                  <a:gd name="T2" fmla="*/ 154 w 177"/>
                  <a:gd name="T3" fmla="*/ 4 h 54"/>
                  <a:gd name="T4" fmla="*/ 143 w 177"/>
                  <a:gd name="T5" fmla="*/ 10 h 54"/>
                  <a:gd name="T6" fmla="*/ 119 w 177"/>
                  <a:gd name="T7" fmla="*/ 16 h 54"/>
                  <a:gd name="T8" fmla="*/ 106 w 177"/>
                  <a:gd name="T9" fmla="*/ 22 h 54"/>
                  <a:gd name="T10" fmla="*/ 82 w 177"/>
                  <a:gd name="T11" fmla="*/ 27 h 54"/>
                  <a:gd name="T12" fmla="*/ 47 w 177"/>
                  <a:gd name="T13" fmla="*/ 29 h 54"/>
                  <a:gd name="T14" fmla="*/ 16 w 177"/>
                  <a:gd name="T15" fmla="*/ 38 h 54"/>
                  <a:gd name="T16" fmla="*/ 0 w 177"/>
                  <a:gd name="T17" fmla="*/ 40 h 54"/>
                  <a:gd name="T18" fmla="*/ 5 w 177"/>
                  <a:gd name="T19" fmla="*/ 49 h 54"/>
                  <a:gd name="T20" fmla="*/ 7 w 177"/>
                  <a:gd name="T21" fmla="*/ 53 h 54"/>
                  <a:gd name="T22" fmla="*/ 38 w 177"/>
                  <a:gd name="T23" fmla="*/ 40 h 54"/>
                  <a:gd name="T24" fmla="*/ 71 w 177"/>
                  <a:gd name="T25" fmla="*/ 33 h 54"/>
                  <a:gd name="T26" fmla="*/ 90 w 177"/>
                  <a:gd name="T27" fmla="*/ 28 h 54"/>
                  <a:gd name="T28" fmla="*/ 125 w 177"/>
                  <a:gd name="T29" fmla="*/ 24 h 54"/>
                  <a:gd name="T30" fmla="*/ 138 w 177"/>
                  <a:gd name="T31" fmla="*/ 22 h 54"/>
                  <a:gd name="T32" fmla="*/ 170 w 177"/>
                  <a:gd name="T33" fmla="*/ 7 h 54"/>
                  <a:gd name="T34" fmla="*/ 176 w 177"/>
                  <a:gd name="T35" fmla="*/ 0 h 54"/>
                  <a:gd name="T36" fmla="*/ 176 w 177"/>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54">
                    <a:moveTo>
                      <a:pt x="176" y="0"/>
                    </a:moveTo>
                    <a:lnTo>
                      <a:pt x="154" y="4"/>
                    </a:lnTo>
                    <a:lnTo>
                      <a:pt x="143" y="10"/>
                    </a:lnTo>
                    <a:lnTo>
                      <a:pt x="119" y="16"/>
                    </a:lnTo>
                    <a:lnTo>
                      <a:pt x="106" y="22"/>
                    </a:lnTo>
                    <a:lnTo>
                      <a:pt x="82" y="27"/>
                    </a:lnTo>
                    <a:lnTo>
                      <a:pt x="47" y="29"/>
                    </a:lnTo>
                    <a:lnTo>
                      <a:pt x="16" y="38"/>
                    </a:lnTo>
                    <a:lnTo>
                      <a:pt x="0" y="40"/>
                    </a:lnTo>
                    <a:lnTo>
                      <a:pt x="5" y="49"/>
                    </a:lnTo>
                    <a:lnTo>
                      <a:pt x="7" y="53"/>
                    </a:lnTo>
                    <a:lnTo>
                      <a:pt x="38" y="40"/>
                    </a:lnTo>
                    <a:lnTo>
                      <a:pt x="71" y="33"/>
                    </a:lnTo>
                    <a:lnTo>
                      <a:pt x="90" y="28"/>
                    </a:lnTo>
                    <a:lnTo>
                      <a:pt x="125" y="24"/>
                    </a:lnTo>
                    <a:lnTo>
                      <a:pt x="138" y="22"/>
                    </a:lnTo>
                    <a:lnTo>
                      <a:pt x="170" y="7"/>
                    </a:lnTo>
                    <a:lnTo>
                      <a:pt x="176" y="0"/>
                    </a:lnTo>
                    <a:lnTo>
                      <a:pt x="176"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7" name="その他">
                <a:extLst>
                  <a:ext uri="{FF2B5EF4-FFF2-40B4-BE49-F238E27FC236}">
                    <a16:creationId xmlns:a16="http://schemas.microsoft.com/office/drawing/2014/main" id="{9F49ACDC-C5B9-46C5-B524-7FDE74B5CCF0}"/>
                  </a:ext>
                </a:extLst>
              </p:cNvPr>
              <p:cNvSpPr>
                <a:spLocks/>
              </p:cNvSpPr>
              <p:nvPr/>
            </p:nvSpPr>
            <p:spPr bwMode="auto">
              <a:xfrm>
                <a:off x="205" y="389"/>
                <a:ext cx="183" cy="79"/>
              </a:xfrm>
              <a:custGeom>
                <a:avLst/>
                <a:gdLst>
                  <a:gd name="T0" fmla="*/ 150 w 183"/>
                  <a:gd name="T1" fmla="*/ 0 h 79"/>
                  <a:gd name="T2" fmla="*/ 156 w 183"/>
                  <a:gd name="T3" fmla="*/ 2 h 79"/>
                  <a:gd name="T4" fmla="*/ 168 w 183"/>
                  <a:gd name="T5" fmla="*/ 11 h 79"/>
                  <a:gd name="T6" fmla="*/ 182 w 183"/>
                  <a:gd name="T7" fmla="*/ 24 h 79"/>
                  <a:gd name="T8" fmla="*/ 108 w 183"/>
                  <a:gd name="T9" fmla="*/ 59 h 79"/>
                  <a:gd name="T10" fmla="*/ 77 w 183"/>
                  <a:gd name="T11" fmla="*/ 66 h 79"/>
                  <a:gd name="T12" fmla="*/ 51 w 183"/>
                  <a:gd name="T13" fmla="*/ 70 h 79"/>
                  <a:gd name="T14" fmla="*/ 33 w 183"/>
                  <a:gd name="T15" fmla="*/ 78 h 79"/>
                  <a:gd name="T16" fmla="*/ 25 w 183"/>
                  <a:gd name="T17" fmla="*/ 78 h 79"/>
                  <a:gd name="T18" fmla="*/ 18 w 183"/>
                  <a:gd name="T19" fmla="*/ 68 h 79"/>
                  <a:gd name="T20" fmla="*/ 9 w 183"/>
                  <a:gd name="T21" fmla="*/ 54 h 79"/>
                  <a:gd name="T22" fmla="*/ 0 w 183"/>
                  <a:gd name="T23" fmla="*/ 43 h 79"/>
                  <a:gd name="T24" fmla="*/ 0 w 183"/>
                  <a:gd name="T25" fmla="*/ 35 h 79"/>
                  <a:gd name="T26" fmla="*/ 40 w 183"/>
                  <a:gd name="T27" fmla="*/ 33 h 79"/>
                  <a:gd name="T28" fmla="*/ 70 w 183"/>
                  <a:gd name="T29" fmla="*/ 26 h 79"/>
                  <a:gd name="T30" fmla="*/ 110 w 183"/>
                  <a:gd name="T31" fmla="*/ 19 h 79"/>
                  <a:gd name="T32" fmla="*/ 121 w 183"/>
                  <a:gd name="T33" fmla="*/ 9 h 79"/>
                  <a:gd name="T34" fmla="*/ 129 w 183"/>
                  <a:gd name="T35" fmla="*/ 6 h 79"/>
                  <a:gd name="T36" fmla="*/ 145 w 183"/>
                  <a:gd name="T37" fmla="*/ 1 h 79"/>
                  <a:gd name="T38" fmla="*/ 154 w 183"/>
                  <a:gd name="T39" fmla="*/ 0 h 79"/>
                  <a:gd name="T40" fmla="*/ 150 w 183"/>
                  <a:gd name="T41" fmla="*/ 0 h 79"/>
                  <a:gd name="T42" fmla="*/ 150 w 183"/>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79">
                    <a:moveTo>
                      <a:pt x="150" y="0"/>
                    </a:moveTo>
                    <a:lnTo>
                      <a:pt x="156" y="2"/>
                    </a:lnTo>
                    <a:lnTo>
                      <a:pt x="168" y="11"/>
                    </a:lnTo>
                    <a:lnTo>
                      <a:pt x="182" y="24"/>
                    </a:lnTo>
                    <a:lnTo>
                      <a:pt x="108" y="59"/>
                    </a:lnTo>
                    <a:lnTo>
                      <a:pt x="77" y="66"/>
                    </a:lnTo>
                    <a:lnTo>
                      <a:pt x="51" y="70"/>
                    </a:lnTo>
                    <a:lnTo>
                      <a:pt x="33" y="78"/>
                    </a:lnTo>
                    <a:lnTo>
                      <a:pt x="25" y="78"/>
                    </a:lnTo>
                    <a:lnTo>
                      <a:pt x="18" y="68"/>
                    </a:lnTo>
                    <a:lnTo>
                      <a:pt x="9" y="54"/>
                    </a:lnTo>
                    <a:lnTo>
                      <a:pt x="0" y="43"/>
                    </a:lnTo>
                    <a:lnTo>
                      <a:pt x="0" y="35"/>
                    </a:lnTo>
                    <a:lnTo>
                      <a:pt x="40" y="33"/>
                    </a:lnTo>
                    <a:lnTo>
                      <a:pt x="70" y="26"/>
                    </a:lnTo>
                    <a:lnTo>
                      <a:pt x="110" y="19"/>
                    </a:lnTo>
                    <a:lnTo>
                      <a:pt x="121" y="9"/>
                    </a:lnTo>
                    <a:lnTo>
                      <a:pt x="129" y="6"/>
                    </a:lnTo>
                    <a:lnTo>
                      <a:pt x="145" y="1"/>
                    </a:lnTo>
                    <a:lnTo>
                      <a:pt x="154" y="0"/>
                    </a:lnTo>
                    <a:lnTo>
                      <a:pt x="150" y="0"/>
                    </a:lnTo>
                    <a:lnTo>
                      <a:pt x="15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8" name="その他">
                <a:extLst>
                  <a:ext uri="{FF2B5EF4-FFF2-40B4-BE49-F238E27FC236}">
                    <a16:creationId xmlns:a16="http://schemas.microsoft.com/office/drawing/2014/main" id="{6FD8B601-2CCA-410F-8244-E5F425E11383}"/>
                  </a:ext>
                </a:extLst>
              </p:cNvPr>
              <p:cNvSpPr>
                <a:spLocks/>
              </p:cNvSpPr>
              <p:nvPr/>
            </p:nvSpPr>
            <p:spPr bwMode="auto">
              <a:xfrm>
                <a:off x="0" y="330"/>
                <a:ext cx="32" cy="8"/>
              </a:xfrm>
              <a:custGeom>
                <a:avLst/>
                <a:gdLst>
                  <a:gd name="T0" fmla="*/ 31 w 32"/>
                  <a:gd name="T1" fmla="*/ 0 h 8"/>
                  <a:gd name="T2" fmla="*/ 18 w 32"/>
                  <a:gd name="T3" fmla="*/ 0 h 8"/>
                  <a:gd name="T4" fmla="*/ 9 w 32"/>
                  <a:gd name="T5" fmla="*/ 7 h 8"/>
                  <a:gd name="T6" fmla="*/ 0 w 32"/>
                  <a:gd name="T7" fmla="*/ 3 h 8"/>
                </a:gdLst>
                <a:ahLst/>
                <a:cxnLst>
                  <a:cxn ang="0">
                    <a:pos x="T0" y="T1"/>
                  </a:cxn>
                  <a:cxn ang="0">
                    <a:pos x="T2" y="T3"/>
                  </a:cxn>
                  <a:cxn ang="0">
                    <a:pos x="T4" y="T5"/>
                  </a:cxn>
                  <a:cxn ang="0">
                    <a:pos x="T6" y="T7"/>
                  </a:cxn>
                </a:cxnLst>
                <a:rect l="0" t="0" r="r" b="b"/>
                <a:pathLst>
                  <a:path w="32" h="8">
                    <a:moveTo>
                      <a:pt x="31" y="0"/>
                    </a:moveTo>
                    <a:lnTo>
                      <a:pt x="18" y="0"/>
                    </a:lnTo>
                    <a:lnTo>
                      <a:pt x="9" y="7"/>
                    </a:lnTo>
                    <a:lnTo>
                      <a:pt x="0" y="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89" name="その他">
                <a:extLst>
                  <a:ext uri="{FF2B5EF4-FFF2-40B4-BE49-F238E27FC236}">
                    <a16:creationId xmlns:a16="http://schemas.microsoft.com/office/drawing/2014/main" id="{E3325EF5-8792-4542-ACFB-65EC3CD0F21F}"/>
                  </a:ext>
                </a:extLst>
              </p:cNvPr>
              <p:cNvSpPr>
                <a:spLocks/>
              </p:cNvSpPr>
              <p:nvPr/>
            </p:nvSpPr>
            <p:spPr bwMode="auto">
              <a:xfrm>
                <a:off x="372" y="298"/>
                <a:ext cx="58" cy="44"/>
              </a:xfrm>
              <a:custGeom>
                <a:avLst/>
                <a:gdLst>
                  <a:gd name="T0" fmla="*/ 18 w 58"/>
                  <a:gd name="T1" fmla="*/ 0 h 44"/>
                  <a:gd name="T2" fmla="*/ 12 w 58"/>
                  <a:gd name="T3" fmla="*/ 0 h 44"/>
                  <a:gd name="T4" fmla="*/ 4 w 58"/>
                  <a:gd name="T5" fmla="*/ 3 h 44"/>
                  <a:gd name="T6" fmla="*/ 0 w 58"/>
                  <a:gd name="T7" fmla="*/ 12 h 44"/>
                  <a:gd name="T8" fmla="*/ 4 w 58"/>
                  <a:gd name="T9" fmla="*/ 19 h 44"/>
                  <a:gd name="T10" fmla="*/ 15 w 58"/>
                  <a:gd name="T11" fmla="*/ 26 h 44"/>
                  <a:gd name="T12" fmla="*/ 55 w 58"/>
                  <a:gd name="T13" fmla="*/ 43 h 44"/>
                  <a:gd name="T14" fmla="*/ 57 w 58"/>
                  <a:gd name="T15" fmla="*/ 27 h 44"/>
                  <a:gd name="T16" fmla="*/ 18 w 58"/>
                  <a:gd name="T17" fmla="*/ 0 h 44"/>
                  <a:gd name="T18" fmla="*/ 18 w 58"/>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4">
                    <a:moveTo>
                      <a:pt x="18" y="0"/>
                    </a:moveTo>
                    <a:lnTo>
                      <a:pt x="12" y="0"/>
                    </a:lnTo>
                    <a:lnTo>
                      <a:pt x="4" y="3"/>
                    </a:lnTo>
                    <a:lnTo>
                      <a:pt x="0" y="12"/>
                    </a:lnTo>
                    <a:lnTo>
                      <a:pt x="4" y="19"/>
                    </a:lnTo>
                    <a:lnTo>
                      <a:pt x="15" y="26"/>
                    </a:lnTo>
                    <a:lnTo>
                      <a:pt x="55" y="43"/>
                    </a:lnTo>
                    <a:lnTo>
                      <a:pt x="57" y="27"/>
                    </a:lnTo>
                    <a:lnTo>
                      <a:pt x="18" y="0"/>
                    </a:lnTo>
                    <a:lnTo>
                      <a:pt x="18"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0" name="その他">
                <a:extLst>
                  <a:ext uri="{FF2B5EF4-FFF2-40B4-BE49-F238E27FC236}">
                    <a16:creationId xmlns:a16="http://schemas.microsoft.com/office/drawing/2014/main" id="{5DA736BB-46BC-4CE9-A210-504DB6D8F1B4}"/>
                  </a:ext>
                </a:extLst>
              </p:cNvPr>
              <p:cNvSpPr>
                <a:spLocks/>
              </p:cNvSpPr>
              <p:nvPr/>
            </p:nvSpPr>
            <p:spPr bwMode="auto">
              <a:xfrm>
                <a:off x="369" y="314"/>
                <a:ext cx="55" cy="36"/>
              </a:xfrm>
              <a:custGeom>
                <a:avLst/>
                <a:gdLst>
                  <a:gd name="T0" fmla="*/ 12 w 55"/>
                  <a:gd name="T1" fmla="*/ 3 h 36"/>
                  <a:gd name="T2" fmla="*/ 0 w 55"/>
                  <a:gd name="T3" fmla="*/ 0 h 36"/>
                  <a:gd name="T4" fmla="*/ 0 w 55"/>
                  <a:gd name="T5" fmla="*/ 6 h 36"/>
                  <a:gd name="T6" fmla="*/ 12 w 55"/>
                  <a:gd name="T7" fmla="*/ 11 h 36"/>
                  <a:gd name="T8" fmla="*/ 44 w 55"/>
                  <a:gd name="T9" fmla="*/ 35 h 36"/>
                  <a:gd name="T10" fmla="*/ 54 w 55"/>
                  <a:gd name="T11" fmla="*/ 27 h 36"/>
                  <a:gd name="T12" fmla="*/ 25 w 55"/>
                  <a:gd name="T13" fmla="*/ 13 h 36"/>
                  <a:gd name="T14" fmla="*/ 12 w 55"/>
                  <a:gd name="T15" fmla="*/ 3 h 36"/>
                  <a:gd name="T16" fmla="*/ 12 w 55"/>
                  <a:gd name="T1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6">
                    <a:moveTo>
                      <a:pt x="12" y="3"/>
                    </a:moveTo>
                    <a:lnTo>
                      <a:pt x="0" y="0"/>
                    </a:lnTo>
                    <a:lnTo>
                      <a:pt x="0" y="6"/>
                    </a:lnTo>
                    <a:lnTo>
                      <a:pt x="12" y="11"/>
                    </a:lnTo>
                    <a:lnTo>
                      <a:pt x="44" y="35"/>
                    </a:lnTo>
                    <a:lnTo>
                      <a:pt x="54" y="27"/>
                    </a:lnTo>
                    <a:lnTo>
                      <a:pt x="25" y="13"/>
                    </a:lnTo>
                    <a:lnTo>
                      <a:pt x="12" y="3"/>
                    </a:lnTo>
                    <a:lnTo>
                      <a:pt x="12" y="3"/>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1" name="その他">
                <a:extLst>
                  <a:ext uri="{FF2B5EF4-FFF2-40B4-BE49-F238E27FC236}">
                    <a16:creationId xmlns:a16="http://schemas.microsoft.com/office/drawing/2014/main" id="{DF504FBF-1679-40C7-9856-CA590A68FA45}"/>
                  </a:ext>
                </a:extLst>
              </p:cNvPr>
              <p:cNvSpPr>
                <a:spLocks/>
              </p:cNvSpPr>
              <p:nvPr/>
            </p:nvSpPr>
            <p:spPr bwMode="auto">
              <a:xfrm>
                <a:off x="348" y="288"/>
                <a:ext cx="30" cy="11"/>
              </a:xfrm>
              <a:custGeom>
                <a:avLst/>
                <a:gdLst>
                  <a:gd name="T0" fmla="*/ 27 w 30"/>
                  <a:gd name="T1" fmla="*/ 10 h 11"/>
                  <a:gd name="T2" fmla="*/ 27 w 30"/>
                  <a:gd name="T3" fmla="*/ 10 h 11"/>
                  <a:gd name="T4" fmla="*/ 25 w 30"/>
                  <a:gd name="T5" fmla="*/ 10 h 11"/>
                  <a:gd name="T6" fmla="*/ 25 w 30"/>
                  <a:gd name="T7" fmla="*/ 10 h 11"/>
                  <a:gd name="T8" fmla="*/ 22 w 30"/>
                  <a:gd name="T9" fmla="*/ 8 h 11"/>
                  <a:gd name="T10" fmla="*/ 22 w 30"/>
                  <a:gd name="T11" fmla="*/ 8 h 11"/>
                  <a:gd name="T12" fmla="*/ 21 w 30"/>
                  <a:gd name="T13" fmla="*/ 6 h 11"/>
                  <a:gd name="T14" fmla="*/ 21 w 30"/>
                  <a:gd name="T15" fmla="*/ 6 h 11"/>
                  <a:gd name="T16" fmla="*/ 19 w 30"/>
                  <a:gd name="T17" fmla="*/ 4 h 11"/>
                  <a:gd name="T18" fmla="*/ 19 w 30"/>
                  <a:gd name="T19" fmla="*/ 4 h 11"/>
                  <a:gd name="T20" fmla="*/ 17 w 30"/>
                  <a:gd name="T21" fmla="*/ 4 h 11"/>
                  <a:gd name="T22" fmla="*/ 17 w 30"/>
                  <a:gd name="T23" fmla="*/ 4 h 11"/>
                  <a:gd name="T24" fmla="*/ 13 w 30"/>
                  <a:gd name="T25" fmla="*/ 4 h 11"/>
                  <a:gd name="T26" fmla="*/ 13 w 30"/>
                  <a:gd name="T27" fmla="*/ 4 h 11"/>
                  <a:gd name="T28" fmla="*/ 13 w 30"/>
                  <a:gd name="T29" fmla="*/ 4 h 11"/>
                  <a:gd name="T30" fmla="*/ 13 w 30"/>
                  <a:gd name="T31" fmla="*/ 4 h 11"/>
                  <a:gd name="T32" fmla="*/ 13 w 30"/>
                  <a:gd name="T33" fmla="*/ 4 h 11"/>
                  <a:gd name="T34" fmla="*/ 13 w 30"/>
                  <a:gd name="T35" fmla="*/ 4 h 11"/>
                  <a:gd name="T36" fmla="*/ 13 w 30"/>
                  <a:gd name="T37" fmla="*/ 4 h 11"/>
                  <a:gd name="T38" fmla="*/ 13 w 30"/>
                  <a:gd name="T39" fmla="*/ 4 h 11"/>
                  <a:gd name="T40" fmla="*/ 11 w 30"/>
                  <a:gd name="T41" fmla="*/ 3 h 11"/>
                  <a:gd name="T42" fmla="*/ 11 w 30"/>
                  <a:gd name="T43" fmla="*/ 3 h 11"/>
                  <a:gd name="T44" fmla="*/ 11 w 30"/>
                  <a:gd name="T45" fmla="*/ 3 h 11"/>
                  <a:gd name="T46" fmla="*/ 11 w 30"/>
                  <a:gd name="T47" fmla="*/ 3 h 11"/>
                  <a:gd name="T48" fmla="*/ 9 w 30"/>
                  <a:gd name="T49" fmla="*/ 1 h 11"/>
                  <a:gd name="T50" fmla="*/ 9 w 30"/>
                  <a:gd name="T51" fmla="*/ 1 h 11"/>
                  <a:gd name="T52" fmla="*/ 9 w 30"/>
                  <a:gd name="T53" fmla="*/ 1 h 11"/>
                  <a:gd name="T54" fmla="*/ 9 w 30"/>
                  <a:gd name="T55" fmla="*/ 1 h 11"/>
                  <a:gd name="T56" fmla="*/ 9 w 30"/>
                  <a:gd name="T57" fmla="*/ 1 h 11"/>
                  <a:gd name="T58" fmla="*/ 9 w 30"/>
                  <a:gd name="T59" fmla="*/ 1 h 11"/>
                  <a:gd name="T60" fmla="*/ 9 w 30"/>
                  <a:gd name="T61" fmla="*/ 1 h 11"/>
                  <a:gd name="T62" fmla="*/ 9 w 30"/>
                  <a:gd name="T63" fmla="*/ 1 h 11"/>
                  <a:gd name="T64" fmla="*/ 5 w 30"/>
                  <a:gd name="T65" fmla="*/ 0 h 11"/>
                  <a:gd name="T66" fmla="*/ 5 w 30"/>
                  <a:gd name="T67" fmla="*/ 0 h 11"/>
                  <a:gd name="T68" fmla="*/ 4 w 30"/>
                  <a:gd name="T69" fmla="*/ 0 h 11"/>
                  <a:gd name="T70" fmla="*/ 4 w 30"/>
                  <a:gd name="T71" fmla="*/ 0 h 11"/>
                  <a:gd name="T72" fmla="*/ 2 w 30"/>
                  <a:gd name="T73" fmla="*/ 0 h 11"/>
                  <a:gd name="T74" fmla="*/ 2 w 30"/>
                  <a:gd name="T75" fmla="*/ 0 h 11"/>
                  <a:gd name="T76" fmla="*/ 2 w 30"/>
                  <a:gd name="T77" fmla="*/ 0 h 11"/>
                  <a:gd name="T78" fmla="*/ 2 w 30"/>
                  <a:gd name="T79" fmla="*/ 0 h 11"/>
                  <a:gd name="T80" fmla="*/ 0 w 30"/>
                  <a:gd name="T81" fmla="*/ 0 h 11"/>
                  <a:gd name="T82" fmla="*/ 0 w 30"/>
                  <a:gd name="T83" fmla="*/ 0 h 11"/>
                  <a:gd name="T84" fmla="*/ 0 w 30"/>
                  <a:gd name="T85" fmla="*/ 0 h 11"/>
                  <a:gd name="T86" fmla="*/ 0 w 30"/>
                  <a:gd name="T87" fmla="*/ 0 h 11"/>
                  <a:gd name="T88" fmla="*/ 0 w 30"/>
                  <a:gd name="T89" fmla="*/ 0 h 11"/>
                  <a:gd name="T90" fmla="*/ 0 w 30"/>
                  <a:gd name="T91" fmla="*/ 0 h 11"/>
                  <a:gd name="T92" fmla="*/ 0 w 30"/>
                  <a:gd name="T93" fmla="*/ 0 h 11"/>
                  <a:gd name="T94" fmla="*/ 0 w 30"/>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1">
                    <a:moveTo>
                      <a:pt x="29" y="10"/>
                    </a:moveTo>
                    <a:lnTo>
                      <a:pt x="27" y="10"/>
                    </a:lnTo>
                    <a:lnTo>
                      <a:pt x="27" y="10"/>
                    </a:lnTo>
                    <a:lnTo>
                      <a:pt x="27" y="10"/>
                    </a:lnTo>
                    <a:lnTo>
                      <a:pt x="27" y="10"/>
                    </a:lnTo>
                    <a:lnTo>
                      <a:pt x="25" y="10"/>
                    </a:lnTo>
                    <a:lnTo>
                      <a:pt x="25" y="10"/>
                    </a:lnTo>
                    <a:lnTo>
                      <a:pt x="25" y="10"/>
                    </a:lnTo>
                    <a:lnTo>
                      <a:pt x="25" y="8"/>
                    </a:lnTo>
                    <a:lnTo>
                      <a:pt x="22" y="8"/>
                    </a:lnTo>
                    <a:lnTo>
                      <a:pt x="22" y="8"/>
                    </a:lnTo>
                    <a:lnTo>
                      <a:pt x="22" y="8"/>
                    </a:lnTo>
                    <a:lnTo>
                      <a:pt x="22" y="6"/>
                    </a:lnTo>
                    <a:lnTo>
                      <a:pt x="21" y="6"/>
                    </a:lnTo>
                    <a:lnTo>
                      <a:pt x="21" y="6"/>
                    </a:lnTo>
                    <a:lnTo>
                      <a:pt x="21" y="6"/>
                    </a:lnTo>
                    <a:lnTo>
                      <a:pt x="21" y="4"/>
                    </a:lnTo>
                    <a:lnTo>
                      <a:pt x="19" y="4"/>
                    </a:lnTo>
                    <a:lnTo>
                      <a:pt x="19" y="4"/>
                    </a:lnTo>
                    <a:lnTo>
                      <a:pt x="19" y="4"/>
                    </a:lnTo>
                    <a:lnTo>
                      <a:pt x="19" y="4"/>
                    </a:lnTo>
                    <a:lnTo>
                      <a:pt x="17" y="4"/>
                    </a:lnTo>
                    <a:lnTo>
                      <a:pt x="17" y="4"/>
                    </a:lnTo>
                    <a:lnTo>
                      <a:pt x="17" y="4"/>
                    </a:lnTo>
                    <a:lnTo>
                      <a:pt x="17"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4"/>
                    </a:lnTo>
                    <a:lnTo>
                      <a:pt x="13" y="3"/>
                    </a:lnTo>
                    <a:lnTo>
                      <a:pt x="11" y="3"/>
                    </a:lnTo>
                    <a:lnTo>
                      <a:pt x="11" y="3"/>
                    </a:lnTo>
                    <a:lnTo>
                      <a:pt x="11" y="3"/>
                    </a:lnTo>
                    <a:lnTo>
                      <a:pt x="11" y="3"/>
                    </a:lnTo>
                    <a:lnTo>
                      <a:pt x="11" y="3"/>
                    </a:lnTo>
                    <a:lnTo>
                      <a:pt x="11" y="3"/>
                    </a:lnTo>
                    <a:lnTo>
                      <a:pt x="11" y="3"/>
                    </a:lnTo>
                    <a:lnTo>
                      <a:pt x="11" y="0"/>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1"/>
                    </a:lnTo>
                    <a:lnTo>
                      <a:pt x="9" y="0"/>
                    </a:lnTo>
                    <a:lnTo>
                      <a:pt x="5" y="0"/>
                    </a:lnTo>
                    <a:lnTo>
                      <a:pt x="5" y="0"/>
                    </a:lnTo>
                    <a:lnTo>
                      <a:pt x="5" y="0"/>
                    </a:lnTo>
                    <a:lnTo>
                      <a:pt x="5"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2" name="その他">
                <a:extLst>
                  <a:ext uri="{FF2B5EF4-FFF2-40B4-BE49-F238E27FC236}">
                    <a16:creationId xmlns:a16="http://schemas.microsoft.com/office/drawing/2014/main" id="{452C5145-2E25-48E5-9AB3-CF2C4CABEF50}"/>
                  </a:ext>
                </a:extLst>
              </p:cNvPr>
              <p:cNvSpPr>
                <a:spLocks/>
              </p:cNvSpPr>
              <p:nvPr/>
            </p:nvSpPr>
            <p:spPr bwMode="auto">
              <a:xfrm>
                <a:off x="372" y="384"/>
                <a:ext cx="196" cy="103"/>
              </a:xfrm>
              <a:custGeom>
                <a:avLst/>
                <a:gdLst>
                  <a:gd name="T0" fmla="*/ 175 w 196"/>
                  <a:gd name="T1" fmla="*/ 11 h 103"/>
                  <a:gd name="T2" fmla="*/ 175 w 196"/>
                  <a:gd name="T3" fmla="*/ 16 h 103"/>
                  <a:gd name="T4" fmla="*/ 182 w 196"/>
                  <a:gd name="T5" fmla="*/ 69 h 103"/>
                  <a:gd name="T6" fmla="*/ 188 w 196"/>
                  <a:gd name="T7" fmla="*/ 102 h 103"/>
                  <a:gd name="T8" fmla="*/ 140 w 196"/>
                  <a:gd name="T9" fmla="*/ 102 h 103"/>
                  <a:gd name="T10" fmla="*/ 18 w 196"/>
                  <a:gd name="T11" fmla="*/ 102 h 103"/>
                  <a:gd name="T12" fmla="*/ 0 w 196"/>
                  <a:gd name="T13" fmla="*/ 102 h 103"/>
                  <a:gd name="T14" fmla="*/ 9 w 196"/>
                  <a:gd name="T15" fmla="*/ 3 h 103"/>
                  <a:gd name="T16" fmla="*/ 195 w 196"/>
                  <a:gd name="T17" fmla="*/ 0 h 103"/>
                  <a:gd name="T18" fmla="*/ 175 w 196"/>
                  <a:gd name="T19" fmla="*/ 11 h 103"/>
                  <a:gd name="T20" fmla="*/ 175 w 196"/>
                  <a:gd name="T21"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103">
                    <a:moveTo>
                      <a:pt x="175" y="11"/>
                    </a:moveTo>
                    <a:lnTo>
                      <a:pt x="175" y="16"/>
                    </a:lnTo>
                    <a:lnTo>
                      <a:pt x="182" y="69"/>
                    </a:lnTo>
                    <a:lnTo>
                      <a:pt x="188" y="102"/>
                    </a:lnTo>
                    <a:lnTo>
                      <a:pt x="140" y="102"/>
                    </a:lnTo>
                    <a:lnTo>
                      <a:pt x="18" y="102"/>
                    </a:lnTo>
                    <a:lnTo>
                      <a:pt x="0" y="102"/>
                    </a:lnTo>
                    <a:lnTo>
                      <a:pt x="9" y="3"/>
                    </a:lnTo>
                    <a:lnTo>
                      <a:pt x="195" y="0"/>
                    </a:lnTo>
                    <a:lnTo>
                      <a:pt x="175" y="11"/>
                    </a:lnTo>
                    <a:lnTo>
                      <a:pt x="175" y="11"/>
                    </a:lnTo>
                  </a:path>
                </a:pathLst>
              </a:custGeom>
              <a:solidFill>
                <a:srgbClr val="0000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3" name="その他">
                <a:extLst>
                  <a:ext uri="{FF2B5EF4-FFF2-40B4-BE49-F238E27FC236}">
                    <a16:creationId xmlns:a16="http://schemas.microsoft.com/office/drawing/2014/main" id="{77A694BA-38F1-40D4-B872-88F3914C1268}"/>
                  </a:ext>
                </a:extLst>
              </p:cNvPr>
              <p:cNvSpPr>
                <a:spLocks/>
              </p:cNvSpPr>
              <p:nvPr/>
            </p:nvSpPr>
            <p:spPr bwMode="auto">
              <a:xfrm>
                <a:off x="498" y="395"/>
                <a:ext cx="58" cy="92"/>
              </a:xfrm>
              <a:custGeom>
                <a:avLst/>
                <a:gdLst>
                  <a:gd name="T0" fmla="*/ 57 w 58"/>
                  <a:gd name="T1" fmla="*/ 29 h 92"/>
                  <a:gd name="T2" fmla="*/ 43 w 58"/>
                  <a:gd name="T3" fmla="*/ 53 h 92"/>
                  <a:gd name="T4" fmla="*/ 24 w 58"/>
                  <a:gd name="T5" fmla="*/ 72 h 92"/>
                  <a:gd name="T6" fmla="*/ 10 w 58"/>
                  <a:gd name="T7" fmla="*/ 91 h 92"/>
                  <a:gd name="T8" fmla="*/ 0 w 58"/>
                  <a:gd name="T9" fmla="*/ 64 h 92"/>
                  <a:gd name="T10" fmla="*/ 10 w 58"/>
                  <a:gd name="T11" fmla="*/ 29 h 92"/>
                  <a:gd name="T12" fmla="*/ 10 w 58"/>
                  <a:gd name="T13" fmla="*/ 20 h 92"/>
                  <a:gd name="T14" fmla="*/ 0 w 58"/>
                  <a:gd name="T15" fmla="*/ 5 h 92"/>
                  <a:gd name="T16" fmla="*/ 0 w 58"/>
                  <a:gd name="T17" fmla="*/ 0 h 92"/>
                  <a:gd name="T18" fmla="*/ 10 w 58"/>
                  <a:gd name="T19" fmla="*/ 0 h 92"/>
                  <a:gd name="T20" fmla="*/ 24 w 58"/>
                  <a:gd name="T21" fmla="*/ 15 h 92"/>
                  <a:gd name="T22" fmla="*/ 32 w 58"/>
                  <a:gd name="T23" fmla="*/ 33 h 92"/>
                  <a:gd name="T24" fmla="*/ 57 w 58"/>
                  <a:gd name="T25" fmla="*/ 29 h 92"/>
                  <a:gd name="T26" fmla="*/ 57 w 58"/>
                  <a:gd name="T27" fmla="*/ 2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2">
                    <a:moveTo>
                      <a:pt x="57" y="29"/>
                    </a:moveTo>
                    <a:lnTo>
                      <a:pt x="43" y="53"/>
                    </a:lnTo>
                    <a:lnTo>
                      <a:pt x="24" y="72"/>
                    </a:lnTo>
                    <a:lnTo>
                      <a:pt x="10" y="91"/>
                    </a:lnTo>
                    <a:lnTo>
                      <a:pt x="0" y="64"/>
                    </a:lnTo>
                    <a:lnTo>
                      <a:pt x="10" y="29"/>
                    </a:lnTo>
                    <a:lnTo>
                      <a:pt x="10" y="20"/>
                    </a:lnTo>
                    <a:lnTo>
                      <a:pt x="0" y="5"/>
                    </a:lnTo>
                    <a:lnTo>
                      <a:pt x="0" y="0"/>
                    </a:lnTo>
                    <a:lnTo>
                      <a:pt x="10" y="0"/>
                    </a:lnTo>
                    <a:lnTo>
                      <a:pt x="24" y="15"/>
                    </a:lnTo>
                    <a:lnTo>
                      <a:pt x="32" y="33"/>
                    </a:lnTo>
                    <a:lnTo>
                      <a:pt x="57" y="29"/>
                    </a:lnTo>
                    <a:lnTo>
                      <a:pt x="57" y="29"/>
                    </a:lnTo>
                  </a:path>
                </a:pathLst>
              </a:custGeom>
              <a:solidFill>
                <a:srgbClr val="81810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4" name="その他">
                <a:extLst>
                  <a:ext uri="{FF2B5EF4-FFF2-40B4-BE49-F238E27FC236}">
                    <a16:creationId xmlns:a16="http://schemas.microsoft.com/office/drawing/2014/main" id="{E8E533D1-C02D-4A28-9514-0C491A65907B}"/>
                  </a:ext>
                </a:extLst>
              </p:cNvPr>
              <p:cNvSpPr>
                <a:spLocks/>
              </p:cNvSpPr>
              <p:nvPr/>
            </p:nvSpPr>
            <p:spPr bwMode="auto">
              <a:xfrm>
                <a:off x="379" y="176"/>
                <a:ext cx="217" cy="280"/>
              </a:xfrm>
              <a:custGeom>
                <a:avLst/>
                <a:gdLst>
                  <a:gd name="T0" fmla="*/ 158 w 217"/>
                  <a:gd name="T1" fmla="*/ 17 h 280"/>
                  <a:gd name="T2" fmla="*/ 168 w 217"/>
                  <a:gd name="T3" fmla="*/ 28 h 280"/>
                  <a:gd name="T4" fmla="*/ 175 w 217"/>
                  <a:gd name="T5" fmla="*/ 33 h 280"/>
                  <a:gd name="T6" fmla="*/ 181 w 217"/>
                  <a:gd name="T7" fmla="*/ 44 h 280"/>
                  <a:gd name="T8" fmla="*/ 188 w 217"/>
                  <a:gd name="T9" fmla="*/ 54 h 280"/>
                  <a:gd name="T10" fmla="*/ 195 w 217"/>
                  <a:gd name="T11" fmla="*/ 69 h 280"/>
                  <a:gd name="T12" fmla="*/ 204 w 217"/>
                  <a:gd name="T13" fmla="*/ 77 h 280"/>
                  <a:gd name="T14" fmla="*/ 207 w 217"/>
                  <a:gd name="T15" fmla="*/ 94 h 280"/>
                  <a:gd name="T16" fmla="*/ 210 w 217"/>
                  <a:gd name="T17" fmla="*/ 107 h 280"/>
                  <a:gd name="T18" fmla="*/ 213 w 217"/>
                  <a:gd name="T19" fmla="*/ 119 h 280"/>
                  <a:gd name="T20" fmla="*/ 214 w 217"/>
                  <a:gd name="T21" fmla="*/ 129 h 280"/>
                  <a:gd name="T22" fmla="*/ 214 w 217"/>
                  <a:gd name="T23" fmla="*/ 143 h 280"/>
                  <a:gd name="T24" fmla="*/ 213 w 217"/>
                  <a:gd name="T25" fmla="*/ 158 h 280"/>
                  <a:gd name="T26" fmla="*/ 211 w 217"/>
                  <a:gd name="T27" fmla="*/ 173 h 280"/>
                  <a:gd name="T28" fmla="*/ 211 w 217"/>
                  <a:gd name="T29" fmla="*/ 191 h 280"/>
                  <a:gd name="T30" fmla="*/ 208 w 217"/>
                  <a:gd name="T31" fmla="*/ 210 h 280"/>
                  <a:gd name="T32" fmla="*/ 204 w 217"/>
                  <a:gd name="T33" fmla="*/ 215 h 280"/>
                  <a:gd name="T34" fmla="*/ 199 w 217"/>
                  <a:gd name="T35" fmla="*/ 219 h 280"/>
                  <a:gd name="T36" fmla="*/ 197 w 217"/>
                  <a:gd name="T37" fmla="*/ 232 h 280"/>
                  <a:gd name="T38" fmla="*/ 179 w 217"/>
                  <a:gd name="T39" fmla="*/ 265 h 280"/>
                  <a:gd name="T40" fmla="*/ 168 w 217"/>
                  <a:gd name="T41" fmla="*/ 274 h 280"/>
                  <a:gd name="T42" fmla="*/ 149 w 217"/>
                  <a:gd name="T43" fmla="*/ 272 h 280"/>
                  <a:gd name="T44" fmla="*/ 135 w 217"/>
                  <a:gd name="T45" fmla="*/ 267 h 280"/>
                  <a:gd name="T46" fmla="*/ 125 w 217"/>
                  <a:gd name="T47" fmla="*/ 270 h 280"/>
                  <a:gd name="T48" fmla="*/ 120 w 217"/>
                  <a:gd name="T49" fmla="*/ 270 h 280"/>
                  <a:gd name="T50" fmla="*/ 112 w 217"/>
                  <a:gd name="T51" fmla="*/ 272 h 280"/>
                  <a:gd name="T52" fmla="*/ 104 w 217"/>
                  <a:gd name="T53" fmla="*/ 274 h 280"/>
                  <a:gd name="T54" fmla="*/ 90 w 217"/>
                  <a:gd name="T55" fmla="*/ 277 h 280"/>
                  <a:gd name="T56" fmla="*/ 72 w 217"/>
                  <a:gd name="T57" fmla="*/ 275 h 280"/>
                  <a:gd name="T58" fmla="*/ 52 w 217"/>
                  <a:gd name="T59" fmla="*/ 277 h 280"/>
                  <a:gd name="T60" fmla="*/ 46 w 217"/>
                  <a:gd name="T61" fmla="*/ 277 h 280"/>
                  <a:gd name="T62" fmla="*/ 38 w 217"/>
                  <a:gd name="T63" fmla="*/ 279 h 280"/>
                  <a:gd name="T64" fmla="*/ 28 w 217"/>
                  <a:gd name="T65" fmla="*/ 273 h 280"/>
                  <a:gd name="T66" fmla="*/ 17 w 217"/>
                  <a:gd name="T67" fmla="*/ 264 h 280"/>
                  <a:gd name="T68" fmla="*/ 15 w 217"/>
                  <a:gd name="T69" fmla="*/ 256 h 280"/>
                  <a:gd name="T70" fmla="*/ 11 w 217"/>
                  <a:gd name="T71" fmla="*/ 253 h 280"/>
                  <a:gd name="T72" fmla="*/ 9 w 217"/>
                  <a:gd name="T73" fmla="*/ 248 h 280"/>
                  <a:gd name="T74" fmla="*/ 2 w 217"/>
                  <a:gd name="T75" fmla="*/ 244 h 280"/>
                  <a:gd name="T76" fmla="*/ 2 w 217"/>
                  <a:gd name="T77" fmla="*/ 235 h 280"/>
                  <a:gd name="T78" fmla="*/ 0 w 217"/>
                  <a:gd name="T79" fmla="*/ 219 h 280"/>
                  <a:gd name="T80" fmla="*/ 2 w 217"/>
                  <a:gd name="T81" fmla="*/ 202 h 280"/>
                  <a:gd name="T82" fmla="*/ 4 w 217"/>
                  <a:gd name="T83" fmla="*/ 189 h 280"/>
                  <a:gd name="T84" fmla="*/ 4 w 217"/>
                  <a:gd name="T85" fmla="*/ 173 h 280"/>
                  <a:gd name="T86" fmla="*/ 5 w 217"/>
                  <a:gd name="T87" fmla="*/ 155 h 280"/>
                  <a:gd name="T88" fmla="*/ 7 w 217"/>
                  <a:gd name="T89" fmla="*/ 128 h 280"/>
                  <a:gd name="T90" fmla="*/ 11 w 217"/>
                  <a:gd name="T91" fmla="*/ 107 h 280"/>
                  <a:gd name="T92" fmla="*/ 13 w 217"/>
                  <a:gd name="T93" fmla="*/ 80 h 280"/>
                  <a:gd name="T94" fmla="*/ 15 w 217"/>
                  <a:gd name="T95" fmla="*/ 50 h 280"/>
                  <a:gd name="T96" fmla="*/ 21 w 217"/>
                  <a:gd name="T97" fmla="*/ 34 h 280"/>
                  <a:gd name="T98" fmla="*/ 29 w 217"/>
                  <a:gd name="T99" fmla="*/ 17 h 280"/>
                  <a:gd name="T100" fmla="*/ 41 w 217"/>
                  <a:gd name="T101" fmla="*/ 7 h 280"/>
                  <a:gd name="T102" fmla="*/ 50 w 217"/>
                  <a:gd name="T103" fmla="*/ 4 h 280"/>
                  <a:gd name="T104" fmla="*/ 66 w 217"/>
                  <a:gd name="T105" fmla="*/ 2 h 280"/>
                  <a:gd name="T106" fmla="*/ 114 w 217"/>
                  <a:gd name="T107" fmla="*/ 6 h 280"/>
                  <a:gd name="T108" fmla="*/ 153 w 217"/>
                  <a:gd name="T109" fmla="*/ 1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7" h="280">
                    <a:moveTo>
                      <a:pt x="153" y="11"/>
                    </a:moveTo>
                    <a:lnTo>
                      <a:pt x="153" y="13"/>
                    </a:lnTo>
                    <a:lnTo>
                      <a:pt x="153" y="13"/>
                    </a:lnTo>
                    <a:lnTo>
                      <a:pt x="153" y="14"/>
                    </a:lnTo>
                    <a:lnTo>
                      <a:pt x="156" y="14"/>
                    </a:lnTo>
                    <a:lnTo>
                      <a:pt x="156" y="17"/>
                    </a:lnTo>
                    <a:lnTo>
                      <a:pt x="158" y="17"/>
                    </a:lnTo>
                    <a:lnTo>
                      <a:pt x="158" y="18"/>
                    </a:lnTo>
                    <a:lnTo>
                      <a:pt x="162" y="18"/>
                    </a:lnTo>
                    <a:lnTo>
                      <a:pt x="162" y="22"/>
                    </a:lnTo>
                    <a:lnTo>
                      <a:pt x="165" y="22"/>
                    </a:lnTo>
                    <a:lnTo>
                      <a:pt x="165" y="24"/>
                    </a:lnTo>
                    <a:lnTo>
                      <a:pt x="168" y="24"/>
                    </a:lnTo>
                    <a:lnTo>
                      <a:pt x="168" y="28"/>
                    </a:lnTo>
                    <a:lnTo>
                      <a:pt x="170" y="28"/>
                    </a:lnTo>
                    <a:lnTo>
                      <a:pt x="170" y="28"/>
                    </a:lnTo>
                    <a:lnTo>
                      <a:pt x="173" y="28"/>
                    </a:lnTo>
                    <a:lnTo>
                      <a:pt x="173" y="32"/>
                    </a:lnTo>
                    <a:lnTo>
                      <a:pt x="173" y="32"/>
                    </a:lnTo>
                    <a:lnTo>
                      <a:pt x="173" y="33"/>
                    </a:lnTo>
                    <a:lnTo>
                      <a:pt x="175" y="33"/>
                    </a:lnTo>
                    <a:lnTo>
                      <a:pt x="175" y="36"/>
                    </a:lnTo>
                    <a:lnTo>
                      <a:pt x="177" y="36"/>
                    </a:lnTo>
                    <a:lnTo>
                      <a:pt x="177" y="38"/>
                    </a:lnTo>
                    <a:lnTo>
                      <a:pt x="180" y="38"/>
                    </a:lnTo>
                    <a:lnTo>
                      <a:pt x="180" y="41"/>
                    </a:lnTo>
                    <a:lnTo>
                      <a:pt x="181" y="41"/>
                    </a:lnTo>
                    <a:lnTo>
                      <a:pt x="181" y="44"/>
                    </a:lnTo>
                    <a:lnTo>
                      <a:pt x="184" y="44"/>
                    </a:lnTo>
                    <a:lnTo>
                      <a:pt x="184" y="47"/>
                    </a:lnTo>
                    <a:lnTo>
                      <a:pt x="185" y="47"/>
                    </a:lnTo>
                    <a:lnTo>
                      <a:pt x="185" y="48"/>
                    </a:lnTo>
                    <a:lnTo>
                      <a:pt x="188" y="48"/>
                    </a:lnTo>
                    <a:lnTo>
                      <a:pt x="188" y="51"/>
                    </a:lnTo>
                    <a:lnTo>
                      <a:pt x="188" y="54"/>
                    </a:lnTo>
                    <a:lnTo>
                      <a:pt x="188" y="57"/>
                    </a:lnTo>
                    <a:lnTo>
                      <a:pt x="191" y="57"/>
                    </a:lnTo>
                    <a:lnTo>
                      <a:pt x="191" y="61"/>
                    </a:lnTo>
                    <a:lnTo>
                      <a:pt x="193" y="63"/>
                    </a:lnTo>
                    <a:lnTo>
                      <a:pt x="193" y="66"/>
                    </a:lnTo>
                    <a:lnTo>
                      <a:pt x="195" y="66"/>
                    </a:lnTo>
                    <a:lnTo>
                      <a:pt x="195" y="69"/>
                    </a:lnTo>
                    <a:lnTo>
                      <a:pt x="195" y="70"/>
                    </a:lnTo>
                    <a:lnTo>
                      <a:pt x="195" y="73"/>
                    </a:lnTo>
                    <a:lnTo>
                      <a:pt x="199" y="73"/>
                    </a:lnTo>
                    <a:lnTo>
                      <a:pt x="199" y="76"/>
                    </a:lnTo>
                    <a:lnTo>
                      <a:pt x="202" y="76"/>
                    </a:lnTo>
                    <a:lnTo>
                      <a:pt x="202" y="77"/>
                    </a:lnTo>
                    <a:lnTo>
                      <a:pt x="204" y="77"/>
                    </a:lnTo>
                    <a:lnTo>
                      <a:pt x="204" y="80"/>
                    </a:lnTo>
                    <a:lnTo>
                      <a:pt x="204" y="82"/>
                    </a:lnTo>
                    <a:lnTo>
                      <a:pt x="204" y="85"/>
                    </a:lnTo>
                    <a:lnTo>
                      <a:pt x="207" y="85"/>
                    </a:lnTo>
                    <a:lnTo>
                      <a:pt x="207" y="88"/>
                    </a:lnTo>
                    <a:lnTo>
                      <a:pt x="207" y="90"/>
                    </a:lnTo>
                    <a:lnTo>
                      <a:pt x="207" y="94"/>
                    </a:lnTo>
                    <a:lnTo>
                      <a:pt x="210" y="94"/>
                    </a:lnTo>
                    <a:lnTo>
                      <a:pt x="210" y="96"/>
                    </a:lnTo>
                    <a:lnTo>
                      <a:pt x="210" y="99"/>
                    </a:lnTo>
                    <a:lnTo>
                      <a:pt x="210" y="103"/>
                    </a:lnTo>
                    <a:lnTo>
                      <a:pt x="210" y="103"/>
                    </a:lnTo>
                    <a:lnTo>
                      <a:pt x="210" y="105"/>
                    </a:lnTo>
                    <a:lnTo>
                      <a:pt x="210" y="107"/>
                    </a:lnTo>
                    <a:lnTo>
                      <a:pt x="210" y="109"/>
                    </a:lnTo>
                    <a:lnTo>
                      <a:pt x="213" y="109"/>
                    </a:lnTo>
                    <a:lnTo>
                      <a:pt x="213" y="112"/>
                    </a:lnTo>
                    <a:lnTo>
                      <a:pt x="213" y="113"/>
                    </a:lnTo>
                    <a:lnTo>
                      <a:pt x="213" y="116"/>
                    </a:lnTo>
                    <a:lnTo>
                      <a:pt x="213" y="116"/>
                    </a:lnTo>
                    <a:lnTo>
                      <a:pt x="213" y="119"/>
                    </a:lnTo>
                    <a:lnTo>
                      <a:pt x="213" y="119"/>
                    </a:lnTo>
                    <a:lnTo>
                      <a:pt x="213" y="122"/>
                    </a:lnTo>
                    <a:lnTo>
                      <a:pt x="214" y="122"/>
                    </a:lnTo>
                    <a:lnTo>
                      <a:pt x="214" y="125"/>
                    </a:lnTo>
                    <a:lnTo>
                      <a:pt x="214" y="127"/>
                    </a:lnTo>
                    <a:lnTo>
                      <a:pt x="214" y="129"/>
                    </a:lnTo>
                    <a:lnTo>
                      <a:pt x="214" y="129"/>
                    </a:lnTo>
                    <a:lnTo>
                      <a:pt x="214" y="132"/>
                    </a:lnTo>
                    <a:lnTo>
                      <a:pt x="214" y="132"/>
                    </a:lnTo>
                    <a:lnTo>
                      <a:pt x="214" y="134"/>
                    </a:lnTo>
                    <a:lnTo>
                      <a:pt x="216" y="134"/>
                    </a:lnTo>
                    <a:lnTo>
                      <a:pt x="214" y="138"/>
                    </a:lnTo>
                    <a:lnTo>
                      <a:pt x="214" y="140"/>
                    </a:lnTo>
                    <a:lnTo>
                      <a:pt x="214" y="143"/>
                    </a:lnTo>
                    <a:lnTo>
                      <a:pt x="214" y="143"/>
                    </a:lnTo>
                    <a:lnTo>
                      <a:pt x="214" y="146"/>
                    </a:lnTo>
                    <a:lnTo>
                      <a:pt x="214" y="149"/>
                    </a:lnTo>
                    <a:lnTo>
                      <a:pt x="214" y="152"/>
                    </a:lnTo>
                    <a:lnTo>
                      <a:pt x="214" y="152"/>
                    </a:lnTo>
                    <a:lnTo>
                      <a:pt x="213" y="155"/>
                    </a:lnTo>
                    <a:lnTo>
                      <a:pt x="213" y="158"/>
                    </a:lnTo>
                    <a:lnTo>
                      <a:pt x="213" y="161"/>
                    </a:lnTo>
                    <a:lnTo>
                      <a:pt x="213" y="162"/>
                    </a:lnTo>
                    <a:lnTo>
                      <a:pt x="213" y="165"/>
                    </a:lnTo>
                    <a:lnTo>
                      <a:pt x="213" y="167"/>
                    </a:lnTo>
                    <a:lnTo>
                      <a:pt x="213" y="171"/>
                    </a:lnTo>
                    <a:lnTo>
                      <a:pt x="213" y="171"/>
                    </a:lnTo>
                    <a:lnTo>
                      <a:pt x="211" y="173"/>
                    </a:lnTo>
                    <a:lnTo>
                      <a:pt x="211" y="176"/>
                    </a:lnTo>
                    <a:lnTo>
                      <a:pt x="211" y="179"/>
                    </a:lnTo>
                    <a:lnTo>
                      <a:pt x="211" y="180"/>
                    </a:lnTo>
                    <a:lnTo>
                      <a:pt x="211" y="183"/>
                    </a:lnTo>
                    <a:lnTo>
                      <a:pt x="211" y="186"/>
                    </a:lnTo>
                    <a:lnTo>
                      <a:pt x="211" y="189"/>
                    </a:lnTo>
                    <a:lnTo>
                      <a:pt x="211" y="191"/>
                    </a:lnTo>
                    <a:lnTo>
                      <a:pt x="209" y="194"/>
                    </a:lnTo>
                    <a:lnTo>
                      <a:pt x="209" y="197"/>
                    </a:lnTo>
                    <a:lnTo>
                      <a:pt x="209" y="200"/>
                    </a:lnTo>
                    <a:lnTo>
                      <a:pt x="209" y="202"/>
                    </a:lnTo>
                    <a:lnTo>
                      <a:pt x="208" y="206"/>
                    </a:lnTo>
                    <a:lnTo>
                      <a:pt x="208" y="206"/>
                    </a:lnTo>
                    <a:lnTo>
                      <a:pt x="208" y="210"/>
                    </a:lnTo>
                    <a:lnTo>
                      <a:pt x="208" y="210"/>
                    </a:lnTo>
                    <a:lnTo>
                      <a:pt x="206" y="213"/>
                    </a:lnTo>
                    <a:lnTo>
                      <a:pt x="206" y="213"/>
                    </a:lnTo>
                    <a:lnTo>
                      <a:pt x="206" y="213"/>
                    </a:lnTo>
                    <a:lnTo>
                      <a:pt x="206" y="213"/>
                    </a:lnTo>
                    <a:lnTo>
                      <a:pt x="204" y="215"/>
                    </a:lnTo>
                    <a:lnTo>
                      <a:pt x="204" y="215"/>
                    </a:lnTo>
                    <a:lnTo>
                      <a:pt x="204" y="215"/>
                    </a:lnTo>
                    <a:lnTo>
                      <a:pt x="204" y="215"/>
                    </a:lnTo>
                    <a:lnTo>
                      <a:pt x="202" y="219"/>
                    </a:lnTo>
                    <a:lnTo>
                      <a:pt x="202" y="219"/>
                    </a:lnTo>
                    <a:lnTo>
                      <a:pt x="202" y="219"/>
                    </a:lnTo>
                    <a:lnTo>
                      <a:pt x="202" y="219"/>
                    </a:lnTo>
                    <a:lnTo>
                      <a:pt x="199" y="219"/>
                    </a:lnTo>
                    <a:lnTo>
                      <a:pt x="199" y="219"/>
                    </a:lnTo>
                    <a:lnTo>
                      <a:pt x="199" y="219"/>
                    </a:lnTo>
                    <a:lnTo>
                      <a:pt x="199" y="219"/>
                    </a:lnTo>
                    <a:lnTo>
                      <a:pt x="197" y="222"/>
                    </a:lnTo>
                    <a:lnTo>
                      <a:pt x="197" y="225"/>
                    </a:lnTo>
                    <a:lnTo>
                      <a:pt x="197" y="229"/>
                    </a:lnTo>
                    <a:lnTo>
                      <a:pt x="197" y="232"/>
                    </a:lnTo>
                    <a:lnTo>
                      <a:pt x="193" y="239"/>
                    </a:lnTo>
                    <a:lnTo>
                      <a:pt x="191" y="241"/>
                    </a:lnTo>
                    <a:lnTo>
                      <a:pt x="188" y="248"/>
                    </a:lnTo>
                    <a:lnTo>
                      <a:pt x="188" y="250"/>
                    </a:lnTo>
                    <a:lnTo>
                      <a:pt x="185" y="257"/>
                    </a:lnTo>
                    <a:lnTo>
                      <a:pt x="182" y="260"/>
                    </a:lnTo>
                    <a:lnTo>
                      <a:pt x="179" y="265"/>
                    </a:lnTo>
                    <a:lnTo>
                      <a:pt x="177" y="268"/>
                    </a:lnTo>
                    <a:lnTo>
                      <a:pt x="174" y="272"/>
                    </a:lnTo>
                    <a:lnTo>
                      <a:pt x="173" y="274"/>
                    </a:lnTo>
                    <a:lnTo>
                      <a:pt x="171" y="275"/>
                    </a:lnTo>
                    <a:lnTo>
                      <a:pt x="171" y="274"/>
                    </a:lnTo>
                    <a:lnTo>
                      <a:pt x="168" y="274"/>
                    </a:lnTo>
                    <a:lnTo>
                      <a:pt x="168" y="274"/>
                    </a:lnTo>
                    <a:lnTo>
                      <a:pt x="165" y="274"/>
                    </a:lnTo>
                    <a:lnTo>
                      <a:pt x="164" y="274"/>
                    </a:lnTo>
                    <a:lnTo>
                      <a:pt x="160" y="274"/>
                    </a:lnTo>
                    <a:lnTo>
                      <a:pt x="158" y="274"/>
                    </a:lnTo>
                    <a:lnTo>
                      <a:pt x="154" y="274"/>
                    </a:lnTo>
                    <a:lnTo>
                      <a:pt x="152" y="272"/>
                    </a:lnTo>
                    <a:lnTo>
                      <a:pt x="149" y="272"/>
                    </a:lnTo>
                    <a:lnTo>
                      <a:pt x="146" y="272"/>
                    </a:lnTo>
                    <a:lnTo>
                      <a:pt x="143" y="272"/>
                    </a:lnTo>
                    <a:lnTo>
                      <a:pt x="140" y="270"/>
                    </a:lnTo>
                    <a:lnTo>
                      <a:pt x="137" y="270"/>
                    </a:lnTo>
                    <a:lnTo>
                      <a:pt x="136" y="270"/>
                    </a:lnTo>
                    <a:lnTo>
                      <a:pt x="135" y="270"/>
                    </a:lnTo>
                    <a:lnTo>
                      <a:pt x="135" y="267"/>
                    </a:lnTo>
                    <a:lnTo>
                      <a:pt x="132" y="270"/>
                    </a:lnTo>
                    <a:lnTo>
                      <a:pt x="132" y="270"/>
                    </a:lnTo>
                    <a:lnTo>
                      <a:pt x="129" y="270"/>
                    </a:lnTo>
                    <a:lnTo>
                      <a:pt x="129" y="270"/>
                    </a:lnTo>
                    <a:lnTo>
                      <a:pt x="125" y="270"/>
                    </a:lnTo>
                    <a:lnTo>
                      <a:pt x="125" y="270"/>
                    </a:lnTo>
                    <a:lnTo>
                      <a:pt x="125" y="270"/>
                    </a:lnTo>
                    <a:lnTo>
                      <a:pt x="125" y="270"/>
                    </a:lnTo>
                    <a:lnTo>
                      <a:pt x="123" y="270"/>
                    </a:lnTo>
                    <a:lnTo>
                      <a:pt x="123" y="270"/>
                    </a:lnTo>
                    <a:lnTo>
                      <a:pt x="123" y="270"/>
                    </a:lnTo>
                    <a:lnTo>
                      <a:pt x="123" y="270"/>
                    </a:lnTo>
                    <a:lnTo>
                      <a:pt x="120" y="270"/>
                    </a:lnTo>
                    <a:lnTo>
                      <a:pt x="120" y="270"/>
                    </a:lnTo>
                    <a:lnTo>
                      <a:pt x="120" y="270"/>
                    </a:lnTo>
                    <a:lnTo>
                      <a:pt x="120" y="270"/>
                    </a:lnTo>
                    <a:lnTo>
                      <a:pt x="118" y="272"/>
                    </a:lnTo>
                    <a:lnTo>
                      <a:pt x="118" y="272"/>
                    </a:lnTo>
                    <a:lnTo>
                      <a:pt x="116" y="272"/>
                    </a:lnTo>
                    <a:lnTo>
                      <a:pt x="116" y="272"/>
                    </a:lnTo>
                    <a:lnTo>
                      <a:pt x="112" y="272"/>
                    </a:lnTo>
                    <a:lnTo>
                      <a:pt x="112" y="272"/>
                    </a:lnTo>
                    <a:lnTo>
                      <a:pt x="110" y="272"/>
                    </a:lnTo>
                    <a:lnTo>
                      <a:pt x="110" y="272"/>
                    </a:lnTo>
                    <a:lnTo>
                      <a:pt x="107" y="274"/>
                    </a:lnTo>
                    <a:lnTo>
                      <a:pt x="107" y="274"/>
                    </a:lnTo>
                    <a:lnTo>
                      <a:pt x="104" y="274"/>
                    </a:lnTo>
                    <a:lnTo>
                      <a:pt x="104" y="274"/>
                    </a:lnTo>
                    <a:lnTo>
                      <a:pt x="101" y="274"/>
                    </a:lnTo>
                    <a:lnTo>
                      <a:pt x="101" y="274"/>
                    </a:lnTo>
                    <a:lnTo>
                      <a:pt x="101" y="274"/>
                    </a:lnTo>
                    <a:lnTo>
                      <a:pt x="101" y="274"/>
                    </a:lnTo>
                    <a:lnTo>
                      <a:pt x="97" y="277"/>
                    </a:lnTo>
                    <a:lnTo>
                      <a:pt x="94" y="277"/>
                    </a:lnTo>
                    <a:lnTo>
                      <a:pt x="90" y="277"/>
                    </a:lnTo>
                    <a:lnTo>
                      <a:pt x="88" y="277"/>
                    </a:lnTo>
                    <a:lnTo>
                      <a:pt x="85" y="277"/>
                    </a:lnTo>
                    <a:lnTo>
                      <a:pt x="81" y="277"/>
                    </a:lnTo>
                    <a:lnTo>
                      <a:pt x="79" y="277"/>
                    </a:lnTo>
                    <a:lnTo>
                      <a:pt x="79" y="275"/>
                    </a:lnTo>
                    <a:lnTo>
                      <a:pt x="75" y="275"/>
                    </a:lnTo>
                    <a:lnTo>
                      <a:pt x="72" y="275"/>
                    </a:lnTo>
                    <a:lnTo>
                      <a:pt x="69" y="275"/>
                    </a:lnTo>
                    <a:lnTo>
                      <a:pt x="67" y="274"/>
                    </a:lnTo>
                    <a:lnTo>
                      <a:pt x="64" y="274"/>
                    </a:lnTo>
                    <a:lnTo>
                      <a:pt x="61" y="274"/>
                    </a:lnTo>
                    <a:lnTo>
                      <a:pt x="58" y="274"/>
                    </a:lnTo>
                    <a:lnTo>
                      <a:pt x="55" y="274"/>
                    </a:lnTo>
                    <a:lnTo>
                      <a:pt x="52" y="277"/>
                    </a:lnTo>
                    <a:lnTo>
                      <a:pt x="52" y="277"/>
                    </a:lnTo>
                    <a:lnTo>
                      <a:pt x="50" y="277"/>
                    </a:lnTo>
                    <a:lnTo>
                      <a:pt x="50" y="277"/>
                    </a:lnTo>
                    <a:lnTo>
                      <a:pt x="46" y="277"/>
                    </a:lnTo>
                    <a:lnTo>
                      <a:pt x="46" y="277"/>
                    </a:lnTo>
                    <a:lnTo>
                      <a:pt x="46" y="277"/>
                    </a:lnTo>
                    <a:lnTo>
                      <a:pt x="46" y="277"/>
                    </a:lnTo>
                    <a:lnTo>
                      <a:pt x="43" y="279"/>
                    </a:lnTo>
                    <a:lnTo>
                      <a:pt x="43" y="279"/>
                    </a:lnTo>
                    <a:lnTo>
                      <a:pt x="41" y="279"/>
                    </a:lnTo>
                    <a:lnTo>
                      <a:pt x="41" y="279"/>
                    </a:lnTo>
                    <a:lnTo>
                      <a:pt x="38" y="279"/>
                    </a:lnTo>
                    <a:lnTo>
                      <a:pt x="38" y="279"/>
                    </a:lnTo>
                    <a:lnTo>
                      <a:pt x="38" y="279"/>
                    </a:lnTo>
                    <a:lnTo>
                      <a:pt x="38" y="277"/>
                    </a:lnTo>
                    <a:lnTo>
                      <a:pt x="35" y="277"/>
                    </a:lnTo>
                    <a:lnTo>
                      <a:pt x="34" y="277"/>
                    </a:lnTo>
                    <a:lnTo>
                      <a:pt x="31" y="277"/>
                    </a:lnTo>
                    <a:lnTo>
                      <a:pt x="31" y="276"/>
                    </a:lnTo>
                    <a:lnTo>
                      <a:pt x="28" y="276"/>
                    </a:lnTo>
                    <a:lnTo>
                      <a:pt x="28" y="273"/>
                    </a:lnTo>
                    <a:lnTo>
                      <a:pt x="25" y="273"/>
                    </a:lnTo>
                    <a:lnTo>
                      <a:pt x="25" y="270"/>
                    </a:lnTo>
                    <a:lnTo>
                      <a:pt x="22" y="270"/>
                    </a:lnTo>
                    <a:lnTo>
                      <a:pt x="22" y="267"/>
                    </a:lnTo>
                    <a:lnTo>
                      <a:pt x="20" y="267"/>
                    </a:lnTo>
                    <a:lnTo>
                      <a:pt x="20" y="264"/>
                    </a:lnTo>
                    <a:lnTo>
                      <a:pt x="17" y="264"/>
                    </a:lnTo>
                    <a:lnTo>
                      <a:pt x="17" y="261"/>
                    </a:lnTo>
                    <a:lnTo>
                      <a:pt x="17" y="261"/>
                    </a:lnTo>
                    <a:lnTo>
                      <a:pt x="17" y="258"/>
                    </a:lnTo>
                    <a:lnTo>
                      <a:pt x="15" y="258"/>
                    </a:lnTo>
                    <a:lnTo>
                      <a:pt x="15" y="258"/>
                    </a:lnTo>
                    <a:lnTo>
                      <a:pt x="15" y="258"/>
                    </a:lnTo>
                    <a:lnTo>
                      <a:pt x="15" y="256"/>
                    </a:lnTo>
                    <a:lnTo>
                      <a:pt x="13" y="256"/>
                    </a:lnTo>
                    <a:lnTo>
                      <a:pt x="13" y="256"/>
                    </a:lnTo>
                    <a:lnTo>
                      <a:pt x="13" y="256"/>
                    </a:lnTo>
                    <a:lnTo>
                      <a:pt x="13" y="253"/>
                    </a:lnTo>
                    <a:lnTo>
                      <a:pt x="11" y="253"/>
                    </a:lnTo>
                    <a:lnTo>
                      <a:pt x="11" y="253"/>
                    </a:lnTo>
                    <a:lnTo>
                      <a:pt x="11" y="253"/>
                    </a:lnTo>
                    <a:lnTo>
                      <a:pt x="11" y="250"/>
                    </a:lnTo>
                    <a:lnTo>
                      <a:pt x="11" y="250"/>
                    </a:lnTo>
                    <a:lnTo>
                      <a:pt x="11" y="250"/>
                    </a:lnTo>
                    <a:lnTo>
                      <a:pt x="11" y="250"/>
                    </a:lnTo>
                    <a:lnTo>
                      <a:pt x="11" y="248"/>
                    </a:lnTo>
                    <a:lnTo>
                      <a:pt x="9" y="248"/>
                    </a:lnTo>
                    <a:lnTo>
                      <a:pt x="9" y="248"/>
                    </a:lnTo>
                    <a:lnTo>
                      <a:pt x="8" y="248"/>
                    </a:lnTo>
                    <a:lnTo>
                      <a:pt x="8" y="246"/>
                    </a:lnTo>
                    <a:lnTo>
                      <a:pt x="5" y="246"/>
                    </a:lnTo>
                    <a:lnTo>
                      <a:pt x="5" y="246"/>
                    </a:lnTo>
                    <a:lnTo>
                      <a:pt x="5" y="246"/>
                    </a:lnTo>
                    <a:lnTo>
                      <a:pt x="5" y="244"/>
                    </a:lnTo>
                    <a:lnTo>
                      <a:pt x="2" y="244"/>
                    </a:lnTo>
                    <a:lnTo>
                      <a:pt x="2" y="244"/>
                    </a:lnTo>
                    <a:lnTo>
                      <a:pt x="2" y="244"/>
                    </a:lnTo>
                    <a:lnTo>
                      <a:pt x="2" y="241"/>
                    </a:lnTo>
                    <a:lnTo>
                      <a:pt x="2" y="241"/>
                    </a:lnTo>
                    <a:lnTo>
                      <a:pt x="2" y="239"/>
                    </a:lnTo>
                    <a:lnTo>
                      <a:pt x="2" y="239"/>
                    </a:lnTo>
                    <a:lnTo>
                      <a:pt x="2" y="235"/>
                    </a:lnTo>
                    <a:lnTo>
                      <a:pt x="0" y="235"/>
                    </a:lnTo>
                    <a:lnTo>
                      <a:pt x="0" y="232"/>
                    </a:lnTo>
                    <a:lnTo>
                      <a:pt x="0" y="229"/>
                    </a:lnTo>
                    <a:lnTo>
                      <a:pt x="0" y="226"/>
                    </a:lnTo>
                    <a:lnTo>
                      <a:pt x="0" y="225"/>
                    </a:lnTo>
                    <a:lnTo>
                      <a:pt x="0" y="222"/>
                    </a:lnTo>
                    <a:lnTo>
                      <a:pt x="0" y="219"/>
                    </a:lnTo>
                    <a:lnTo>
                      <a:pt x="0" y="215"/>
                    </a:lnTo>
                    <a:lnTo>
                      <a:pt x="0" y="215"/>
                    </a:lnTo>
                    <a:lnTo>
                      <a:pt x="0" y="213"/>
                    </a:lnTo>
                    <a:lnTo>
                      <a:pt x="0" y="210"/>
                    </a:lnTo>
                    <a:lnTo>
                      <a:pt x="2" y="206"/>
                    </a:lnTo>
                    <a:lnTo>
                      <a:pt x="2" y="206"/>
                    </a:lnTo>
                    <a:lnTo>
                      <a:pt x="2" y="202"/>
                    </a:lnTo>
                    <a:lnTo>
                      <a:pt x="2" y="199"/>
                    </a:lnTo>
                    <a:lnTo>
                      <a:pt x="4" y="196"/>
                    </a:lnTo>
                    <a:lnTo>
                      <a:pt x="4" y="196"/>
                    </a:lnTo>
                    <a:lnTo>
                      <a:pt x="4" y="193"/>
                    </a:lnTo>
                    <a:lnTo>
                      <a:pt x="4" y="192"/>
                    </a:lnTo>
                    <a:lnTo>
                      <a:pt x="4" y="189"/>
                    </a:lnTo>
                    <a:lnTo>
                      <a:pt x="4" y="189"/>
                    </a:lnTo>
                    <a:lnTo>
                      <a:pt x="4" y="186"/>
                    </a:lnTo>
                    <a:lnTo>
                      <a:pt x="4" y="183"/>
                    </a:lnTo>
                    <a:lnTo>
                      <a:pt x="4" y="180"/>
                    </a:lnTo>
                    <a:lnTo>
                      <a:pt x="4" y="180"/>
                    </a:lnTo>
                    <a:lnTo>
                      <a:pt x="4" y="177"/>
                    </a:lnTo>
                    <a:lnTo>
                      <a:pt x="4" y="176"/>
                    </a:lnTo>
                    <a:lnTo>
                      <a:pt x="4" y="173"/>
                    </a:lnTo>
                    <a:lnTo>
                      <a:pt x="4" y="173"/>
                    </a:lnTo>
                    <a:lnTo>
                      <a:pt x="4" y="169"/>
                    </a:lnTo>
                    <a:lnTo>
                      <a:pt x="4" y="167"/>
                    </a:lnTo>
                    <a:lnTo>
                      <a:pt x="6" y="164"/>
                    </a:lnTo>
                    <a:lnTo>
                      <a:pt x="5" y="161"/>
                    </a:lnTo>
                    <a:lnTo>
                      <a:pt x="5" y="158"/>
                    </a:lnTo>
                    <a:lnTo>
                      <a:pt x="5" y="155"/>
                    </a:lnTo>
                    <a:lnTo>
                      <a:pt x="5" y="150"/>
                    </a:lnTo>
                    <a:lnTo>
                      <a:pt x="5" y="147"/>
                    </a:lnTo>
                    <a:lnTo>
                      <a:pt x="5" y="144"/>
                    </a:lnTo>
                    <a:lnTo>
                      <a:pt x="5" y="141"/>
                    </a:lnTo>
                    <a:lnTo>
                      <a:pt x="7" y="134"/>
                    </a:lnTo>
                    <a:lnTo>
                      <a:pt x="7" y="131"/>
                    </a:lnTo>
                    <a:lnTo>
                      <a:pt x="7" y="128"/>
                    </a:lnTo>
                    <a:lnTo>
                      <a:pt x="7" y="125"/>
                    </a:lnTo>
                    <a:lnTo>
                      <a:pt x="9" y="121"/>
                    </a:lnTo>
                    <a:lnTo>
                      <a:pt x="9" y="118"/>
                    </a:lnTo>
                    <a:lnTo>
                      <a:pt x="9" y="115"/>
                    </a:lnTo>
                    <a:lnTo>
                      <a:pt x="9" y="112"/>
                    </a:lnTo>
                    <a:lnTo>
                      <a:pt x="11" y="109"/>
                    </a:lnTo>
                    <a:lnTo>
                      <a:pt x="11" y="107"/>
                    </a:lnTo>
                    <a:lnTo>
                      <a:pt x="11" y="103"/>
                    </a:lnTo>
                    <a:lnTo>
                      <a:pt x="11" y="101"/>
                    </a:lnTo>
                    <a:lnTo>
                      <a:pt x="11" y="98"/>
                    </a:lnTo>
                    <a:lnTo>
                      <a:pt x="11" y="94"/>
                    </a:lnTo>
                    <a:lnTo>
                      <a:pt x="11" y="90"/>
                    </a:lnTo>
                    <a:lnTo>
                      <a:pt x="11" y="86"/>
                    </a:lnTo>
                    <a:lnTo>
                      <a:pt x="13" y="80"/>
                    </a:lnTo>
                    <a:lnTo>
                      <a:pt x="13" y="77"/>
                    </a:lnTo>
                    <a:lnTo>
                      <a:pt x="13" y="70"/>
                    </a:lnTo>
                    <a:lnTo>
                      <a:pt x="13" y="68"/>
                    </a:lnTo>
                    <a:lnTo>
                      <a:pt x="15" y="61"/>
                    </a:lnTo>
                    <a:lnTo>
                      <a:pt x="15" y="59"/>
                    </a:lnTo>
                    <a:lnTo>
                      <a:pt x="15" y="53"/>
                    </a:lnTo>
                    <a:lnTo>
                      <a:pt x="15" y="50"/>
                    </a:lnTo>
                    <a:lnTo>
                      <a:pt x="17" y="44"/>
                    </a:lnTo>
                    <a:lnTo>
                      <a:pt x="17" y="44"/>
                    </a:lnTo>
                    <a:lnTo>
                      <a:pt x="17" y="42"/>
                    </a:lnTo>
                    <a:lnTo>
                      <a:pt x="17" y="42"/>
                    </a:lnTo>
                    <a:lnTo>
                      <a:pt x="20" y="39"/>
                    </a:lnTo>
                    <a:lnTo>
                      <a:pt x="20" y="37"/>
                    </a:lnTo>
                    <a:lnTo>
                      <a:pt x="21" y="34"/>
                    </a:lnTo>
                    <a:lnTo>
                      <a:pt x="21" y="31"/>
                    </a:lnTo>
                    <a:lnTo>
                      <a:pt x="24" y="28"/>
                    </a:lnTo>
                    <a:lnTo>
                      <a:pt x="24" y="28"/>
                    </a:lnTo>
                    <a:lnTo>
                      <a:pt x="26" y="24"/>
                    </a:lnTo>
                    <a:lnTo>
                      <a:pt x="26" y="22"/>
                    </a:lnTo>
                    <a:lnTo>
                      <a:pt x="29" y="18"/>
                    </a:lnTo>
                    <a:lnTo>
                      <a:pt x="29" y="17"/>
                    </a:lnTo>
                    <a:lnTo>
                      <a:pt x="32" y="14"/>
                    </a:lnTo>
                    <a:lnTo>
                      <a:pt x="33" y="13"/>
                    </a:lnTo>
                    <a:lnTo>
                      <a:pt x="36" y="9"/>
                    </a:lnTo>
                    <a:lnTo>
                      <a:pt x="36" y="9"/>
                    </a:lnTo>
                    <a:lnTo>
                      <a:pt x="38" y="9"/>
                    </a:lnTo>
                    <a:lnTo>
                      <a:pt x="38" y="9"/>
                    </a:lnTo>
                    <a:lnTo>
                      <a:pt x="41" y="7"/>
                    </a:lnTo>
                    <a:lnTo>
                      <a:pt x="41" y="7"/>
                    </a:lnTo>
                    <a:lnTo>
                      <a:pt x="44" y="7"/>
                    </a:lnTo>
                    <a:lnTo>
                      <a:pt x="44" y="7"/>
                    </a:lnTo>
                    <a:lnTo>
                      <a:pt x="48" y="4"/>
                    </a:lnTo>
                    <a:lnTo>
                      <a:pt x="48" y="4"/>
                    </a:lnTo>
                    <a:lnTo>
                      <a:pt x="50" y="4"/>
                    </a:lnTo>
                    <a:lnTo>
                      <a:pt x="50" y="4"/>
                    </a:lnTo>
                    <a:lnTo>
                      <a:pt x="53" y="2"/>
                    </a:lnTo>
                    <a:lnTo>
                      <a:pt x="53" y="2"/>
                    </a:lnTo>
                    <a:lnTo>
                      <a:pt x="54" y="2"/>
                    </a:lnTo>
                    <a:lnTo>
                      <a:pt x="54" y="2"/>
                    </a:lnTo>
                    <a:lnTo>
                      <a:pt x="56" y="0"/>
                    </a:lnTo>
                    <a:lnTo>
                      <a:pt x="60" y="2"/>
                    </a:lnTo>
                    <a:lnTo>
                      <a:pt x="66" y="2"/>
                    </a:lnTo>
                    <a:lnTo>
                      <a:pt x="72" y="2"/>
                    </a:lnTo>
                    <a:lnTo>
                      <a:pt x="79" y="2"/>
                    </a:lnTo>
                    <a:lnTo>
                      <a:pt x="85" y="3"/>
                    </a:lnTo>
                    <a:lnTo>
                      <a:pt x="92" y="3"/>
                    </a:lnTo>
                    <a:lnTo>
                      <a:pt x="99" y="3"/>
                    </a:lnTo>
                    <a:lnTo>
                      <a:pt x="108" y="3"/>
                    </a:lnTo>
                    <a:lnTo>
                      <a:pt x="114" y="6"/>
                    </a:lnTo>
                    <a:lnTo>
                      <a:pt x="120" y="6"/>
                    </a:lnTo>
                    <a:lnTo>
                      <a:pt x="127" y="7"/>
                    </a:lnTo>
                    <a:lnTo>
                      <a:pt x="134" y="7"/>
                    </a:lnTo>
                    <a:lnTo>
                      <a:pt x="138" y="10"/>
                    </a:lnTo>
                    <a:lnTo>
                      <a:pt x="144" y="10"/>
                    </a:lnTo>
                    <a:lnTo>
                      <a:pt x="148" y="11"/>
                    </a:lnTo>
                    <a:lnTo>
                      <a:pt x="153" y="11"/>
                    </a:lnTo>
                    <a:lnTo>
                      <a:pt x="153" y="11"/>
                    </a:lnTo>
                  </a:path>
                </a:pathLst>
              </a:custGeom>
              <a:solidFill>
                <a:srgbClr val="D0B1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5" name="その他">
                <a:extLst>
                  <a:ext uri="{FF2B5EF4-FFF2-40B4-BE49-F238E27FC236}">
                    <a16:creationId xmlns:a16="http://schemas.microsoft.com/office/drawing/2014/main" id="{24AF3E62-CC88-4DF9-AD4C-48D14DBE5FF3}"/>
                  </a:ext>
                </a:extLst>
              </p:cNvPr>
              <p:cNvSpPr>
                <a:spLocks/>
              </p:cNvSpPr>
              <p:nvPr/>
            </p:nvSpPr>
            <p:spPr bwMode="auto">
              <a:xfrm>
                <a:off x="422" y="11"/>
                <a:ext cx="120" cy="184"/>
              </a:xfrm>
              <a:custGeom>
                <a:avLst/>
                <a:gdLst>
                  <a:gd name="T0" fmla="*/ 22 w 120"/>
                  <a:gd name="T1" fmla="*/ 152 h 184"/>
                  <a:gd name="T2" fmla="*/ 20 w 120"/>
                  <a:gd name="T3" fmla="*/ 140 h 184"/>
                  <a:gd name="T4" fmla="*/ 15 w 120"/>
                  <a:gd name="T5" fmla="*/ 131 h 184"/>
                  <a:gd name="T6" fmla="*/ 14 w 120"/>
                  <a:gd name="T7" fmla="*/ 126 h 184"/>
                  <a:gd name="T8" fmla="*/ 9 w 120"/>
                  <a:gd name="T9" fmla="*/ 118 h 184"/>
                  <a:gd name="T10" fmla="*/ 7 w 120"/>
                  <a:gd name="T11" fmla="*/ 110 h 184"/>
                  <a:gd name="T12" fmla="*/ 3 w 120"/>
                  <a:gd name="T13" fmla="*/ 102 h 184"/>
                  <a:gd name="T14" fmla="*/ 0 w 120"/>
                  <a:gd name="T15" fmla="*/ 97 h 184"/>
                  <a:gd name="T16" fmla="*/ 3 w 120"/>
                  <a:gd name="T17" fmla="*/ 86 h 184"/>
                  <a:gd name="T18" fmla="*/ 5 w 120"/>
                  <a:gd name="T19" fmla="*/ 75 h 184"/>
                  <a:gd name="T20" fmla="*/ 1 w 120"/>
                  <a:gd name="T21" fmla="*/ 72 h 184"/>
                  <a:gd name="T22" fmla="*/ 1 w 120"/>
                  <a:gd name="T23" fmla="*/ 69 h 184"/>
                  <a:gd name="T24" fmla="*/ 5 w 120"/>
                  <a:gd name="T25" fmla="*/ 62 h 184"/>
                  <a:gd name="T26" fmla="*/ 3 w 120"/>
                  <a:gd name="T27" fmla="*/ 56 h 184"/>
                  <a:gd name="T28" fmla="*/ 5 w 120"/>
                  <a:gd name="T29" fmla="*/ 46 h 184"/>
                  <a:gd name="T30" fmla="*/ 5 w 120"/>
                  <a:gd name="T31" fmla="*/ 37 h 184"/>
                  <a:gd name="T32" fmla="*/ 7 w 120"/>
                  <a:gd name="T33" fmla="*/ 33 h 184"/>
                  <a:gd name="T34" fmla="*/ 7 w 120"/>
                  <a:gd name="T35" fmla="*/ 29 h 184"/>
                  <a:gd name="T36" fmla="*/ 7 w 120"/>
                  <a:gd name="T37" fmla="*/ 27 h 184"/>
                  <a:gd name="T38" fmla="*/ 12 w 120"/>
                  <a:gd name="T39" fmla="*/ 23 h 184"/>
                  <a:gd name="T40" fmla="*/ 24 w 120"/>
                  <a:gd name="T41" fmla="*/ 16 h 184"/>
                  <a:gd name="T42" fmla="*/ 38 w 120"/>
                  <a:gd name="T43" fmla="*/ 7 h 184"/>
                  <a:gd name="T44" fmla="*/ 51 w 120"/>
                  <a:gd name="T45" fmla="*/ 0 h 184"/>
                  <a:gd name="T46" fmla="*/ 65 w 120"/>
                  <a:gd name="T47" fmla="*/ 0 h 184"/>
                  <a:gd name="T48" fmla="*/ 71 w 120"/>
                  <a:gd name="T49" fmla="*/ 0 h 184"/>
                  <a:gd name="T50" fmla="*/ 75 w 120"/>
                  <a:gd name="T51" fmla="*/ 2 h 184"/>
                  <a:gd name="T52" fmla="*/ 90 w 120"/>
                  <a:gd name="T53" fmla="*/ 4 h 184"/>
                  <a:gd name="T54" fmla="*/ 94 w 120"/>
                  <a:gd name="T55" fmla="*/ 7 h 184"/>
                  <a:gd name="T56" fmla="*/ 100 w 120"/>
                  <a:gd name="T57" fmla="*/ 13 h 184"/>
                  <a:gd name="T58" fmla="*/ 102 w 120"/>
                  <a:gd name="T59" fmla="*/ 25 h 184"/>
                  <a:gd name="T60" fmla="*/ 106 w 120"/>
                  <a:gd name="T61" fmla="*/ 35 h 184"/>
                  <a:gd name="T62" fmla="*/ 108 w 120"/>
                  <a:gd name="T63" fmla="*/ 40 h 184"/>
                  <a:gd name="T64" fmla="*/ 111 w 120"/>
                  <a:gd name="T65" fmla="*/ 54 h 184"/>
                  <a:gd name="T66" fmla="*/ 115 w 120"/>
                  <a:gd name="T67" fmla="*/ 65 h 184"/>
                  <a:gd name="T68" fmla="*/ 111 w 120"/>
                  <a:gd name="T69" fmla="*/ 77 h 184"/>
                  <a:gd name="T70" fmla="*/ 113 w 120"/>
                  <a:gd name="T71" fmla="*/ 89 h 184"/>
                  <a:gd name="T72" fmla="*/ 117 w 120"/>
                  <a:gd name="T73" fmla="*/ 101 h 184"/>
                  <a:gd name="T74" fmla="*/ 113 w 120"/>
                  <a:gd name="T75" fmla="*/ 107 h 184"/>
                  <a:gd name="T76" fmla="*/ 108 w 120"/>
                  <a:gd name="T77" fmla="*/ 119 h 184"/>
                  <a:gd name="T78" fmla="*/ 106 w 120"/>
                  <a:gd name="T79" fmla="*/ 126 h 184"/>
                  <a:gd name="T80" fmla="*/ 96 w 120"/>
                  <a:gd name="T81" fmla="*/ 127 h 184"/>
                  <a:gd name="T82" fmla="*/ 91 w 120"/>
                  <a:gd name="T83" fmla="*/ 130 h 184"/>
                  <a:gd name="T84" fmla="*/ 91 w 120"/>
                  <a:gd name="T85" fmla="*/ 136 h 184"/>
                  <a:gd name="T86" fmla="*/ 91 w 120"/>
                  <a:gd name="T87" fmla="*/ 142 h 184"/>
                  <a:gd name="T88" fmla="*/ 92 w 120"/>
                  <a:gd name="T89" fmla="*/ 150 h 184"/>
                  <a:gd name="T90" fmla="*/ 93 w 120"/>
                  <a:gd name="T91" fmla="*/ 158 h 184"/>
                  <a:gd name="T92" fmla="*/ 89 w 120"/>
                  <a:gd name="T93" fmla="*/ 168 h 184"/>
                  <a:gd name="T94" fmla="*/ 76 w 120"/>
                  <a:gd name="T95" fmla="*/ 172 h 184"/>
                  <a:gd name="T96" fmla="*/ 73 w 120"/>
                  <a:gd name="T97" fmla="*/ 180 h 184"/>
                  <a:gd name="T98" fmla="*/ 71 w 120"/>
                  <a:gd name="T99" fmla="*/ 181 h 184"/>
                  <a:gd name="T100" fmla="*/ 62 w 120"/>
                  <a:gd name="T101" fmla="*/ 181 h 184"/>
                  <a:gd name="T102" fmla="*/ 56 w 120"/>
                  <a:gd name="T103" fmla="*/ 183 h 184"/>
                  <a:gd name="T104" fmla="*/ 46 w 120"/>
                  <a:gd name="T105" fmla="*/ 182 h 184"/>
                  <a:gd name="T106" fmla="*/ 33 w 120"/>
                  <a:gd name="T107" fmla="*/ 178 h 184"/>
                  <a:gd name="T108" fmla="*/ 25 w 120"/>
                  <a:gd name="T109" fmla="*/ 169 h 184"/>
                  <a:gd name="T110" fmla="*/ 23 w 120"/>
                  <a:gd name="T111" fmla="*/ 163 h 184"/>
                  <a:gd name="T112" fmla="*/ 23 w 120"/>
                  <a:gd name="T113" fmla="*/ 1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84">
                    <a:moveTo>
                      <a:pt x="24" y="161"/>
                    </a:moveTo>
                    <a:lnTo>
                      <a:pt x="22" y="161"/>
                    </a:lnTo>
                    <a:lnTo>
                      <a:pt x="22" y="161"/>
                    </a:lnTo>
                    <a:lnTo>
                      <a:pt x="22" y="161"/>
                    </a:lnTo>
                    <a:lnTo>
                      <a:pt x="22" y="158"/>
                    </a:lnTo>
                    <a:lnTo>
                      <a:pt x="22" y="158"/>
                    </a:lnTo>
                    <a:lnTo>
                      <a:pt x="22" y="156"/>
                    </a:lnTo>
                    <a:lnTo>
                      <a:pt x="22" y="156"/>
                    </a:lnTo>
                    <a:lnTo>
                      <a:pt x="22" y="152"/>
                    </a:lnTo>
                    <a:lnTo>
                      <a:pt x="22" y="152"/>
                    </a:lnTo>
                    <a:lnTo>
                      <a:pt x="22" y="149"/>
                    </a:lnTo>
                    <a:lnTo>
                      <a:pt x="22" y="149"/>
                    </a:lnTo>
                    <a:lnTo>
                      <a:pt x="22" y="147"/>
                    </a:lnTo>
                    <a:lnTo>
                      <a:pt x="22" y="147"/>
                    </a:lnTo>
                    <a:lnTo>
                      <a:pt x="22" y="143"/>
                    </a:lnTo>
                    <a:lnTo>
                      <a:pt x="22" y="143"/>
                    </a:lnTo>
                    <a:lnTo>
                      <a:pt x="24" y="140"/>
                    </a:lnTo>
                    <a:lnTo>
                      <a:pt x="21" y="140"/>
                    </a:lnTo>
                    <a:lnTo>
                      <a:pt x="21" y="140"/>
                    </a:lnTo>
                    <a:lnTo>
                      <a:pt x="20" y="140"/>
                    </a:lnTo>
                    <a:lnTo>
                      <a:pt x="20" y="138"/>
                    </a:lnTo>
                    <a:lnTo>
                      <a:pt x="19" y="138"/>
                    </a:lnTo>
                    <a:lnTo>
                      <a:pt x="19" y="137"/>
                    </a:lnTo>
                    <a:lnTo>
                      <a:pt x="19" y="137"/>
                    </a:lnTo>
                    <a:lnTo>
                      <a:pt x="19" y="134"/>
                    </a:lnTo>
                    <a:lnTo>
                      <a:pt x="17" y="134"/>
                    </a:lnTo>
                    <a:lnTo>
                      <a:pt x="17" y="134"/>
                    </a:lnTo>
                    <a:lnTo>
                      <a:pt x="17" y="134"/>
                    </a:lnTo>
                    <a:lnTo>
                      <a:pt x="17" y="131"/>
                    </a:lnTo>
                    <a:lnTo>
                      <a:pt x="15" y="131"/>
                    </a:lnTo>
                    <a:lnTo>
                      <a:pt x="15" y="130"/>
                    </a:lnTo>
                    <a:lnTo>
                      <a:pt x="15" y="130"/>
                    </a:lnTo>
                    <a:lnTo>
                      <a:pt x="15" y="127"/>
                    </a:lnTo>
                    <a:lnTo>
                      <a:pt x="15" y="127"/>
                    </a:lnTo>
                    <a:lnTo>
                      <a:pt x="15" y="127"/>
                    </a:lnTo>
                    <a:lnTo>
                      <a:pt x="15" y="127"/>
                    </a:lnTo>
                    <a:lnTo>
                      <a:pt x="15" y="126"/>
                    </a:lnTo>
                    <a:lnTo>
                      <a:pt x="14" y="126"/>
                    </a:lnTo>
                    <a:lnTo>
                      <a:pt x="14" y="126"/>
                    </a:lnTo>
                    <a:lnTo>
                      <a:pt x="14" y="126"/>
                    </a:lnTo>
                    <a:lnTo>
                      <a:pt x="14" y="123"/>
                    </a:lnTo>
                    <a:lnTo>
                      <a:pt x="11" y="123"/>
                    </a:lnTo>
                    <a:lnTo>
                      <a:pt x="11" y="123"/>
                    </a:lnTo>
                    <a:lnTo>
                      <a:pt x="11" y="123"/>
                    </a:lnTo>
                    <a:lnTo>
                      <a:pt x="11" y="121"/>
                    </a:lnTo>
                    <a:lnTo>
                      <a:pt x="11" y="121"/>
                    </a:lnTo>
                    <a:lnTo>
                      <a:pt x="11" y="121"/>
                    </a:lnTo>
                    <a:lnTo>
                      <a:pt x="11" y="121"/>
                    </a:lnTo>
                    <a:lnTo>
                      <a:pt x="12" y="118"/>
                    </a:lnTo>
                    <a:lnTo>
                      <a:pt x="9" y="118"/>
                    </a:lnTo>
                    <a:lnTo>
                      <a:pt x="9" y="118"/>
                    </a:lnTo>
                    <a:lnTo>
                      <a:pt x="9" y="118"/>
                    </a:lnTo>
                    <a:lnTo>
                      <a:pt x="9" y="116"/>
                    </a:lnTo>
                    <a:lnTo>
                      <a:pt x="7" y="116"/>
                    </a:lnTo>
                    <a:lnTo>
                      <a:pt x="7" y="114"/>
                    </a:lnTo>
                    <a:lnTo>
                      <a:pt x="7" y="114"/>
                    </a:lnTo>
                    <a:lnTo>
                      <a:pt x="7" y="110"/>
                    </a:lnTo>
                    <a:lnTo>
                      <a:pt x="7" y="110"/>
                    </a:lnTo>
                    <a:lnTo>
                      <a:pt x="7" y="110"/>
                    </a:lnTo>
                    <a:lnTo>
                      <a:pt x="7" y="110"/>
                    </a:lnTo>
                    <a:lnTo>
                      <a:pt x="7" y="106"/>
                    </a:lnTo>
                    <a:lnTo>
                      <a:pt x="7" y="106"/>
                    </a:lnTo>
                    <a:lnTo>
                      <a:pt x="7" y="105"/>
                    </a:lnTo>
                    <a:lnTo>
                      <a:pt x="7" y="105"/>
                    </a:lnTo>
                    <a:lnTo>
                      <a:pt x="7" y="102"/>
                    </a:lnTo>
                    <a:lnTo>
                      <a:pt x="3" y="102"/>
                    </a:lnTo>
                    <a:lnTo>
                      <a:pt x="3" y="102"/>
                    </a:lnTo>
                    <a:lnTo>
                      <a:pt x="3" y="102"/>
                    </a:lnTo>
                    <a:lnTo>
                      <a:pt x="3" y="102"/>
                    </a:lnTo>
                    <a:lnTo>
                      <a:pt x="3" y="102"/>
                    </a:lnTo>
                    <a:lnTo>
                      <a:pt x="3" y="102"/>
                    </a:lnTo>
                    <a:lnTo>
                      <a:pt x="3" y="102"/>
                    </a:lnTo>
                    <a:lnTo>
                      <a:pt x="3" y="99"/>
                    </a:lnTo>
                    <a:lnTo>
                      <a:pt x="0" y="99"/>
                    </a:lnTo>
                    <a:lnTo>
                      <a:pt x="0" y="99"/>
                    </a:lnTo>
                    <a:lnTo>
                      <a:pt x="0" y="99"/>
                    </a:lnTo>
                    <a:lnTo>
                      <a:pt x="0" y="97"/>
                    </a:lnTo>
                    <a:lnTo>
                      <a:pt x="0" y="97"/>
                    </a:lnTo>
                    <a:lnTo>
                      <a:pt x="0" y="97"/>
                    </a:lnTo>
                    <a:lnTo>
                      <a:pt x="0" y="97"/>
                    </a:lnTo>
                    <a:lnTo>
                      <a:pt x="0" y="94"/>
                    </a:lnTo>
                    <a:lnTo>
                      <a:pt x="0" y="94"/>
                    </a:lnTo>
                    <a:lnTo>
                      <a:pt x="0" y="94"/>
                    </a:lnTo>
                    <a:lnTo>
                      <a:pt x="0" y="94"/>
                    </a:lnTo>
                    <a:lnTo>
                      <a:pt x="0" y="91"/>
                    </a:lnTo>
                    <a:lnTo>
                      <a:pt x="0" y="91"/>
                    </a:lnTo>
                    <a:lnTo>
                      <a:pt x="0" y="89"/>
                    </a:lnTo>
                    <a:lnTo>
                      <a:pt x="0" y="89"/>
                    </a:lnTo>
                    <a:lnTo>
                      <a:pt x="3" y="86"/>
                    </a:lnTo>
                    <a:lnTo>
                      <a:pt x="3" y="86"/>
                    </a:lnTo>
                    <a:lnTo>
                      <a:pt x="3" y="85"/>
                    </a:lnTo>
                    <a:lnTo>
                      <a:pt x="3" y="85"/>
                    </a:lnTo>
                    <a:lnTo>
                      <a:pt x="5" y="81"/>
                    </a:lnTo>
                    <a:lnTo>
                      <a:pt x="5" y="81"/>
                    </a:lnTo>
                    <a:lnTo>
                      <a:pt x="5" y="79"/>
                    </a:lnTo>
                    <a:lnTo>
                      <a:pt x="5" y="79"/>
                    </a:lnTo>
                    <a:lnTo>
                      <a:pt x="7" y="75"/>
                    </a:lnTo>
                    <a:lnTo>
                      <a:pt x="5" y="75"/>
                    </a:lnTo>
                    <a:lnTo>
                      <a:pt x="5" y="75"/>
                    </a:lnTo>
                    <a:lnTo>
                      <a:pt x="5" y="75"/>
                    </a:lnTo>
                    <a:lnTo>
                      <a:pt x="5" y="75"/>
                    </a:lnTo>
                    <a:lnTo>
                      <a:pt x="3" y="75"/>
                    </a:lnTo>
                    <a:lnTo>
                      <a:pt x="3" y="75"/>
                    </a:lnTo>
                    <a:lnTo>
                      <a:pt x="3" y="75"/>
                    </a:lnTo>
                    <a:lnTo>
                      <a:pt x="3" y="72"/>
                    </a:lnTo>
                    <a:lnTo>
                      <a:pt x="1" y="72"/>
                    </a:lnTo>
                    <a:lnTo>
                      <a:pt x="1" y="72"/>
                    </a:lnTo>
                    <a:lnTo>
                      <a:pt x="1" y="72"/>
                    </a:lnTo>
                    <a:lnTo>
                      <a:pt x="1" y="72"/>
                    </a:lnTo>
                    <a:lnTo>
                      <a:pt x="1" y="72"/>
                    </a:lnTo>
                    <a:lnTo>
                      <a:pt x="1" y="72"/>
                    </a:lnTo>
                    <a:lnTo>
                      <a:pt x="1" y="72"/>
                    </a:lnTo>
                    <a:lnTo>
                      <a:pt x="1" y="69"/>
                    </a:lnTo>
                    <a:lnTo>
                      <a:pt x="1" y="69"/>
                    </a:lnTo>
                    <a:lnTo>
                      <a:pt x="1" y="69"/>
                    </a:lnTo>
                    <a:lnTo>
                      <a:pt x="1" y="69"/>
                    </a:lnTo>
                    <a:lnTo>
                      <a:pt x="1" y="69"/>
                    </a:lnTo>
                    <a:lnTo>
                      <a:pt x="1" y="69"/>
                    </a:lnTo>
                    <a:lnTo>
                      <a:pt x="1" y="69"/>
                    </a:lnTo>
                    <a:lnTo>
                      <a:pt x="1" y="69"/>
                    </a:lnTo>
                    <a:lnTo>
                      <a:pt x="3" y="66"/>
                    </a:lnTo>
                    <a:lnTo>
                      <a:pt x="3" y="66"/>
                    </a:lnTo>
                    <a:lnTo>
                      <a:pt x="3" y="66"/>
                    </a:lnTo>
                    <a:lnTo>
                      <a:pt x="3" y="66"/>
                    </a:lnTo>
                    <a:lnTo>
                      <a:pt x="5" y="65"/>
                    </a:lnTo>
                    <a:lnTo>
                      <a:pt x="5" y="65"/>
                    </a:lnTo>
                    <a:lnTo>
                      <a:pt x="5" y="65"/>
                    </a:lnTo>
                    <a:lnTo>
                      <a:pt x="5" y="65"/>
                    </a:lnTo>
                    <a:lnTo>
                      <a:pt x="7" y="62"/>
                    </a:lnTo>
                    <a:lnTo>
                      <a:pt x="5" y="62"/>
                    </a:lnTo>
                    <a:lnTo>
                      <a:pt x="5" y="62"/>
                    </a:lnTo>
                    <a:lnTo>
                      <a:pt x="5" y="62"/>
                    </a:lnTo>
                    <a:lnTo>
                      <a:pt x="5" y="59"/>
                    </a:lnTo>
                    <a:lnTo>
                      <a:pt x="5" y="59"/>
                    </a:lnTo>
                    <a:lnTo>
                      <a:pt x="5" y="59"/>
                    </a:lnTo>
                    <a:lnTo>
                      <a:pt x="5" y="59"/>
                    </a:lnTo>
                    <a:lnTo>
                      <a:pt x="5" y="56"/>
                    </a:lnTo>
                    <a:lnTo>
                      <a:pt x="3" y="56"/>
                    </a:lnTo>
                    <a:lnTo>
                      <a:pt x="3" y="56"/>
                    </a:lnTo>
                    <a:lnTo>
                      <a:pt x="3" y="56"/>
                    </a:lnTo>
                    <a:lnTo>
                      <a:pt x="3" y="53"/>
                    </a:lnTo>
                    <a:lnTo>
                      <a:pt x="3" y="53"/>
                    </a:lnTo>
                    <a:lnTo>
                      <a:pt x="3" y="52"/>
                    </a:lnTo>
                    <a:lnTo>
                      <a:pt x="3" y="52"/>
                    </a:lnTo>
                    <a:lnTo>
                      <a:pt x="5" y="49"/>
                    </a:lnTo>
                    <a:lnTo>
                      <a:pt x="5" y="49"/>
                    </a:lnTo>
                    <a:lnTo>
                      <a:pt x="5" y="49"/>
                    </a:lnTo>
                    <a:lnTo>
                      <a:pt x="5" y="49"/>
                    </a:lnTo>
                    <a:lnTo>
                      <a:pt x="5" y="46"/>
                    </a:lnTo>
                    <a:lnTo>
                      <a:pt x="5" y="46"/>
                    </a:lnTo>
                    <a:lnTo>
                      <a:pt x="5" y="46"/>
                    </a:lnTo>
                    <a:lnTo>
                      <a:pt x="5" y="46"/>
                    </a:lnTo>
                    <a:lnTo>
                      <a:pt x="5" y="42"/>
                    </a:lnTo>
                    <a:lnTo>
                      <a:pt x="5" y="42"/>
                    </a:lnTo>
                    <a:lnTo>
                      <a:pt x="5" y="42"/>
                    </a:lnTo>
                    <a:lnTo>
                      <a:pt x="5" y="42"/>
                    </a:lnTo>
                    <a:lnTo>
                      <a:pt x="5" y="39"/>
                    </a:lnTo>
                    <a:lnTo>
                      <a:pt x="5" y="39"/>
                    </a:lnTo>
                    <a:lnTo>
                      <a:pt x="5" y="37"/>
                    </a:lnTo>
                    <a:lnTo>
                      <a:pt x="5" y="37"/>
                    </a:lnTo>
                    <a:lnTo>
                      <a:pt x="7" y="34"/>
                    </a:lnTo>
                    <a:lnTo>
                      <a:pt x="7" y="34"/>
                    </a:lnTo>
                    <a:lnTo>
                      <a:pt x="7" y="34"/>
                    </a:lnTo>
                    <a:lnTo>
                      <a:pt x="7" y="34"/>
                    </a:lnTo>
                    <a:lnTo>
                      <a:pt x="7" y="34"/>
                    </a:lnTo>
                    <a:lnTo>
                      <a:pt x="7" y="34"/>
                    </a:lnTo>
                    <a:lnTo>
                      <a:pt x="7" y="34"/>
                    </a:lnTo>
                    <a:lnTo>
                      <a:pt x="7" y="34"/>
                    </a:lnTo>
                    <a:lnTo>
                      <a:pt x="7" y="33"/>
                    </a:lnTo>
                    <a:lnTo>
                      <a:pt x="7" y="33"/>
                    </a:lnTo>
                    <a:lnTo>
                      <a:pt x="7" y="33"/>
                    </a:lnTo>
                    <a:lnTo>
                      <a:pt x="7" y="33"/>
                    </a:lnTo>
                    <a:lnTo>
                      <a:pt x="7" y="33"/>
                    </a:lnTo>
                    <a:lnTo>
                      <a:pt x="7" y="33"/>
                    </a:lnTo>
                    <a:lnTo>
                      <a:pt x="7" y="33"/>
                    </a:lnTo>
                    <a:lnTo>
                      <a:pt x="7" y="33"/>
                    </a:lnTo>
                    <a:lnTo>
                      <a:pt x="9" y="29"/>
                    </a:lnTo>
                    <a:lnTo>
                      <a:pt x="7" y="29"/>
                    </a:lnTo>
                    <a:lnTo>
                      <a:pt x="7" y="29"/>
                    </a:lnTo>
                    <a:lnTo>
                      <a:pt x="7" y="29"/>
                    </a:lnTo>
                    <a:lnTo>
                      <a:pt x="7" y="29"/>
                    </a:lnTo>
                    <a:lnTo>
                      <a:pt x="7" y="29"/>
                    </a:lnTo>
                    <a:lnTo>
                      <a:pt x="7" y="29"/>
                    </a:lnTo>
                    <a:lnTo>
                      <a:pt x="7" y="29"/>
                    </a:lnTo>
                    <a:lnTo>
                      <a:pt x="7" y="27"/>
                    </a:lnTo>
                    <a:lnTo>
                      <a:pt x="7" y="27"/>
                    </a:lnTo>
                    <a:lnTo>
                      <a:pt x="7" y="27"/>
                    </a:lnTo>
                    <a:lnTo>
                      <a:pt x="7" y="27"/>
                    </a:lnTo>
                    <a:lnTo>
                      <a:pt x="7" y="27"/>
                    </a:lnTo>
                    <a:lnTo>
                      <a:pt x="7" y="27"/>
                    </a:lnTo>
                    <a:lnTo>
                      <a:pt x="7" y="27"/>
                    </a:lnTo>
                    <a:lnTo>
                      <a:pt x="7" y="27"/>
                    </a:lnTo>
                    <a:lnTo>
                      <a:pt x="9" y="24"/>
                    </a:lnTo>
                    <a:lnTo>
                      <a:pt x="9" y="24"/>
                    </a:lnTo>
                    <a:lnTo>
                      <a:pt x="9" y="24"/>
                    </a:lnTo>
                    <a:lnTo>
                      <a:pt x="9" y="24"/>
                    </a:lnTo>
                    <a:lnTo>
                      <a:pt x="10" y="23"/>
                    </a:lnTo>
                    <a:lnTo>
                      <a:pt x="10" y="23"/>
                    </a:lnTo>
                    <a:lnTo>
                      <a:pt x="12" y="23"/>
                    </a:lnTo>
                    <a:lnTo>
                      <a:pt x="12" y="23"/>
                    </a:lnTo>
                    <a:lnTo>
                      <a:pt x="15" y="20"/>
                    </a:lnTo>
                    <a:lnTo>
                      <a:pt x="15" y="20"/>
                    </a:lnTo>
                    <a:lnTo>
                      <a:pt x="16" y="20"/>
                    </a:lnTo>
                    <a:lnTo>
                      <a:pt x="16" y="20"/>
                    </a:lnTo>
                    <a:lnTo>
                      <a:pt x="19" y="19"/>
                    </a:lnTo>
                    <a:lnTo>
                      <a:pt x="19" y="19"/>
                    </a:lnTo>
                    <a:lnTo>
                      <a:pt x="21" y="19"/>
                    </a:lnTo>
                    <a:lnTo>
                      <a:pt x="21" y="19"/>
                    </a:lnTo>
                    <a:lnTo>
                      <a:pt x="24" y="16"/>
                    </a:lnTo>
                    <a:lnTo>
                      <a:pt x="24" y="16"/>
                    </a:lnTo>
                    <a:lnTo>
                      <a:pt x="26" y="16"/>
                    </a:lnTo>
                    <a:lnTo>
                      <a:pt x="26" y="16"/>
                    </a:lnTo>
                    <a:lnTo>
                      <a:pt x="29" y="13"/>
                    </a:lnTo>
                    <a:lnTo>
                      <a:pt x="29" y="13"/>
                    </a:lnTo>
                    <a:lnTo>
                      <a:pt x="32" y="11"/>
                    </a:lnTo>
                    <a:lnTo>
                      <a:pt x="32" y="11"/>
                    </a:lnTo>
                    <a:lnTo>
                      <a:pt x="36" y="7"/>
                    </a:lnTo>
                    <a:lnTo>
                      <a:pt x="36" y="7"/>
                    </a:lnTo>
                    <a:lnTo>
                      <a:pt x="38" y="7"/>
                    </a:lnTo>
                    <a:lnTo>
                      <a:pt x="38" y="7"/>
                    </a:lnTo>
                    <a:lnTo>
                      <a:pt x="42" y="4"/>
                    </a:lnTo>
                    <a:lnTo>
                      <a:pt x="42" y="4"/>
                    </a:lnTo>
                    <a:lnTo>
                      <a:pt x="45" y="4"/>
                    </a:lnTo>
                    <a:lnTo>
                      <a:pt x="46" y="4"/>
                    </a:lnTo>
                    <a:lnTo>
                      <a:pt x="49" y="0"/>
                    </a:lnTo>
                    <a:lnTo>
                      <a:pt x="49" y="0"/>
                    </a:lnTo>
                    <a:lnTo>
                      <a:pt x="49" y="0"/>
                    </a:lnTo>
                    <a:lnTo>
                      <a:pt x="49" y="0"/>
                    </a:lnTo>
                    <a:lnTo>
                      <a:pt x="51" y="0"/>
                    </a:lnTo>
                    <a:lnTo>
                      <a:pt x="51" y="0"/>
                    </a:lnTo>
                    <a:lnTo>
                      <a:pt x="54" y="0"/>
                    </a:lnTo>
                    <a:lnTo>
                      <a:pt x="54" y="0"/>
                    </a:lnTo>
                    <a:lnTo>
                      <a:pt x="57" y="0"/>
                    </a:lnTo>
                    <a:lnTo>
                      <a:pt x="57" y="0"/>
                    </a:lnTo>
                    <a:lnTo>
                      <a:pt x="59" y="0"/>
                    </a:lnTo>
                    <a:lnTo>
                      <a:pt x="59" y="0"/>
                    </a:lnTo>
                    <a:lnTo>
                      <a:pt x="62" y="0"/>
                    </a:lnTo>
                    <a:lnTo>
                      <a:pt x="62" y="0"/>
                    </a:lnTo>
                    <a:lnTo>
                      <a:pt x="65" y="0"/>
                    </a:lnTo>
                    <a:lnTo>
                      <a:pt x="65" y="0"/>
                    </a:lnTo>
                    <a:lnTo>
                      <a:pt x="68" y="0"/>
                    </a:lnTo>
                    <a:lnTo>
                      <a:pt x="68" y="0"/>
                    </a:lnTo>
                    <a:lnTo>
                      <a:pt x="68" y="0"/>
                    </a:lnTo>
                    <a:lnTo>
                      <a:pt x="68" y="0"/>
                    </a:lnTo>
                    <a:lnTo>
                      <a:pt x="68" y="0"/>
                    </a:lnTo>
                    <a:lnTo>
                      <a:pt x="68" y="0"/>
                    </a:lnTo>
                    <a:lnTo>
                      <a:pt x="68" y="0"/>
                    </a:lnTo>
                    <a:lnTo>
                      <a:pt x="68" y="0"/>
                    </a:lnTo>
                    <a:lnTo>
                      <a:pt x="71" y="0"/>
                    </a:lnTo>
                    <a:lnTo>
                      <a:pt x="71" y="0"/>
                    </a:lnTo>
                    <a:lnTo>
                      <a:pt x="71" y="0"/>
                    </a:lnTo>
                    <a:lnTo>
                      <a:pt x="71" y="0"/>
                    </a:lnTo>
                    <a:lnTo>
                      <a:pt x="73" y="0"/>
                    </a:lnTo>
                    <a:lnTo>
                      <a:pt x="73" y="0"/>
                    </a:lnTo>
                    <a:lnTo>
                      <a:pt x="73" y="0"/>
                    </a:lnTo>
                    <a:lnTo>
                      <a:pt x="73" y="0"/>
                    </a:lnTo>
                    <a:lnTo>
                      <a:pt x="75" y="0"/>
                    </a:lnTo>
                    <a:lnTo>
                      <a:pt x="75" y="2"/>
                    </a:lnTo>
                    <a:lnTo>
                      <a:pt x="75" y="2"/>
                    </a:lnTo>
                    <a:lnTo>
                      <a:pt x="75" y="2"/>
                    </a:lnTo>
                    <a:lnTo>
                      <a:pt x="77" y="2"/>
                    </a:lnTo>
                    <a:lnTo>
                      <a:pt x="77" y="2"/>
                    </a:lnTo>
                    <a:lnTo>
                      <a:pt x="80" y="2"/>
                    </a:lnTo>
                    <a:lnTo>
                      <a:pt x="80" y="2"/>
                    </a:lnTo>
                    <a:lnTo>
                      <a:pt x="84" y="2"/>
                    </a:lnTo>
                    <a:lnTo>
                      <a:pt x="84" y="4"/>
                    </a:lnTo>
                    <a:lnTo>
                      <a:pt x="87" y="4"/>
                    </a:lnTo>
                    <a:lnTo>
                      <a:pt x="87" y="4"/>
                    </a:lnTo>
                    <a:lnTo>
                      <a:pt x="90" y="4"/>
                    </a:lnTo>
                    <a:lnTo>
                      <a:pt x="90" y="4"/>
                    </a:lnTo>
                    <a:lnTo>
                      <a:pt x="92" y="4"/>
                    </a:lnTo>
                    <a:lnTo>
                      <a:pt x="92" y="4"/>
                    </a:lnTo>
                    <a:lnTo>
                      <a:pt x="95" y="4"/>
                    </a:lnTo>
                    <a:lnTo>
                      <a:pt x="94" y="7"/>
                    </a:lnTo>
                    <a:lnTo>
                      <a:pt x="94" y="7"/>
                    </a:lnTo>
                    <a:lnTo>
                      <a:pt x="94" y="7"/>
                    </a:lnTo>
                    <a:lnTo>
                      <a:pt x="94" y="7"/>
                    </a:lnTo>
                    <a:lnTo>
                      <a:pt x="94" y="7"/>
                    </a:lnTo>
                    <a:lnTo>
                      <a:pt x="94" y="7"/>
                    </a:lnTo>
                    <a:lnTo>
                      <a:pt x="94" y="7"/>
                    </a:lnTo>
                    <a:lnTo>
                      <a:pt x="96" y="7"/>
                    </a:lnTo>
                    <a:lnTo>
                      <a:pt x="96" y="9"/>
                    </a:lnTo>
                    <a:lnTo>
                      <a:pt x="96" y="9"/>
                    </a:lnTo>
                    <a:lnTo>
                      <a:pt x="96" y="9"/>
                    </a:lnTo>
                    <a:lnTo>
                      <a:pt x="98" y="9"/>
                    </a:lnTo>
                    <a:lnTo>
                      <a:pt x="98" y="11"/>
                    </a:lnTo>
                    <a:lnTo>
                      <a:pt x="98" y="11"/>
                    </a:lnTo>
                    <a:lnTo>
                      <a:pt x="98" y="11"/>
                    </a:lnTo>
                    <a:lnTo>
                      <a:pt x="100" y="11"/>
                    </a:lnTo>
                    <a:lnTo>
                      <a:pt x="100" y="13"/>
                    </a:lnTo>
                    <a:lnTo>
                      <a:pt x="100" y="13"/>
                    </a:lnTo>
                    <a:lnTo>
                      <a:pt x="100" y="17"/>
                    </a:lnTo>
                    <a:lnTo>
                      <a:pt x="100" y="17"/>
                    </a:lnTo>
                    <a:lnTo>
                      <a:pt x="100" y="20"/>
                    </a:lnTo>
                    <a:lnTo>
                      <a:pt x="100" y="20"/>
                    </a:lnTo>
                    <a:lnTo>
                      <a:pt x="100" y="22"/>
                    </a:lnTo>
                    <a:lnTo>
                      <a:pt x="102" y="22"/>
                    </a:lnTo>
                    <a:lnTo>
                      <a:pt x="102" y="25"/>
                    </a:lnTo>
                    <a:lnTo>
                      <a:pt x="102" y="25"/>
                    </a:lnTo>
                    <a:lnTo>
                      <a:pt x="102" y="25"/>
                    </a:lnTo>
                    <a:lnTo>
                      <a:pt x="104" y="25"/>
                    </a:lnTo>
                    <a:lnTo>
                      <a:pt x="104" y="28"/>
                    </a:lnTo>
                    <a:lnTo>
                      <a:pt x="104" y="28"/>
                    </a:lnTo>
                    <a:lnTo>
                      <a:pt x="104" y="28"/>
                    </a:lnTo>
                    <a:lnTo>
                      <a:pt x="106" y="28"/>
                    </a:lnTo>
                    <a:lnTo>
                      <a:pt x="106" y="31"/>
                    </a:lnTo>
                    <a:lnTo>
                      <a:pt x="106" y="31"/>
                    </a:lnTo>
                    <a:lnTo>
                      <a:pt x="106" y="33"/>
                    </a:lnTo>
                    <a:lnTo>
                      <a:pt x="106" y="33"/>
                    </a:lnTo>
                    <a:lnTo>
                      <a:pt x="106" y="35"/>
                    </a:lnTo>
                    <a:lnTo>
                      <a:pt x="106" y="35"/>
                    </a:lnTo>
                    <a:lnTo>
                      <a:pt x="106" y="35"/>
                    </a:lnTo>
                    <a:lnTo>
                      <a:pt x="108" y="35"/>
                    </a:lnTo>
                    <a:lnTo>
                      <a:pt x="108" y="38"/>
                    </a:lnTo>
                    <a:lnTo>
                      <a:pt x="108" y="38"/>
                    </a:lnTo>
                    <a:lnTo>
                      <a:pt x="108" y="38"/>
                    </a:lnTo>
                    <a:lnTo>
                      <a:pt x="108" y="38"/>
                    </a:lnTo>
                    <a:lnTo>
                      <a:pt x="108" y="40"/>
                    </a:lnTo>
                    <a:lnTo>
                      <a:pt x="108" y="40"/>
                    </a:lnTo>
                    <a:lnTo>
                      <a:pt x="108" y="40"/>
                    </a:lnTo>
                    <a:lnTo>
                      <a:pt x="110" y="40"/>
                    </a:lnTo>
                    <a:lnTo>
                      <a:pt x="110" y="44"/>
                    </a:lnTo>
                    <a:lnTo>
                      <a:pt x="110" y="44"/>
                    </a:lnTo>
                    <a:lnTo>
                      <a:pt x="110" y="46"/>
                    </a:lnTo>
                    <a:lnTo>
                      <a:pt x="110" y="46"/>
                    </a:lnTo>
                    <a:lnTo>
                      <a:pt x="110" y="49"/>
                    </a:lnTo>
                    <a:lnTo>
                      <a:pt x="110" y="49"/>
                    </a:lnTo>
                    <a:lnTo>
                      <a:pt x="110" y="51"/>
                    </a:lnTo>
                    <a:lnTo>
                      <a:pt x="111" y="51"/>
                    </a:lnTo>
                    <a:lnTo>
                      <a:pt x="111" y="54"/>
                    </a:lnTo>
                    <a:lnTo>
                      <a:pt x="111" y="54"/>
                    </a:lnTo>
                    <a:lnTo>
                      <a:pt x="111" y="57"/>
                    </a:lnTo>
                    <a:lnTo>
                      <a:pt x="111" y="57"/>
                    </a:lnTo>
                    <a:lnTo>
                      <a:pt x="111" y="59"/>
                    </a:lnTo>
                    <a:lnTo>
                      <a:pt x="111" y="59"/>
                    </a:lnTo>
                    <a:lnTo>
                      <a:pt x="111" y="59"/>
                    </a:lnTo>
                    <a:lnTo>
                      <a:pt x="115" y="59"/>
                    </a:lnTo>
                    <a:lnTo>
                      <a:pt x="115" y="62"/>
                    </a:lnTo>
                    <a:lnTo>
                      <a:pt x="115" y="62"/>
                    </a:lnTo>
                    <a:lnTo>
                      <a:pt x="115" y="65"/>
                    </a:lnTo>
                    <a:lnTo>
                      <a:pt x="115" y="65"/>
                    </a:lnTo>
                    <a:lnTo>
                      <a:pt x="113" y="68"/>
                    </a:lnTo>
                    <a:lnTo>
                      <a:pt x="113" y="68"/>
                    </a:lnTo>
                    <a:lnTo>
                      <a:pt x="113" y="68"/>
                    </a:lnTo>
                    <a:lnTo>
                      <a:pt x="113" y="68"/>
                    </a:lnTo>
                    <a:lnTo>
                      <a:pt x="111" y="71"/>
                    </a:lnTo>
                    <a:lnTo>
                      <a:pt x="111" y="71"/>
                    </a:lnTo>
                    <a:lnTo>
                      <a:pt x="111" y="75"/>
                    </a:lnTo>
                    <a:lnTo>
                      <a:pt x="111" y="75"/>
                    </a:lnTo>
                    <a:lnTo>
                      <a:pt x="111" y="77"/>
                    </a:lnTo>
                    <a:lnTo>
                      <a:pt x="111" y="77"/>
                    </a:lnTo>
                    <a:lnTo>
                      <a:pt x="111" y="77"/>
                    </a:lnTo>
                    <a:lnTo>
                      <a:pt x="113" y="77"/>
                    </a:lnTo>
                    <a:lnTo>
                      <a:pt x="113" y="81"/>
                    </a:lnTo>
                    <a:lnTo>
                      <a:pt x="113" y="81"/>
                    </a:lnTo>
                    <a:lnTo>
                      <a:pt x="113" y="83"/>
                    </a:lnTo>
                    <a:lnTo>
                      <a:pt x="113" y="83"/>
                    </a:lnTo>
                    <a:lnTo>
                      <a:pt x="113" y="86"/>
                    </a:lnTo>
                    <a:lnTo>
                      <a:pt x="113" y="86"/>
                    </a:lnTo>
                    <a:lnTo>
                      <a:pt x="113" y="89"/>
                    </a:lnTo>
                    <a:lnTo>
                      <a:pt x="115" y="89"/>
                    </a:lnTo>
                    <a:lnTo>
                      <a:pt x="115" y="92"/>
                    </a:lnTo>
                    <a:lnTo>
                      <a:pt x="115" y="92"/>
                    </a:lnTo>
                    <a:lnTo>
                      <a:pt x="115" y="95"/>
                    </a:lnTo>
                    <a:lnTo>
                      <a:pt x="117" y="95"/>
                    </a:lnTo>
                    <a:lnTo>
                      <a:pt x="117" y="98"/>
                    </a:lnTo>
                    <a:lnTo>
                      <a:pt x="117" y="98"/>
                    </a:lnTo>
                    <a:lnTo>
                      <a:pt x="117" y="98"/>
                    </a:lnTo>
                    <a:lnTo>
                      <a:pt x="119" y="98"/>
                    </a:lnTo>
                    <a:lnTo>
                      <a:pt x="117" y="101"/>
                    </a:lnTo>
                    <a:lnTo>
                      <a:pt x="117" y="101"/>
                    </a:lnTo>
                    <a:lnTo>
                      <a:pt x="117" y="101"/>
                    </a:lnTo>
                    <a:lnTo>
                      <a:pt x="117" y="101"/>
                    </a:lnTo>
                    <a:lnTo>
                      <a:pt x="115" y="104"/>
                    </a:lnTo>
                    <a:lnTo>
                      <a:pt x="115" y="104"/>
                    </a:lnTo>
                    <a:lnTo>
                      <a:pt x="115" y="104"/>
                    </a:lnTo>
                    <a:lnTo>
                      <a:pt x="115" y="104"/>
                    </a:lnTo>
                    <a:lnTo>
                      <a:pt x="113" y="107"/>
                    </a:lnTo>
                    <a:lnTo>
                      <a:pt x="113" y="107"/>
                    </a:lnTo>
                    <a:lnTo>
                      <a:pt x="113" y="107"/>
                    </a:lnTo>
                    <a:lnTo>
                      <a:pt x="113" y="107"/>
                    </a:lnTo>
                    <a:lnTo>
                      <a:pt x="111" y="110"/>
                    </a:lnTo>
                    <a:lnTo>
                      <a:pt x="111" y="110"/>
                    </a:lnTo>
                    <a:lnTo>
                      <a:pt x="111" y="110"/>
                    </a:lnTo>
                    <a:lnTo>
                      <a:pt x="111" y="110"/>
                    </a:lnTo>
                    <a:lnTo>
                      <a:pt x="108" y="114"/>
                    </a:lnTo>
                    <a:lnTo>
                      <a:pt x="108" y="114"/>
                    </a:lnTo>
                    <a:lnTo>
                      <a:pt x="108" y="116"/>
                    </a:lnTo>
                    <a:lnTo>
                      <a:pt x="108" y="116"/>
                    </a:lnTo>
                    <a:lnTo>
                      <a:pt x="108" y="119"/>
                    </a:lnTo>
                    <a:lnTo>
                      <a:pt x="108" y="119"/>
                    </a:lnTo>
                    <a:lnTo>
                      <a:pt x="108" y="119"/>
                    </a:lnTo>
                    <a:lnTo>
                      <a:pt x="108" y="119"/>
                    </a:lnTo>
                    <a:lnTo>
                      <a:pt x="106" y="121"/>
                    </a:lnTo>
                    <a:lnTo>
                      <a:pt x="106" y="121"/>
                    </a:lnTo>
                    <a:lnTo>
                      <a:pt x="106" y="123"/>
                    </a:lnTo>
                    <a:lnTo>
                      <a:pt x="106" y="123"/>
                    </a:lnTo>
                    <a:lnTo>
                      <a:pt x="106" y="126"/>
                    </a:lnTo>
                    <a:lnTo>
                      <a:pt x="106" y="126"/>
                    </a:lnTo>
                    <a:lnTo>
                      <a:pt x="106" y="126"/>
                    </a:lnTo>
                    <a:lnTo>
                      <a:pt x="106" y="126"/>
                    </a:lnTo>
                    <a:lnTo>
                      <a:pt x="103" y="127"/>
                    </a:lnTo>
                    <a:lnTo>
                      <a:pt x="103" y="127"/>
                    </a:lnTo>
                    <a:lnTo>
                      <a:pt x="102" y="127"/>
                    </a:lnTo>
                    <a:lnTo>
                      <a:pt x="102" y="127"/>
                    </a:lnTo>
                    <a:lnTo>
                      <a:pt x="99" y="127"/>
                    </a:lnTo>
                    <a:lnTo>
                      <a:pt x="99" y="127"/>
                    </a:lnTo>
                    <a:lnTo>
                      <a:pt x="99" y="127"/>
                    </a:lnTo>
                    <a:lnTo>
                      <a:pt x="99" y="127"/>
                    </a:lnTo>
                    <a:lnTo>
                      <a:pt x="96" y="127"/>
                    </a:lnTo>
                    <a:lnTo>
                      <a:pt x="96" y="127"/>
                    </a:lnTo>
                    <a:lnTo>
                      <a:pt x="96" y="127"/>
                    </a:lnTo>
                    <a:lnTo>
                      <a:pt x="96" y="127"/>
                    </a:lnTo>
                    <a:lnTo>
                      <a:pt x="94" y="127"/>
                    </a:lnTo>
                    <a:lnTo>
                      <a:pt x="94" y="127"/>
                    </a:lnTo>
                    <a:lnTo>
                      <a:pt x="94" y="127"/>
                    </a:lnTo>
                    <a:lnTo>
                      <a:pt x="94" y="127"/>
                    </a:lnTo>
                    <a:lnTo>
                      <a:pt x="91" y="130"/>
                    </a:lnTo>
                    <a:lnTo>
                      <a:pt x="91" y="130"/>
                    </a:lnTo>
                    <a:lnTo>
                      <a:pt x="91" y="130"/>
                    </a:lnTo>
                    <a:lnTo>
                      <a:pt x="91" y="130"/>
                    </a:lnTo>
                    <a:lnTo>
                      <a:pt x="91" y="132"/>
                    </a:lnTo>
                    <a:lnTo>
                      <a:pt x="91" y="132"/>
                    </a:lnTo>
                    <a:lnTo>
                      <a:pt x="91" y="132"/>
                    </a:lnTo>
                    <a:lnTo>
                      <a:pt x="91" y="132"/>
                    </a:lnTo>
                    <a:lnTo>
                      <a:pt x="91" y="135"/>
                    </a:lnTo>
                    <a:lnTo>
                      <a:pt x="91" y="135"/>
                    </a:lnTo>
                    <a:lnTo>
                      <a:pt x="91" y="135"/>
                    </a:lnTo>
                    <a:lnTo>
                      <a:pt x="91" y="135"/>
                    </a:lnTo>
                    <a:lnTo>
                      <a:pt x="91" y="136"/>
                    </a:lnTo>
                    <a:lnTo>
                      <a:pt x="91" y="136"/>
                    </a:lnTo>
                    <a:lnTo>
                      <a:pt x="91" y="136"/>
                    </a:lnTo>
                    <a:lnTo>
                      <a:pt x="92" y="136"/>
                    </a:lnTo>
                    <a:lnTo>
                      <a:pt x="91" y="139"/>
                    </a:lnTo>
                    <a:lnTo>
                      <a:pt x="91" y="139"/>
                    </a:lnTo>
                    <a:lnTo>
                      <a:pt x="91" y="139"/>
                    </a:lnTo>
                    <a:lnTo>
                      <a:pt x="91" y="139"/>
                    </a:lnTo>
                    <a:lnTo>
                      <a:pt x="91" y="142"/>
                    </a:lnTo>
                    <a:lnTo>
                      <a:pt x="91" y="142"/>
                    </a:lnTo>
                    <a:lnTo>
                      <a:pt x="91" y="142"/>
                    </a:lnTo>
                    <a:lnTo>
                      <a:pt x="91" y="142"/>
                    </a:lnTo>
                    <a:lnTo>
                      <a:pt x="91" y="145"/>
                    </a:lnTo>
                    <a:lnTo>
                      <a:pt x="91" y="145"/>
                    </a:lnTo>
                    <a:lnTo>
                      <a:pt x="91" y="145"/>
                    </a:lnTo>
                    <a:lnTo>
                      <a:pt x="91" y="145"/>
                    </a:lnTo>
                    <a:lnTo>
                      <a:pt x="91" y="147"/>
                    </a:lnTo>
                    <a:lnTo>
                      <a:pt x="91" y="147"/>
                    </a:lnTo>
                    <a:lnTo>
                      <a:pt x="91" y="147"/>
                    </a:lnTo>
                    <a:lnTo>
                      <a:pt x="92" y="147"/>
                    </a:lnTo>
                    <a:lnTo>
                      <a:pt x="92" y="150"/>
                    </a:lnTo>
                    <a:lnTo>
                      <a:pt x="92" y="150"/>
                    </a:lnTo>
                    <a:lnTo>
                      <a:pt x="92" y="152"/>
                    </a:lnTo>
                    <a:lnTo>
                      <a:pt x="92" y="152"/>
                    </a:lnTo>
                    <a:lnTo>
                      <a:pt x="92" y="154"/>
                    </a:lnTo>
                    <a:lnTo>
                      <a:pt x="92" y="154"/>
                    </a:lnTo>
                    <a:lnTo>
                      <a:pt x="92" y="154"/>
                    </a:lnTo>
                    <a:lnTo>
                      <a:pt x="93" y="154"/>
                    </a:lnTo>
                    <a:lnTo>
                      <a:pt x="93" y="158"/>
                    </a:lnTo>
                    <a:lnTo>
                      <a:pt x="93" y="158"/>
                    </a:lnTo>
                    <a:lnTo>
                      <a:pt x="93" y="158"/>
                    </a:lnTo>
                    <a:lnTo>
                      <a:pt x="93" y="158"/>
                    </a:lnTo>
                    <a:lnTo>
                      <a:pt x="93" y="160"/>
                    </a:lnTo>
                    <a:lnTo>
                      <a:pt x="93" y="160"/>
                    </a:lnTo>
                    <a:lnTo>
                      <a:pt x="93" y="160"/>
                    </a:lnTo>
                    <a:lnTo>
                      <a:pt x="95" y="160"/>
                    </a:lnTo>
                    <a:lnTo>
                      <a:pt x="93" y="163"/>
                    </a:lnTo>
                    <a:lnTo>
                      <a:pt x="93" y="163"/>
                    </a:lnTo>
                    <a:lnTo>
                      <a:pt x="92" y="165"/>
                    </a:lnTo>
                    <a:lnTo>
                      <a:pt x="92" y="165"/>
                    </a:lnTo>
                    <a:lnTo>
                      <a:pt x="89" y="168"/>
                    </a:lnTo>
                    <a:lnTo>
                      <a:pt x="89" y="168"/>
                    </a:lnTo>
                    <a:lnTo>
                      <a:pt x="86" y="168"/>
                    </a:lnTo>
                    <a:lnTo>
                      <a:pt x="86" y="168"/>
                    </a:lnTo>
                    <a:lnTo>
                      <a:pt x="82" y="171"/>
                    </a:lnTo>
                    <a:lnTo>
                      <a:pt x="82" y="171"/>
                    </a:lnTo>
                    <a:lnTo>
                      <a:pt x="80" y="171"/>
                    </a:lnTo>
                    <a:lnTo>
                      <a:pt x="80" y="171"/>
                    </a:lnTo>
                    <a:lnTo>
                      <a:pt x="76" y="172"/>
                    </a:lnTo>
                    <a:lnTo>
                      <a:pt x="76" y="172"/>
                    </a:lnTo>
                    <a:lnTo>
                      <a:pt x="76" y="172"/>
                    </a:lnTo>
                    <a:lnTo>
                      <a:pt x="76" y="172"/>
                    </a:lnTo>
                    <a:lnTo>
                      <a:pt x="75" y="175"/>
                    </a:lnTo>
                    <a:lnTo>
                      <a:pt x="75" y="175"/>
                    </a:lnTo>
                    <a:lnTo>
                      <a:pt x="75" y="175"/>
                    </a:lnTo>
                    <a:lnTo>
                      <a:pt x="75" y="175"/>
                    </a:lnTo>
                    <a:lnTo>
                      <a:pt x="75" y="178"/>
                    </a:lnTo>
                    <a:lnTo>
                      <a:pt x="75" y="178"/>
                    </a:lnTo>
                    <a:lnTo>
                      <a:pt x="75" y="178"/>
                    </a:lnTo>
                    <a:lnTo>
                      <a:pt x="75" y="178"/>
                    </a:lnTo>
                    <a:lnTo>
                      <a:pt x="73" y="180"/>
                    </a:lnTo>
                    <a:lnTo>
                      <a:pt x="73" y="180"/>
                    </a:lnTo>
                    <a:lnTo>
                      <a:pt x="73" y="180"/>
                    </a:lnTo>
                    <a:lnTo>
                      <a:pt x="73" y="180"/>
                    </a:lnTo>
                    <a:lnTo>
                      <a:pt x="73" y="181"/>
                    </a:lnTo>
                    <a:lnTo>
                      <a:pt x="73" y="181"/>
                    </a:lnTo>
                    <a:lnTo>
                      <a:pt x="73" y="181"/>
                    </a:lnTo>
                    <a:lnTo>
                      <a:pt x="73" y="181"/>
                    </a:lnTo>
                    <a:lnTo>
                      <a:pt x="71" y="181"/>
                    </a:lnTo>
                    <a:lnTo>
                      <a:pt x="71" y="181"/>
                    </a:lnTo>
                    <a:lnTo>
                      <a:pt x="71" y="181"/>
                    </a:lnTo>
                    <a:lnTo>
                      <a:pt x="71" y="181"/>
                    </a:lnTo>
                    <a:lnTo>
                      <a:pt x="67" y="181"/>
                    </a:lnTo>
                    <a:lnTo>
                      <a:pt x="67" y="181"/>
                    </a:lnTo>
                    <a:lnTo>
                      <a:pt x="67" y="181"/>
                    </a:lnTo>
                    <a:lnTo>
                      <a:pt x="67" y="181"/>
                    </a:lnTo>
                    <a:lnTo>
                      <a:pt x="64" y="181"/>
                    </a:lnTo>
                    <a:lnTo>
                      <a:pt x="64" y="181"/>
                    </a:lnTo>
                    <a:lnTo>
                      <a:pt x="64" y="181"/>
                    </a:lnTo>
                    <a:lnTo>
                      <a:pt x="64" y="181"/>
                    </a:lnTo>
                    <a:lnTo>
                      <a:pt x="62" y="181"/>
                    </a:lnTo>
                    <a:lnTo>
                      <a:pt x="62" y="181"/>
                    </a:lnTo>
                    <a:lnTo>
                      <a:pt x="62" y="181"/>
                    </a:lnTo>
                    <a:lnTo>
                      <a:pt x="62" y="181"/>
                    </a:lnTo>
                    <a:lnTo>
                      <a:pt x="59" y="183"/>
                    </a:lnTo>
                    <a:lnTo>
                      <a:pt x="59" y="183"/>
                    </a:lnTo>
                    <a:lnTo>
                      <a:pt x="59" y="183"/>
                    </a:lnTo>
                    <a:lnTo>
                      <a:pt x="59" y="183"/>
                    </a:lnTo>
                    <a:lnTo>
                      <a:pt x="56" y="183"/>
                    </a:lnTo>
                    <a:lnTo>
                      <a:pt x="56" y="183"/>
                    </a:lnTo>
                    <a:lnTo>
                      <a:pt x="56" y="183"/>
                    </a:lnTo>
                    <a:lnTo>
                      <a:pt x="56" y="183"/>
                    </a:lnTo>
                    <a:lnTo>
                      <a:pt x="53" y="183"/>
                    </a:lnTo>
                    <a:lnTo>
                      <a:pt x="53" y="183"/>
                    </a:lnTo>
                    <a:lnTo>
                      <a:pt x="51" y="183"/>
                    </a:lnTo>
                    <a:lnTo>
                      <a:pt x="51" y="183"/>
                    </a:lnTo>
                    <a:lnTo>
                      <a:pt x="49" y="183"/>
                    </a:lnTo>
                    <a:lnTo>
                      <a:pt x="49" y="183"/>
                    </a:lnTo>
                    <a:lnTo>
                      <a:pt x="49" y="183"/>
                    </a:lnTo>
                    <a:lnTo>
                      <a:pt x="49" y="182"/>
                    </a:lnTo>
                    <a:lnTo>
                      <a:pt x="46" y="182"/>
                    </a:lnTo>
                    <a:lnTo>
                      <a:pt x="46" y="182"/>
                    </a:lnTo>
                    <a:lnTo>
                      <a:pt x="42" y="182"/>
                    </a:lnTo>
                    <a:lnTo>
                      <a:pt x="42" y="181"/>
                    </a:lnTo>
                    <a:lnTo>
                      <a:pt x="40" y="181"/>
                    </a:lnTo>
                    <a:lnTo>
                      <a:pt x="40" y="181"/>
                    </a:lnTo>
                    <a:lnTo>
                      <a:pt x="38" y="181"/>
                    </a:lnTo>
                    <a:lnTo>
                      <a:pt x="38" y="178"/>
                    </a:lnTo>
                    <a:lnTo>
                      <a:pt x="36" y="178"/>
                    </a:lnTo>
                    <a:lnTo>
                      <a:pt x="36" y="178"/>
                    </a:lnTo>
                    <a:lnTo>
                      <a:pt x="33" y="178"/>
                    </a:lnTo>
                    <a:lnTo>
                      <a:pt x="33" y="175"/>
                    </a:lnTo>
                    <a:lnTo>
                      <a:pt x="30" y="175"/>
                    </a:lnTo>
                    <a:lnTo>
                      <a:pt x="30" y="174"/>
                    </a:lnTo>
                    <a:lnTo>
                      <a:pt x="30" y="174"/>
                    </a:lnTo>
                    <a:lnTo>
                      <a:pt x="30" y="171"/>
                    </a:lnTo>
                    <a:lnTo>
                      <a:pt x="27" y="171"/>
                    </a:lnTo>
                    <a:lnTo>
                      <a:pt x="27" y="171"/>
                    </a:lnTo>
                    <a:lnTo>
                      <a:pt x="27" y="171"/>
                    </a:lnTo>
                    <a:lnTo>
                      <a:pt x="27" y="169"/>
                    </a:lnTo>
                    <a:lnTo>
                      <a:pt x="25" y="169"/>
                    </a:lnTo>
                    <a:lnTo>
                      <a:pt x="25" y="169"/>
                    </a:lnTo>
                    <a:lnTo>
                      <a:pt x="25" y="169"/>
                    </a:lnTo>
                    <a:lnTo>
                      <a:pt x="25" y="166"/>
                    </a:lnTo>
                    <a:lnTo>
                      <a:pt x="23" y="166"/>
                    </a:lnTo>
                    <a:lnTo>
                      <a:pt x="23" y="166"/>
                    </a:lnTo>
                    <a:lnTo>
                      <a:pt x="23" y="166"/>
                    </a:lnTo>
                    <a:lnTo>
                      <a:pt x="23" y="163"/>
                    </a:lnTo>
                    <a:lnTo>
                      <a:pt x="23" y="163"/>
                    </a:lnTo>
                    <a:lnTo>
                      <a:pt x="23" y="163"/>
                    </a:lnTo>
                    <a:lnTo>
                      <a:pt x="23" y="163"/>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3" y="161"/>
                    </a:lnTo>
                    <a:lnTo>
                      <a:pt x="24" y="161"/>
                    </a:lnTo>
                    <a:lnTo>
                      <a:pt x="24" y="161"/>
                    </a:lnTo>
                  </a:path>
                </a:pathLst>
              </a:custGeom>
              <a:solidFill>
                <a:srgbClr val="E2620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6" name="その他">
                <a:extLst>
                  <a:ext uri="{FF2B5EF4-FFF2-40B4-BE49-F238E27FC236}">
                    <a16:creationId xmlns:a16="http://schemas.microsoft.com/office/drawing/2014/main" id="{B9E931FF-D727-4174-AD38-57D1190F7EB5}"/>
                  </a:ext>
                </a:extLst>
              </p:cNvPr>
              <p:cNvSpPr>
                <a:spLocks/>
              </p:cNvSpPr>
              <p:nvPr/>
            </p:nvSpPr>
            <p:spPr bwMode="auto">
              <a:xfrm>
                <a:off x="431" y="169"/>
                <a:ext cx="87" cy="162"/>
              </a:xfrm>
              <a:custGeom>
                <a:avLst/>
                <a:gdLst>
                  <a:gd name="T0" fmla="*/ 85 w 87"/>
                  <a:gd name="T1" fmla="*/ 0 h 162"/>
                  <a:gd name="T2" fmla="*/ 71 w 87"/>
                  <a:gd name="T3" fmla="*/ 13 h 162"/>
                  <a:gd name="T4" fmla="*/ 66 w 87"/>
                  <a:gd name="T5" fmla="*/ 18 h 162"/>
                  <a:gd name="T6" fmla="*/ 64 w 87"/>
                  <a:gd name="T7" fmla="*/ 22 h 162"/>
                  <a:gd name="T8" fmla="*/ 54 w 87"/>
                  <a:gd name="T9" fmla="*/ 23 h 162"/>
                  <a:gd name="T10" fmla="*/ 35 w 87"/>
                  <a:gd name="T11" fmla="*/ 22 h 162"/>
                  <a:gd name="T12" fmla="*/ 24 w 87"/>
                  <a:gd name="T13" fmla="*/ 11 h 162"/>
                  <a:gd name="T14" fmla="*/ 16 w 87"/>
                  <a:gd name="T15" fmla="*/ 10 h 162"/>
                  <a:gd name="T16" fmla="*/ 14 w 87"/>
                  <a:gd name="T17" fmla="*/ 13 h 162"/>
                  <a:gd name="T18" fmla="*/ 4 w 87"/>
                  <a:gd name="T19" fmla="*/ 43 h 162"/>
                  <a:gd name="T20" fmla="*/ 0 w 87"/>
                  <a:gd name="T21" fmla="*/ 81 h 162"/>
                  <a:gd name="T22" fmla="*/ 6 w 87"/>
                  <a:gd name="T23" fmla="*/ 115 h 162"/>
                  <a:gd name="T24" fmla="*/ 18 w 87"/>
                  <a:gd name="T25" fmla="*/ 161 h 162"/>
                  <a:gd name="T26" fmla="*/ 48 w 87"/>
                  <a:gd name="T27" fmla="*/ 122 h 162"/>
                  <a:gd name="T28" fmla="*/ 56 w 87"/>
                  <a:gd name="T29" fmla="*/ 112 h 162"/>
                  <a:gd name="T30" fmla="*/ 64 w 87"/>
                  <a:gd name="T31" fmla="*/ 81 h 162"/>
                  <a:gd name="T32" fmla="*/ 73 w 87"/>
                  <a:gd name="T33" fmla="*/ 51 h 162"/>
                  <a:gd name="T34" fmla="*/ 86 w 87"/>
                  <a:gd name="T35" fmla="*/ 21 h 162"/>
                  <a:gd name="T36" fmla="*/ 86 w 87"/>
                  <a:gd name="T37" fmla="*/ 2 h 162"/>
                  <a:gd name="T38" fmla="*/ 85 w 87"/>
                  <a:gd name="T39" fmla="*/ 0 h 162"/>
                  <a:gd name="T40" fmla="*/ 85 w 87"/>
                  <a:gd name="T4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62">
                    <a:moveTo>
                      <a:pt x="85" y="0"/>
                    </a:moveTo>
                    <a:lnTo>
                      <a:pt x="71" y="13"/>
                    </a:lnTo>
                    <a:lnTo>
                      <a:pt x="66" y="18"/>
                    </a:lnTo>
                    <a:lnTo>
                      <a:pt x="64" y="22"/>
                    </a:lnTo>
                    <a:lnTo>
                      <a:pt x="54" y="23"/>
                    </a:lnTo>
                    <a:lnTo>
                      <a:pt x="35" y="22"/>
                    </a:lnTo>
                    <a:lnTo>
                      <a:pt x="24" y="11"/>
                    </a:lnTo>
                    <a:lnTo>
                      <a:pt x="16" y="10"/>
                    </a:lnTo>
                    <a:lnTo>
                      <a:pt x="14" y="13"/>
                    </a:lnTo>
                    <a:lnTo>
                      <a:pt x="4" y="43"/>
                    </a:lnTo>
                    <a:lnTo>
                      <a:pt x="0" y="81"/>
                    </a:lnTo>
                    <a:lnTo>
                      <a:pt x="6" y="115"/>
                    </a:lnTo>
                    <a:lnTo>
                      <a:pt x="18" y="161"/>
                    </a:lnTo>
                    <a:lnTo>
                      <a:pt x="48" y="122"/>
                    </a:lnTo>
                    <a:lnTo>
                      <a:pt x="56" y="112"/>
                    </a:lnTo>
                    <a:lnTo>
                      <a:pt x="64" y="81"/>
                    </a:lnTo>
                    <a:lnTo>
                      <a:pt x="73" y="51"/>
                    </a:lnTo>
                    <a:lnTo>
                      <a:pt x="86" y="21"/>
                    </a:lnTo>
                    <a:lnTo>
                      <a:pt x="86" y="2"/>
                    </a:lnTo>
                    <a:lnTo>
                      <a:pt x="85" y="0"/>
                    </a:lnTo>
                    <a:lnTo>
                      <a:pt x="85"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7" name="その他">
                <a:extLst>
                  <a:ext uri="{FF2B5EF4-FFF2-40B4-BE49-F238E27FC236}">
                    <a16:creationId xmlns:a16="http://schemas.microsoft.com/office/drawing/2014/main" id="{E18A0E53-4199-45A1-9357-E98333C86F71}"/>
                  </a:ext>
                </a:extLst>
              </p:cNvPr>
              <p:cNvSpPr>
                <a:spLocks/>
              </p:cNvSpPr>
              <p:nvPr/>
            </p:nvSpPr>
            <p:spPr bwMode="auto">
              <a:xfrm>
                <a:off x="524" y="98"/>
                <a:ext cx="14" cy="40"/>
              </a:xfrm>
              <a:custGeom>
                <a:avLst/>
                <a:gdLst>
                  <a:gd name="T0" fmla="*/ 1 w 14"/>
                  <a:gd name="T1" fmla="*/ 8 h 40"/>
                  <a:gd name="T2" fmla="*/ 1 w 14"/>
                  <a:gd name="T3" fmla="*/ 8 h 40"/>
                  <a:gd name="T4" fmla="*/ 1 w 14"/>
                  <a:gd name="T5" fmla="*/ 7 h 40"/>
                  <a:gd name="T6" fmla="*/ 1 w 14"/>
                  <a:gd name="T7" fmla="*/ 7 h 40"/>
                  <a:gd name="T8" fmla="*/ 3 w 14"/>
                  <a:gd name="T9" fmla="*/ 4 h 40"/>
                  <a:gd name="T10" fmla="*/ 3 w 14"/>
                  <a:gd name="T11" fmla="*/ 4 h 40"/>
                  <a:gd name="T12" fmla="*/ 3 w 14"/>
                  <a:gd name="T13" fmla="*/ 2 h 40"/>
                  <a:gd name="T14" fmla="*/ 3 w 14"/>
                  <a:gd name="T15" fmla="*/ 2 h 40"/>
                  <a:gd name="T16" fmla="*/ 6 w 14"/>
                  <a:gd name="T17" fmla="*/ 2 h 40"/>
                  <a:gd name="T18" fmla="*/ 6 w 14"/>
                  <a:gd name="T19" fmla="*/ 2 h 40"/>
                  <a:gd name="T20" fmla="*/ 6 w 14"/>
                  <a:gd name="T21" fmla="*/ 2 h 40"/>
                  <a:gd name="T22" fmla="*/ 6 w 14"/>
                  <a:gd name="T23" fmla="*/ 2 h 40"/>
                  <a:gd name="T24" fmla="*/ 9 w 14"/>
                  <a:gd name="T25" fmla="*/ 4 h 40"/>
                  <a:gd name="T26" fmla="*/ 9 w 14"/>
                  <a:gd name="T27" fmla="*/ 4 h 40"/>
                  <a:gd name="T28" fmla="*/ 9 w 14"/>
                  <a:gd name="T29" fmla="*/ 4 h 40"/>
                  <a:gd name="T30" fmla="*/ 9 w 14"/>
                  <a:gd name="T31" fmla="*/ 4 h 40"/>
                  <a:gd name="T32" fmla="*/ 13 w 14"/>
                  <a:gd name="T33" fmla="*/ 7 h 40"/>
                  <a:gd name="T34" fmla="*/ 13 w 14"/>
                  <a:gd name="T35" fmla="*/ 9 h 40"/>
                  <a:gd name="T36" fmla="*/ 13 w 14"/>
                  <a:gd name="T37" fmla="*/ 12 h 40"/>
                  <a:gd name="T38" fmla="*/ 13 w 14"/>
                  <a:gd name="T39" fmla="*/ 12 h 40"/>
                  <a:gd name="T40" fmla="*/ 13 w 14"/>
                  <a:gd name="T41" fmla="*/ 15 h 40"/>
                  <a:gd name="T42" fmla="*/ 13 w 14"/>
                  <a:gd name="T43" fmla="*/ 15 h 40"/>
                  <a:gd name="T44" fmla="*/ 13 w 14"/>
                  <a:gd name="T45" fmla="*/ 17 h 40"/>
                  <a:gd name="T46" fmla="*/ 13 w 14"/>
                  <a:gd name="T47" fmla="*/ 17 h 40"/>
                  <a:gd name="T48" fmla="*/ 11 w 14"/>
                  <a:gd name="T49" fmla="*/ 20 h 40"/>
                  <a:gd name="T50" fmla="*/ 11 w 14"/>
                  <a:gd name="T51" fmla="*/ 23 h 40"/>
                  <a:gd name="T52" fmla="*/ 8 w 14"/>
                  <a:gd name="T53" fmla="*/ 25 h 40"/>
                  <a:gd name="T54" fmla="*/ 8 w 14"/>
                  <a:gd name="T55" fmla="*/ 27 h 40"/>
                  <a:gd name="T56" fmla="*/ 5 w 14"/>
                  <a:gd name="T57" fmla="*/ 29 h 40"/>
                  <a:gd name="T58" fmla="*/ 5 w 14"/>
                  <a:gd name="T59" fmla="*/ 33 h 40"/>
                  <a:gd name="T60" fmla="*/ 5 w 14"/>
                  <a:gd name="T61" fmla="*/ 36 h 40"/>
                  <a:gd name="T62" fmla="*/ 5 w 14"/>
                  <a:gd name="T63" fmla="*/ 36 h 40"/>
                  <a:gd name="T64" fmla="*/ 2 w 14"/>
                  <a:gd name="T65" fmla="*/ 38 h 40"/>
                  <a:gd name="T66" fmla="*/ 2 w 14"/>
                  <a:gd name="T67" fmla="*/ 38 h 40"/>
                  <a:gd name="T68" fmla="*/ 2 w 14"/>
                  <a:gd name="T69" fmla="*/ 38 h 40"/>
                  <a:gd name="T70" fmla="*/ 2 w 14"/>
                  <a:gd name="T71" fmla="*/ 38 h 40"/>
                  <a:gd name="T72" fmla="*/ 0 w 14"/>
                  <a:gd name="T73" fmla="*/ 39 h 40"/>
                  <a:gd name="T74" fmla="*/ 0 w 14"/>
                  <a:gd name="T75" fmla="*/ 39 h 40"/>
                  <a:gd name="T76" fmla="*/ 0 w 14"/>
                  <a:gd name="T77" fmla="*/ 39 h 40"/>
                  <a:gd name="T78" fmla="*/ 0 w 14"/>
                  <a:gd name="T7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40">
                    <a:moveTo>
                      <a:pt x="1" y="8"/>
                    </a:moveTo>
                    <a:lnTo>
                      <a:pt x="1" y="8"/>
                    </a:lnTo>
                    <a:lnTo>
                      <a:pt x="1" y="8"/>
                    </a:lnTo>
                    <a:lnTo>
                      <a:pt x="1" y="8"/>
                    </a:lnTo>
                    <a:lnTo>
                      <a:pt x="1" y="7"/>
                    </a:lnTo>
                    <a:lnTo>
                      <a:pt x="1" y="7"/>
                    </a:lnTo>
                    <a:lnTo>
                      <a:pt x="1" y="7"/>
                    </a:lnTo>
                    <a:lnTo>
                      <a:pt x="1" y="7"/>
                    </a:lnTo>
                    <a:lnTo>
                      <a:pt x="3" y="4"/>
                    </a:lnTo>
                    <a:lnTo>
                      <a:pt x="3" y="4"/>
                    </a:lnTo>
                    <a:lnTo>
                      <a:pt x="3" y="4"/>
                    </a:lnTo>
                    <a:lnTo>
                      <a:pt x="3" y="4"/>
                    </a:lnTo>
                    <a:lnTo>
                      <a:pt x="3" y="2"/>
                    </a:lnTo>
                    <a:lnTo>
                      <a:pt x="3" y="2"/>
                    </a:lnTo>
                    <a:lnTo>
                      <a:pt x="3" y="2"/>
                    </a:lnTo>
                    <a:lnTo>
                      <a:pt x="3" y="2"/>
                    </a:lnTo>
                    <a:lnTo>
                      <a:pt x="6" y="0"/>
                    </a:lnTo>
                    <a:lnTo>
                      <a:pt x="6" y="2"/>
                    </a:lnTo>
                    <a:lnTo>
                      <a:pt x="6" y="2"/>
                    </a:lnTo>
                    <a:lnTo>
                      <a:pt x="6" y="2"/>
                    </a:lnTo>
                    <a:lnTo>
                      <a:pt x="6" y="2"/>
                    </a:lnTo>
                    <a:lnTo>
                      <a:pt x="6" y="2"/>
                    </a:lnTo>
                    <a:lnTo>
                      <a:pt x="6" y="2"/>
                    </a:lnTo>
                    <a:lnTo>
                      <a:pt x="6" y="2"/>
                    </a:lnTo>
                    <a:lnTo>
                      <a:pt x="9" y="2"/>
                    </a:lnTo>
                    <a:lnTo>
                      <a:pt x="9" y="4"/>
                    </a:lnTo>
                    <a:lnTo>
                      <a:pt x="9" y="4"/>
                    </a:lnTo>
                    <a:lnTo>
                      <a:pt x="9" y="4"/>
                    </a:lnTo>
                    <a:lnTo>
                      <a:pt x="9" y="4"/>
                    </a:lnTo>
                    <a:lnTo>
                      <a:pt x="9" y="4"/>
                    </a:lnTo>
                    <a:lnTo>
                      <a:pt x="9" y="4"/>
                    </a:lnTo>
                    <a:lnTo>
                      <a:pt x="9" y="4"/>
                    </a:lnTo>
                    <a:lnTo>
                      <a:pt x="13" y="4"/>
                    </a:lnTo>
                    <a:lnTo>
                      <a:pt x="13" y="7"/>
                    </a:lnTo>
                    <a:lnTo>
                      <a:pt x="13" y="7"/>
                    </a:lnTo>
                    <a:lnTo>
                      <a:pt x="13" y="9"/>
                    </a:lnTo>
                    <a:lnTo>
                      <a:pt x="13" y="9"/>
                    </a:lnTo>
                    <a:lnTo>
                      <a:pt x="13" y="12"/>
                    </a:lnTo>
                    <a:lnTo>
                      <a:pt x="13" y="12"/>
                    </a:lnTo>
                    <a:lnTo>
                      <a:pt x="13" y="12"/>
                    </a:lnTo>
                    <a:lnTo>
                      <a:pt x="13" y="12"/>
                    </a:lnTo>
                    <a:lnTo>
                      <a:pt x="13" y="15"/>
                    </a:lnTo>
                    <a:lnTo>
                      <a:pt x="13" y="15"/>
                    </a:lnTo>
                    <a:lnTo>
                      <a:pt x="13" y="15"/>
                    </a:lnTo>
                    <a:lnTo>
                      <a:pt x="13" y="15"/>
                    </a:lnTo>
                    <a:lnTo>
                      <a:pt x="13" y="17"/>
                    </a:lnTo>
                    <a:lnTo>
                      <a:pt x="13" y="17"/>
                    </a:lnTo>
                    <a:lnTo>
                      <a:pt x="13" y="17"/>
                    </a:lnTo>
                    <a:lnTo>
                      <a:pt x="13" y="17"/>
                    </a:lnTo>
                    <a:lnTo>
                      <a:pt x="11" y="20"/>
                    </a:lnTo>
                    <a:lnTo>
                      <a:pt x="11" y="20"/>
                    </a:lnTo>
                    <a:lnTo>
                      <a:pt x="11" y="23"/>
                    </a:lnTo>
                    <a:lnTo>
                      <a:pt x="11" y="23"/>
                    </a:lnTo>
                    <a:lnTo>
                      <a:pt x="8" y="25"/>
                    </a:lnTo>
                    <a:lnTo>
                      <a:pt x="8" y="25"/>
                    </a:lnTo>
                    <a:lnTo>
                      <a:pt x="8" y="27"/>
                    </a:lnTo>
                    <a:lnTo>
                      <a:pt x="8" y="27"/>
                    </a:lnTo>
                    <a:lnTo>
                      <a:pt x="5" y="29"/>
                    </a:lnTo>
                    <a:lnTo>
                      <a:pt x="5" y="29"/>
                    </a:lnTo>
                    <a:lnTo>
                      <a:pt x="5" y="33"/>
                    </a:lnTo>
                    <a:lnTo>
                      <a:pt x="5" y="33"/>
                    </a:lnTo>
                    <a:lnTo>
                      <a:pt x="5" y="36"/>
                    </a:lnTo>
                    <a:lnTo>
                      <a:pt x="5" y="36"/>
                    </a:lnTo>
                    <a:lnTo>
                      <a:pt x="5" y="36"/>
                    </a:lnTo>
                    <a:lnTo>
                      <a:pt x="5" y="36"/>
                    </a:lnTo>
                    <a:lnTo>
                      <a:pt x="2" y="38"/>
                    </a:lnTo>
                    <a:lnTo>
                      <a:pt x="2" y="38"/>
                    </a:lnTo>
                    <a:lnTo>
                      <a:pt x="2" y="38"/>
                    </a:lnTo>
                    <a:lnTo>
                      <a:pt x="2" y="38"/>
                    </a:lnTo>
                    <a:lnTo>
                      <a:pt x="2" y="38"/>
                    </a:lnTo>
                    <a:lnTo>
                      <a:pt x="2" y="38"/>
                    </a:lnTo>
                    <a:lnTo>
                      <a:pt x="2" y="38"/>
                    </a:lnTo>
                    <a:lnTo>
                      <a:pt x="2" y="38"/>
                    </a:lnTo>
                    <a:lnTo>
                      <a:pt x="0" y="39"/>
                    </a:lnTo>
                    <a:lnTo>
                      <a:pt x="0" y="39"/>
                    </a:lnTo>
                    <a:lnTo>
                      <a:pt x="0" y="39"/>
                    </a:lnTo>
                    <a:lnTo>
                      <a:pt x="0" y="39"/>
                    </a:lnTo>
                    <a:lnTo>
                      <a:pt x="0" y="39"/>
                    </a:lnTo>
                    <a:lnTo>
                      <a:pt x="0" y="39"/>
                    </a:lnTo>
                    <a:lnTo>
                      <a:pt x="0" y="39"/>
                    </a:lnTo>
                    <a:lnTo>
                      <a:pt x="0" y="39"/>
                    </a:lnTo>
                  </a:path>
                </a:pathLst>
              </a:custGeom>
              <a:noFill/>
              <a:ln w="31392"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8" name="その他">
                <a:extLst>
                  <a:ext uri="{FF2B5EF4-FFF2-40B4-BE49-F238E27FC236}">
                    <a16:creationId xmlns:a16="http://schemas.microsoft.com/office/drawing/2014/main" id="{09255AF9-2703-48AD-904C-881EA6BB2560}"/>
                  </a:ext>
                </a:extLst>
              </p:cNvPr>
              <p:cNvSpPr>
                <a:spLocks/>
              </p:cNvSpPr>
              <p:nvPr/>
            </p:nvSpPr>
            <p:spPr bwMode="auto">
              <a:xfrm>
                <a:off x="425" y="57"/>
                <a:ext cx="40" cy="36"/>
              </a:xfrm>
              <a:custGeom>
                <a:avLst/>
                <a:gdLst>
                  <a:gd name="T0" fmla="*/ 35 w 40"/>
                  <a:gd name="T1" fmla="*/ 0 h 36"/>
                  <a:gd name="T2" fmla="*/ 33 w 40"/>
                  <a:gd name="T3" fmla="*/ 0 h 36"/>
                  <a:gd name="T4" fmla="*/ 33 w 40"/>
                  <a:gd name="T5" fmla="*/ 0 h 36"/>
                  <a:gd name="T6" fmla="*/ 29 w 40"/>
                  <a:gd name="T7" fmla="*/ 0 h 36"/>
                  <a:gd name="T8" fmla="*/ 27 w 40"/>
                  <a:gd name="T9" fmla="*/ 0 h 36"/>
                  <a:gd name="T10" fmla="*/ 24 w 40"/>
                  <a:gd name="T11" fmla="*/ 3 h 36"/>
                  <a:gd name="T12" fmla="*/ 22 w 40"/>
                  <a:gd name="T13" fmla="*/ 4 h 36"/>
                  <a:gd name="T14" fmla="*/ 19 w 40"/>
                  <a:gd name="T15" fmla="*/ 7 h 36"/>
                  <a:gd name="T16" fmla="*/ 16 w 40"/>
                  <a:gd name="T17" fmla="*/ 10 h 36"/>
                  <a:gd name="T18" fmla="*/ 12 w 40"/>
                  <a:gd name="T19" fmla="*/ 11 h 36"/>
                  <a:gd name="T20" fmla="*/ 12 w 40"/>
                  <a:gd name="T21" fmla="*/ 11 h 36"/>
                  <a:gd name="T22" fmla="*/ 9 w 40"/>
                  <a:gd name="T23" fmla="*/ 14 h 36"/>
                  <a:gd name="T24" fmla="*/ 7 w 40"/>
                  <a:gd name="T25" fmla="*/ 14 h 36"/>
                  <a:gd name="T26" fmla="*/ 4 w 40"/>
                  <a:gd name="T27" fmla="*/ 16 h 36"/>
                  <a:gd name="T28" fmla="*/ 4 w 40"/>
                  <a:gd name="T29" fmla="*/ 16 h 36"/>
                  <a:gd name="T30" fmla="*/ 4 w 40"/>
                  <a:gd name="T31" fmla="*/ 16 h 36"/>
                  <a:gd name="T32" fmla="*/ 4 w 40"/>
                  <a:gd name="T33" fmla="*/ 18 h 36"/>
                  <a:gd name="T34" fmla="*/ 4 w 40"/>
                  <a:gd name="T35" fmla="*/ 18 h 36"/>
                  <a:gd name="T36" fmla="*/ 4 w 40"/>
                  <a:gd name="T37" fmla="*/ 18 h 36"/>
                  <a:gd name="T38" fmla="*/ 4 w 40"/>
                  <a:gd name="T39" fmla="*/ 20 h 36"/>
                  <a:gd name="T40" fmla="*/ 4 w 40"/>
                  <a:gd name="T41" fmla="*/ 20 h 36"/>
                  <a:gd name="T42" fmla="*/ 2 w 40"/>
                  <a:gd name="T43" fmla="*/ 21 h 36"/>
                  <a:gd name="T44" fmla="*/ 2 w 40"/>
                  <a:gd name="T45" fmla="*/ 21 h 36"/>
                  <a:gd name="T46" fmla="*/ 2 w 40"/>
                  <a:gd name="T47" fmla="*/ 21 h 36"/>
                  <a:gd name="T48" fmla="*/ 0 w 40"/>
                  <a:gd name="T49" fmla="*/ 21 h 36"/>
                  <a:gd name="T50" fmla="*/ 0 w 40"/>
                  <a:gd name="T51" fmla="*/ 21 h 36"/>
                  <a:gd name="T52" fmla="*/ 0 w 40"/>
                  <a:gd name="T53" fmla="*/ 21 h 36"/>
                  <a:gd name="T54" fmla="*/ 0 w 40"/>
                  <a:gd name="T55" fmla="*/ 23 h 36"/>
                  <a:gd name="T56" fmla="*/ 0 w 40"/>
                  <a:gd name="T57" fmla="*/ 26 h 36"/>
                  <a:gd name="T58" fmla="*/ 0 w 40"/>
                  <a:gd name="T59" fmla="*/ 29 h 36"/>
                  <a:gd name="T60" fmla="*/ 0 w 40"/>
                  <a:gd name="T61" fmla="*/ 29 h 36"/>
                  <a:gd name="T62" fmla="*/ 0 w 40"/>
                  <a:gd name="T63" fmla="*/ 31 h 36"/>
                  <a:gd name="T64" fmla="*/ 4 w 40"/>
                  <a:gd name="T65" fmla="*/ 35 h 36"/>
                  <a:gd name="T66" fmla="*/ 4 w 40"/>
                  <a:gd name="T67" fmla="*/ 35 h 36"/>
                  <a:gd name="T68" fmla="*/ 8 w 40"/>
                  <a:gd name="T69" fmla="*/ 35 h 36"/>
                  <a:gd name="T70" fmla="*/ 9 w 40"/>
                  <a:gd name="T71" fmla="*/ 35 h 36"/>
                  <a:gd name="T72" fmla="*/ 15 w 40"/>
                  <a:gd name="T73" fmla="*/ 35 h 36"/>
                  <a:gd name="T74" fmla="*/ 18 w 40"/>
                  <a:gd name="T75" fmla="*/ 35 h 36"/>
                  <a:gd name="T76" fmla="*/ 21 w 40"/>
                  <a:gd name="T77" fmla="*/ 35 h 36"/>
                  <a:gd name="T78" fmla="*/ 23 w 40"/>
                  <a:gd name="T79" fmla="*/ 35 h 36"/>
                  <a:gd name="T80" fmla="*/ 27 w 40"/>
                  <a:gd name="T81" fmla="*/ 35 h 36"/>
                  <a:gd name="T82" fmla="*/ 30 w 40"/>
                  <a:gd name="T83" fmla="*/ 35 h 36"/>
                  <a:gd name="T84" fmla="*/ 35 w 40"/>
                  <a:gd name="T85" fmla="*/ 31 h 36"/>
                  <a:gd name="T86" fmla="*/ 35 w 40"/>
                  <a:gd name="T87" fmla="*/ 31 h 36"/>
                  <a:gd name="T88" fmla="*/ 35 w 40"/>
                  <a:gd name="T89" fmla="*/ 31 h 36"/>
                  <a:gd name="T90" fmla="*/ 37 w 40"/>
                  <a:gd name="T91" fmla="*/ 31 h 36"/>
                  <a:gd name="T92" fmla="*/ 37 w 40"/>
                  <a:gd name="T93" fmla="*/ 31 h 36"/>
                  <a:gd name="T94" fmla="*/ 37 w 40"/>
                  <a:gd name="T95" fmla="*/ 31 h 36"/>
                  <a:gd name="T96" fmla="*/ 39 w 40"/>
                  <a:gd name="T97" fmla="*/ 29 h 36"/>
                  <a:gd name="T98" fmla="*/ 39 w 40"/>
                  <a:gd name="T99" fmla="*/ 29 h 36"/>
                  <a:gd name="T100" fmla="*/ 39 w 40"/>
                  <a:gd name="T101" fmla="*/ 26 h 36"/>
                  <a:gd name="T102" fmla="*/ 39 w 40"/>
                  <a:gd name="T103" fmla="*/ 26 h 36"/>
                  <a:gd name="T104" fmla="*/ 39 w 40"/>
                  <a:gd name="T105"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36">
                    <a:moveTo>
                      <a:pt x="37" y="0"/>
                    </a:moveTo>
                    <a:lnTo>
                      <a:pt x="35" y="0"/>
                    </a:lnTo>
                    <a:lnTo>
                      <a:pt x="35" y="0"/>
                    </a:lnTo>
                    <a:lnTo>
                      <a:pt x="35" y="0"/>
                    </a:lnTo>
                    <a:lnTo>
                      <a:pt x="35" y="0"/>
                    </a:lnTo>
                    <a:lnTo>
                      <a:pt x="33" y="0"/>
                    </a:lnTo>
                    <a:lnTo>
                      <a:pt x="33" y="0"/>
                    </a:lnTo>
                    <a:lnTo>
                      <a:pt x="33" y="0"/>
                    </a:lnTo>
                    <a:lnTo>
                      <a:pt x="33" y="0"/>
                    </a:lnTo>
                    <a:lnTo>
                      <a:pt x="29" y="0"/>
                    </a:lnTo>
                    <a:lnTo>
                      <a:pt x="29" y="0"/>
                    </a:lnTo>
                    <a:lnTo>
                      <a:pt x="29" y="0"/>
                    </a:lnTo>
                    <a:lnTo>
                      <a:pt x="29" y="0"/>
                    </a:lnTo>
                    <a:lnTo>
                      <a:pt x="27" y="0"/>
                    </a:lnTo>
                    <a:lnTo>
                      <a:pt x="27" y="0"/>
                    </a:lnTo>
                    <a:lnTo>
                      <a:pt x="27" y="0"/>
                    </a:lnTo>
                    <a:lnTo>
                      <a:pt x="27" y="0"/>
                    </a:lnTo>
                    <a:lnTo>
                      <a:pt x="24" y="3"/>
                    </a:lnTo>
                    <a:lnTo>
                      <a:pt x="24" y="3"/>
                    </a:lnTo>
                    <a:lnTo>
                      <a:pt x="22" y="4"/>
                    </a:lnTo>
                    <a:lnTo>
                      <a:pt x="22" y="4"/>
                    </a:lnTo>
                    <a:lnTo>
                      <a:pt x="19" y="7"/>
                    </a:lnTo>
                    <a:lnTo>
                      <a:pt x="19" y="7"/>
                    </a:lnTo>
                    <a:lnTo>
                      <a:pt x="19" y="7"/>
                    </a:lnTo>
                    <a:lnTo>
                      <a:pt x="19" y="7"/>
                    </a:lnTo>
                    <a:lnTo>
                      <a:pt x="16" y="10"/>
                    </a:lnTo>
                    <a:lnTo>
                      <a:pt x="16" y="10"/>
                    </a:lnTo>
                    <a:lnTo>
                      <a:pt x="15" y="10"/>
                    </a:lnTo>
                    <a:lnTo>
                      <a:pt x="15" y="10"/>
                    </a:lnTo>
                    <a:lnTo>
                      <a:pt x="12" y="11"/>
                    </a:lnTo>
                    <a:lnTo>
                      <a:pt x="12" y="11"/>
                    </a:lnTo>
                    <a:lnTo>
                      <a:pt x="12" y="11"/>
                    </a:lnTo>
                    <a:lnTo>
                      <a:pt x="12" y="11"/>
                    </a:lnTo>
                    <a:lnTo>
                      <a:pt x="9" y="14"/>
                    </a:lnTo>
                    <a:lnTo>
                      <a:pt x="9" y="14"/>
                    </a:lnTo>
                    <a:lnTo>
                      <a:pt x="9" y="14"/>
                    </a:lnTo>
                    <a:lnTo>
                      <a:pt x="9" y="14"/>
                    </a:lnTo>
                    <a:lnTo>
                      <a:pt x="7" y="14"/>
                    </a:lnTo>
                    <a:lnTo>
                      <a:pt x="7" y="14"/>
                    </a:lnTo>
                    <a:lnTo>
                      <a:pt x="7" y="14"/>
                    </a:lnTo>
                    <a:lnTo>
                      <a:pt x="7" y="14"/>
                    </a:lnTo>
                    <a:lnTo>
                      <a:pt x="4" y="16"/>
                    </a:lnTo>
                    <a:lnTo>
                      <a:pt x="4" y="16"/>
                    </a:lnTo>
                    <a:lnTo>
                      <a:pt x="4" y="16"/>
                    </a:lnTo>
                    <a:lnTo>
                      <a:pt x="4" y="16"/>
                    </a:lnTo>
                    <a:lnTo>
                      <a:pt x="4" y="16"/>
                    </a:lnTo>
                    <a:lnTo>
                      <a:pt x="4" y="16"/>
                    </a:lnTo>
                    <a:lnTo>
                      <a:pt x="4" y="16"/>
                    </a:lnTo>
                    <a:lnTo>
                      <a:pt x="4" y="16"/>
                    </a:lnTo>
                    <a:lnTo>
                      <a:pt x="4" y="18"/>
                    </a:lnTo>
                    <a:lnTo>
                      <a:pt x="4" y="18"/>
                    </a:lnTo>
                    <a:lnTo>
                      <a:pt x="4" y="18"/>
                    </a:lnTo>
                    <a:lnTo>
                      <a:pt x="4" y="18"/>
                    </a:lnTo>
                    <a:lnTo>
                      <a:pt x="4" y="18"/>
                    </a:lnTo>
                    <a:lnTo>
                      <a:pt x="4" y="18"/>
                    </a:lnTo>
                    <a:lnTo>
                      <a:pt x="4" y="18"/>
                    </a:lnTo>
                    <a:lnTo>
                      <a:pt x="4" y="18"/>
                    </a:lnTo>
                    <a:lnTo>
                      <a:pt x="4" y="20"/>
                    </a:lnTo>
                    <a:lnTo>
                      <a:pt x="4" y="20"/>
                    </a:lnTo>
                    <a:lnTo>
                      <a:pt x="4" y="20"/>
                    </a:lnTo>
                    <a:lnTo>
                      <a:pt x="4" y="20"/>
                    </a:lnTo>
                    <a:lnTo>
                      <a:pt x="4" y="20"/>
                    </a:lnTo>
                    <a:lnTo>
                      <a:pt x="4" y="20"/>
                    </a:lnTo>
                    <a:lnTo>
                      <a:pt x="4" y="20"/>
                    </a:lnTo>
                    <a:lnTo>
                      <a:pt x="4" y="20"/>
                    </a:lnTo>
                    <a:lnTo>
                      <a:pt x="2" y="21"/>
                    </a:lnTo>
                    <a:lnTo>
                      <a:pt x="2" y="21"/>
                    </a:lnTo>
                    <a:lnTo>
                      <a:pt x="2" y="21"/>
                    </a:lnTo>
                    <a:lnTo>
                      <a:pt x="2" y="21"/>
                    </a:lnTo>
                    <a:lnTo>
                      <a:pt x="2" y="21"/>
                    </a:lnTo>
                    <a:lnTo>
                      <a:pt x="2" y="21"/>
                    </a:lnTo>
                    <a:lnTo>
                      <a:pt x="2" y="21"/>
                    </a:lnTo>
                    <a:lnTo>
                      <a:pt x="2" y="21"/>
                    </a:lnTo>
                    <a:lnTo>
                      <a:pt x="0" y="21"/>
                    </a:lnTo>
                    <a:lnTo>
                      <a:pt x="0" y="21"/>
                    </a:lnTo>
                    <a:lnTo>
                      <a:pt x="0" y="21"/>
                    </a:lnTo>
                    <a:lnTo>
                      <a:pt x="0" y="21"/>
                    </a:lnTo>
                    <a:lnTo>
                      <a:pt x="0" y="21"/>
                    </a:lnTo>
                    <a:lnTo>
                      <a:pt x="0" y="21"/>
                    </a:lnTo>
                    <a:lnTo>
                      <a:pt x="0" y="21"/>
                    </a:lnTo>
                    <a:lnTo>
                      <a:pt x="0" y="21"/>
                    </a:lnTo>
                    <a:lnTo>
                      <a:pt x="0" y="23"/>
                    </a:lnTo>
                    <a:lnTo>
                      <a:pt x="0" y="23"/>
                    </a:lnTo>
                    <a:lnTo>
                      <a:pt x="0" y="23"/>
                    </a:lnTo>
                    <a:lnTo>
                      <a:pt x="0" y="23"/>
                    </a:lnTo>
                    <a:lnTo>
                      <a:pt x="0" y="26"/>
                    </a:lnTo>
                    <a:lnTo>
                      <a:pt x="0" y="26"/>
                    </a:lnTo>
                    <a:lnTo>
                      <a:pt x="0" y="26"/>
                    </a:lnTo>
                    <a:lnTo>
                      <a:pt x="0" y="26"/>
                    </a:lnTo>
                    <a:lnTo>
                      <a:pt x="0" y="29"/>
                    </a:lnTo>
                    <a:lnTo>
                      <a:pt x="0" y="29"/>
                    </a:lnTo>
                    <a:lnTo>
                      <a:pt x="0" y="29"/>
                    </a:lnTo>
                    <a:lnTo>
                      <a:pt x="0" y="29"/>
                    </a:lnTo>
                    <a:lnTo>
                      <a:pt x="0" y="31"/>
                    </a:lnTo>
                    <a:lnTo>
                      <a:pt x="0" y="31"/>
                    </a:lnTo>
                    <a:lnTo>
                      <a:pt x="0" y="31"/>
                    </a:lnTo>
                    <a:lnTo>
                      <a:pt x="4" y="31"/>
                    </a:lnTo>
                    <a:lnTo>
                      <a:pt x="4" y="35"/>
                    </a:lnTo>
                    <a:lnTo>
                      <a:pt x="4" y="35"/>
                    </a:lnTo>
                    <a:lnTo>
                      <a:pt x="4" y="35"/>
                    </a:lnTo>
                    <a:lnTo>
                      <a:pt x="4" y="35"/>
                    </a:lnTo>
                    <a:lnTo>
                      <a:pt x="4" y="35"/>
                    </a:lnTo>
                    <a:lnTo>
                      <a:pt x="4" y="35"/>
                    </a:lnTo>
                    <a:lnTo>
                      <a:pt x="4" y="35"/>
                    </a:lnTo>
                    <a:lnTo>
                      <a:pt x="8" y="35"/>
                    </a:lnTo>
                    <a:lnTo>
                      <a:pt x="8" y="35"/>
                    </a:lnTo>
                    <a:lnTo>
                      <a:pt x="9" y="35"/>
                    </a:lnTo>
                    <a:lnTo>
                      <a:pt x="9" y="35"/>
                    </a:lnTo>
                    <a:lnTo>
                      <a:pt x="12" y="35"/>
                    </a:lnTo>
                    <a:lnTo>
                      <a:pt x="12" y="35"/>
                    </a:lnTo>
                    <a:lnTo>
                      <a:pt x="15" y="35"/>
                    </a:lnTo>
                    <a:lnTo>
                      <a:pt x="15" y="35"/>
                    </a:lnTo>
                    <a:lnTo>
                      <a:pt x="18" y="35"/>
                    </a:lnTo>
                    <a:lnTo>
                      <a:pt x="18" y="35"/>
                    </a:lnTo>
                    <a:lnTo>
                      <a:pt x="18" y="35"/>
                    </a:lnTo>
                    <a:lnTo>
                      <a:pt x="18" y="35"/>
                    </a:lnTo>
                    <a:lnTo>
                      <a:pt x="21" y="35"/>
                    </a:lnTo>
                    <a:lnTo>
                      <a:pt x="21" y="35"/>
                    </a:lnTo>
                    <a:lnTo>
                      <a:pt x="23" y="35"/>
                    </a:lnTo>
                    <a:lnTo>
                      <a:pt x="23" y="35"/>
                    </a:lnTo>
                    <a:lnTo>
                      <a:pt x="26" y="35"/>
                    </a:lnTo>
                    <a:lnTo>
                      <a:pt x="26" y="35"/>
                    </a:lnTo>
                    <a:lnTo>
                      <a:pt x="27" y="35"/>
                    </a:lnTo>
                    <a:lnTo>
                      <a:pt x="27" y="35"/>
                    </a:lnTo>
                    <a:lnTo>
                      <a:pt x="30" y="35"/>
                    </a:lnTo>
                    <a:lnTo>
                      <a:pt x="30" y="35"/>
                    </a:lnTo>
                    <a:lnTo>
                      <a:pt x="33" y="35"/>
                    </a:lnTo>
                    <a:lnTo>
                      <a:pt x="33" y="35"/>
                    </a:lnTo>
                    <a:lnTo>
                      <a:pt x="35" y="31"/>
                    </a:lnTo>
                    <a:lnTo>
                      <a:pt x="35" y="31"/>
                    </a:lnTo>
                    <a:lnTo>
                      <a:pt x="35" y="31"/>
                    </a:lnTo>
                    <a:lnTo>
                      <a:pt x="35" y="31"/>
                    </a:lnTo>
                    <a:lnTo>
                      <a:pt x="35" y="31"/>
                    </a:lnTo>
                    <a:lnTo>
                      <a:pt x="35" y="31"/>
                    </a:lnTo>
                    <a:lnTo>
                      <a:pt x="35" y="31"/>
                    </a:lnTo>
                    <a:lnTo>
                      <a:pt x="35" y="31"/>
                    </a:lnTo>
                    <a:lnTo>
                      <a:pt x="37" y="31"/>
                    </a:lnTo>
                    <a:lnTo>
                      <a:pt x="37" y="31"/>
                    </a:lnTo>
                    <a:lnTo>
                      <a:pt x="37" y="31"/>
                    </a:lnTo>
                    <a:lnTo>
                      <a:pt x="37" y="31"/>
                    </a:lnTo>
                    <a:lnTo>
                      <a:pt x="37" y="31"/>
                    </a:lnTo>
                    <a:lnTo>
                      <a:pt x="37" y="31"/>
                    </a:lnTo>
                    <a:lnTo>
                      <a:pt x="37" y="31"/>
                    </a:lnTo>
                    <a:lnTo>
                      <a:pt x="37" y="31"/>
                    </a:lnTo>
                    <a:lnTo>
                      <a:pt x="39" y="29"/>
                    </a:lnTo>
                    <a:lnTo>
                      <a:pt x="39" y="29"/>
                    </a:lnTo>
                    <a:lnTo>
                      <a:pt x="39" y="29"/>
                    </a:lnTo>
                    <a:lnTo>
                      <a:pt x="39" y="29"/>
                    </a:lnTo>
                    <a:lnTo>
                      <a:pt x="39" y="29"/>
                    </a:lnTo>
                    <a:lnTo>
                      <a:pt x="39" y="29"/>
                    </a:lnTo>
                    <a:lnTo>
                      <a:pt x="39" y="29"/>
                    </a:lnTo>
                    <a:lnTo>
                      <a:pt x="39" y="29"/>
                    </a:lnTo>
                    <a:lnTo>
                      <a:pt x="39" y="26"/>
                    </a:lnTo>
                    <a:lnTo>
                      <a:pt x="39" y="26"/>
                    </a:lnTo>
                    <a:lnTo>
                      <a:pt x="39" y="26"/>
                    </a:lnTo>
                    <a:lnTo>
                      <a:pt x="39" y="26"/>
                    </a:lnTo>
                    <a:lnTo>
                      <a:pt x="39" y="25"/>
                    </a:lnTo>
                    <a:lnTo>
                      <a:pt x="39" y="25"/>
                    </a:lnTo>
                    <a:lnTo>
                      <a:pt x="39" y="25"/>
                    </a:lnTo>
                    <a:lnTo>
                      <a:pt x="39" y="25"/>
                    </a:lnTo>
                    <a:lnTo>
                      <a:pt x="39" y="2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99" name="Oval 127">
                <a:extLst>
                  <a:ext uri="{FF2B5EF4-FFF2-40B4-BE49-F238E27FC236}">
                    <a16:creationId xmlns:a16="http://schemas.microsoft.com/office/drawing/2014/main" id="{5DA4F399-328E-4BBA-BB16-8CBA2275CF20}"/>
                  </a:ext>
                </a:extLst>
              </p:cNvPr>
              <p:cNvSpPr>
                <a:spLocks noChangeArrowheads="1"/>
              </p:cNvSpPr>
              <p:nvPr/>
            </p:nvSpPr>
            <p:spPr bwMode="auto">
              <a:xfrm>
                <a:off x="441" y="46"/>
                <a:ext cx="11" cy="11"/>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00" name="Oval 128">
                <a:extLst>
                  <a:ext uri="{FF2B5EF4-FFF2-40B4-BE49-F238E27FC236}">
                    <a16:creationId xmlns:a16="http://schemas.microsoft.com/office/drawing/2014/main" id="{6B71CFC7-1C4F-4AEB-B570-FBD8140732B1}"/>
                  </a:ext>
                </a:extLst>
              </p:cNvPr>
              <p:cNvSpPr>
                <a:spLocks noChangeArrowheads="1"/>
              </p:cNvSpPr>
              <p:nvPr/>
            </p:nvSpPr>
            <p:spPr bwMode="auto">
              <a:xfrm>
                <a:off x="464" y="46"/>
                <a:ext cx="11" cy="16"/>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01" name="その他">
                <a:extLst>
                  <a:ext uri="{FF2B5EF4-FFF2-40B4-BE49-F238E27FC236}">
                    <a16:creationId xmlns:a16="http://schemas.microsoft.com/office/drawing/2014/main" id="{D83F0290-6163-4509-BAAD-8AEEDECAD95B}"/>
                  </a:ext>
                </a:extLst>
              </p:cNvPr>
              <p:cNvSpPr>
                <a:spLocks/>
              </p:cNvSpPr>
              <p:nvPr/>
            </p:nvSpPr>
            <p:spPr bwMode="auto">
              <a:xfrm>
                <a:off x="490" y="94"/>
                <a:ext cx="9" cy="19"/>
              </a:xfrm>
              <a:custGeom>
                <a:avLst/>
                <a:gdLst>
                  <a:gd name="T0" fmla="*/ 0 w 9"/>
                  <a:gd name="T1" fmla="*/ 0 h 19"/>
                  <a:gd name="T2" fmla="*/ 0 w 9"/>
                  <a:gd name="T3" fmla="*/ 2 h 19"/>
                  <a:gd name="T4" fmla="*/ 0 w 9"/>
                  <a:gd name="T5" fmla="*/ 2 h 19"/>
                  <a:gd name="T6" fmla="*/ 0 w 9"/>
                  <a:gd name="T7" fmla="*/ 3 h 19"/>
                  <a:gd name="T8" fmla="*/ 0 w 9"/>
                  <a:gd name="T9" fmla="*/ 3 h 19"/>
                  <a:gd name="T10" fmla="*/ 0 w 9"/>
                  <a:gd name="T11" fmla="*/ 6 h 19"/>
                  <a:gd name="T12" fmla="*/ 0 w 9"/>
                  <a:gd name="T13" fmla="*/ 6 h 19"/>
                  <a:gd name="T14" fmla="*/ 0 w 9"/>
                  <a:gd name="T15" fmla="*/ 6 h 19"/>
                  <a:gd name="T16" fmla="*/ 0 w 9"/>
                  <a:gd name="T17" fmla="*/ 6 h 19"/>
                  <a:gd name="T18" fmla="*/ 0 w 9"/>
                  <a:gd name="T19" fmla="*/ 9 h 19"/>
                  <a:gd name="T20" fmla="*/ 0 w 9"/>
                  <a:gd name="T21" fmla="*/ 9 h 19"/>
                  <a:gd name="T22" fmla="*/ 0 w 9"/>
                  <a:gd name="T23" fmla="*/ 11 h 19"/>
                  <a:gd name="T24" fmla="*/ 0 w 9"/>
                  <a:gd name="T25" fmla="*/ 11 h 19"/>
                  <a:gd name="T26" fmla="*/ 0 w 9"/>
                  <a:gd name="T27" fmla="*/ 13 h 19"/>
                  <a:gd name="T28" fmla="*/ 0 w 9"/>
                  <a:gd name="T29" fmla="*/ 13 h 19"/>
                  <a:gd name="T30" fmla="*/ 0 w 9"/>
                  <a:gd name="T31" fmla="*/ 13 h 19"/>
                  <a:gd name="T32" fmla="*/ 3 w 9"/>
                  <a:gd name="T33" fmla="*/ 13 h 19"/>
                  <a:gd name="T34" fmla="*/ 3 w 9"/>
                  <a:gd name="T35" fmla="*/ 16 h 19"/>
                  <a:gd name="T36" fmla="*/ 3 w 9"/>
                  <a:gd name="T37" fmla="*/ 16 h 19"/>
                  <a:gd name="T38" fmla="*/ 3 w 9"/>
                  <a:gd name="T39" fmla="*/ 16 h 19"/>
                  <a:gd name="T40" fmla="*/ 3 w 9"/>
                  <a:gd name="T41" fmla="*/ 16 h 19"/>
                  <a:gd name="T42" fmla="*/ 3 w 9"/>
                  <a:gd name="T43" fmla="*/ 17 h 19"/>
                  <a:gd name="T44" fmla="*/ 3 w 9"/>
                  <a:gd name="T45" fmla="*/ 17 h 19"/>
                  <a:gd name="T46" fmla="*/ 3 w 9"/>
                  <a:gd name="T47" fmla="*/ 17 h 19"/>
                  <a:gd name="T48" fmla="*/ 7 w 9"/>
                  <a:gd name="T49" fmla="*/ 17 h 19"/>
                  <a:gd name="T50" fmla="*/ 7 w 9"/>
                  <a:gd name="T51" fmla="*/ 18 h 19"/>
                  <a:gd name="T52" fmla="*/ 7 w 9"/>
                  <a:gd name="T53" fmla="*/ 18 h 19"/>
                  <a:gd name="T54" fmla="*/ 7 w 9"/>
                  <a:gd name="T55" fmla="*/ 18 h 19"/>
                  <a:gd name="T56" fmla="*/ 7 w 9"/>
                  <a:gd name="T57" fmla="*/ 18 h 19"/>
                  <a:gd name="T58" fmla="*/ 7 w 9"/>
                  <a:gd name="T59" fmla="*/ 18 h 19"/>
                  <a:gd name="T60" fmla="*/ 7 w 9"/>
                  <a:gd name="T61" fmla="*/ 18 h 19"/>
                  <a:gd name="T62" fmla="*/ 7 w 9"/>
                  <a:gd name="T63" fmla="*/ 18 h 19"/>
                  <a:gd name="T64" fmla="*/ 8 w 9"/>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9">
                    <a:moveTo>
                      <a:pt x="0" y="0"/>
                    </a:moveTo>
                    <a:lnTo>
                      <a:pt x="0" y="2"/>
                    </a:lnTo>
                    <a:lnTo>
                      <a:pt x="0" y="2"/>
                    </a:lnTo>
                    <a:lnTo>
                      <a:pt x="0" y="3"/>
                    </a:lnTo>
                    <a:lnTo>
                      <a:pt x="0" y="3"/>
                    </a:lnTo>
                    <a:lnTo>
                      <a:pt x="0" y="6"/>
                    </a:lnTo>
                    <a:lnTo>
                      <a:pt x="0" y="6"/>
                    </a:lnTo>
                    <a:lnTo>
                      <a:pt x="0" y="6"/>
                    </a:lnTo>
                    <a:lnTo>
                      <a:pt x="0" y="6"/>
                    </a:lnTo>
                    <a:lnTo>
                      <a:pt x="0" y="9"/>
                    </a:lnTo>
                    <a:lnTo>
                      <a:pt x="0" y="9"/>
                    </a:lnTo>
                    <a:lnTo>
                      <a:pt x="0" y="11"/>
                    </a:lnTo>
                    <a:lnTo>
                      <a:pt x="0" y="11"/>
                    </a:lnTo>
                    <a:lnTo>
                      <a:pt x="0" y="13"/>
                    </a:lnTo>
                    <a:lnTo>
                      <a:pt x="0" y="13"/>
                    </a:lnTo>
                    <a:lnTo>
                      <a:pt x="0" y="13"/>
                    </a:lnTo>
                    <a:lnTo>
                      <a:pt x="3" y="13"/>
                    </a:lnTo>
                    <a:lnTo>
                      <a:pt x="3" y="16"/>
                    </a:lnTo>
                    <a:lnTo>
                      <a:pt x="3" y="16"/>
                    </a:lnTo>
                    <a:lnTo>
                      <a:pt x="3" y="16"/>
                    </a:lnTo>
                    <a:lnTo>
                      <a:pt x="3" y="16"/>
                    </a:lnTo>
                    <a:lnTo>
                      <a:pt x="3" y="17"/>
                    </a:lnTo>
                    <a:lnTo>
                      <a:pt x="3" y="17"/>
                    </a:lnTo>
                    <a:lnTo>
                      <a:pt x="3" y="17"/>
                    </a:lnTo>
                    <a:lnTo>
                      <a:pt x="7" y="17"/>
                    </a:lnTo>
                    <a:lnTo>
                      <a:pt x="7" y="18"/>
                    </a:lnTo>
                    <a:lnTo>
                      <a:pt x="7" y="18"/>
                    </a:lnTo>
                    <a:lnTo>
                      <a:pt x="7" y="18"/>
                    </a:lnTo>
                    <a:lnTo>
                      <a:pt x="7" y="18"/>
                    </a:lnTo>
                    <a:lnTo>
                      <a:pt x="7" y="18"/>
                    </a:lnTo>
                    <a:lnTo>
                      <a:pt x="7" y="18"/>
                    </a:lnTo>
                    <a:lnTo>
                      <a:pt x="7" y="18"/>
                    </a:lnTo>
                    <a:lnTo>
                      <a:pt x="8" y="1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2" name="その他">
                <a:extLst>
                  <a:ext uri="{FF2B5EF4-FFF2-40B4-BE49-F238E27FC236}">
                    <a16:creationId xmlns:a16="http://schemas.microsoft.com/office/drawing/2014/main" id="{CE13EF21-806A-45A9-9EFA-F35B5FD515EA}"/>
                  </a:ext>
                </a:extLst>
              </p:cNvPr>
              <p:cNvSpPr>
                <a:spLocks/>
              </p:cNvSpPr>
              <p:nvPr/>
            </p:nvSpPr>
            <p:spPr bwMode="auto">
              <a:xfrm>
                <a:off x="482" y="106"/>
                <a:ext cx="12" cy="8"/>
              </a:xfrm>
              <a:custGeom>
                <a:avLst/>
                <a:gdLst>
                  <a:gd name="T0" fmla="*/ 11 w 12"/>
                  <a:gd name="T1" fmla="*/ 0 h 8"/>
                  <a:gd name="T2" fmla="*/ 9 w 12"/>
                  <a:gd name="T3" fmla="*/ 2 h 8"/>
                  <a:gd name="T4" fmla="*/ 9 w 12"/>
                  <a:gd name="T5" fmla="*/ 2 h 8"/>
                  <a:gd name="T6" fmla="*/ 9 w 12"/>
                  <a:gd name="T7" fmla="*/ 2 h 8"/>
                  <a:gd name="T8" fmla="*/ 9 w 12"/>
                  <a:gd name="T9" fmla="*/ 2 h 8"/>
                  <a:gd name="T10" fmla="*/ 8 w 12"/>
                  <a:gd name="T11" fmla="*/ 4 h 8"/>
                  <a:gd name="T12" fmla="*/ 8 w 12"/>
                  <a:gd name="T13" fmla="*/ 4 h 8"/>
                  <a:gd name="T14" fmla="*/ 8 w 12"/>
                  <a:gd name="T15" fmla="*/ 4 h 8"/>
                  <a:gd name="T16" fmla="*/ 8 w 12"/>
                  <a:gd name="T17" fmla="*/ 4 h 8"/>
                  <a:gd name="T18" fmla="*/ 5 w 12"/>
                  <a:gd name="T19" fmla="*/ 7 h 8"/>
                  <a:gd name="T20" fmla="*/ 5 w 12"/>
                  <a:gd name="T21" fmla="*/ 7 h 8"/>
                  <a:gd name="T22" fmla="*/ 5 w 12"/>
                  <a:gd name="T23" fmla="*/ 7 h 8"/>
                  <a:gd name="T24" fmla="*/ 5 w 12"/>
                  <a:gd name="T25" fmla="*/ 7 h 8"/>
                  <a:gd name="T26" fmla="*/ 5 w 12"/>
                  <a:gd name="T27" fmla="*/ 7 h 8"/>
                  <a:gd name="T28" fmla="*/ 5 w 12"/>
                  <a:gd name="T29" fmla="*/ 7 h 8"/>
                  <a:gd name="T30" fmla="*/ 5 w 12"/>
                  <a:gd name="T31" fmla="*/ 7 h 8"/>
                  <a:gd name="T32" fmla="*/ 5 w 12"/>
                  <a:gd name="T33" fmla="*/ 7 h 8"/>
                  <a:gd name="T34" fmla="*/ 3 w 12"/>
                  <a:gd name="T35" fmla="*/ 7 h 8"/>
                  <a:gd name="T36" fmla="*/ 3 w 12"/>
                  <a:gd name="T37" fmla="*/ 7 h 8"/>
                  <a:gd name="T38" fmla="*/ 3 w 12"/>
                  <a:gd name="T39" fmla="*/ 7 h 8"/>
                  <a:gd name="T40" fmla="*/ 3 w 12"/>
                  <a:gd name="T41" fmla="*/ 7 h 8"/>
                  <a:gd name="T42" fmla="*/ 2 w 12"/>
                  <a:gd name="T43" fmla="*/ 7 h 8"/>
                  <a:gd name="T44" fmla="*/ 2 w 12"/>
                  <a:gd name="T45" fmla="*/ 7 h 8"/>
                  <a:gd name="T46" fmla="*/ 2 w 12"/>
                  <a:gd name="T47" fmla="*/ 7 h 8"/>
                  <a:gd name="T48" fmla="*/ 2 w 12"/>
                  <a:gd name="T49" fmla="*/ 7 h 8"/>
                  <a:gd name="T50" fmla="*/ 0 w 12"/>
                  <a:gd name="T51" fmla="*/ 7 h 8"/>
                  <a:gd name="T52" fmla="*/ 0 w 12"/>
                  <a:gd name="T53" fmla="*/ 7 h 8"/>
                  <a:gd name="T54" fmla="*/ 0 w 12"/>
                  <a:gd name="T55" fmla="*/ 7 h 8"/>
                  <a:gd name="T56" fmla="*/ 0 w 12"/>
                  <a:gd name="T57" fmla="*/ 7 h 8"/>
                  <a:gd name="T58" fmla="*/ 0 w 12"/>
                  <a:gd name="T59" fmla="*/ 7 h 8"/>
                  <a:gd name="T60" fmla="*/ 0 w 12"/>
                  <a:gd name="T61" fmla="*/ 7 h 8"/>
                  <a:gd name="T62" fmla="*/ 0 w 12"/>
                  <a:gd name="T63" fmla="*/ 7 h 8"/>
                  <a:gd name="T64" fmla="*/ 0 w 12"/>
                  <a:gd name="T6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8">
                    <a:moveTo>
                      <a:pt x="11" y="0"/>
                    </a:moveTo>
                    <a:lnTo>
                      <a:pt x="9" y="2"/>
                    </a:lnTo>
                    <a:lnTo>
                      <a:pt x="9" y="2"/>
                    </a:lnTo>
                    <a:lnTo>
                      <a:pt x="9" y="2"/>
                    </a:lnTo>
                    <a:lnTo>
                      <a:pt x="9" y="2"/>
                    </a:lnTo>
                    <a:lnTo>
                      <a:pt x="8" y="4"/>
                    </a:lnTo>
                    <a:lnTo>
                      <a:pt x="8" y="4"/>
                    </a:lnTo>
                    <a:lnTo>
                      <a:pt x="8" y="4"/>
                    </a:lnTo>
                    <a:lnTo>
                      <a:pt x="8" y="4"/>
                    </a:lnTo>
                    <a:lnTo>
                      <a:pt x="5" y="7"/>
                    </a:lnTo>
                    <a:lnTo>
                      <a:pt x="5" y="7"/>
                    </a:lnTo>
                    <a:lnTo>
                      <a:pt x="5" y="7"/>
                    </a:lnTo>
                    <a:lnTo>
                      <a:pt x="5" y="7"/>
                    </a:lnTo>
                    <a:lnTo>
                      <a:pt x="5" y="7"/>
                    </a:lnTo>
                    <a:lnTo>
                      <a:pt x="5" y="7"/>
                    </a:lnTo>
                    <a:lnTo>
                      <a:pt x="5" y="7"/>
                    </a:lnTo>
                    <a:lnTo>
                      <a:pt x="5" y="7"/>
                    </a:lnTo>
                    <a:lnTo>
                      <a:pt x="3" y="7"/>
                    </a:lnTo>
                    <a:lnTo>
                      <a:pt x="3" y="7"/>
                    </a:lnTo>
                    <a:lnTo>
                      <a:pt x="3" y="7"/>
                    </a:lnTo>
                    <a:lnTo>
                      <a:pt x="3" y="7"/>
                    </a:lnTo>
                    <a:lnTo>
                      <a:pt x="2" y="7"/>
                    </a:lnTo>
                    <a:lnTo>
                      <a:pt x="2" y="7"/>
                    </a:lnTo>
                    <a:lnTo>
                      <a:pt x="2" y="7"/>
                    </a:lnTo>
                    <a:lnTo>
                      <a:pt x="2" y="7"/>
                    </a:lnTo>
                    <a:lnTo>
                      <a:pt x="0" y="7"/>
                    </a:lnTo>
                    <a:lnTo>
                      <a:pt x="0" y="7"/>
                    </a:lnTo>
                    <a:lnTo>
                      <a:pt x="0" y="7"/>
                    </a:lnTo>
                    <a:lnTo>
                      <a:pt x="0" y="7"/>
                    </a:lnTo>
                    <a:lnTo>
                      <a:pt x="0" y="7"/>
                    </a:lnTo>
                    <a:lnTo>
                      <a:pt x="0" y="7"/>
                    </a:lnTo>
                    <a:lnTo>
                      <a:pt x="0" y="7"/>
                    </a:lnTo>
                    <a:lnTo>
                      <a:pt x="0" y="7"/>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3" name="その他">
                <a:extLst>
                  <a:ext uri="{FF2B5EF4-FFF2-40B4-BE49-F238E27FC236}">
                    <a16:creationId xmlns:a16="http://schemas.microsoft.com/office/drawing/2014/main" id="{92EC715C-1921-4F3B-B447-8E6E086E13F3}"/>
                  </a:ext>
                </a:extLst>
              </p:cNvPr>
              <p:cNvSpPr>
                <a:spLocks/>
              </p:cNvSpPr>
              <p:nvPr/>
            </p:nvSpPr>
            <p:spPr bwMode="auto">
              <a:xfrm>
                <a:off x="425" y="97"/>
                <a:ext cx="22" cy="55"/>
              </a:xfrm>
              <a:custGeom>
                <a:avLst/>
                <a:gdLst>
                  <a:gd name="T0" fmla="*/ 0 w 22"/>
                  <a:gd name="T1" fmla="*/ 2 h 55"/>
                  <a:gd name="T2" fmla="*/ 0 w 22"/>
                  <a:gd name="T3" fmla="*/ 2 h 55"/>
                  <a:gd name="T4" fmla="*/ 0 w 22"/>
                  <a:gd name="T5" fmla="*/ 4 h 55"/>
                  <a:gd name="T6" fmla="*/ 0 w 22"/>
                  <a:gd name="T7" fmla="*/ 4 h 55"/>
                  <a:gd name="T8" fmla="*/ 0 w 22"/>
                  <a:gd name="T9" fmla="*/ 7 h 55"/>
                  <a:gd name="T10" fmla="*/ 0 w 22"/>
                  <a:gd name="T11" fmla="*/ 7 h 55"/>
                  <a:gd name="T12" fmla="*/ 0 w 22"/>
                  <a:gd name="T13" fmla="*/ 9 h 55"/>
                  <a:gd name="T14" fmla="*/ 0 w 22"/>
                  <a:gd name="T15" fmla="*/ 9 h 55"/>
                  <a:gd name="T16" fmla="*/ 0 w 22"/>
                  <a:gd name="T17" fmla="*/ 12 h 55"/>
                  <a:gd name="T18" fmla="*/ 0 w 22"/>
                  <a:gd name="T19" fmla="*/ 12 h 55"/>
                  <a:gd name="T20" fmla="*/ 0 w 22"/>
                  <a:gd name="T21" fmla="*/ 13 h 55"/>
                  <a:gd name="T22" fmla="*/ 0 w 22"/>
                  <a:gd name="T23" fmla="*/ 13 h 55"/>
                  <a:gd name="T24" fmla="*/ 0 w 22"/>
                  <a:gd name="T25" fmla="*/ 15 h 55"/>
                  <a:gd name="T26" fmla="*/ 0 w 22"/>
                  <a:gd name="T27" fmla="*/ 15 h 55"/>
                  <a:gd name="T28" fmla="*/ 0 w 22"/>
                  <a:gd name="T29" fmla="*/ 15 h 55"/>
                  <a:gd name="T30" fmla="*/ 0 w 22"/>
                  <a:gd name="T31" fmla="*/ 15 h 55"/>
                  <a:gd name="T32" fmla="*/ 4 w 22"/>
                  <a:gd name="T33" fmla="*/ 18 h 55"/>
                  <a:gd name="T34" fmla="*/ 4 w 22"/>
                  <a:gd name="T35" fmla="*/ 18 h 55"/>
                  <a:gd name="T36" fmla="*/ 4 w 22"/>
                  <a:gd name="T37" fmla="*/ 20 h 55"/>
                  <a:gd name="T38" fmla="*/ 4 w 22"/>
                  <a:gd name="T39" fmla="*/ 20 h 55"/>
                  <a:gd name="T40" fmla="*/ 4 w 22"/>
                  <a:gd name="T41" fmla="*/ 24 h 55"/>
                  <a:gd name="T42" fmla="*/ 4 w 22"/>
                  <a:gd name="T43" fmla="*/ 24 h 55"/>
                  <a:gd name="T44" fmla="*/ 4 w 22"/>
                  <a:gd name="T45" fmla="*/ 24 h 55"/>
                  <a:gd name="T46" fmla="*/ 4 w 22"/>
                  <a:gd name="T47" fmla="*/ 24 h 55"/>
                  <a:gd name="T48" fmla="*/ 4 w 22"/>
                  <a:gd name="T49" fmla="*/ 28 h 55"/>
                  <a:gd name="T50" fmla="*/ 4 w 22"/>
                  <a:gd name="T51" fmla="*/ 30 h 55"/>
                  <a:gd name="T52" fmla="*/ 4 w 22"/>
                  <a:gd name="T53" fmla="*/ 34 h 55"/>
                  <a:gd name="T54" fmla="*/ 4 w 22"/>
                  <a:gd name="T55" fmla="*/ 35 h 55"/>
                  <a:gd name="T56" fmla="*/ 8 w 22"/>
                  <a:gd name="T57" fmla="*/ 39 h 55"/>
                  <a:gd name="T58" fmla="*/ 8 w 22"/>
                  <a:gd name="T59" fmla="*/ 41 h 55"/>
                  <a:gd name="T60" fmla="*/ 10 w 22"/>
                  <a:gd name="T61" fmla="*/ 43 h 55"/>
                  <a:gd name="T62" fmla="*/ 10 w 22"/>
                  <a:gd name="T63" fmla="*/ 43 h 55"/>
                  <a:gd name="T64" fmla="*/ 12 w 22"/>
                  <a:gd name="T65" fmla="*/ 46 h 55"/>
                  <a:gd name="T66" fmla="*/ 12 w 22"/>
                  <a:gd name="T67" fmla="*/ 48 h 55"/>
                  <a:gd name="T68" fmla="*/ 13 w 22"/>
                  <a:gd name="T69" fmla="*/ 51 h 55"/>
                  <a:gd name="T70" fmla="*/ 13 w 22"/>
                  <a:gd name="T71" fmla="*/ 51 h 55"/>
                  <a:gd name="T72" fmla="*/ 16 w 22"/>
                  <a:gd name="T73" fmla="*/ 54 h 55"/>
                  <a:gd name="T74" fmla="*/ 16 w 22"/>
                  <a:gd name="T75" fmla="*/ 54 h 55"/>
                  <a:gd name="T76" fmla="*/ 19 w 22"/>
                  <a:gd name="T77" fmla="*/ 54 h 55"/>
                  <a:gd name="T78" fmla="*/ 19 w 22"/>
                  <a:gd name="T7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55">
                    <a:moveTo>
                      <a:pt x="2" y="0"/>
                    </a:moveTo>
                    <a:lnTo>
                      <a:pt x="0" y="2"/>
                    </a:lnTo>
                    <a:lnTo>
                      <a:pt x="0" y="2"/>
                    </a:lnTo>
                    <a:lnTo>
                      <a:pt x="0" y="2"/>
                    </a:lnTo>
                    <a:lnTo>
                      <a:pt x="0" y="2"/>
                    </a:lnTo>
                    <a:lnTo>
                      <a:pt x="0" y="4"/>
                    </a:lnTo>
                    <a:lnTo>
                      <a:pt x="0" y="4"/>
                    </a:lnTo>
                    <a:lnTo>
                      <a:pt x="0" y="4"/>
                    </a:lnTo>
                    <a:lnTo>
                      <a:pt x="0" y="4"/>
                    </a:lnTo>
                    <a:lnTo>
                      <a:pt x="0" y="7"/>
                    </a:lnTo>
                    <a:lnTo>
                      <a:pt x="0" y="7"/>
                    </a:lnTo>
                    <a:lnTo>
                      <a:pt x="0" y="7"/>
                    </a:lnTo>
                    <a:lnTo>
                      <a:pt x="0" y="7"/>
                    </a:lnTo>
                    <a:lnTo>
                      <a:pt x="0" y="9"/>
                    </a:lnTo>
                    <a:lnTo>
                      <a:pt x="0" y="9"/>
                    </a:lnTo>
                    <a:lnTo>
                      <a:pt x="0" y="9"/>
                    </a:lnTo>
                    <a:lnTo>
                      <a:pt x="0" y="9"/>
                    </a:lnTo>
                    <a:lnTo>
                      <a:pt x="0" y="12"/>
                    </a:lnTo>
                    <a:lnTo>
                      <a:pt x="0" y="12"/>
                    </a:lnTo>
                    <a:lnTo>
                      <a:pt x="0" y="12"/>
                    </a:lnTo>
                    <a:lnTo>
                      <a:pt x="0" y="12"/>
                    </a:lnTo>
                    <a:lnTo>
                      <a:pt x="0" y="13"/>
                    </a:lnTo>
                    <a:lnTo>
                      <a:pt x="0" y="13"/>
                    </a:lnTo>
                    <a:lnTo>
                      <a:pt x="0" y="13"/>
                    </a:lnTo>
                    <a:lnTo>
                      <a:pt x="0" y="13"/>
                    </a:lnTo>
                    <a:lnTo>
                      <a:pt x="0" y="15"/>
                    </a:lnTo>
                    <a:lnTo>
                      <a:pt x="0" y="15"/>
                    </a:lnTo>
                    <a:lnTo>
                      <a:pt x="0" y="15"/>
                    </a:lnTo>
                    <a:lnTo>
                      <a:pt x="0" y="15"/>
                    </a:lnTo>
                    <a:lnTo>
                      <a:pt x="0" y="15"/>
                    </a:lnTo>
                    <a:lnTo>
                      <a:pt x="0" y="15"/>
                    </a:lnTo>
                    <a:lnTo>
                      <a:pt x="0" y="15"/>
                    </a:lnTo>
                    <a:lnTo>
                      <a:pt x="4" y="15"/>
                    </a:lnTo>
                    <a:lnTo>
                      <a:pt x="4" y="18"/>
                    </a:lnTo>
                    <a:lnTo>
                      <a:pt x="4" y="18"/>
                    </a:lnTo>
                    <a:lnTo>
                      <a:pt x="4" y="18"/>
                    </a:lnTo>
                    <a:lnTo>
                      <a:pt x="4" y="18"/>
                    </a:lnTo>
                    <a:lnTo>
                      <a:pt x="4" y="20"/>
                    </a:lnTo>
                    <a:lnTo>
                      <a:pt x="4" y="20"/>
                    </a:lnTo>
                    <a:lnTo>
                      <a:pt x="4" y="20"/>
                    </a:lnTo>
                    <a:lnTo>
                      <a:pt x="4" y="20"/>
                    </a:lnTo>
                    <a:lnTo>
                      <a:pt x="4" y="24"/>
                    </a:lnTo>
                    <a:lnTo>
                      <a:pt x="4" y="24"/>
                    </a:lnTo>
                    <a:lnTo>
                      <a:pt x="4" y="24"/>
                    </a:lnTo>
                    <a:lnTo>
                      <a:pt x="4" y="24"/>
                    </a:lnTo>
                    <a:lnTo>
                      <a:pt x="4" y="24"/>
                    </a:lnTo>
                    <a:lnTo>
                      <a:pt x="4" y="24"/>
                    </a:lnTo>
                    <a:lnTo>
                      <a:pt x="4" y="24"/>
                    </a:lnTo>
                    <a:lnTo>
                      <a:pt x="4" y="24"/>
                    </a:lnTo>
                    <a:lnTo>
                      <a:pt x="4" y="28"/>
                    </a:lnTo>
                    <a:lnTo>
                      <a:pt x="4" y="28"/>
                    </a:lnTo>
                    <a:lnTo>
                      <a:pt x="4" y="30"/>
                    </a:lnTo>
                    <a:lnTo>
                      <a:pt x="4" y="30"/>
                    </a:lnTo>
                    <a:lnTo>
                      <a:pt x="4" y="34"/>
                    </a:lnTo>
                    <a:lnTo>
                      <a:pt x="4" y="34"/>
                    </a:lnTo>
                    <a:lnTo>
                      <a:pt x="4" y="35"/>
                    </a:lnTo>
                    <a:lnTo>
                      <a:pt x="8" y="35"/>
                    </a:lnTo>
                    <a:lnTo>
                      <a:pt x="8" y="39"/>
                    </a:lnTo>
                    <a:lnTo>
                      <a:pt x="8" y="39"/>
                    </a:lnTo>
                    <a:lnTo>
                      <a:pt x="8" y="41"/>
                    </a:lnTo>
                    <a:lnTo>
                      <a:pt x="10" y="41"/>
                    </a:lnTo>
                    <a:lnTo>
                      <a:pt x="10" y="43"/>
                    </a:lnTo>
                    <a:lnTo>
                      <a:pt x="10" y="43"/>
                    </a:lnTo>
                    <a:lnTo>
                      <a:pt x="10" y="43"/>
                    </a:lnTo>
                    <a:lnTo>
                      <a:pt x="12" y="43"/>
                    </a:lnTo>
                    <a:lnTo>
                      <a:pt x="12" y="46"/>
                    </a:lnTo>
                    <a:lnTo>
                      <a:pt x="12" y="46"/>
                    </a:lnTo>
                    <a:lnTo>
                      <a:pt x="12" y="48"/>
                    </a:lnTo>
                    <a:lnTo>
                      <a:pt x="13" y="48"/>
                    </a:lnTo>
                    <a:lnTo>
                      <a:pt x="13" y="51"/>
                    </a:lnTo>
                    <a:lnTo>
                      <a:pt x="13" y="51"/>
                    </a:lnTo>
                    <a:lnTo>
                      <a:pt x="13" y="51"/>
                    </a:lnTo>
                    <a:lnTo>
                      <a:pt x="16" y="51"/>
                    </a:lnTo>
                    <a:lnTo>
                      <a:pt x="16" y="54"/>
                    </a:lnTo>
                    <a:lnTo>
                      <a:pt x="16" y="54"/>
                    </a:lnTo>
                    <a:lnTo>
                      <a:pt x="16" y="54"/>
                    </a:lnTo>
                    <a:lnTo>
                      <a:pt x="19" y="54"/>
                    </a:lnTo>
                    <a:lnTo>
                      <a:pt x="19" y="54"/>
                    </a:lnTo>
                    <a:lnTo>
                      <a:pt x="19" y="54"/>
                    </a:lnTo>
                    <a:lnTo>
                      <a:pt x="19" y="54"/>
                    </a:lnTo>
                    <a:lnTo>
                      <a:pt x="21" y="54"/>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4" name="その他">
                <a:extLst>
                  <a:ext uri="{FF2B5EF4-FFF2-40B4-BE49-F238E27FC236}">
                    <a16:creationId xmlns:a16="http://schemas.microsoft.com/office/drawing/2014/main" id="{C302B1A9-606D-4CDC-9692-91562939F842}"/>
                  </a:ext>
                </a:extLst>
              </p:cNvPr>
              <p:cNvSpPr>
                <a:spLocks/>
              </p:cNvSpPr>
              <p:nvPr/>
            </p:nvSpPr>
            <p:spPr bwMode="auto">
              <a:xfrm>
                <a:off x="506" y="138"/>
                <a:ext cx="12" cy="32"/>
              </a:xfrm>
              <a:custGeom>
                <a:avLst/>
                <a:gdLst>
                  <a:gd name="T0" fmla="*/ 10 w 12"/>
                  <a:gd name="T1" fmla="*/ 0 h 32"/>
                  <a:gd name="T2" fmla="*/ 8 w 12"/>
                  <a:gd name="T3" fmla="*/ 2 h 32"/>
                  <a:gd name="T4" fmla="*/ 8 w 12"/>
                  <a:gd name="T5" fmla="*/ 2 h 32"/>
                  <a:gd name="T6" fmla="*/ 8 w 12"/>
                  <a:gd name="T7" fmla="*/ 3 h 32"/>
                  <a:gd name="T8" fmla="*/ 8 w 12"/>
                  <a:gd name="T9" fmla="*/ 3 h 32"/>
                  <a:gd name="T10" fmla="*/ 8 w 12"/>
                  <a:gd name="T11" fmla="*/ 6 h 32"/>
                  <a:gd name="T12" fmla="*/ 8 w 12"/>
                  <a:gd name="T13" fmla="*/ 6 h 32"/>
                  <a:gd name="T14" fmla="*/ 8 w 12"/>
                  <a:gd name="T15" fmla="*/ 6 h 32"/>
                  <a:gd name="T16" fmla="*/ 8 w 12"/>
                  <a:gd name="T17" fmla="*/ 6 h 32"/>
                  <a:gd name="T18" fmla="*/ 5 w 12"/>
                  <a:gd name="T19" fmla="*/ 9 h 32"/>
                  <a:gd name="T20" fmla="*/ 5 w 12"/>
                  <a:gd name="T21" fmla="*/ 9 h 32"/>
                  <a:gd name="T22" fmla="*/ 5 w 12"/>
                  <a:gd name="T23" fmla="*/ 9 h 32"/>
                  <a:gd name="T24" fmla="*/ 5 w 12"/>
                  <a:gd name="T25" fmla="*/ 9 h 32"/>
                  <a:gd name="T26" fmla="*/ 3 w 12"/>
                  <a:gd name="T27" fmla="*/ 10 h 32"/>
                  <a:gd name="T28" fmla="*/ 3 w 12"/>
                  <a:gd name="T29" fmla="*/ 10 h 32"/>
                  <a:gd name="T30" fmla="*/ 3 w 12"/>
                  <a:gd name="T31" fmla="*/ 10 h 32"/>
                  <a:gd name="T32" fmla="*/ 3 w 12"/>
                  <a:gd name="T33" fmla="*/ 10 h 32"/>
                  <a:gd name="T34" fmla="*/ 3 w 12"/>
                  <a:gd name="T35" fmla="*/ 12 h 32"/>
                  <a:gd name="T36" fmla="*/ 3 w 12"/>
                  <a:gd name="T37" fmla="*/ 12 h 32"/>
                  <a:gd name="T38" fmla="*/ 3 w 12"/>
                  <a:gd name="T39" fmla="*/ 13 h 32"/>
                  <a:gd name="T40" fmla="*/ 3 w 12"/>
                  <a:gd name="T41" fmla="*/ 13 h 32"/>
                  <a:gd name="T42" fmla="*/ 3 w 12"/>
                  <a:gd name="T43" fmla="*/ 16 h 32"/>
                  <a:gd name="T44" fmla="*/ 3 w 12"/>
                  <a:gd name="T45" fmla="*/ 16 h 32"/>
                  <a:gd name="T46" fmla="*/ 3 w 12"/>
                  <a:gd name="T47" fmla="*/ 16 h 32"/>
                  <a:gd name="T48" fmla="*/ 3 w 12"/>
                  <a:gd name="T49" fmla="*/ 16 h 32"/>
                  <a:gd name="T50" fmla="*/ 0 w 12"/>
                  <a:gd name="T51" fmla="*/ 20 h 32"/>
                  <a:gd name="T52" fmla="*/ 0 w 12"/>
                  <a:gd name="T53" fmla="*/ 20 h 32"/>
                  <a:gd name="T54" fmla="*/ 0 w 12"/>
                  <a:gd name="T55" fmla="*/ 20 h 32"/>
                  <a:gd name="T56" fmla="*/ 0 w 12"/>
                  <a:gd name="T57" fmla="*/ 20 h 32"/>
                  <a:gd name="T58" fmla="*/ 0 w 12"/>
                  <a:gd name="T59" fmla="*/ 22 h 32"/>
                  <a:gd name="T60" fmla="*/ 0 w 12"/>
                  <a:gd name="T61" fmla="*/ 22 h 32"/>
                  <a:gd name="T62" fmla="*/ 0 w 12"/>
                  <a:gd name="T63" fmla="*/ 22 h 32"/>
                  <a:gd name="T64" fmla="*/ 3 w 12"/>
                  <a:gd name="T65" fmla="*/ 22 h 32"/>
                  <a:gd name="T66" fmla="*/ 2 w 12"/>
                  <a:gd name="T67" fmla="*/ 25 h 32"/>
                  <a:gd name="T68" fmla="*/ 2 w 12"/>
                  <a:gd name="T69" fmla="*/ 25 h 32"/>
                  <a:gd name="T70" fmla="*/ 2 w 12"/>
                  <a:gd name="T71" fmla="*/ 25 h 32"/>
                  <a:gd name="T72" fmla="*/ 2 w 12"/>
                  <a:gd name="T73" fmla="*/ 25 h 32"/>
                  <a:gd name="T74" fmla="*/ 2 w 12"/>
                  <a:gd name="T75" fmla="*/ 27 h 32"/>
                  <a:gd name="T76" fmla="*/ 2 w 12"/>
                  <a:gd name="T77" fmla="*/ 27 h 32"/>
                  <a:gd name="T78" fmla="*/ 2 w 12"/>
                  <a:gd name="T79" fmla="*/ 27 h 32"/>
                  <a:gd name="T80" fmla="*/ 5 w 12"/>
                  <a:gd name="T81" fmla="*/ 27 h 32"/>
                  <a:gd name="T82" fmla="*/ 5 w 12"/>
                  <a:gd name="T83" fmla="*/ 29 h 32"/>
                  <a:gd name="T84" fmla="*/ 5 w 12"/>
                  <a:gd name="T85" fmla="*/ 29 h 32"/>
                  <a:gd name="T86" fmla="*/ 5 w 12"/>
                  <a:gd name="T87" fmla="*/ 29 h 32"/>
                  <a:gd name="T88" fmla="*/ 8 w 12"/>
                  <a:gd name="T89" fmla="*/ 29 h 32"/>
                  <a:gd name="T90" fmla="*/ 8 w 12"/>
                  <a:gd name="T91" fmla="*/ 31 h 32"/>
                  <a:gd name="T92" fmla="*/ 8 w 12"/>
                  <a:gd name="T93" fmla="*/ 31 h 32"/>
                  <a:gd name="T94" fmla="*/ 8 w 12"/>
                  <a:gd name="T95" fmla="*/ 31 h 32"/>
                  <a:gd name="T96" fmla="*/ 11 w 12"/>
                  <a:gd name="T9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32">
                    <a:moveTo>
                      <a:pt x="10" y="0"/>
                    </a:moveTo>
                    <a:lnTo>
                      <a:pt x="8" y="2"/>
                    </a:lnTo>
                    <a:lnTo>
                      <a:pt x="8" y="2"/>
                    </a:lnTo>
                    <a:lnTo>
                      <a:pt x="8" y="3"/>
                    </a:lnTo>
                    <a:lnTo>
                      <a:pt x="8" y="3"/>
                    </a:lnTo>
                    <a:lnTo>
                      <a:pt x="8" y="6"/>
                    </a:lnTo>
                    <a:lnTo>
                      <a:pt x="8" y="6"/>
                    </a:lnTo>
                    <a:lnTo>
                      <a:pt x="8" y="6"/>
                    </a:lnTo>
                    <a:lnTo>
                      <a:pt x="8" y="6"/>
                    </a:lnTo>
                    <a:lnTo>
                      <a:pt x="5" y="9"/>
                    </a:lnTo>
                    <a:lnTo>
                      <a:pt x="5" y="9"/>
                    </a:lnTo>
                    <a:lnTo>
                      <a:pt x="5" y="9"/>
                    </a:lnTo>
                    <a:lnTo>
                      <a:pt x="5" y="9"/>
                    </a:lnTo>
                    <a:lnTo>
                      <a:pt x="3" y="10"/>
                    </a:lnTo>
                    <a:lnTo>
                      <a:pt x="3" y="10"/>
                    </a:lnTo>
                    <a:lnTo>
                      <a:pt x="3" y="10"/>
                    </a:lnTo>
                    <a:lnTo>
                      <a:pt x="3" y="10"/>
                    </a:lnTo>
                    <a:lnTo>
                      <a:pt x="3" y="12"/>
                    </a:lnTo>
                    <a:lnTo>
                      <a:pt x="3" y="12"/>
                    </a:lnTo>
                    <a:lnTo>
                      <a:pt x="3" y="13"/>
                    </a:lnTo>
                    <a:lnTo>
                      <a:pt x="3" y="13"/>
                    </a:lnTo>
                    <a:lnTo>
                      <a:pt x="3" y="16"/>
                    </a:lnTo>
                    <a:lnTo>
                      <a:pt x="3" y="16"/>
                    </a:lnTo>
                    <a:lnTo>
                      <a:pt x="3" y="16"/>
                    </a:lnTo>
                    <a:lnTo>
                      <a:pt x="3" y="16"/>
                    </a:lnTo>
                    <a:lnTo>
                      <a:pt x="0" y="20"/>
                    </a:lnTo>
                    <a:lnTo>
                      <a:pt x="0" y="20"/>
                    </a:lnTo>
                    <a:lnTo>
                      <a:pt x="0" y="20"/>
                    </a:lnTo>
                    <a:lnTo>
                      <a:pt x="0" y="20"/>
                    </a:lnTo>
                    <a:lnTo>
                      <a:pt x="0" y="22"/>
                    </a:lnTo>
                    <a:lnTo>
                      <a:pt x="0" y="22"/>
                    </a:lnTo>
                    <a:lnTo>
                      <a:pt x="0" y="22"/>
                    </a:lnTo>
                    <a:lnTo>
                      <a:pt x="3" y="22"/>
                    </a:lnTo>
                    <a:lnTo>
                      <a:pt x="2" y="25"/>
                    </a:lnTo>
                    <a:lnTo>
                      <a:pt x="2" y="25"/>
                    </a:lnTo>
                    <a:lnTo>
                      <a:pt x="2" y="25"/>
                    </a:lnTo>
                    <a:lnTo>
                      <a:pt x="2" y="25"/>
                    </a:lnTo>
                    <a:lnTo>
                      <a:pt x="2" y="27"/>
                    </a:lnTo>
                    <a:lnTo>
                      <a:pt x="2" y="27"/>
                    </a:lnTo>
                    <a:lnTo>
                      <a:pt x="2" y="27"/>
                    </a:lnTo>
                    <a:lnTo>
                      <a:pt x="5" y="27"/>
                    </a:lnTo>
                    <a:lnTo>
                      <a:pt x="5" y="29"/>
                    </a:lnTo>
                    <a:lnTo>
                      <a:pt x="5" y="29"/>
                    </a:lnTo>
                    <a:lnTo>
                      <a:pt x="5" y="29"/>
                    </a:lnTo>
                    <a:lnTo>
                      <a:pt x="8" y="29"/>
                    </a:lnTo>
                    <a:lnTo>
                      <a:pt x="8" y="31"/>
                    </a:lnTo>
                    <a:lnTo>
                      <a:pt x="8" y="31"/>
                    </a:lnTo>
                    <a:lnTo>
                      <a:pt x="8" y="31"/>
                    </a:lnTo>
                    <a:lnTo>
                      <a:pt x="11" y="31"/>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5" name="その他">
                <a:extLst>
                  <a:ext uri="{FF2B5EF4-FFF2-40B4-BE49-F238E27FC236}">
                    <a16:creationId xmlns:a16="http://schemas.microsoft.com/office/drawing/2014/main" id="{4CFB13E5-1DD3-46F2-80AA-5F98BD3C1596}"/>
                  </a:ext>
                </a:extLst>
              </p:cNvPr>
              <p:cNvSpPr>
                <a:spLocks/>
              </p:cNvSpPr>
              <p:nvPr/>
            </p:nvSpPr>
            <p:spPr bwMode="auto">
              <a:xfrm>
                <a:off x="460" y="169"/>
                <a:ext cx="80" cy="153"/>
              </a:xfrm>
              <a:custGeom>
                <a:avLst/>
                <a:gdLst>
                  <a:gd name="T0" fmla="*/ 57 w 80"/>
                  <a:gd name="T1" fmla="*/ 2 h 153"/>
                  <a:gd name="T2" fmla="*/ 59 w 80"/>
                  <a:gd name="T3" fmla="*/ 3 h 153"/>
                  <a:gd name="T4" fmla="*/ 62 w 80"/>
                  <a:gd name="T5" fmla="*/ 6 h 153"/>
                  <a:gd name="T6" fmla="*/ 64 w 80"/>
                  <a:gd name="T7" fmla="*/ 13 h 153"/>
                  <a:gd name="T8" fmla="*/ 69 w 80"/>
                  <a:gd name="T9" fmla="*/ 22 h 153"/>
                  <a:gd name="T10" fmla="*/ 72 w 80"/>
                  <a:gd name="T11" fmla="*/ 27 h 153"/>
                  <a:gd name="T12" fmla="*/ 77 w 80"/>
                  <a:gd name="T13" fmla="*/ 35 h 153"/>
                  <a:gd name="T14" fmla="*/ 77 w 80"/>
                  <a:gd name="T15" fmla="*/ 41 h 153"/>
                  <a:gd name="T16" fmla="*/ 79 w 80"/>
                  <a:gd name="T17" fmla="*/ 43 h 153"/>
                  <a:gd name="T18" fmla="*/ 79 w 80"/>
                  <a:gd name="T19" fmla="*/ 46 h 153"/>
                  <a:gd name="T20" fmla="*/ 75 w 80"/>
                  <a:gd name="T21" fmla="*/ 46 h 153"/>
                  <a:gd name="T22" fmla="*/ 73 w 80"/>
                  <a:gd name="T23" fmla="*/ 46 h 153"/>
                  <a:gd name="T24" fmla="*/ 68 w 80"/>
                  <a:gd name="T25" fmla="*/ 46 h 153"/>
                  <a:gd name="T26" fmla="*/ 65 w 80"/>
                  <a:gd name="T27" fmla="*/ 46 h 153"/>
                  <a:gd name="T28" fmla="*/ 62 w 80"/>
                  <a:gd name="T29" fmla="*/ 44 h 153"/>
                  <a:gd name="T30" fmla="*/ 62 w 80"/>
                  <a:gd name="T31" fmla="*/ 44 h 153"/>
                  <a:gd name="T32" fmla="*/ 57 w 80"/>
                  <a:gd name="T33" fmla="*/ 45 h 153"/>
                  <a:gd name="T34" fmla="*/ 54 w 80"/>
                  <a:gd name="T35" fmla="*/ 46 h 153"/>
                  <a:gd name="T36" fmla="*/ 54 w 80"/>
                  <a:gd name="T37" fmla="*/ 49 h 153"/>
                  <a:gd name="T38" fmla="*/ 58 w 80"/>
                  <a:gd name="T39" fmla="*/ 49 h 153"/>
                  <a:gd name="T40" fmla="*/ 66 w 80"/>
                  <a:gd name="T41" fmla="*/ 53 h 153"/>
                  <a:gd name="T42" fmla="*/ 66 w 80"/>
                  <a:gd name="T43" fmla="*/ 59 h 153"/>
                  <a:gd name="T44" fmla="*/ 60 w 80"/>
                  <a:gd name="T45" fmla="*/ 68 h 153"/>
                  <a:gd name="T46" fmla="*/ 57 w 80"/>
                  <a:gd name="T47" fmla="*/ 76 h 153"/>
                  <a:gd name="T48" fmla="*/ 52 w 80"/>
                  <a:gd name="T49" fmla="*/ 85 h 153"/>
                  <a:gd name="T50" fmla="*/ 49 w 80"/>
                  <a:gd name="T51" fmla="*/ 91 h 153"/>
                  <a:gd name="T52" fmla="*/ 44 w 80"/>
                  <a:gd name="T53" fmla="*/ 97 h 153"/>
                  <a:gd name="T54" fmla="*/ 44 w 80"/>
                  <a:gd name="T55" fmla="*/ 103 h 153"/>
                  <a:gd name="T56" fmla="*/ 44 w 80"/>
                  <a:gd name="T57" fmla="*/ 110 h 153"/>
                  <a:gd name="T58" fmla="*/ 40 w 80"/>
                  <a:gd name="T59" fmla="*/ 112 h 153"/>
                  <a:gd name="T60" fmla="*/ 35 w 80"/>
                  <a:gd name="T61" fmla="*/ 115 h 153"/>
                  <a:gd name="T62" fmla="*/ 35 w 80"/>
                  <a:gd name="T63" fmla="*/ 115 h 153"/>
                  <a:gd name="T64" fmla="*/ 25 w 80"/>
                  <a:gd name="T65" fmla="*/ 126 h 153"/>
                  <a:gd name="T66" fmla="*/ 8 w 80"/>
                  <a:gd name="T67" fmla="*/ 145 h 153"/>
                  <a:gd name="T68" fmla="*/ 0 w 80"/>
                  <a:gd name="T69" fmla="*/ 151 h 153"/>
                  <a:gd name="T70" fmla="*/ 2 w 80"/>
                  <a:gd name="T71" fmla="*/ 137 h 153"/>
                  <a:gd name="T72" fmla="*/ 8 w 80"/>
                  <a:gd name="T73" fmla="*/ 118 h 153"/>
                  <a:gd name="T74" fmla="*/ 11 w 80"/>
                  <a:gd name="T75" fmla="*/ 110 h 153"/>
                  <a:gd name="T76" fmla="*/ 19 w 80"/>
                  <a:gd name="T77" fmla="*/ 103 h 153"/>
                  <a:gd name="T78" fmla="*/ 23 w 80"/>
                  <a:gd name="T79" fmla="*/ 94 h 153"/>
                  <a:gd name="T80" fmla="*/ 25 w 80"/>
                  <a:gd name="T81" fmla="*/ 89 h 153"/>
                  <a:gd name="T82" fmla="*/ 27 w 80"/>
                  <a:gd name="T83" fmla="*/ 86 h 153"/>
                  <a:gd name="T84" fmla="*/ 30 w 80"/>
                  <a:gd name="T85" fmla="*/ 81 h 153"/>
                  <a:gd name="T86" fmla="*/ 30 w 80"/>
                  <a:gd name="T87" fmla="*/ 77 h 153"/>
                  <a:gd name="T88" fmla="*/ 33 w 80"/>
                  <a:gd name="T89" fmla="*/ 71 h 153"/>
                  <a:gd name="T90" fmla="*/ 37 w 80"/>
                  <a:gd name="T91" fmla="*/ 64 h 153"/>
                  <a:gd name="T92" fmla="*/ 38 w 80"/>
                  <a:gd name="T93" fmla="*/ 56 h 153"/>
                  <a:gd name="T94" fmla="*/ 39 w 80"/>
                  <a:gd name="T95" fmla="*/ 51 h 153"/>
                  <a:gd name="T96" fmla="*/ 40 w 80"/>
                  <a:gd name="T97" fmla="*/ 46 h 153"/>
                  <a:gd name="T98" fmla="*/ 39 w 80"/>
                  <a:gd name="T99" fmla="*/ 41 h 153"/>
                  <a:gd name="T100" fmla="*/ 39 w 80"/>
                  <a:gd name="T101" fmla="*/ 33 h 153"/>
                  <a:gd name="T102" fmla="*/ 40 w 80"/>
                  <a:gd name="T103" fmla="*/ 27 h 153"/>
                  <a:gd name="T104" fmla="*/ 46 w 80"/>
                  <a:gd name="T105" fmla="*/ 20 h 153"/>
                  <a:gd name="T106" fmla="*/ 52 w 80"/>
                  <a:gd name="T107" fmla="*/ 14 h 153"/>
                  <a:gd name="T108" fmla="*/ 55 w 80"/>
                  <a:gd name="T109" fmla="*/ 8 h 153"/>
                  <a:gd name="T110" fmla="*/ 55 w 80"/>
                  <a:gd name="T111" fmla="*/ 4 h 153"/>
                  <a:gd name="T112" fmla="*/ 57 w 80"/>
                  <a:gd name="T113" fmla="*/ 2 h 153"/>
                  <a:gd name="T114" fmla="*/ 57 w 80"/>
                  <a:gd name="T115" fmla="*/ 0 h 153"/>
                  <a:gd name="T116" fmla="*/ 57 w 80"/>
                  <a:gd name="T1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53">
                    <a:moveTo>
                      <a:pt x="57" y="0"/>
                    </a:moveTo>
                    <a:lnTo>
                      <a:pt x="57" y="2"/>
                    </a:lnTo>
                    <a:lnTo>
                      <a:pt x="57" y="2"/>
                    </a:lnTo>
                    <a:lnTo>
                      <a:pt x="57" y="2"/>
                    </a:lnTo>
                    <a:lnTo>
                      <a:pt x="57" y="2"/>
                    </a:lnTo>
                    <a:lnTo>
                      <a:pt x="57" y="2"/>
                    </a:lnTo>
                    <a:lnTo>
                      <a:pt x="57" y="2"/>
                    </a:lnTo>
                    <a:lnTo>
                      <a:pt x="57" y="2"/>
                    </a:lnTo>
                    <a:lnTo>
                      <a:pt x="59" y="2"/>
                    </a:lnTo>
                    <a:lnTo>
                      <a:pt x="59" y="3"/>
                    </a:lnTo>
                    <a:lnTo>
                      <a:pt x="59" y="3"/>
                    </a:lnTo>
                    <a:lnTo>
                      <a:pt x="59" y="3"/>
                    </a:lnTo>
                    <a:lnTo>
                      <a:pt x="60" y="3"/>
                    </a:lnTo>
                    <a:lnTo>
                      <a:pt x="60" y="3"/>
                    </a:lnTo>
                    <a:lnTo>
                      <a:pt x="60" y="3"/>
                    </a:lnTo>
                    <a:lnTo>
                      <a:pt x="60" y="3"/>
                    </a:lnTo>
                    <a:lnTo>
                      <a:pt x="62" y="3"/>
                    </a:lnTo>
                    <a:lnTo>
                      <a:pt x="62" y="6"/>
                    </a:lnTo>
                    <a:lnTo>
                      <a:pt x="62" y="6"/>
                    </a:lnTo>
                    <a:lnTo>
                      <a:pt x="62" y="8"/>
                    </a:lnTo>
                    <a:lnTo>
                      <a:pt x="64" y="8"/>
                    </a:lnTo>
                    <a:lnTo>
                      <a:pt x="64" y="11"/>
                    </a:lnTo>
                    <a:lnTo>
                      <a:pt x="64" y="11"/>
                    </a:lnTo>
                    <a:lnTo>
                      <a:pt x="64" y="13"/>
                    </a:lnTo>
                    <a:lnTo>
                      <a:pt x="67" y="13"/>
                    </a:lnTo>
                    <a:lnTo>
                      <a:pt x="67" y="16"/>
                    </a:lnTo>
                    <a:lnTo>
                      <a:pt x="67" y="16"/>
                    </a:lnTo>
                    <a:lnTo>
                      <a:pt x="67" y="20"/>
                    </a:lnTo>
                    <a:lnTo>
                      <a:pt x="69" y="20"/>
                    </a:lnTo>
                    <a:lnTo>
                      <a:pt x="69" y="22"/>
                    </a:lnTo>
                    <a:lnTo>
                      <a:pt x="69" y="22"/>
                    </a:lnTo>
                    <a:lnTo>
                      <a:pt x="69" y="22"/>
                    </a:lnTo>
                    <a:lnTo>
                      <a:pt x="72" y="22"/>
                    </a:lnTo>
                    <a:lnTo>
                      <a:pt x="72" y="25"/>
                    </a:lnTo>
                    <a:lnTo>
                      <a:pt x="72" y="25"/>
                    </a:lnTo>
                    <a:lnTo>
                      <a:pt x="72" y="27"/>
                    </a:lnTo>
                    <a:lnTo>
                      <a:pt x="73" y="27"/>
                    </a:lnTo>
                    <a:lnTo>
                      <a:pt x="73" y="31"/>
                    </a:lnTo>
                    <a:lnTo>
                      <a:pt x="73" y="31"/>
                    </a:lnTo>
                    <a:lnTo>
                      <a:pt x="73" y="33"/>
                    </a:lnTo>
                    <a:lnTo>
                      <a:pt x="77" y="33"/>
                    </a:lnTo>
                    <a:lnTo>
                      <a:pt x="77" y="35"/>
                    </a:lnTo>
                    <a:lnTo>
                      <a:pt x="77" y="35"/>
                    </a:lnTo>
                    <a:lnTo>
                      <a:pt x="77" y="39"/>
                    </a:lnTo>
                    <a:lnTo>
                      <a:pt x="77" y="39"/>
                    </a:lnTo>
                    <a:lnTo>
                      <a:pt x="77" y="41"/>
                    </a:lnTo>
                    <a:lnTo>
                      <a:pt x="77" y="41"/>
                    </a:lnTo>
                    <a:lnTo>
                      <a:pt x="77" y="41"/>
                    </a:lnTo>
                    <a:lnTo>
                      <a:pt x="79" y="41"/>
                    </a:lnTo>
                    <a:lnTo>
                      <a:pt x="79" y="43"/>
                    </a:lnTo>
                    <a:lnTo>
                      <a:pt x="79" y="43"/>
                    </a:lnTo>
                    <a:lnTo>
                      <a:pt x="79" y="43"/>
                    </a:lnTo>
                    <a:lnTo>
                      <a:pt x="79" y="43"/>
                    </a:lnTo>
                    <a:lnTo>
                      <a:pt x="79" y="43"/>
                    </a:lnTo>
                    <a:lnTo>
                      <a:pt x="79" y="43"/>
                    </a:lnTo>
                    <a:lnTo>
                      <a:pt x="79" y="43"/>
                    </a:lnTo>
                    <a:lnTo>
                      <a:pt x="79" y="43"/>
                    </a:lnTo>
                    <a:lnTo>
                      <a:pt x="79" y="46"/>
                    </a:lnTo>
                    <a:lnTo>
                      <a:pt x="79" y="46"/>
                    </a:lnTo>
                    <a:lnTo>
                      <a:pt x="79" y="46"/>
                    </a:lnTo>
                    <a:lnTo>
                      <a:pt x="79" y="46"/>
                    </a:lnTo>
                    <a:lnTo>
                      <a:pt x="79" y="46"/>
                    </a:lnTo>
                    <a:lnTo>
                      <a:pt x="79" y="46"/>
                    </a:lnTo>
                    <a:lnTo>
                      <a:pt x="79" y="46"/>
                    </a:lnTo>
                    <a:lnTo>
                      <a:pt x="79" y="46"/>
                    </a:lnTo>
                    <a:lnTo>
                      <a:pt x="75" y="46"/>
                    </a:lnTo>
                    <a:lnTo>
                      <a:pt x="75" y="46"/>
                    </a:lnTo>
                    <a:lnTo>
                      <a:pt x="75" y="46"/>
                    </a:lnTo>
                    <a:lnTo>
                      <a:pt x="75" y="46"/>
                    </a:lnTo>
                    <a:lnTo>
                      <a:pt x="73" y="46"/>
                    </a:lnTo>
                    <a:lnTo>
                      <a:pt x="73" y="46"/>
                    </a:lnTo>
                    <a:lnTo>
                      <a:pt x="73" y="46"/>
                    </a:lnTo>
                    <a:lnTo>
                      <a:pt x="73" y="46"/>
                    </a:lnTo>
                    <a:lnTo>
                      <a:pt x="70" y="46"/>
                    </a:lnTo>
                    <a:lnTo>
                      <a:pt x="70" y="46"/>
                    </a:lnTo>
                    <a:lnTo>
                      <a:pt x="70" y="46"/>
                    </a:lnTo>
                    <a:lnTo>
                      <a:pt x="70" y="46"/>
                    </a:lnTo>
                    <a:lnTo>
                      <a:pt x="68" y="46"/>
                    </a:lnTo>
                    <a:lnTo>
                      <a:pt x="68" y="46"/>
                    </a:lnTo>
                    <a:lnTo>
                      <a:pt x="68" y="46"/>
                    </a:lnTo>
                    <a:lnTo>
                      <a:pt x="68" y="46"/>
                    </a:lnTo>
                    <a:lnTo>
                      <a:pt x="65" y="46"/>
                    </a:lnTo>
                    <a:lnTo>
                      <a:pt x="65" y="46"/>
                    </a:lnTo>
                    <a:lnTo>
                      <a:pt x="65" y="46"/>
                    </a:lnTo>
                    <a:lnTo>
                      <a:pt x="65" y="46"/>
                    </a:lnTo>
                    <a:lnTo>
                      <a:pt x="64" y="46"/>
                    </a:lnTo>
                    <a:lnTo>
                      <a:pt x="64" y="46"/>
                    </a:lnTo>
                    <a:lnTo>
                      <a:pt x="64" y="46"/>
                    </a:lnTo>
                    <a:lnTo>
                      <a:pt x="64" y="44"/>
                    </a:lnTo>
                    <a:lnTo>
                      <a:pt x="62" y="44"/>
                    </a:lnTo>
                    <a:lnTo>
                      <a:pt x="62" y="44"/>
                    </a:lnTo>
                    <a:lnTo>
                      <a:pt x="62" y="44"/>
                    </a:lnTo>
                    <a:lnTo>
                      <a:pt x="62" y="44"/>
                    </a:lnTo>
                    <a:lnTo>
                      <a:pt x="62" y="44"/>
                    </a:lnTo>
                    <a:lnTo>
                      <a:pt x="62" y="44"/>
                    </a:lnTo>
                    <a:lnTo>
                      <a:pt x="62" y="44"/>
                    </a:lnTo>
                    <a:lnTo>
                      <a:pt x="62" y="43"/>
                    </a:lnTo>
                    <a:lnTo>
                      <a:pt x="59" y="45"/>
                    </a:lnTo>
                    <a:lnTo>
                      <a:pt x="59" y="45"/>
                    </a:lnTo>
                    <a:lnTo>
                      <a:pt x="59" y="45"/>
                    </a:lnTo>
                    <a:lnTo>
                      <a:pt x="59" y="45"/>
                    </a:lnTo>
                    <a:lnTo>
                      <a:pt x="57" y="45"/>
                    </a:lnTo>
                    <a:lnTo>
                      <a:pt x="57" y="45"/>
                    </a:lnTo>
                    <a:lnTo>
                      <a:pt x="57" y="45"/>
                    </a:lnTo>
                    <a:lnTo>
                      <a:pt x="57" y="45"/>
                    </a:lnTo>
                    <a:lnTo>
                      <a:pt x="54" y="46"/>
                    </a:lnTo>
                    <a:lnTo>
                      <a:pt x="54" y="46"/>
                    </a:lnTo>
                    <a:lnTo>
                      <a:pt x="54" y="46"/>
                    </a:lnTo>
                    <a:lnTo>
                      <a:pt x="54" y="46"/>
                    </a:lnTo>
                    <a:lnTo>
                      <a:pt x="54" y="46"/>
                    </a:lnTo>
                    <a:lnTo>
                      <a:pt x="54" y="46"/>
                    </a:lnTo>
                    <a:lnTo>
                      <a:pt x="54" y="46"/>
                    </a:lnTo>
                    <a:lnTo>
                      <a:pt x="54" y="46"/>
                    </a:lnTo>
                    <a:lnTo>
                      <a:pt x="54" y="49"/>
                    </a:lnTo>
                    <a:lnTo>
                      <a:pt x="54" y="49"/>
                    </a:lnTo>
                    <a:lnTo>
                      <a:pt x="54" y="49"/>
                    </a:lnTo>
                    <a:lnTo>
                      <a:pt x="55" y="49"/>
                    </a:lnTo>
                    <a:lnTo>
                      <a:pt x="55" y="49"/>
                    </a:lnTo>
                    <a:lnTo>
                      <a:pt x="58" y="49"/>
                    </a:lnTo>
                    <a:lnTo>
                      <a:pt x="58" y="49"/>
                    </a:lnTo>
                    <a:lnTo>
                      <a:pt x="61" y="49"/>
                    </a:lnTo>
                    <a:lnTo>
                      <a:pt x="61" y="52"/>
                    </a:lnTo>
                    <a:lnTo>
                      <a:pt x="63" y="52"/>
                    </a:lnTo>
                    <a:lnTo>
                      <a:pt x="63" y="52"/>
                    </a:lnTo>
                    <a:lnTo>
                      <a:pt x="66" y="52"/>
                    </a:lnTo>
                    <a:lnTo>
                      <a:pt x="66" y="53"/>
                    </a:lnTo>
                    <a:lnTo>
                      <a:pt x="67" y="53"/>
                    </a:lnTo>
                    <a:lnTo>
                      <a:pt x="67" y="53"/>
                    </a:lnTo>
                    <a:lnTo>
                      <a:pt x="69" y="53"/>
                    </a:lnTo>
                    <a:lnTo>
                      <a:pt x="67" y="56"/>
                    </a:lnTo>
                    <a:lnTo>
                      <a:pt x="67" y="56"/>
                    </a:lnTo>
                    <a:lnTo>
                      <a:pt x="66" y="59"/>
                    </a:lnTo>
                    <a:lnTo>
                      <a:pt x="66" y="59"/>
                    </a:lnTo>
                    <a:lnTo>
                      <a:pt x="63" y="62"/>
                    </a:lnTo>
                    <a:lnTo>
                      <a:pt x="63" y="62"/>
                    </a:lnTo>
                    <a:lnTo>
                      <a:pt x="63" y="66"/>
                    </a:lnTo>
                    <a:lnTo>
                      <a:pt x="63" y="66"/>
                    </a:lnTo>
                    <a:lnTo>
                      <a:pt x="60" y="68"/>
                    </a:lnTo>
                    <a:lnTo>
                      <a:pt x="60" y="68"/>
                    </a:lnTo>
                    <a:lnTo>
                      <a:pt x="59" y="72"/>
                    </a:lnTo>
                    <a:lnTo>
                      <a:pt x="59" y="72"/>
                    </a:lnTo>
                    <a:lnTo>
                      <a:pt x="57" y="75"/>
                    </a:lnTo>
                    <a:lnTo>
                      <a:pt x="57" y="75"/>
                    </a:lnTo>
                    <a:lnTo>
                      <a:pt x="57" y="76"/>
                    </a:lnTo>
                    <a:lnTo>
                      <a:pt x="57" y="76"/>
                    </a:lnTo>
                    <a:lnTo>
                      <a:pt x="54" y="79"/>
                    </a:lnTo>
                    <a:lnTo>
                      <a:pt x="54" y="79"/>
                    </a:lnTo>
                    <a:lnTo>
                      <a:pt x="54" y="82"/>
                    </a:lnTo>
                    <a:lnTo>
                      <a:pt x="54" y="82"/>
                    </a:lnTo>
                    <a:lnTo>
                      <a:pt x="52" y="85"/>
                    </a:lnTo>
                    <a:lnTo>
                      <a:pt x="52" y="85"/>
                    </a:lnTo>
                    <a:lnTo>
                      <a:pt x="52" y="85"/>
                    </a:lnTo>
                    <a:lnTo>
                      <a:pt x="52" y="85"/>
                    </a:lnTo>
                    <a:lnTo>
                      <a:pt x="49" y="88"/>
                    </a:lnTo>
                    <a:lnTo>
                      <a:pt x="49" y="88"/>
                    </a:lnTo>
                    <a:lnTo>
                      <a:pt x="49" y="91"/>
                    </a:lnTo>
                    <a:lnTo>
                      <a:pt x="49" y="91"/>
                    </a:lnTo>
                    <a:lnTo>
                      <a:pt x="48" y="94"/>
                    </a:lnTo>
                    <a:lnTo>
                      <a:pt x="48" y="94"/>
                    </a:lnTo>
                    <a:lnTo>
                      <a:pt x="48" y="94"/>
                    </a:lnTo>
                    <a:lnTo>
                      <a:pt x="48" y="94"/>
                    </a:lnTo>
                    <a:lnTo>
                      <a:pt x="44" y="97"/>
                    </a:lnTo>
                    <a:lnTo>
                      <a:pt x="44" y="97"/>
                    </a:lnTo>
                    <a:lnTo>
                      <a:pt x="44" y="101"/>
                    </a:lnTo>
                    <a:lnTo>
                      <a:pt x="44" y="101"/>
                    </a:lnTo>
                    <a:lnTo>
                      <a:pt x="44" y="103"/>
                    </a:lnTo>
                    <a:lnTo>
                      <a:pt x="44" y="103"/>
                    </a:lnTo>
                    <a:lnTo>
                      <a:pt x="44" y="103"/>
                    </a:lnTo>
                    <a:lnTo>
                      <a:pt x="44" y="103"/>
                    </a:lnTo>
                    <a:lnTo>
                      <a:pt x="44" y="106"/>
                    </a:lnTo>
                    <a:lnTo>
                      <a:pt x="44" y="106"/>
                    </a:lnTo>
                    <a:lnTo>
                      <a:pt x="44" y="108"/>
                    </a:lnTo>
                    <a:lnTo>
                      <a:pt x="44" y="108"/>
                    </a:lnTo>
                    <a:lnTo>
                      <a:pt x="44" y="110"/>
                    </a:lnTo>
                    <a:lnTo>
                      <a:pt x="44" y="110"/>
                    </a:lnTo>
                    <a:lnTo>
                      <a:pt x="44" y="110"/>
                    </a:lnTo>
                    <a:lnTo>
                      <a:pt x="44" y="110"/>
                    </a:lnTo>
                    <a:lnTo>
                      <a:pt x="40" y="112"/>
                    </a:lnTo>
                    <a:lnTo>
                      <a:pt x="40" y="112"/>
                    </a:lnTo>
                    <a:lnTo>
                      <a:pt x="40" y="112"/>
                    </a:lnTo>
                    <a:lnTo>
                      <a:pt x="40" y="112"/>
                    </a:lnTo>
                    <a:lnTo>
                      <a:pt x="38" y="112"/>
                    </a:lnTo>
                    <a:lnTo>
                      <a:pt x="38" y="112"/>
                    </a:lnTo>
                    <a:lnTo>
                      <a:pt x="38" y="112"/>
                    </a:lnTo>
                    <a:lnTo>
                      <a:pt x="38" y="112"/>
                    </a:lnTo>
                    <a:lnTo>
                      <a:pt x="35" y="115"/>
                    </a:lnTo>
                    <a:lnTo>
                      <a:pt x="35" y="115"/>
                    </a:lnTo>
                    <a:lnTo>
                      <a:pt x="35" y="115"/>
                    </a:lnTo>
                    <a:lnTo>
                      <a:pt x="35" y="115"/>
                    </a:lnTo>
                    <a:lnTo>
                      <a:pt x="35" y="115"/>
                    </a:lnTo>
                    <a:lnTo>
                      <a:pt x="35" y="115"/>
                    </a:lnTo>
                    <a:lnTo>
                      <a:pt x="35" y="115"/>
                    </a:lnTo>
                    <a:lnTo>
                      <a:pt x="35" y="115"/>
                    </a:lnTo>
                    <a:lnTo>
                      <a:pt x="33" y="118"/>
                    </a:lnTo>
                    <a:lnTo>
                      <a:pt x="31" y="119"/>
                    </a:lnTo>
                    <a:lnTo>
                      <a:pt x="28" y="122"/>
                    </a:lnTo>
                    <a:lnTo>
                      <a:pt x="28" y="123"/>
                    </a:lnTo>
                    <a:lnTo>
                      <a:pt x="25" y="126"/>
                    </a:lnTo>
                    <a:lnTo>
                      <a:pt x="22" y="129"/>
                    </a:lnTo>
                    <a:lnTo>
                      <a:pt x="19" y="132"/>
                    </a:lnTo>
                    <a:lnTo>
                      <a:pt x="17" y="134"/>
                    </a:lnTo>
                    <a:lnTo>
                      <a:pt x="13" y="138"/>
                    </a:lnTo>
                    <a:lnTo>
                      <a:pt x="11" y="141"/>
                    </a:lnTo>
                    <a:lnTo>
                      <a:pt x="8" y="145"/>
                    </a:lnTo>
                    <a:lnTo>
                      <a:pt x="6" y="147"/>
                    </a:lnTo>
                    <a:lnTo>
                      <a:pt x="2" y="150"/>
                    </a:lnTo>
                    <a:lnTo>
                      <a:pt x="2" y="151"/>
                    </a:lnTo>
                    <a:lnTo>
                      <a:pt x="0" y="152"/>
                    </a:lnTo>
                    <a:lnTo>
                      <a:pt x="0" y="151"/>
                    </a:lnTo>
                    <a:lnTo>
                      <a:pt x="0" y="151"/>
                    </a:lnTo>
                    <a:lnTo>
                      <a:pt x="0" y="150"/>
                    </a:lnTo>
                    <a:lnTo>
                      <a:pt x="0" y="149"/>
                    </a:lnTo>
                    <a:lnTo>
                      <a:pt x="2" y="145"/>
                    </a:lnTo>
                    <a:lnTo>
                      <a:pt x="2" y="143"/>
                    </a:lnTo>
                    <a:lnTo>
                      <a:pt x="2" y="141"/>
                    </a:lnTo>
                    <a:lnTo>
                      <a:pt x="2" y="137"/>
                    </a:lnTo>
                    <a:lnTo>
                      <a:pt x="4" y="132"/>
                    </a:lnTo>
                    <a:lnTo>
                      <a:pt x="4" y="129"/>
                    </a:lnTo>
                    <a:lnTo>
                      <a:pt x="4" y="126"/>
                    </a:lnTo>
                    <a:lnTo>
                      <a:pt x="4" y="123"/>
                    </a:lnTo>
                    <a:lnTo>
                      <a:pt x="8" y="119"/>
                    </a:lnTo>
                    <a:lnTo>
                      <a:pt x="8" y="118"/>
                    </a:lnTo>
                    <a:lnTo>
                      <a:pt x="9" y="115"/>
                    </a:lnTo>
                    <a:lnTo>
                      <a:pt x="9" y="114"/>
                    </a:lnTo>
                    <a:lnTo>
                      <a:pt x="11" y="110"/>
                    </a:lnTo>
                    <a:lnTo>
                      <a:pt x="11" y="110"/>
                    </a:lnTo>
                    <a:lnTo>
                      <a:pt x="11" y="110"/>
                    </a:lnTo>
                    <a:lnTo>
                      <a:pt x="11" y="110"/>
                    </a:lnTo>
                    <a:lnTo>
                      <a:pt x="13" y="108"/>
                    </a:lnTo>
                    <a:lnTo>
                      <a:pt x="13" y="108"/>
                    </a:lnTo>
                    <a:lnTo>
                      <a:pt x="16" y="106"/>
                    </a:lnTo>
                    <a:lnTo>
                      <a:pt x="16" y="106"/>
                    </a:lnTo>
                    <a:lnTo>
                      <a:pt x="19" y="103"/>
                    </a:lnTo>
                    <a:lnTo>
                      <a:pt x="19" y="103"/>
                    </a:lnTo>
                    <a:lnTo>
                      <a:pt x="19" y="101"/>
                    </a:lnTo>
                    <a:lnTo>
                      <a:pt x="19" y="101"/>
                    </a:lnTo>
                    <a:lnTo>
                      <a:pt x="22" y="97"/>
                    </a:lnTo>
                    <a:lnTo>
                      <a:pt x="22" y="97"/>
                    </a:lnTo>
                    <a:lnTo>
                      <a:pt x="23" y="94"/>
                    </a:lnTo>
                    <a:lnTo>
                      <a:pt x="23" y="94"/>
                    </a:lnTo>
                    <a:lnTo>
                      <a:pt x="25" y="91"/>
                    </a:lnTo>
                    <a:lnTo>
                      <a:pt x="25" y="91"/>
                    </a:lnTo>
                    <a:lnTo>
                      <a:pt x="25" y="91"/>
                    </a:lnTo>
                    <a:lnTo>
                      <a:pt x="25" y="91"/>
                    </a:lnTo>
                    <a:lnTo>
                      <a:pt x="25" y="89"/>
                    </a:lnTo>
                    <a:lnTo>
                      <a:pt x="25" y="89"/>
                    </a:lnTo>
                    <a:lnTo>
                      <a:pt x="25" y="89"/>
                    </a:lnTo>
                    <a:lnTo>
                      <a:pt x="25" y="89"/>
                    </a:lnTo>
                    <a:lnTo>
                      <a:pt x="27" y="86"/>
                    </a:lnTo>
                    <a:lnTo>
                      <a:pt x="27" y="86"/>
                    </a:lnTo>
                    <a:lnTo>
                      <a:pt x="27" y="86"/>
                    </a:lnTo>
                    <a:lnTo>
                      <a:pt x="27" y="86"/>
                    </a:lnTo>
                    <a:lnTo>
                      <a:pt x="27" y="84"/>
                    </a:lnTo>
                    <a:lnTo>
                      <a:pt x="27" y="84"/>
                    </a:lnTo>
                    <a:lnTo>
                      <a:pt x="27" y="84"/>
                    </a:lnTo>
                    <a:lnTo>
                      <a:pt x="27" y="84"/>
                    </a:lnTo>
                    <a:lnTo>
                      <a:pt x="30" y="81"/>
                    </a:lnTo>
                    <a:lnTo>
                      <a:pt x="30" y="81"/>
                    </a:lnTo>
                    <a:lnTo>
                      <a:pt x="30" y="81"/>
                    </a:lnTo>
                    <a:lnTo>
                      <a:pt x="30" y="81"/>
                    </a:lnTo>
                    <a:lnTo>
                      <a:pt x="30" y="77"/>
                    </a:lnTo>
                    <a:lnTo>
                      <a:pt x="30" y="77"/>
                    </a:lnTo>
                    <a:lnTo>
                      <a:pt x="30" y="77"/>
                    </a:lnTo>
                    <a:lnTo>
                      <a:pt x="30" y="77"/>
                    </a:lnTo>
                    <a:lnTo>
                      <a:pt x="33" y="74"/>
                    </a:lnTo>
                    <a:lnTo>
                      <a:pt x="33" y="74"/>
                    </a:lnTo>
                    <a:lnTo>
                      <a:pt x="33" y="74"/>
                    </a:lnTo>
                    <a:lnTo>
                      <a:pt x="33" y="74"/>
                    </a:lnTo>
                    <a:lnTo>
                      <a:pt x="33" y="71"/>
                    </a:lnTo>
                    <a:lnTo>
                      <a:pt x="33" y="71"/>
                    </a:lnTo>
                    <a:lnTo>
                      <a:pt x="33" y="68"/>
                    </a:lnTo>
                    <a:lnTo>
                      <a:pt x="33" y="68"/>
                    </a:lnTo>
                    <a:lnTo>
                      <a:pt x="37" y="64"/>
                    </a:lnTo>
                    <a:lnTo>
                      <a:pt x="37" y="64"/>
                    </a:lnTo>
                    <a:lnTo>
                      <a:pt x="37" y="64"/>
                    </a:lnTo>
                    <a:lnTo>
                      <a:pt x="37" y="64"/>
                    </a:lnTo>
                    <a:lnTo>
                      <a:pt x="37" y="61"/>
                    </a:lnTo>
                    <a:lnTo>
                      <a:pt x="37" y="61"/>
                    </a:lnTo>
                    <a:lnTo>
                      <a:pt x="37" y="59"/>
                    </a:lnTo>
                    <a:lnTo>
                      <a:pt x="37" y="59"/>
                    </a:lnTo>
                    <a:lnTo>
                      <a:pt x="38" y="56"/>
                    </a:lnTo>
                    <a:lnTo>
                      <a:pt x="38" y="56"/>
                    </a:lnTo>
                    <a:lnTo>
                      <a:pt x="38" y="56"/>
                    </a:lnTo>
                    <a:lnTo>
                      <a:pt x="38" y="56"/>
                    </a:lnTo>
                    <a:lnTo>
                      <a:pt x="39" y="53"/>
                    </a:lnTo>
                    <a:lnTo>
                      <a:pt x="39" y="53"/>
                    </a:lnTo>
                    <a:lnTo>
                      <a:pt x="39" y="51"/>
                    </a:lnTo>
                    <a:lnTo>
                      <a:pt x="39" y="51"/>
                    </a:lnTo>
                    <a:lnTo>
                      <a:pt x="40" y="48"/>
                    </a:lnTo>
                    <a:lnTo>
                      <a:pt x="40" y="48"/>
                    </a:lnTo>
                    <a:lnTo>
                      <a:pt x="40" y="48"/>
                    </a:lnTo>
                    <a:lnTo>
                      <a:pt x="40" y="48"/>
                    </a:lnTo>
                    <a:lnTo>
                      <a:pt x="40" y="46"/>
                    </a:lnTo>
                    <a:lnTo>
                      <a:pt x="40" y="46"/>
                    </a:lnTo>
                    <a:lnTo>
                      <a:pt x="40" y="44"/>
                    </a:lnTo>
                    <a:lnTo>
                      <a:pt x="40" y="44"/>
                    </a:lnTo>
                    <a:lnTo>
                      <a:pt x="40" y="41"/>
                    </a:lnTo>
                    <a:lnTo>
                      <a:pt x="39" y="41"/>
                    </a:lnTo>
                    <a:lnTo>
                      <a:pt x="39" y="41"/>
                    </a:lnTo>
                    <a:lnTo>
                      <a:pt x="39" y="41"/>
                    </a:lnTo>
                    <a:lnTo>
                      <a:pt x="39" y="38"/>
                    </a:lnTo>
                    <a:lnTo>
                      <a:pt x="39" y="38"/>
                    </a:lnTo>
                    <a:lnTo>
                      <a:pt x="39" y="35"/>
                    </a:lnTo>
                    <a:lnTo>
                      <a:pt x="39" y="35"/>
                    </a:lnTo>
                    <a:lnTo>
                      <a:pt x="40" y="33"/>
                    </a:lnTo>
                    <a:lnTo>
                      <a:pt x="39" y="33"/>
                    </a:lnTo>
                    <a:lnTo>
                      <a:pt x="39" y="33"/>
                    </a:lnTo>
                    <a:lnTo>
                      <a:pt x="39" y="33"/>
                    </a:lnTo>
                    <a:lnTo>
                      <a:pt x="40" y="31"/>
                    </a:lnTo>
                    <a:lnTo>
                      <a:pt x="40" y="31"/>
                    </a:lnTo>
                    <a:lnTo>
                      <a:pt x="40" y="27"/>
                    </a:lnTo>
                    <a:lnTo>
                      <a:pt x="40" y="27"/>
                    </a:lnTo>
                    <a:lnTo>
                      <a:pt x="44" y="24"/>
                    </a:lnTo>
                    <a:lnTo>
                      <a:pt x="44" y="24"/>
                    </a:lnTo>
                    <a:lnTo>
                      <a:pt x="44" y="22"/>
                    </a:lnTo>
                    <a:lnTo>
                      <a:pt x="44" y="22"/>
                    </a:lnTo>
                    <a:lnTo>
                      <a:pt x="46" y="20"/>
                    </a:lnTo>
                    <a:lnTo>
                      <a:pt x="46" y="20"/>
                    </a:lnTo>
                    <a:lnTo>
                      <a:pt x="49" y="17"/>
                    </a:lnTo>
                    <a:lnTo>
                      <a:pt x="49" y="17"/>
                    </a:lnTo>
                    <a:lnTo>
                      <a:pt x="52" y="14"/>
                    </a:lnTo>
                    <a:lnTo>
                      <a:pt x="52" y="14"/>
                    </a:lnTo>
                    <a:lnTo>
                      <a:pt x="52" y="14"/>
                    </a:lnTo>
                    <a:lnTo>
                      <a:pt x="52" y="14"/>
                    </a:lnTo>
                    <a:lnTo>
                      <a:pt x="52" y="13"/>
                    </a:lnTo>
                    <a:lnTo>
                      <a:pt x="52" y="13"/>
                    </a:lnTo>
                    <a:lnTo>
                      <a:pt x="52" y="11"/>
                    </a:lnTo>
                    <a:lnTo>
                      <a:pt x="52" y="11"/>
                    </a:lnTo>
                    <a:lnTo>
                      <a:pt x="55" y="8"/>
                    </a:lnTo>
                    <a:lnTo>
                      <a:pt x="55" y="8"/>
                    </a:lnTo>
                    <a:lnTo>
                      <a:pt x="55" y="8"/>
                    </a:lnTo>
                    <a:lnTo>
                      <a:pt x="55" y="8"/>
                    </a:lnTo>
                    <a:lnTo>
                      <a:pt x="55" y="5"/>
                    </a:lnTo>
                    <a:lnTo>
                      <a:pt x="55" y="5"/>
                    </a:lnTo>
                    <a:lnTo>
                      <a:pt x="55" y="4"/>
                    </a:lnTo>
                    <a:lnTo>
                      <a:pt x="55" y="4"/>
                    </a:lnTo>
                    <a:lnTo>
                      <a:pt x="57" y="2"/>
                    </a:lnTo>
                    <a:lnTo>
                      <a:pt x="57" y="2"/>
                    </a:lnTo>
                    <a:lnTo>
                      <a:pt x="57" y="2"/>
                    </a:lnTo>
                    <a:lnTo>
                      <a:pt x="57" y="2"/>
                    </a:lnTo>
                    <a:lnTo>
                      <a:pt x="57" y="2"/>
                    </a:lnTo>
                    <a:lnTo>
                      <a:pt x="57" y="2"/>
                    </a:lnTo>
                    <a:lnTo>
                      <a:pt x="57" y="2"/>
                    </a:lnTo>
                    <a:lnTo>
                      <a:pt x="57" y="2"/>
                    </a:lnTo>
                    <a:lnTo>
                      <a:pt x="57" y="0"/>
                    </a:lnTo>
                    <a:lnTo>
                      <a:pt x="57" y="0"/>
                    </a:lnTo>
                    <a:lnTo>
                      <a:pt x="57" y="0"/>
                    </a:lnTo>
                    <a:lnTo>
                      <a:pt x="57" y="0"/>
                    </a:lnTo>
                    <a:lnTo>
                      <a:pt x="57" y="0"/>
                    </a:lnTo>
                    <a:lnTo>
                      <a:pt x="57" y="0"/>
                    </a:lnTo>
                    <a:lnTo>
                      <a:pt x="57" y="0"/>
                    </a:lnTo>
                    <a:lnTo>
                      <a:pt x="57" y="0"/>
                    </a:lnTo>
                    <a:lnTo>
                      <a:pt x="57" y="0"/>
                    </a:lnTo>
                    <a:lnTo>
                      <a:pt x="57" y="0"/>
                    </a:lnTo>
                  </a:path>
                </a:pathLst>
              </a:custGeom>
              <a:solidFill>
                <a:srgbClr val="D0B1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6" name="その他">
                <a:extLst>
                  <a:ext uri="{FF2B5EF4-FFF2-40B4-BE49-F238E27FC236}">
                    <a16:creationId xmlns:a16="http://schemas.microsoft.com/office/drawing/2014/main" id="{44F6FAEC-FEDA-4B6A-A848-FC4B82E10D19}"/>
                  </a:ext>
                </a:extLst>
              </p:cNvPr>
              <p:cNvSpPr>
                <a:spLocks/>
              </p:cNvSpPr>
              <p:nvPr/>
            </p:nvSpPr>
            <p:spPr bwMode="auto">
              <a:xfrm>
                <a:off x="410" y="175"/>
                <a:ext cx="37" cy="154"/>
              </a:xfrm>
              <a:custGeom>
                <a:avLst/>
                <a:gdLst>
                  <a:gd name="T0" fmla="*/ 33 w 37"/>
                  <a:gd name="T1" fmla="*/ 3 h 154"/>
                  <a:gd name="T2" fmla="*/ 28 w 37"/>
                  <a:gd name="T3" fmla="*/ 9 h 154"/>
                  <a:gd name="T4" fmla="*/ 28 w 37"/>
                  <a:gd name="T5" fmla="*/ 15 h 154"/>
                  <a:gd name="T6" fmla="*/ 27 w 37"/>
                  <a:gd name="T7" fmla="*/ 25 h 154"/>
                  <a:gd name="T8" fmla="*/ 27 w 37"/>
                  <a:gd name="T9" fmla="*/ 31 h 154"/>
                  <a:gd name="T10" fmla="*/ 27 w 37"/>
                  <a:gd name="T11" fmla="*/ 40 h 154"/>
                  <a:gd name="T12" fmla="*/ 27 w 37"/>
                  <a:gd name="T13" fmla="*/ 46 h 154"/>
                  <a:gd name="T14" fmla="*/ 27 w 37"/>
                  <a:gd name="T15" fmla="*/ 62 h 154"/>
                  <a:gd name="T16" fmla="*/ 27 w 37"/>
                  <a:gd name="T17" fmla="*/ 79 h 154"/>
                  <a:gd name="T18" fmla="*/ 28 w 37"/>
                  <a:gd name="T19" fmla="*/ 91 h 154"/>
                  <a:gd name="T20" fmla="*/ 28 w 37"/>
                  <a:gd name="T21" fmla="*/ 97 h 154"/>
                  <a:gd name="T22" fmla="*/ 28 w 37"/>
                  <a:gd name="T23" fmla="*/ 104 h 154"/>
                  <a:gd name="T24" fmla="*/ 32 w 37"/>
                  <a:gd name="T25" fmla="*/ 106 h 154"/>
                  <a:gd name="T26" fmla="*/ 31 w 37"/>
                  <a:gd name="T27" fmla="*/ 121 h 154"/>
                  <a:gd name="T28" fmla="*/ 29 w 37"/>
                  <a:gd name="T29" fmla="*/ 139 h 154"/>
                  <a:gd name="T30" fmla="*/ 28 w 37"/>
                  <a:gd name="T31" fmla="*/ 152 h 154"/>
                  <a:gd name="T32" fmla="*/ 24 w 37"/>
                  <a:gd name="T33" fmla="*/ 147 h 154"/>
                  <a:gd name="T34" fmla="*/ 17 w 37"/>
                  <a:gd name="T35" fmla="*/ 129 h 154"/>
                  <a:gd name="T36" fmla="*/ 17 w 37"/>
                  <a:gd name="T37" fmla="*/ 114 h 154"/>
                  <a:gd name="T38" fmla="*/ 15 w 37"/>
                  <a:gd name="T39" fmla="*/ 110 h 154"/>
                  <a:gd name="T40" fmla="*/ 17 w 37"/>
                  <a:gd name="T41" fmla="*/ 108 h 154"/>
                  <a:gd name="T42" fmla="*/ 17 w 37"/>
                  <a:gd name="T43" fmla="*/ 108 h 154"/>
                  <a:gd name="T44" fmla="*/ 19 w 37"/>
                  <a:gd name="T45" fmla="*/ 104 h 154"/>
                  <a:gd name="T46" fmla="*/ 19 w 37"/>
                  <a:gd name="T47" fmla="*/ 100 h 154"/>
                  <a:gd name="T48" fmla="*/ 19 w 37"/>
                  <a:gd name="T49" fmla="*/ 91 h 154"/>
                  <a:gd name="T50" fmla="*/ 17 w 37"/>
                  <a:gd name="T51" fmla="*/ 85 h 154"/>
                  <a:gd name="T52" fmla="*/ 15 w 37"/>
                  <a:gd name="T53" fmla="*/ 83 h 154"/>
                  <a:gd name="T54" fmla="*/ 11 w 37"/>
                  <a:gd name="T55" fmla="*/ 80 h 154"/>
                  <a:gd name="T56" fmla="*/ 10 w 37"/>
                  <a:gd name="T57" fmla="*/ 75 h 154"/>
                  <a:gd name="T58" fmla="*/ 5 w 37"/>
                  <a:gd name="T59" fmla="*/ 71 h 154"/>
                  <a:gd name="T60" fmla="*/ 2 w 37"/>
                  <a:gd name="T61" fmla="*/ 69 h 154"/>
                  <a:gd name="T62" fmla="*/ 2 w 37"/>
                  <a:gd name="T63" fmla="*/ 64 h 154"/>
                  <a:gd name="T64" fmla="*/ 0 w 37"/>
                  <a:gd name="T65" fmla="*/ 58 h 154"/>
                  <a:gd name="T66" fmla="*/ 0 w 37"/>
                  <a:gd name="T67" fmla="*/ 52 h 154"/>
                  <a:gd name="T68" fmla="*/ 0 w 37"/>
                  <a:gd name="T69" fmla="*/ 49 h 154"/>
                  <a:gd name="T70" fmla="*/ 3 w 37"/>
                  <a:gd name="T71" fmla="*/ 46 h 154"/>
                  <a:gd name="T72" fmla="*/ 12 w 37"/>
                  <a:gd name="T73" fmla="*/ 43 h 154"/>
                  <a:gd name="T74" fmla="*/ 17 w 37"/>
                  <a:gd name="T75" fmla="*/ 43 h 154"/>
                  <a:gd name="T76" fmla="*/ 21 w 37"/>
                  <a:gd name="T77" fmla="*/ 40 h 154"/>
                  <a:gd name="T78" fmla="*/ 21 w 37"/>
                  <a:gd name="T79" fmla="*/ 40 h 154"/>
                  <a:gd name="T80" fmla="*/ 21 w 37"/>
                  <a:gd name="T81" fmla="*/ 38 h 154"/>
                  <a:gd name="T82" fmla="*/ 19 w 37"/>
                  <a:gd name="T83" fmla="*/ 35 h 154"/>
                  <a:gd name="T84" fmla="*/ 17 w 37"/>
                  <a:gd name="T85" fmla="*/ 35 h 154"/>
                  <a:gd name="T86" fmla="*/ 15 w 37"/>
                  <a:gd name="T87" fmla="*/ 33 h 154"/>
                  <a:gd name="T88" fmla="*/ 12 w 37"/>
                  <a:gd name="T89" fmla="*/ 29 h 154"/>
                  <a:gd name="T90" fmla="*/ 9 w 37"/>
                  <a:gd name="T91" fmla="*/ 29 h 154"/>
                  <a:gd name="T92" fmla="*/ 8 w 37"/>
                  <a:gd name="T93" fmla="*/ 27 h 154"/>
                  <a:gd name="T94" fmla="*/ 8 w 37"/>
                  <a:gd name="T95" fmla="*/ 21 h 154"/>
                  <a:gd name="T96" fmla="*/ 9 w 37"/>
                  <a:gd name="T97" fmla="*/ 16 h 154"/>
                  <a:gd name="T98" fmla="*/ 12 w 37"/>
                  <a:gd name="T99" fmla="*/ 14 h 154"/>
                  <a:gd name="T100" fmla="*/ 17 w 37"/>
                  <a:gd name="T101" fmla="*/ 10 h 154"/>
                  <a:gd name="T102" fmla="*/ 19 w 37"/>
                  <a:gd name="T103" fmla="*/ 7 h 154"/>
                  <a:gd name="T104" fmla="*/ 28 w 37"/>
                  <a:gd name="T105" fmla="*/ 4 h 154"/>
                  <a:gd name="T106" fmla="*/ 33 w 37"/>
                  <a:gd name="T107" fmla="*/ 2 h 154"/>
                  <a:gd name="T108" fmla="*/ 35 w 37"/>
                  <a:gd name="T109" fmla="*/ 0 h 154"/>
                  <a:gd name="T110" fmla="*/ 35 w 37"/>
                  <a:gd name="T111" fmla="*/ 0 h 154"/>
                  <a:gd name="T112" fmla="*/ 35 w 37"/>
                  <a:gd name="T113" fmla="*/ 0 h 154"/>
                  <a:gd name="T114" fmla="*/ 35 w 37"/>
                  <a:gd name="T11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154">
                    <a:moveTo>
                      <a:pt x="35" y="0"/>
                    </a:moveTo>
                    <a:lnTo>
                      <a:pt x="33" y="2"/>
                    </a:lnTo>
                    <a:lnTo>
                      <a:pt x="33" y="2"/>
                    </a:lnTo>
                    <a:lnTo>
                      <a:pt x="33" y="3"/>
                    </a:lnTo>
                    <a:lnTo>
                      <a:pt x="33" y="3"/>
                    </a:lnTo>
                    <a:lnTo>
                      <a:pt x="31" y="6"/>
                    </a:lnTo>
                    <a:lnTo>
                      <a:pt x="31" y="6"/>
                    </a:lnTo>
                    <a:lnTo>
                      <a:pt x="31" y="6"/>
                    </a:lnTo>
                    <a:lnTo>
                      <a:pt x="31" y="6"/>
                    </a:lnTo>
                    <a:lnTo>
                      <a:pt x="28" y="9"/>
                    </a:lnTo>
                    <a:lnTo>
                      <a:pt x="28" y="9"/>
                    </a:lnTo>
                    <a:lnTo>
                      <a:pt x="28" y="12"/>
                    </a:lnTo>
                    <a:lnTo>
                      <a:pt x="28" y="12"/>
                    </a:lnTo>
                    <a:lnTo>
                      <a:pt x="28" y="15"/>
                    </a:lnTo>
                    <a:lnTo>
                      <a:pt x="28" y="15"/>
                    </a:lnTo>
                    <a:lnTo>
                      <a:pt x="28" y="16"/>
                    </a:lnTo>
                    <a:lnTo>
                      <a:pt x="28" y="16"/>
                    </a:lnTo>
                    <a:lnTo>
                      <a:pt x="27" y="19"/>
                    </a:lnTo>
                    <a:lnTo>
                      <a:pt x="27" y="21"/>
                    </a:lnTo>
                    <a:lnTo>
                      <a:pt x="27" y="25"/>
                    </a:lnTo>
                    <a:lnTo>
                      <a:pt x="27" y="25"/>
                    </a:lnTo>
                    <a:lnTo>
                      <a:pt x="27" y="27"/>
                    </a:lnTo>
                    <a:lnTo>
                      <a:pt x="27" y="27"/>
                    </a:lnTo>
                    <a:lnTo>
                      <a:pt x="27" y="31"/>
                    </a:lnTo>
                    <a:lnTo>
                      <a:pt x="27" y="31"/>
                    </a:lnTo>
                    <a:lnTo>
                      <a:pt x="27" y="34"/>
                    </a:lnTo>
                    <a:lnTo>
                      <a:pt x="27" y="34"/>
                    </a:lnTo>
                    <a:lnTo>
                      <a:pt x="27" y="37"/>
                    </a:lnTo>
                    <a:lnTo>
                      <a:pt x="27" y="37"/>
                    </a:lnTo>
                    <a:lnTo>
                      <a:pt x="27" y="40"/>
                    </a:lnTo>
                    <a:lnTo>
                      <a:pt x="27" y="40"/>
                    </a:lnTo>
                    <a:lnTo>
                      <a:pt x="27" y="40"/>
                    </a:lnTo>
                    <a:lnTo>
                      <a:pt x="27" y="40"/>
                    </a:lnTo>
                    <a:lnTo>
                      <a:pt x="27" y="43"/>
                    </a:lnTo>
                    <a:lnTo>
                      <a:pt x="27" y="46"/>
                    </a:lnTo>
                    <a:lnTo>
                      <a:pt x="27" y="49"/>
                    </a:lnTo>
                    <a:lnTo>
                      <a:pt x="27" y="51"/>
                    </a:lnTo>
                    <a:lnTo>
                      <a:pt x="27" y="55"/>
                    </a:lnTo>
                    <a:lnTo>
                      <a:pt x="27" y="58"/>
                    </a:lnTo>
                    <a:lnTo>
                      <a:pt x="27" y="62"/>
                    </a:lnTo>
                    <a:lnTo>
                      <a:pt x="27" y="65"/>
                    </a:lnTo>
                    <a:lnTo>
                      <a:pt x="27" y="70"/>
                    </a:lnTo>
                    <a:lnTo>
                      <a:pt x="27" y="73"/>
                    </a:lnTo>
                    <a:lnTo>
                      <a:pt x="27" y="76"/>
                    </a:lnTo>
                    <a:lnTo>
                      <a:pt x="27" y="79"/>
                    </a:lnTo>
                    <a:lnTo>
                      <a:pt x="27" y="82"/>
                    </a:lnTo>
                    <a:lnTo>
                      <a:pt x="27" y="85"/>
                    </a:lnTo>
                    <a:lnTo>
                      <a:pt x="27" y="88"/>
                    </a:lnTo>
                    <a:lnTo>
                      <a:pt x="28" y="88"/>
                    </a:lnTo>
                    <a:lnTo>
                      <a:pt x="28" y="91"/>
                    </a:lnTo>
                    <a:lnTo>
                      <a:pt x="28" y="91"/>
                    </a:lnTo>
                    <a:lnTo>
                      <a:pt x="28" y="95"/>
                    </a:lnTo>
                    <a:lnTo>
                      <a:pt x="28" y="95"/>
                    </a:lnTo>
                    <a:lnTo>
                      <a:pt x="28" y="97"/>
                    </a:lnTo>
                    <a:lnTo>
                      <a:pt x="28" y="97"/>
                    </a:lnTo>
                    <a:lnTo>
                      <a:pt x="28" y="99"/>
                    </a:lnTo>
                    <a:lnTo>
                      <a:pt x="28" y="99"/>
                    </a:lnTo>
                    <a:lnTo>
                      <a:pt x="28" y="102"/>
                    </a:lnTo>
                    <a:lnTo>
                      <a:pt x="28" y="102"/>
                    </a:lnTo>
                    <a:lnTo>
                      <a:pt x="28" y="104"/>
                    </a:lnTo>
                    <a:lnTo>
                      <a:pt x="29" y="104"/>
                    </a:lnTo>
                    <a:lnTo>
                      <a:pt x="29" y="106"/>
                    </a:lnTo>
                    <a:lnTo>
                      <a:pt x="29" y="106"/>
                    </a:lnTo>
                    <a:lnTo>
                      <a:pt x="29" y="106"/>
                    </a:lnTo>
                    <a:lnTo>
                      <a:pt x="32" y="106"/>
                    </a:lnTo>
                    <a:lnTo>
                      <a:pt x="31" y="110"/>
                    </a:lnTo>
                    <a:lnTo>
                      <a:pt x="31" y="111"/>
                    </a:lnTo>
                    <a:lnTo>
                      <a:pt x="31" y="114"/>
                    </a:lnTo>
                    <a:lnTo>
                      <a:pt x="31" y="116"/>
                    </a:lnTo>
                    <a:lnTo>
                      <a:pt x="31" y="121"/>
                    </a:lnTo>
                    <a:lnTo>
                      <a:pt x="31" y="124"/>
                    </a:lnTo>
                    <a:lnTo>
                      <a:pt x="31" y="128"/>
                    </a:lnTo>
                    <a:lnTo>
                      <a:pt x="31" y="130"/>
                    </a:lnTo>
                    <a:lnTo>
                      <a:pt x="29" y="135"/>
                    </a:lnTo>
                    <a:lnTo>
                      <a:pt x="29" y="139"/>
                    </a:lnTo>
                    <a:lnTo>
                      <a:pt x="29" y="142"/>
                    </a:lnTo>
                    <a:lnTo>
                      <a:pt x="29" y="145"/>
                    </a:lnTo>
                    <a:lnTo>
                      <a:pt x="28" y="148"/>
                    </a:lnTo>
                    <a:lnTo>
                      <a:pt x="28" y="151"/>
                    </a:lnTo>
                    <a:lnTo>
                      <a:pt x="28" y="152"/>
                    </a:lnTo>
                    <a:lnTo>
                      <a:pt x="28" y="152"/>
                    </a:lnTo>
                    <a:lnTo>
                      <a:pt x="25" y="153"/>
                    </a:lnTo>
                    <a:lnTo>
                      <a:pt x="25" y="152"/>
                    </a:lnTo>
                    <a:lnTo>
                      <a:pt x="24" y="150"/>
                    </a:lnTo>
                    <a:lnTo>
                      <a:pt x="24" y="147"/>
                    </a:lnTo>
                    <a:lnTo>
                      <a:pt x="21" y="144"/>
                    </a:lnTo>
                    <a:lnTo>
                      <a:pt x="21" y="141"/>
                    </a:lnTo>
                    <a:lnTo>
                      <a:pt x="21" y="137"/>
                    </a:lnTo>
                    <a:lnTo>
                      <a:pt x="21" y="132"/>
                    </a:lnTo>
                    <a:lnTo>
                      <a:pt x="17" y="129"/>
                    </a:lnTo>
                    <a:lnTo>
                      <a:pt x="17" y="126"/>
                    </a:lnTo>
                    <a:lnTo>
                      <a:pt x="17" y="123"/>
                    </a:lnTo>
                    <a:lnTo>
                      <a:pt x="17" y="118"/>
                    </a:lnTo>
                    <a:lnTo>
                      <a:pt x="17" y="117"/>
                    </a:lnTo>
                    <a:lnTo>
                      <a:pt x="17" y="114"/>
                    </a:lnTo>
                    <a:lnTo>
                      <a:pt x="17" y="113"/>
                    </a:lnTo>
                    <a:lnTo>
                      <a:pt x="17" y="110"/>
                    </a:lnTo>
                    <a:lnTo>
                      <a:pt x="15" y="110"/>
                    </a:lnTo>
                    <a:lnTo>
                      <a:pt x="15" y="110"/>
                    </a:lnTo>
                    <a:lnTo>
                      <a:pt x="15" y="110"/>
                    </a:lnTo>
                    <a:lnTo>
                      <a:pt x="15" y="110"/>
                    </a:lnTo>
                    <a:lnTo>
                      <a:pt x="15" y="110"/>
                    </a:lnTo>
                    <a:lnTo>
                      <a:pt x="15" y="110"/>
                    </a:lnTo>
                    <a:lnTo>
                      <a:pt x="15" y="110"/>
                    </a:lnTo>
                    <a:lnTo>
                      <a:pt x="17" y="108"/>
                    </a:lnTo>
                    <a:lnTo>
                      <a:pt x="17" y="108"/>
                    </a:lnTo>
                    <a:lnTo>
                      <a:pt x="17" y="108"/>
                    </a:lnTo>
                    <a:lnTo>
                      <a:pt x="17" y="108"/>
                    </a:lnTo>
                    <a:lnTo>
                      <a:pt x="17" y="108"/>
                    </a:lnTo>
                    <a:lnTo>
                      <a:pt x="17" y="108"/>
                    </a:lnTo>
                    <a:lnTo>
                      <a:pt x="17" y="108"/>
                    </a:lnTo>
                    <a:lnTo>
                      <a:pt x="17" y="108"/>
                    </a:lnTo>
                    <a:lnTo>
                      <a:pt x="19" y="104"/>
                    </a:lnTo>
                    <a:lnTo>
                      <a:pt x="19" y="104"/>
                    </a:lnTo>
                    <a:lnTo>
                      <a:pt x="19" y="104"/>
                    </a:lnTo>
                    <a:lnTo>
                      <a:pt x="19" y="104"/>
                    </a:lnTo>
                    <a:lnTo>
                      <a:pt x="19" y="102"/>
                    </a:lnTo>
                    <a:lnTo>
                      <a:pt x="19" y="102"/>
                    </a:lnTo>
                    <a:lnTo>
                      <a:pt x="19" y="100"/>
                    </a:lnTo>
                    <a:lnTo>
                      <a:pt x="19" y="100"/>
                    </a:lnTo>
                    <a:lnTo>
                      <a:pt x="19" y="97"/>
                    </a:lnTo>
                    <a:lnTo>
                      <a:pt x="19" y="97"/>
                    </a:lnTo>
                    <a:lnTo>
                      <a:pt x="19" y="95"/>
                    </a:lnTo>
                    <a:lnTo>
                      <a:pt x="19" y="95"/>
                    </a:lnTo>
                    <a:lnTo>
                      <a:pt x="19" y="91"/>
                    </a:lnTo>
                    <a:lnTo>
                      <a:pt x="19" y="91"/>
                    </a:lnTo>
                    <a:lnTo>
                      <a:pt x="19" y="88"/>
                    </a:lnTo>
                    <a:lnTo>
                      <a:pt x="19" y="88"/>
                    </a:lnTo>
                    <a:lnTo>
                      <a:pt x="19" y="85"/>
                    </a:lnTo>
                    <a:lnTo>
                      <a:pt x="17" y="85"/>
                    </a:lnTo>
                    <a:lnTo>
                      <a:pt x="17" y="85"/>
                    </a:lnTo>
                    <a:lnTo>
                      <a:pt x="17" y="85"/>
                    </a:lnTo>
                    <a:lnTo>
                      <a:pt x="17" y="83"/>
                    </a:lnTo>
                    <a:lnTo>
                      <a:pt x="15" y="83"/>
                    </a:lnTo>
                    <a:lnTo>
                      <a:pt x="15" y="83"/>
                    </a:lnTo>
                    <a:lnTo>
                      <a:pt x="15" y="83"/>
                    </a:lnTo>
                    <a:lnTo>
                      <a:pt x="15" y="80"/>
                    </a:lnTo>
                    <a:lnTo>
                      <a:pt x="11" y="80"/>
                    </a:lnTo>
                    <a:lnTo>
                      <a:pt x="11" y="80"/>
                    </a:lnTo>
                    <a:lnTo>
                      <a:pt x="11" y="80"/>
                    </a:lnTo>
                    <a:lnTo>
                      <a:pt x="11" y="78"/>
                    </a:lnTo>
                    <a:lnTo>
                      <a:pt x="10" y="78"/>
                    </a:lnTo>
                    <a:lnTo>
                      <a:pt x="10" y="78"/>
                    </a:lnTo>
                    <a:lnTo>
                      <a:pt x="10" y="78"/>
                    </a:lnTo>
                    <a:lnTo>
                      <a:pt x="10" y="75"/>
                    </a:lnTo>
                    <a:lnTo>
                      <a:pt x="7" y="75"/>
                    </a:lnTo>
                    <a:lnTo>
                      <a:pt x="7" y="75"/>
                    </a:lnTo>
                    <a:lnTo>
                      <a:pt x="7" y="75"/>
                    </a:lnTo>
                    <a:lnTo>
                      <a:pt x="7" y="71"/>
                    </a:lnTo>
                    <a:lnTo>
                      <a:pt x="5" y="71"/>
                    </a:lnTo>
                    <a:lnTo>
                      <a:pt x="5" y="71"/>
                    </a:lnTo>
                    <a:lnTo>
                      <a:pt x="5" y="71"/>
                    </a:lnTo>
                    <a:lnTo>
                      <a:pt x="5" y="69"/>
                    </a:lnTo>
                    <a:lnTo>
                      <a:pt x="2" y="69"/>
                    </a:lnTo>
                    <a:lnTo>
                      <a:pt x="2" y="69"/>
                    </a:lnTo>
                    <a:lnTo>
                      <a:pt x="2" y="69"/>
                    </a:lnTo>
                    <a:lnTo>
                      <a:pt x="2" y="66"/>
                    </a:lnTo>
                    <a:lnTo>
                      <a:pt x="2" y="66"/>
                    </a:lnTo>
                    <a:lnTo>
                      <a:pt x="2" y="64"/>
                    </a:lnTo>
                    <a:lnTo>
                      <a:pt x="2" y="64"/>
                    </a:lnTo>
                    <a:lnTo>
                      <a:pt x="2" y="60"/>
                    </a:lnTo>
                    <a:lnTo>
                      <a:pt x="0" y="60"/>
                    </a:lnTo>
                    <a:lnTo>
                      <a:pt x="0" y="60"/>
                    </a:lnTo>
                    <a:lnTo>
                      <a:pt x="0" y="60"/>
                    </a:lnTo>
                    <a:lnTo>
                      <a:pt x="0" y="58"/>
                    </a:lnTo>
                    <a:lnTo>
                      <a:pt x="0" y="58"/>
                    </a:lnTo>
                    <a:lnTo>
                      <a:pt x="0" y="55"/>
                    </a:lnTo>
                    <a:lnTo>
                      <a:pt x="0" y="55"/>
                    </a:lnTo>
                    <a:lnTo>
                      <a:pt x="0" y="52"/>
                    </a:lnTo>
                    <a:lnTo>
                      <a:pt x="0" y="52"/>
                    </a:lnTo>
                    <a:lnTo>
                      <a:pt x="0" y="52"/>
                    </a:lnTo>
                    <a:lnTo>
                      <a:pt x="0" y="52"/>
                    </a:lnTo>
                    <a:lnTo>
                      <a:pt x="0" y="49"/>
                    </a:lnTo>
                    <a:lnTo>
                      <a:pt x="0" y="49"/>
                    </a:lnTo>
                    <a:lnTo>
                      <a:pt x="0" y="49"/>
                    </a:lnTo>
                    <a:lnTo>
                      <a:pt x="0" y="49"/>
                    </a:lnTo>
                    <a:lnTo>
                      <a:pt x="2" y="46"/>
                    </a:lnTo>
                    <a:lnTo>
                      <a:pt x="2" y="46"/>
                    </a:lnTo>
                    <a:lnTo>
                      <a:pt x="3" y="46"/>
                    </a:lnTo>
                    <a:lnTo>
                      <a:pt x="3" y="46"/>
                    </a:lnTo>
                    <a:lnTo>
                      <a:pt x="6" y="45"/>
                    </a:lnTo>
                    <a:lnTo>
                      <a:pt x="6" y="45"/>
                    </a:lnTo>
                    <a:lnTo>
                      <a:pt x="9" y="45"/>
                    </a:lnTo>
                    <a:lnTo>
                      <a:pt x="9" y="45"/>
                    </a:lnTo>
                    <a:lnTo>
                      <a:pt x="12" y="43"/>
                    </a:lnTo>
                    <a:lnTo>
                      <a:pt x="12" y="43"/>
                    </a:lnTo>
                    <a:lnTo>
                      <a:pt x="13" y="43"/>
                    </a:lnTo>
                    <a:lnTo>
                      <a:pt x="13" y="43"/>
                    </a:lnTo>
                    <a:lnTo>
                      <a:pt x="17" y="43"/>
                    </a:lnTo>
                    <a:lnTo>
                      <a:pt x="17" y="43"/>
                    </a:lnTo>
                    <a:lnTo>
                      <a:pt x="17" y="43"/>
                    </a:lnTo>
                    <a:lnTo>
                      <a:pt x="17" y="43"/>
                    </a:lnTo>
                    <a:lnTo>
                      <a:pt x="21" y="40"/>
                    </a:lnTo>
                    <a:lnTo>
                      <a:pt x="21" y="40"/>
                    </a:lnTo>
                    <a:lnTo>
                      <a:pt x="21" y="40"/>
                    </a:lnTo>
                    <a:lnTo>
                      <a:pt x="21" y="40"/>
                    </a:lnTo>
                    <a:lnTo>
                      <a:pt x="21" y="40"/>
                    </a:lnTo>
                    <a:lnTo>
                      <a:pt x="21" y="40"/>
                    </a:lnTo>
                    <a:lnTo>
                      <a:pt x="21" y="40"/>
                    </a:lnTo>
                    <a:lnTo>
                      <a:pt x="21" y="40"/>
                    </a:lnTo>
                    <a:lnTo>
                      <a:pt x="21" y="39"/>
                    </a:lnTo>
                    <a:lnTo>
                      <a:pt x="21" y="39"/>
                    </a:lnTo>
                    <a:lnTo>
                      <a:pt x="21" y="39"/>
                    </a:lnTo>
                    <a:lnTo>
                      <a:pt x="21" y="39"/>
                    </a:lnTo>
                    <a:lnTo>
                      <a:pt x="21" y="38"/>
                    </a:lnTo>
                    <a:lnTo>
                      <a:pt x="21" y="38"/>
                    </a:lnTo>
                    <a:lnTo>
                      <a:pt x="21" y="38"/>
                    </a:lnTo>
                    <a:lnTo>
                      <a:pt x="21" y="38"/>
                    </a:lnTo>
                    <a:lnTo>
                      <a:pt x="22" y="35"/>
                    </a:lnTo>
                    <a:lnTo>
                      <a:pt x="19" y="35"/>
                    </a:lnTo>
                    <a:lnTo>
                      <a:pt x="19" y="35"/>
                    </a:lnTo>
                    <a:lnTo>
                      <a:pt x="19" y="35"/>
                    </a:lnTo>
                    <a:lnTo>
                      <a:pt x="19" y="35"/>
                    </a:lnTo>
                    <a:lnTo>
                      <a:pt x="17" y="35"/>
                    </a:lnTo>
                    <a:lnTo>
                      <a:pt x="17" y="35"/>
                    </a:lnTo>
                    <a:lnTo>
                      <a:pt x="17" y="35"/>
                    </a:lnTo>
                    <a:lnTo>
                      <a:pt x="17" y="33"/>
                    </a:lnTo>
                    <a:lnTo>
                      <a:pt x="15" y="33"/>
                    </a:lnTo>
                    <a:lnTo>
                      <a:pt x="15" y="33"/>
                    </a:lnTo>
                    <a:lnTo>
                      <a:pt x="15" y="33"/>
                    </a:lnTo>
                    <a:lnTo>
                      <a:pt x="15" y="33"/>
                    </a:lnTo>
                    <a:lnTo>
                      <a:pt x="12" y="33"/>
                    </a:lnTo>
                    <a:lnTo>
                      <a:pt x="12" y="33"/>
                    </a:lnTo>
                    <a:lnTo>
                      <a:pt x="12" y="33"/>
                    </a:lnTo>
                    <a:lnTo>
                      <a:pt x="12" y="29"/>
                    </a:lnTo>
                    <a:lnTo>
                      <a:pt x="9" y="29"/>
                    </a:lnTo>
                    <a:lnTo>
                      <a:pt x="9" y="29"/>
                    </a:lnTo>
                    <a:lnTo>
                      <a:pt x="9" y="29"/>
                    </a:lnTo>
                    <a:lnTo>
                      <a:pt x="9" y="29"/>
                    </a:lnTo>
                    <a:lnTo>
                      <a:pt x="9" y="29"/>
                    </a:lnTo>
                    <a:lnTo>
                      <a:pt x="9" y="29"/>
                    </a:lnTo>
                    <a:lnTo>
                      <a:pt x="9" y="29"/>
                    </a:lnTo>
                    <a:lnTo>
                      <a:pt x="9" y="27"/>
                    </a:lnTo>
                    <a:lnTo>
                      <a:pt x="8" y="27"/>
                    </a:lnTo>
                    <a:lnTo>
                      <a:pt x="8" y="27"/>
                    </a:lnTo>
                    <a:lnTo>
                      <a:pt x="8" y="27"/>
                    </a:lnTo>
                    <a:lnTo>
                      <a:pt x="8" y="23"/>
                    </a:lnTo>
                    <a:lnTo>
                      <a:pt x="8" y="23"/>
                    </a:lnTo>
                    <a:lnTo>
                      <a:pt x="8" y="21"/>
                    </a:lnTo>
                    <a:lnTo>
                      <a:pt x="8" y="21"/>
                    </a:lnTo>
                    <a:lnTo>
                      <a:pt x="8" y="18"/>
                    </a:lnTo>
                    <a:lnTo>
                      <a:pt x="8" y="18"/>
                    </a:lnTo>
                    <a:lnTo>
                      <a:pt x="8" y="18"/>
                    </a:lnTo>
                    <a:lnTo>
                      <a:pt x="8" y="18"/>
                    </a:lnTo>
                    <a:lnTo>
                      <a:pt x="9" y="16"/>
                    </a:lnTo>
                    <a:lnTo>
                      <a:pt x="9" y="16"/>
                    </a:lnTo>
                    <a:lnTo>
                      <a:pt x="9" y="16"/>
                    </a:lnTo>
                    <a:lnTo>
                      <a:pt x="9" y="16"/>
                    </a:lnTo>
                    <a:lnTo>
                      <a:pt x="12" y="14"/>
                    </a:lnTo>
                    <a:lnTo>
                      <a:pt x="12" y="14"/>
                    </a:lnTo>
                    <a:lnTo>
                      <a:pt x="12" y="14"/>
                    </a:lnTo>
                    <a:lnTo>
                      <a:pt x="12" y="14"/>
                    </a:lnTo>
                    <a:lnTo>
                      <a:pt x="15" y="10"/>
                    </a:lnTo>
                    <a:lnTo>
                      <a:pt x="15" y="10"/>
                    </a:lnTo>
                    <a:lnTo>
                      <a:pt x="17" y="10"/>
                    </a:lnTo>
                    <a:lnTo>
                      <a:pt x="17" y="10"/>
                    </a:lnTo>
                    <a:lnTo>
                      <a:pt x="19" y="7"/>
                    </a:lnTo>
                    <a:lnTo>
                      <a:pt x="19" y="7"/>
                    </a:lnTo>
                    <a:lnTo>
                      <a:pt x="19" y="7"/>
                    </a:lnTo>
                    <a:lnTo>
                      <a:pt x="19" y="7"/>
                    </a:lnTo>
                    <a:lnTo>
                      <a:pt x="22" y="7"/>
                    </a:lnTo>
                    <a:lnTo>
                      <a:pt x="22" y="7"/>
                    </a:lnTo>
                    <a:lnTo>
                      <a:pt x="25" y="7"/>
                    </a:lnTo>
                    <a:lnTo>
                      <a:pt x="25" y="7"/>
                    </a:lnTo>
                    <a:lnTo>
                      <a:pt x="28" y="4"/>
                    </a:lnTo>
                    <a:lnTo>
                      <a:pt x="28" y="4"/>
                    </a:lnTo>
                    <a:lnTo>
                      <a:pt x="30" y="4"/>
                    </a:lnTo>
                    <a:lnTo>
                      <a:pt x="30" y="4"/>
                    </a:lnTo>
                    <a:lnTo>
                      <a:pt x="33" y="2"/>
                    </a:lnTo>
                    <a:lnTo>
                      <a:pt x="33" y="2"/>
                    </a:lnTo>
                    <a:lnTo>
                      <a:pt x="34" y="2"/>
                    </a:lnTo>
                    <a:lnTo>
                      <a:pt x="34" y="2"/>
                    </a:lnTo>
                    <a:lnTo>
                      <a:pt x="36"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lnTo>
                      <a:pt x="35" y="0"/>
                    </a:lnTo>
                  </a:path>
                </a:pathLst>
              </a:custGeom>
              <a:solidFill>
                <a:srgbClr val="D0B1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7" name="その他">
                <a:extLst>
                  <a:ext uri="{FF2B5EF4-FFF2-40B4-BE49-F238E27FC236}">
                    <a16:creationId xmlns:a16="http://schemas.microsoft.com/office/drawing/2014/main" id="{ED87A675-9F28-46D6-8150-3AFD88325793}"/>
                  </a:ext>
                </a:extLst>
              </p:cNvPr>
              <p:cNvSpPr>
                <a:spLocks/>
              </p:cNvSpPr>
              <p:nvPr/>
            </p:nvSpPr>
            <p:spPr bwMode="auto">
              <a:xfrm>
                <a:off x="493" y="254"/>
                <a:ext cx="58" cy="193"/>
              </a:xfrm>
              <a:custGeom>
                <a:avLst/>
                <a:gdLst>
                  <a:gd name="T0" fmla="*/ 2 w 58"/>
                  <a:gd name="T1" fmla="*/ 190 h 193"/>
                  <a:gd name="T2" fmla="*/ 7 w 58"/>
                  <a:gd name="T3" fmla="*/ 183 h 193"/>
                  <a:gd name="T4" fmla="*/ 17 w 58"/>
                  <a:gd name="T5" fmla="*/ 172 h 193"/>
                  <a:gd name="T6" fmla="*/ 25 w 58"/>
                  <a:gd name="T7" fmla="*/ 163 h 193"/>
                  <a:gd name="T8" fmla="*/ 32 w 58"/>
                  <a:gd name="T9" fmla="*/ 150 h 193"/>
                  <a:gd name="T10" fmla="*/ 36 w 58"/>
                  <a:gd name="T11" fmla="*/ 145 h 193"/>
                  <a:gd name="T12" fmla="*/ 36 w 58"/>
                  <a:gd name="T13" fmla="*/ 142 h 193"/>
                  <a:gd name="T14" fmla="*/ 36 w 58"/>
                  <a:gd name="T15" fmla="*/ 140 h 193"/>
                  <a:gd name="T16" fmla="*/ 39 w 58"/>
                  <a:gd name="T17" fmla="*/ 136 h 193"/>
                  <a:gd name="T18" fmla="*/ 42 w 58"/>
                  <a:gd name="T19" fmla="*/ 133 h 193"/>
                  <a:gd name="T20" fmla="*/ 44 w 58"/>
                  <a:gd name="T21" fmla="*/ 128 h 193"/>
                  <a:gd name="T22" fmla="*/ 42 w 58"/>
                  <a:gd name="T23" fmla="*/ 128 h 193"/>
                  <a:gd name="T24" fmla="*/ 42 w 58"/>
                  <a:gd name="T25" fmla="*/ 122 h 193"/>
                  <a:gd name="T26" fmla="*/ 39 w 58"/>
                  <a:gd name="T27" fmla="*/ 119 h 193"/>
                  <a:gd name="T28" fmla="*/ 39 w 58"/>
                  <a:gd name="T29" fmla="*/ 114 h 193"/>
                  <a:gd name="T30" fmla="*/ 39 w 58"/>
                  <a:gd name="T31" fmla="*/ 113 h 193"/>
                  <a:gd name="T32" fmla="*/ 39 w 58"/>
                  <a:gd name="T33" fmla="*/ 110 h 193"/>
                  <a:gd name="T34" fmla="*/ 39 w 58"/>
                  <a:gd name="T35" fmla="*/ 108 h 193"/>
                  <a:gd name="T36" fmla="*/ 42 w 58"/>
                  <a:gd name="T37" fmla="*/ 105 h 193"/>
                  <a:gd name="T38" fmla="*/ 42 w 58"/>
                  <a:gd name="T39" fmla="*/ 105 h 193"/>
                  <a:gd name="T40" fmla="*/ 42 w 58"/>
                  <a:gd name="T41" fmla="*/ 103 h 193"/>
                  <a:gd name="T42" fmla="*/ 46 w 58"/>
                  <a:gd name="T43" fmla="*/ 100 h 193"/>
                  <a:gd name="T44" fmla="*/ 46 w 58"/>
                  <a:gd name="T45" fmla="*/ 99 h 193"/>
                  <a:gd name="T46" fmla="*/ 46 w 58"/>
                  <a:gd name="T47" fmla="*/ 99 h 193"/>
                  <a:gd name="T48" fmla="*/ 48 w 58"/>
                  <a:gd name="T49" fmla="*/ 95 h 193"/>
                  <a:gd name="T50" fmla="*/ 48 w 58"/>
                  <a:gd name="T51" fmla="*/ 93 h 193"/>
                  <a:gd name="T52" fmla="*/ 51 w 58"/>
                  <a:gd name="T53" fmla="*/ 91 h 193"/>
                  <a:gd name="T54" fmla="*/ 48 w 58"/>
                  <a:gd name="T55" fmla="*/ 89 h 193"/>
                  <a:gd name="T56" fmla="*/ 46 w 58"/>
                  <a:gd name="T57" fmla="*/ 82 h 193"/>
                  <a:gd name="T58" fmla="*/ 44 w 58"/>
                  <a:gd name="T59" fmla="*/ 79 h 193"/>
                  <a:gd name="T60" fmla="*/ 44 w 58"/>
                  <a:gd name="T61" fmla="*/ 74 h 193"/>
                  <a:gd name="T62" fmla="*/ 44 w 58"/>
                  <a:gd name="T63" fmla="*/ 71 h 193"/>
                  <a:gd name="T64" fmla="*/ 46 w 58"/>
                  <a:gd name="T65" fmla="*/ 68 h 193"/>
                  <a:gd name="T66" fmla="*/ 46 w 58"/>
                  <a:gd name="T67" fmla="*/ 66 h 193"/>
                  <a:gd name="T68" fmla="*/ 51 w 58"/>
                  <a:gd name="T69" fmla="*/ 62 h 193"/>
                  <a:gd name="T70" fmla="*/ 51 w 58"/>
                  <a:gd name="T71" fmla="*/ 60 h 193"/>
                  <a:gd name="T72" fmla="*/ 55 w 58"/>
                  <a:gd name="T73" fmla="*/ 56 h 193"/>
                  <a:gd name="T74" fmla="*/ 55 w 58"/>
                  <a:gd name="T75" fmla="*/ 52 h 193"/>
                  <a:gd name="T76" fmla="*/ 55 w 58"/>
                  <a:gd name="T77" fmla="*/ 47 h 193"/>
                  <a:gd name="T78" fmla="*/ 54 w 58"/>
                  <a:gd name="T79" fmla="*/ 42 h 193"/>
                  <a:gd name="T80" fmla="*/ 51 w 58"/>
                  <a:gd name="T81" fmla="*/ 38 h 193"/>
                  <a:gd name="T82" fmla="*/ 51 w 58"/>
                  <a:gd name="T83" fmla="*/ 35 h 193"/>
                  <a:gd name="T84" fmla="*/ 51 w 58"/>
                  <a:gd name="T85" fmla="*/ 30 h 193"/>
                  <a:gd name="T86" fmla="*/ 48 w 58"/>
                  <a:gd name="T87" fmla="*/ 30 h 193"/>
                  <a:gd name="T88" fmla="*/ 46 w 58"/>
                  <a:gd name="T89" fmla="*/ 27 h 193"/>
                  <a:gd name="T90" fmla="*/ 44 w 58"/>
                  <a:gd name="T91" fmla="*/ 23 h 193"/>
                  <a:gd name="T92" fmla="*/ 44 w 58"/>
                  <a:gd name="T93" fmla="*/ 18 h 193"/>
                  <a:gd name="T94" fmla="*/ 44 w 58"/>
                  <a:gd name="T95" fmla="*/ 16 h 193"/>
                  <a:gd name="T96" fmla="*/ 44 w 58"/>
                  <a:gd name="T97" fmla="*/ 12 h 193"/>
                  <a:gd name="T98" fmla="*/ 44 w 58"/>
                  <a:gd name="T99" fmla="*/ 10 h 193"/>
                  <a:gd name="T100" fmla="*/ 46 w 58"/>
                  <a:gd name="T101" fmla="*/ 6 h 193"/>
                  <a:gd name="T102" fmla="*/ 46 w 58"/>
                  <a:gd name="T103" fmla="*/ 6 h 193"/>
                  <a:gd name="T104" fmla="*/ 48 w 58"/>
                  <a:gd name="T105" fmla="*/ 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93">
                    <a:moveTo>
                      <a:pt x="0" y="192"/>
                    </a:moveTo>
                    <a:lnTo>
                      <a:pt x="0" y="192"/>
                    </a:lnTo>
                    <a:lnTo>
                      <a:pt x="2" y="190"/>
                    </a:lnTo>
                    <a:lnTo>
                      <a:pt x="2" y="189"/>
                    </a:lnTo>
                    <a:lnTo>
                      <a:pt x="5" y="186"/>
                    </a:lnTo>
                    <a:lnTo>
                      <a:pt x="7" y="183"/>
                    </a:lnTo>
                    <a:lnTo>
                      <a:pt x="11" y="180"/>
                    </a:lnTo>
                    <a:lnTo>
                      <a:pt x="13" y="177"/>
                    </a:lnTo>
                    <a:lnTo>
                      <a:pt x="17" y="172"/>
                    </a:lnTo>
                    <a:lnTo>
                      <a:pt x="19" y="168"/>
                    </a:lnTo>
                    <a:lnTo>
                      <a:pt x="22" y="166"/>
                    </a:lnTo>
                    <a:lnTo>
                      <a:pt x="25" y="163"/>
                    </a:lnTo>
                    <a:lnTo>
                      <a:pt x="28" y="156"/>
                    </a:lnTo>
                    <a:lnTo>
                      <a:pt x="29" y="153"/>
                    </a:lnTo>
                    <a:lnTo>
                      <a:pt x="32" y="150"/>
                    </a:lnTo>
                    <a:lnTo>
                      <a:pt x="33" y="148"/>
                    </a:lnTo>
                    <a:lnTo>
                      <a:pt x="36" y="145"/>
                    </a:lnTo>
                    <a:lnTo>
                      <a:pt x="36" y="145"/>
                    </a:lnTo>
                    <a:lnTo>
                      <a:pt x="36" y="145"/>
                    </a:lnTo>
                    <a:lnTo>
                      <a:pt x="36" y="145"/>
                    </a:lnTo>
                    <a:lnTo>
                      <a:pt x="36" y="142"/>
                    </a:lnTo>
                    <a:lnTo>
                      <a:pt x="36" y="142"/>
                    </a:lnTo>
                    <a:lnTo>
                      <a:pt x="36" y="140"/>
                    </a:lnTo>
                    <a:lnTo>
                      <a:pt x="36" y="140"/>
                    </a:lnTo>
                    <a:lnTo>
                      <a:pt x="39" y="137"/>
                    </a:lnTo>
                    <a:lnTo>
                      <a:pt x="39" y="137"/>
                    </a:lnTo>
                    <a:lnTo>
                      <a:pt x="39" y="136"/>
                    </a:lnTo>
                    <a:lnTo>
                      <a:pt x="39" y="136"/>
                    </a:lnTo>
                    <a:lnTo>
                      <a:pt x="42" y="133"/>
                    </a:lnTo>
                    <a:lnTo>
                      <a:pt x="42" y="133"/>
                    </a:lnTo>
                    <a:lnTo>
                      <a:pt x="42" y="130"/>
                    </a:lnTo>
                    <a:lnTo>
                      <a:pt x="42" y="130"/>
                    </a:lnTo>
                    <a:lnTo>
                      <a:pt x="44" y="128"/>
                    </a:lnTo>
                    <a:lnTo>
                      <a:pt x="42" y="128"/>
                    </a:lnTo>
                    <a:lnTo>
                      <a:pt x="42" y="128"/>
                    </a:lnTo>
                    <a:lnTo>
                      <a:pt x="42" y="128"/>
                    </a:lnTo>
                    <a:lnTo>
                      <a:pt x="42" y="124"/>
                    </a:lnTo>
                    <a:lnTo>
                      <a:pt x="42" y="124"/>
                    </a:lnTo>
                    <a:lnTo>
                      <a:pt x="42" y="122"/>
                    </a:lnTo>
                    <a:lnTo>
                      <a:pt x="42" y="122"/>
                    </a:lnTo>
                    <a:lnTo>
                      <a:pt x="42" y="119"/>
                    </a:lnTo>
                    <a:lnTo>
                      <a:pt x="39" y="119"/>
                    </a:lnTo>
                    <a:lnTo>
                      <a:pt x="39" y="117"/>
                    </a:lnTo>
                    <a:lnTo>
                      <a:pt x="39" y="117"/>
                    </a:lnTo>
                    <a:lnTo>
                      <a:pt x="39" y="114"/>
                    </a:lnTo>
                    <a:lnTo>
                      <a:pt x="39" y="114"/>
                    </a:lnTo>
                    <a:lnTo>
                      <a:pt x="39" y="113"/>
                    </a:lnTo>
                    <a:lnTo>
                      <a:pt x="39" y="113"/>
                    </a:lnTo>
                    <a:lnTo>
                      <a:pt x="39" y="110"/>
                    </a:lnTo>
                    <a:lnTo>
                      <a:pt x="39" y="110"/>
                    </a:lnTo>
                    <a:lnTo>
                      <a:pt x="39" y="110"/>
                    </a:lnTo>
                    <a:lnTo>
                      <a:pt x="39" y="110"/>
                    </a:lnTo>
                    <a:lnTo>
                      <a:pt x="39" y="108"/>
                    </a:lnTo>
                    <a:lnTo>
                      <a:pt x="39" y="108"/>
                    </a:lnTo>
                    <a:lnTo>
                      <a:pt x="39" y="108"/>
                    </a:lnTo>
                    <a:lnTo>
                      <a:pt x="39" y="108"/>
                    </a:lnTo>
                    <a:lnTo>
                      <a:pt x="42" y="105"/>
                    </a:lnTo>
                    <a:lnTo>
                      <a:pt x="42" y="105"/>
                    </a:lnTo>
                    <a:lnTo>
                      <a:pt x="42" y="105"/>
                    </a:lnTo>
                    <a:lnTo>
                      <a:pt x="42" y="105"/>
                    </a:lnTo>
                    <a:lnTo>
                      <a:pt x="42" y="103"/>
                    </a:lnTo>
                    <a:lnTo>
                      <a:pt x="42" y="103"/>
                    </a:lnTo>
                    <a:lnTo>
                      <a:pt x="42" y="103"/>
                    </a:lnTo>
                    <a:lnTo>
                      <a:pt x="42" y="103"/>
                    </a:lnTo>
                    <a:lnTo>
                      <a:pt x="46" y="100"/>
                    </a:lnTo>
                    <a:lnTo>
                      <a:pt x="46" y="100"/>
                    </a:lnTo>
                    <a:lnTo>
                      <a:pt x="46" y="100"/>
                    </a:lnTo>
                    <a:lnTo>
                      <a:pt x="46" y="100"/>
                    </a:lnTo>
                    <a:lnTo>
                      <a:pt x="46" y="99"/>
                    </a:lnTo>
                    <a:lnTo>
                      <a:pt x="46" y="99"/>
                    </a:lnTo>
                    <a:lnTo>
                      <a:pt x="46" y="99"/>
                    </a:lnTo>
                    <a:lnTo>
                      <a:pt x="46" y="99"/>
                    </a:lnTo>
                    <a:lnTo>
                      <a:pt x="48" y="95"/>
                    </a:lnTo>
                    <a:lnTo>
                      <a:pt x="48" y="95"/>
                    </a:lnTo>
                    <a:lnTo>
                      <a:pt x="48" y="95"/>
                    </a:lnTo>
                    <a:lnTo>
                      <a:pt x="48" y="95"/>
                    </a:lnTo>
                    <a:lnTo>
                      <a:pt x="48" y="93"/>
                    </a:lnTo>
                    <a:lnTo>
                      <a:pt x="48" y="93"/>
                    </a:lnTo>
                    <a:lnTo>
                      <a:pt x="48" y="93"/>
                    </a:lnTo>
                    <a:lnTo>
                      <a:pt x="48" y="93"/>
                    </a:lnTo>
                    <a:lnTo>
                      <a:pt x="51" y="91"/>
                    </a:lnTo>
                    <a:lnTo>
                      <a:pt x="48" y="91"/>
                    </a:lnTo>
                    <a:lnTo>
                      <a:pt x="48" y="89"/>
                    </a:lnTo>
                    <a:lnTo>
                      <a:pt x="48" y="89"/>
                    </a:lnTo>
                    <a:lnTo>
                      <a:pt x="48" y="85"/>
                    </a:lnTo>
                    <a:lnTo>
                      <a:pt x="46" y="85"/>
                    </a:lnTo>
                    <a:lnTo>
                      <a:pt x="46" y="82"/>
                    </a:lnTo>
                    <a:lnTo>
                      <a:pt x="46" y="82"/>
                    </a:lnTo>
                    <a:lnTo>
                      <a:pt x="46" y="79"/>
                    </a:lnTo>
                    <a:lnTo>
                      <a:pt x="44" y="79"/>
                    </a:lnTo>
                    <a:lnTo>
                      <a:pt x="44" y="77"/>
                    </a:lnTo>
                    <a:lnTo>
                      <a:pt x="44" y="77"/>
                    </a:lnTo>
                    <a:lnTo>
                      <a:pt x="44" y="74"/>
                    </a:lnTo>
                    <a:lnTo>
                      <a:pt x="44" y="74"/>
                    </a:lnTo>
                    <a:lnTo>
                      <a:pt x="44" y="71"/>
                    </a:lnTo>
                    <a:lnTo>
                      <a:pt x="44" y="71"/>
                    </a:lnTo>
                    <a:lnTo>
                      <a:pt x="46" y="68"/>
                    </a:lnTo>
                    <a:lnTo>
                      <a:pt x="46" y="68"/>
                    </a:lnTo>
                    <a:lnTo>
                      <a:pt x="46" y="68"/>
                    </a:lnTo>
                    <a:lnTo>
                      <a:pt x="46" y="68"/>
                    </a:lnTo>
                    <a:lnTo>
                      <a:pt x="46" y="66"/>
                    </a:lnTo>
                    <a:lnTo>
                      <a:pt x="46" y="66"/>
                    </a:lnTo>
                    <a:lnTo>
                      <a:pt x="48" y="65"/>
                    </a:lnTo>
                    <a:lnTo>
                      <a:pt x="48" y="65"/>
                    </a:lnTo>
                    <a:lnTo>
                      <a:pt x="51" y="62"/>
                    </a:lnTo>
                    <a:lnTo>
                      <a:pt x="51" y="62"/>
                    </a:lnTo>
                    <a:lnTo>
                      <a:pt x="51" y="60"/>
                    </a:lnTo>
                    <a:lnTo>
                      <a:pt x="51" y="60"/>
                    </a:lnTo>
                    <a:lnTo>
                      <a:pt x="54" y="58"/>
                    </a:lnTo>
                    <a:lnTo>
                      <a:pt x="54" y="58"/>
                    </a:lnTo>
                    <a:lnTo>
                      <a:pt x="55" y="56"/>
                    </a:lnTo>
                    <a:lnTo>
                      <a:pt x="55" y="56"/>
                    </a:lnTo>
                    <a:lnTo>
                      <a:pt x="57" y="52"/>
                    </a:lnTo>
                    <a:lnTo>
                      <a:pt x="55" y="52"/>
                    </a:lnTo>
                    <a:lnTo>
                      <a:pt x="55" y="49"/>
                    </a:lnTo>
                    <a:lnTo>
                      <a:pt x="55" y="49"/>
                    </a:lnTo>
                    <a:lnTo>
                      <a:pt x="55" y="47"/>
                    </a:lnTo>
                    <a:lnTo>
                      <a:pt x="54" y="47"/>
                    </a:lnTo>
                    <a:lnTo>
                      <a:pt x="54" y="43"/>
                    </a:lnTo>
                    <a:lnTo>
                      <a:pt x="54" y="42"/>
                    </a:lnTo>
                    <a:lnTo>
                      <a:pt x="54" y="39"/>
                    </a:lnTo>
                    <a:lnTo>
                      <a:pt x="51" y="39"/>
                    </a:lnTo>
                    <a:lnTo>
                      <a:pt x="51" y="38"/>
                    </a:lnTo>
                    <a:lnTo>
                      <a:pt x="51" y="38"/>
                    </a:lnTo>
                    <a:lnTo>
                      <a:pt x="51" y="35"/>
                    </a:lnTo>
                    <a:lnTo>
                      <a:pt x="51" y="35"/>
                    </a:lnTo>
                    <a:lnTo>
                      <a:pt x="51" y="33"/>
                    </a:lnTo>
                    <a:lnTo>
                      <a:pt x="51" y="33"/>
                    </a:lnTo>
                    <a:lnTo>
                      <a:pt x="51" y="30"/>
                    </a:lnTo>
                    <a:lnTo>
                      <a:pt x="48" y="30"/>
                    </a:lnTo>
                    <a:lnTo>
                      <a:pt x="48" y="30"/>
                    </a:lnTo>
                    <a:lnTo>
                      <a:pt x="48" y="30"/>
                    </a:lnTo>
                    <a:lnTo>
                      <a:pt x="48" y="27"/>
                    </a:lnTo>
                    <a:lnTo>
                      <a:pt x="46" y="27"/>
                    </a:lnTo>
                    <a:lnTo>
                      <a:pt x="46" y="27"/>
                    </a:lnTo>
                    <a:lnTo>
                      <a:pt x="46" y="27"/>
                    </a:lnTo>
                    <a:lnTo>
                      <a:pt x="46" y="23"/>
                    </a:lnTo>
                    <a:lnTo>
                      <a:pt x="44" y="23"/>
                    </a:lnTo>
                    <a:lnTo>
                      <a:pt x="44" y="21"/>
                    </a:lnTo>
                    <a:lnTo>
                      <a:pt x="44" y="21"/>
                    </a:lnTo>
                    <a:lnTo>
                      <a:pt x="44" y="18"/>
                    </a:lnTo>
                    <a:lnTo>
                      <a:pt x="44" y="18"/>
                    </a:lnTo>
                    <a:lnTo>
                      <a:pt x="44" y="16"/>
                    </a:lnTo>
                    <a:lnTo>
                      <a:pt x="44" y="16"/>
                    </a:lnTo>
                    <a:lnTo>
                      <a:pt x="44" y="12"/>
                    </a:lnTo>
                    <a:lnTo>
                      <a:pt x="44" y="12"/>
                    </a:lnTo>
                    <a:lnTo>
                      <a:pt x="44" y="12"/>
                    </a:lnTo>
                    <a:lnTo>
                      <a:pt x="44" y="12"/>
                    </a:lnTo>
                    <a:lnTo>
                      <a:pt x="44" y="10"/>
                    </a:lnTo>
                    <a:lnTo>
                      <a:pt x="44" y="10"/>
                    </a:lnTo>
                    <a:lnTo>
                      <a:pt x="44" y="9"/>
                    </a:lnTo>
                    <a:lnTo>
                      <a:pt x="44" y="9"/>
                    </a:lnTo>
                    <a:lnTo>
                      <a:pt x="46" y="6"/>
                    </a:lnTo>
                    <a:lnTo>
                      <a:pt x="46" y="6"/>
                    </a:lnTo>
                    <a:lnTo>
                      <a:pt x="46" y="6"/>
                    </a:lnTo>
                    <a:lnTo>
                      <a:pt x="46" y="6"/>
                    </a:lnTo>
                    <a:lnTo>
                      <a:pt x="48" y="3"/>
                    </a:lnTo>
                    <a:lnTo>
                      <a:pt x="48" y="3"/>
                    </a:lnTo>
                    <a:lnTo>
                      <a:pt x="48" y="2"/>
                    </a:lnTo>
                    <a:lnTo>
                      <a:pt x="48" y="2"/>
                    </a:lnTo>
                    <a:lnTo>
                      <a:pt x="51"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8" name="その他">
                <a:extLst>
                  <a:ext uri="{FF2B5EF4-FFF2-40B4-BE49-F238E27FC236}">
                    <a16:creationId xmlns:a16="http://schemas.microsoft.com/office/drawing/2014/main" id="{EA01C777-C9B6-470C-B43B-51440826BE4B}"/>
                  </a:ext>
                </a:extLst>
              </p:cNvPr>
              <p:cNvSpPr>
                <a:spLocks/>
              </p:cNvSpPr>
              <p:nvPr/>
            </p:nvSpPr>
            <p:spPr bwMode="auto">
              <a:xfrm>
                <a:off x="425" y="0"/>
                <a:ext cx="130" cy="113"/>
              </a:xfrm>
              <a:custGeom>
                <a:avLst/>
                <a:gdLst>
                  <a:gd name="T0" fmla="*/ 112 w 130"/>
                  <a:gd name="T1" fmla="*/ 110 h 113"/>
                  <a:gd name="T2" fmla="*/ 114 w 130"/>
                  <a:gd name="T3" fmla="*/ 110 h 113"/>
                  <a:gd name="T4" fmla="*/ 119 w 130"/>
                  <a:gd name="T5" fmla="*/ 109 h 113"/>
                  <a:gd name="T6" fmla="*/ 122 w 130"/>
                  <a:gd name="T7" fmla="*/ 99 h 113"/>
                  <a:gd name="T8" fmla="*/ 125 w 130"/>
                  <a:gd name="T9" fmla="*/ 88 h 113"/>
                  <a:gd name="T10" fmla="*/ 127 w 130"/>
                  <a:gd name="T11" fmla="*/ 75 h 113"/>
                  <a:gd name="T12" fmla="*/ 129 w 130"/>
                  <a:gd name="T13" fmla="*/ 57 h 113"/>
                  <a:gd name="T14" fmla="*/ 129 w 130"/>
                  <a:gd name="T15" fmla="*/ 41 h 113"/>
                  <a:gd name="T16" fmla="*/ 123 w 130"/>
                  <a:gd name="T17" fmla="*/ 33 h 113"/>
                  <a:gd name="T18" fmla="*/ 118 w 130"/>
                  <a:gd name="T19" fmla="*/ 20 h 113"/>
                  <a:gd name="T20" fmla="*/ 110 w 130"/>
                  <a:gd name="T21" fmla="*/ 11 h 113"/>
                  <a:gd name="T22" fmla="*/ 100 w 130"/>
                  <a:gd name="T23" fmla="*/ 11 h 113"/>
                  <a:gd name="T24" fmla="*/ 88 w 130"/>
                  <a:gd name="T25" fmla="*/ 9 h 113"/>
                  <a:gd name="T26" fmla="*/ 74 w 130"/>
                  <a:gd name="T27" fmla="*/ 5 h 113"/>
                  <a:gd name="T28" fmla="*/ 61 w 130"/>
                  <a:gd name="T29" fmla="*/ 2 h 113"/>
                  <a:gd name="T30" fmla="*/ 43 w 130"/>
                  <a:gd name="T31" fmla="*/ 2 h 113"/>
                  <a:gd name="T32" fmla="*/ 33 w 130"/>
                  <a:gd name="T33" fmla="*/ 2 h 113"/>
                  <a:gd name="T34" fmla="*/ 22 w 130"/>
                  <a:gd name="T35" fmla="*/ 5 h 113"/>
                  <a:gd name="T36" fmla="*/ 13 w 130"/>
                  <a:gd name="T37" fmla="*/ 9 h 113"/>
                  <a:gd name="T38" fmla="*/ 7 w 130"/>
                  <a:gd name="T39" fmla="*/ 11 h 113"/>
                  <a:gd name="T40" fmla="*/ 4 w 130"/>
                  <a:gd name="T41" fmla="*/ 16 h 113"/>
                  <a:gd name="T42" fmla="*/ 0 w 130"/>
                  <a:gd name="T43" fmla="*/ 26 h 113"/>
                  <a:gd name="T44" fmla="*/ 0 w 130"/>
                  <a:gd name="T45" fmla="*/ 37 h 113"/>
                  <a:gd name="T46" fmla="*/ 0 w 130"/>
                  <a:gd name="T47" fmla="*/ 45 h 113"/>
                  <a:gd name="T48" fmla="*/ 0 w 130"/>
                  <a:gd name="T49" fmla="*/ 49 h 113"/>
                  <a:gd name="T50" fmla="*/ 0 w 130"/>
                  <a:gd name="T51" fmla="*/ 51 h 113"/>
                  <a:gd name="T52" fmla="*/ 2 w 130"/>
                  <a:gd name="T53" fmla="*/ 51 h 113"/>
                  <a:gd name="T54" fmla="*/ 2 w 130"/>
                  <a:gd name="T55" fmla="*/ 50 h 113"/>
                  <a:gd name="T56" fmla="*/ 6 w 130"/>
                  <a:gd name="T57" fmla="*/ 44 h 113"/>
                  <a:gd name="T58" fmla="*/ 8 w 130"/>
                  <a:gd name="T59" fmla="*/ 40 h 113"/>
                  <a:gd name="T60" fmla="*/ 8 w 130"/>
                  <a:gd name="T61" fmla="*/ 37 h 113"/>
                  <a:gd name="T62" fmla="*/ 8 w 130"/>
                  <a:gd name="T63" fmla="*/ 34 h 113"/>
                  <a:gd name="T64" fmla="*/ 19 w 130"/>
                  <a:gd name="T65" fmla="*/ 29 h 113"/>
                  <a:gd name="T66" fmla="*/ 33 w 130"/>
                  <a:gd name="T67" fmla="*/ 20 h 113"/>
                  <a:gd name="T68" fmla="*/ 44 w 130"/>
                  <a:gd name="T69" fmla="*/ 13 h 113"/>
                  <a:gd name="T70" fmla="*/ 60 w 130"/>
                  <a:gd name="T71" fmla="*/ 13 h 113"/>
                  <a:gd name="T72" fmla="*/ 72 w 130"/>
                  <a:gd name="T73" fmla="*/ 15 h 113"/>
                  <a:gd name="T74" fmla="*/ 81 w 130"/>
                  <a:gd name="T75" fmla="*/ 20 h 113"/>
                  <a:gd name="T76" fmla="*/ 91 w 130"/>
                  <a:gd name="T77" fmla="*/ 32 h 113"/>
                  <a:gd name="T78" fmla="*/ 96 w 130"/>
                  <a:gd name="T79" fmla="*/ 44 h 113"/>
                  <a:gd name="T80" fmla="*/ 95 w 130"/>
                  <a:gd name="T81" fmla="*/ 57 h 113"/>
                  <a:gd name="T82" fmla="*/ 90 w 130"/>
                  <a:gd name="T83" fmla="*/ 75 h 113"/>
                  <a:gd name="T84" fmla="*/ 92 w 130"/>
                  <a:gd name="T85" fmla="*/ 88 h 113"/>
                  <a:gd name="T86" fmla="*/ 92 w 130"/>
                  <a:gd name="T87" fmla="*/ 95 h 113"/>
                  <a:gd name="T88" fmla="*/ 92 w 130"/>
                  <a:gd name="T89" fmla="*/ 104 h 113"/>
                  <a:gd name="T90" fmla="*/ 94 w 130"/>
                  <a:gd name="T91" fmla="*/ 104 h 113"/>
                  <a:gd name="T92" fmla="*/ 95 w 130"/>
                  <a:gd name="T93" fmla="*/ 104 h 113"/>
                  <a:gd name="T94" fmla="*/ 95 w 130"/>
                  <a:gd name="T95" fmla="*/ 104 h 113"/>
                  <a:gd name="T96" fmla="*/ 98 w 130"/>
                  <a:gd name="T97" fmla="*/ 104 h 113"/>
                  <a:gd name="T98" fmla="*/ 101 w 130"/>
                  <a:gd name="T99" fmla="*/ 101 h 113"/>
                  <a:gd name="T100" fmla="*/ 105 w 130"/>
                  <a:gd name="T101" fmla="*/ 99 h 113"/>
                  <a:gd name="T102" fmla="*/ 105 w 130"/>
                  <a:gd name="T103" fmla="*/ 99 h 113"/>
                  <a:gd name="T104" fmla="*/ 107 w 130"/>
                  <a:gd name="T105" fmla="*/ 101 h 113"/>
                  <a:gd name="T106" fmla="*/ 110 w 130"/>
                  <a:gd name="T107" fmla="*/ 105 h 113"/>
                  <a:gd name="T108" fmla="*/ 114 w 130"/>
                  <a:gd name="T109" fmla="*/ 111 h 113"/>
                  <a:gd name="T110" fmla="*/ 114 w 130"/>
                  <a:gd name="T111" fmla="*/ 112 h 113"/>
                  <a:gd name="T112" fmla="*/ 114 w 130"/>
                  <a:gd name="T113" fmla="*/ 112 h 113"/>
                  <a:gd name="T114" fmla="*/ 112 w 130"/>
                  <a:gd name="T115" fmla="*/ 112 h 113"/>
                  <a:gd name="T116" fmla="*/ 112 w 130"/>
                  <a:gd name="T117"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13">
                    <a:moveTo>
                      <a:pt x="112" y="110"/>
                    </a:moveTo>
                    <a:lnTo>
                      <a:pt x="112" y="110"/>
                    </a:lnTo>
                    <a:lnTo>
                      <a:pt x="112" y="110"/>
                    </a:lnTo>
                    <a:lnTo>
                      <a:pt x="112" y="110"/>
                    </a:lnTo>
                    <a:lnTo>
                      <a:pt x="112" y="110"/>
                    </a:lnTo>
                    <a:lnTo>
                      <a:pt x="112" y="110"/>
                    </a:lnTo>
                    <a:lnTo>
                      <a:pt x="112" y="110"/>
                    </a:lnTo>
                    <a:lnTo>
                      <a:pt x="112" y="110"/>
                    </a:lnTo>
                    <a:lnTo>
                      <a:pt x="114" y="110"/>
                    </a:lnTo>
                    <a:lnTo>
                      <a:pt x="114" y="110"/>
                    </a:lnTo>
                    <a:lnTo>
                      <a:pt x="114" y="110"/>
                    </a:lnTo>
                    <a:lnTo>
                      <a:pt x="114" y="110"/>
                    </a:lnTo>
                    <a:lnTo>
                      <a:pt x="116" y="110"/>
                    </a:lnTo>
                    <a:lnTo>
                      <a:pt x="116" y="110"/>
                    </a:lnTo>
                    <a:lnTo>
                      <a:pt x="116" y="110"/>
                    </a:lnTo>
                    <a:lnTo>
                      <a:pt x="116" y="110"/>
                    </a:lnTo>
                    <a:lnTo>
                      <a:pt x="119" y="109"/>
                    </a:lnTo>
                    <a:lnTo>
                      <a:pt x="119" y="109"/>
                    </a:lnTo>
                    <a:lnTo>
                      <a:pt x="119" y="107"/>
                    </a:lnTo>
                    <a:lnTo>
                      <a:pt x="119" y="107"/>
                    </a:lnTo>
                    <a:lnTo>
                      <a:pt x="122" y="104"/>
                    </a:lnTo>
                    <a:lnTo>
                      <a:pt x="122" y="104"/>
                    </a:lnTo>
                    <a:lnTo>
                      <a:pt x="122" y="101"/>
                    </a:lnTo>
                    <a:lnTo>
                      <a:pt x="122" y="99"/>
                    </a:lnTo>
                    <a:lnTo>
                      <a:pt x="125" y="96"/>
                    </a:lnTo>
                    <a:lnTo>
                      <a:pt x="125" y="96"/>
                    </a:lnTo>
                    <a:lnTo>
                      <a:pt x="125" y="92"/>
                    </a:lnTo>
                    <a:lnTo>
                      <a:pt x="125" y="90"/>
                    </a:lnTo>
                    <a:lnTo>
                      <a:pt x="125" y="88"/>
                    </a:lnTo>
                    <a:lnTo>
                      <a:pt x="125" y="88"/>
                    </a:lnTo>
                    <a:lnTo>
                      <a:pt x="125" y="84"/>
                    </a:lnTo>
                    <a:lnTo>
                      <a:pt x="125" y="83"/>
                    </a:lnTo>
                    <a:lnTo>
                      <a:pt x="127" y="80"/>
                    </a:lnTo>
                    <a:lnTo>
                      <a:pt x="127" y="80"/>
                    </a:lnTo>
                    <a:lnTo>
                      <a:pt x="127" y="77"/>
                    </a:lnTo>
                    <a:lnTo>
                      <a:pt x="127" y="75"/>
                    </a:lnTo>
                    <a:lnTo>
                      <a:pt x="127" y="72"/>
                    </a:lnTo>
                    <a:lnTo>
                      <a:pt x="127" y="69"/>
                    </a:lnTo>
                    <a:lnTo>
                      <a:pt x="127" y="66"/>
                    </a:lnTo>
                    <a:lnTo>
                      <a:pt x="127" y="63"/>
                    </a:lnTo>
                    <a:lnTo>
                      <a:pt x="129" y="60"/>
                    </a:lnTo>
                    <a:lnTo>
                      <a:pt x="129" y="57"/>
                    </a:lnTo>
                    <a:lnTo>
                      <a:pt x="129" y="53"/>
                    </a:lnTo>
                    <a:lnTo>
                      <a:pt x="129" y="50"/>
                    </a:lnTo>
                    <a:lnTo>
                      <a:pt x="129" y="47"/>
                    </a:lnTo>
                    <a:lnTo>
                      <a:pt x="129" y="46"/>
                    </a:lnTo>
                    <a:lnTo>
                      <a:pt x="129" y="44"/>
                    </a:lnTo>
                    <a:lnTo>
                      <a:pt x="129" y="41"/>
                    </a:lnTo>
                    <a:lnTo>
                      <a:pt x="129" y="38"/>
                    </a:lnTo>
                    <a:lnTo>
                      <a:pt x="126" y="38"/>
                    </a:lnTo>
                    <a:lnTo>
                      <a:pt x="126" y="36"/>
                    </a:lnTo>
                    <a:lnTo>
                      <a:pt x="126" y="36"/>
                    </a:lnTo>
                    <a:lnTo>
                      <a:pt x="126" y="33"/>
                    </a:lnTo>
                    <a:lnTo>
                      <a:pt x="123" y="33"/>
                    </a:lnTo>
                    <a:lnTo>
                      <a:pt x="123" y="30"/>
                    </a:lnTo>
                    <a:lnTo>
                      <a:pt x="123" y="27"/>
                    </a:lnTo>
                    <a:lnTo>
                      <a:pt x="123" y="24"/>
                    </a:lnTo>
                    <a:lnTo>
                      <a:pt x="120" y="24"/>
                    </a:lnTo>
                    <a:lnTo>
                      <a:pt x="120" y="20"/>
                    </a:lnTo>
                    <a:lnTo>
                      <a:pt x="118" y="20"/>
                    </a:lnTo>
                    <a:lnTo>
                      <a:pt x="118" y="16"/>
                    </a:lnTo>
                    <a:lnTo>
                      <a:pt x="114" y="16"/>
                    </a:lnTo>
                    <a:lnTo>
                      <a:pt x="114" y="13"/>
                    </a:lnTo>
                    <a:lnTo>
                      <a:pt x="114" y="13"/>
                    </a:lnTo>
                    <a:lnTo>
                      <a:pt x="114" y="11"/>
                    </a:lnTo>
                    <a:lnTo>
                      <a:pt x="110" y="11"/>
                    </a:lnTo>
                    <a:lnTo>
                      <a:pt x="110" y="11"/>
                    </a:lnTo>
                    <a:lnTo>
                      <a:pt x="106" y="11"/>
                    </a:lnTo>
                    <a:lnTo>
                      <a:pt x="106" y="11"/>
                    </a:lnTo>
                    <a:lnTo>
                      <a:pt x="103" y="11"/>
                    </a:lnTo>
                    <a:lnTo>
                      <a:pt x="103" y="11"/>
                    </a:lnTo>
                    <a:lnTo>
                      <a:pt x="100" y="11"/>
                    </a:lnTo>
                    <a:lnTo>
                      <a:pt x="100" y="9"/>
                    </a:lnTo>
                    <a:lnTo>
                      <a:pt x="97" y="9"/>
                    </a:lnTo>
                    <a:lnTo>
                      <a:pt x="94" y="9"/>
                    </a:lnTo>
                    <a:lnTo>
                      <a:pt x="91" y="9"/>
                    </a:lnTo>
                    <a:lnTo>
                      <a:pt x="91" y="9"/>
                    </a:lnTo>
                    <a:lnTo>
                      <a:pt x="88" y="9"/>
                    </a:lnTo>
                    <a:lnTo>
                      <a:pt x="87" y="9"/>
                    </a:lnTo>
                    <a:lnTo>
                      <a:pt x="84" y="9"/>
                    </a:lnTo>
                    <a:lnTo>
                      <a:pt x="84" y="5"/>
                    </a:lnTo>
                    <a:lnTo>
                      <a:pt x="81" y="5"/>
                    </a:lnTo>
                    <a:lnTo>
                      <a:pt x="77" y="5"/>
                    </a:lnTo>
                    <a:lnTo>
                      <a:pt x="74" y="5"/>
                    </a:lnTo>
                    <a:lnTo>
                      <a:pt x="73" y="5"/>
                    </a:lnTo>
                    <a:lnTo>
                      <a:pt x="70" y="5"/>
                    </a:lnTo>
                    <a:lnTo>
                      <a:pt x="68" y="5"/>
                    </a:lnTo>
                    <a:lnTo>
                      <a:pt x="64" y="5"/>
                    </a:lnTo>
                    <a:lnTo>
                      <a:pt x="64" y="2"/>
                    </a:lnTo>
                    <a:lnTo>
                      <a:pt x="61" y="2"/>
                    </a:lnTo>
                    <a:lnTo>
                      <a:pt x="58" y="2"/>
                    </a:lnTo>
                    <a:lnTo>
                      <a:pt x="55" y="2"/>
                    </a:lnTo>
                    <a:lnTo>
                      <a:pt x="52" y="2"/>
                    </a:lnTo>
                    <a:lnTo>
                      <a:pt x="48" y="2"/>
                    </a:lnTo>
                    <a:lnTo>
                      <a:pt x="46" y="2"/>
                    </a:lnTo>
                    <a:lnTo>
                      <a:pt x="43" y="2"/>
                    </a:lnTo>
                    <a:lnTo>
                      <a:pt x="43" y="0"/>
                    </a:lnTo>
                    <a:lnTo>
                      <a:pt x="39" y="2"/>
                    </a:lnTo>
                    <a:lnTo>
                      <a:pt x="39" y="2"/>
                    </a:lnTo>
                    <a:lnTo>
                      <a:pt x="35" y="2"/>
                    </a:lnTo>
                    <a:lnTo>
                      <a:pt x="35" y="2"/>
                    </a:lnTo>
                    <a:lnTo>
                      <a:pt x="33" y="2"/>
                    </a:lnTo>
                    <a:lnTo>
                      <a:pt x="33" y="2"/>
                    </a:lnTo>
                    <a:lnTo>
                      <a:pt x="29" y="2"/>
                    </a:lnTo>
                    <a:lnTo>
                      <a:pt x="29" y="2"/>
                    </a:lnTo>
                    <a:lnTo>
                      <a:pt x="26" y="5"/>
                    </a:lnTo>
                    <a:lnTo>
                      <a:pt x="25" y="5"/>
                    </a:lnTo>
                    <a:lnTo>
                      <a:pt x="22" y="5"/>
                    </a:lnTo>
                    <a:lnTo>
                      <a:pt x="22" y="5"/>
                    </a:lnTo>
                    <a:lnTo>
                      <a:pt x="19" y="6"/>
                    </a:lnTo>
                    <a:lnTo>
                      <a:pt x="19" y="6"/>
                    </a:lnTo>
                    <a:lnTo>
                      <a:pt x="16" y="6"/>
                    </a:lnTo>
                    <a:lnTo>
                      <a:pt x="16" y="6"/>
                    </a:lnTo>
                    <a:lnTo>
                      <a:pt x="13" y="9"/>
                    </a:lnTo>
                    <a:lnTo>
                      <a:pt x="13" y="9"/>
                    </a:lnTo>
                    <a:lnTo>
                      <a:pt x="10" y="9"/>
                    </a:lnTo>
                    <a:lnTo>
                      <a:pt x="10" y="9"/>
                    </a:lnTo>
                    <a:lnTo>
                      <a:pt x="7" y="11"/>
                    </a:lnTo>
                    <a:lnTo>
                      <a:pt x="7" y="11"/>
                    </a:lnTo>
                    <a:lnTo>
                      <a:pt x="7" y="11"/>
                    </a:lnTo>
                    <a:lnTo>
                      <a:pt x="7" y="11"/>
                    </a:lnTo>
                    <a:lnTo>
                      <a:pt x="4" y="13"/>
                    </a:lnTo>
                    <a:lnTo>
                      <a:pt x="4" y="13"/>
                    </a:lnTo>
                    <a:lnTo>
                      <a:pt x="4" y="13"/>
                    </a:lnTo>
                    <a:lnTo>
                      <a:pt x="4" y="13"/>
                    </a:lnTo>
                    <a:lnTo>
                      <a:pt x="4" y="16"/>
                    </a:lnTo>
                    <a:lnTo>
                      <a:pt x="4" y="16"/>
                    </a:lnTo>
                    <a:lnTo>
                      <a:pt x="4" y="16"/>
                    </a:lnTo>
                    <a:lnTo>
                      <a:pt x="4" y="16"/>
                    </a:lnTo>
                    <a:lnTo>
                      <a:pt x="0" y="20"/>
                    </a:lnTo>
                    <a:lnTo>
                      <a:pt x="0" y="22"/>
                    </a:lnTo>
                    <a:lnTo>
                      <a:pt x="0" y="26"/>
                    </a:lnTo>
                    <a:lnTo>
                      <a:pt x="0" y="26"/>
                    </a:lnTo>
                    <a:lnTo>
                      <a:pt x="0" y="29"/>
                    </a:lnTo>
                    <a:lnTo>
                      <a:pt x="0" y="31"/>
                    </a:lnTo>
                    <a:lnTo>
                      <a:pt x="0" y="34"/>
                    </a:lnTo>
                    <a:lnTo>
                      <a:pt x="0" y="34"/>
                    </a:lnTo>
                    <a:lnTo>
                      <a:pt x="0" y="37"/>
                    </a:lnTo>
                    <a:lnTo>
                      <a:pt x="0" y="38"/>
                    </a:lnTo>
                    <a:lnTo>
                      <a:pt x="0" y="41"/>
                    </a:lnTo>
                    <a:lnTo>
                      <a:pt x="0" y="41"/>
                    </a:lnTo>
                    <a:lnTo>
                      <a:pt x="0" y="44"/>
                    </a:lnTo>
                    <a:lnTo>
                      <a:pt x="0" y="44"/>
                    </a:lnTo>
                    <a:lnTo>
                      <a:pt x="0" y="45"/>
                    </a:lnTo>
                    <a:lnTo>
                      <a:pt x="2" y="45"/>
                    </a:lnTo>
                    <a:lnTo>
                      <a:pt x="0" y="47"/>
                    </a:lnTo>
                    <a:lnTo>
                      <a:pt x="0" y="47"/>
                    </a:lnTo>
                    <a:lnTo>
                      <a:pt x="0" y="47"/>
                    </a:lnTo>
                    <a:lnTo>
                      <a:pt x="0" y="47"/>
                    </a:lnTo>
                    <a:lnTo>
                      <a:pt x="0" y="49"/>
                    </a:lnTo>
                    <a:lnTo>
                      <a:pt x="0" y="49"/>
                    </a:lnTo>
                    <a:lnTo>
                      <a:pt x="0" y="49"/>
                    </a:lnTo>
                    <a:lnTo>
                      <a:pt x="0" y="49"/>
                    </a:lnTo>
                    <a:lnTo>
                      <a:pt x="0" y="51"/>
                    </a:lnTo>
                    <a:lnTo>
                      <a:pt x="0" y="51"/>
                    </a:lnTo>
                    <a:lnTo>
                      <a:pt x="0" y="51"/>
                    </a:lnTo>
                    <a:lnTo>
                      <a:pt x="0" y="51"/>
                    </a:lnTo>
                    <a:lnTo>
                      <a:pt x="0" y="51"/>
                    </a:lnTo>
                    <a:lnTo>
                      <a:pt x="0" y="51"/>
                    </a:lnTo>
                    <a:lnTo>
                      <a:pt x="0" y="51"/>
                    </a:lnTo>
                    <a:lnTo>
                      <a:pt x="2" y="51"/>
                    </a:lnTo>
                    <a:lnTo>
                      <a:pt x="2" y="51"/>
                    </a:lnTo>
                    <a:lnTo>
                      <a:pt x="2" y="51"/>
                    </a:lnTo>
                    <a:lnTo>
                      <a:pt x="2" y="51"/>
                    </a:lnTo>
                    <a:lnTo>
                      <a:pt x="2" y="50"/>
                    </a:lnTo>
                    <a:lnTo>
                      <a:pt x="2" y="50"/>
                    </a:lnTo>
                    <a:lnTo>
                      <a:pt x="2" y="50"/>
                    </a:lnTo>
                    <a:lnTo>
                      <a:pt x="2" y="50"/>
                    </a:lnTo>
                    <a:lnTo>
                      <a:pt x="4" y="47"/>
                    </a:lnTo>
                    <a:lnTo>
                      <a:pt x="4" y="47"/>
                    </a:lnTo>
                    <a:lnTo>
                      <a:pt x="4" y="47"/>
                    </a:lnTo>
                    <a:lnTo>
                      <a:pt x="4" y="47"/>
                    </a:lnTo>
                    <a:lnTo>
                      <a:pt x="6" y="44"/>
                    </a:lnTo>
                    <a:lnTo>
                      <a:pt x="6" y="44"/>
                    </a:lnTo>
                    <a:lnTo>
                      <a:pt x="6" y="44"/>
                    </a:lnTo>
                    <a:lnTo>
                      <a:pt x="6" y="44"/>
                    </a:lnTo>
                    <a:lnTo>
                      <a:pt x="9" y="40"/>
                    </a:lnTo>
                    <a:lnTo>
                      <a:pt x="8" y="40"/>
                    </a:lnTo>
                    <a:lnTo>
                      <a:pt x="8" y="40"/>
                    </a:lnTo>
                    <a:lnTo>
                      <a:pt x="8" y="40"/>
                    </a:lnTo>
                    <a:lnTo>
                      <a:pt x="8" y="40"/>
                    </a:lnTo>
                    <a:lnTo>
                      <a:pt x="8" y="40"/>
                    </a:lnTo>
                    <a:lnTo>
                      <a:pt x="8" y="40"/>
                    </a:lnTo>
                    <a:lnTo>
                      <a:pt x="8" y="40"/>
                    </a:lnTo>
                    <a:lnTo>
                      <a:pt x="8" y="37"/>
                    </a:lnTo>
                    <a:lnTo>
                      <a:pt x="8" y="37"/>
                    </a:lnTo>
                    <a:lnTo>
                      <a:pt x="8" y="37"/>
                    </a:lnTo>
                    <a:lnTo>
                      <a:pt x="8" y="37"/>
                    </a:lnTo>
                    <a:lnTo>
                      <a:pt x="8" y="34"/>
                    </a:lnTo>
                    <a:lnTo>
                      <a:pt x="8" y="34"/>
                    </a:lnTo>
                    <a:lnTo>
                      <a:pt x="8" y="34"/>
                    </a:lnTo>
                    <a:lnTo>
                      <a:pt x="8" y="34"/>
                    </a:lnTo>
                    <a:lnTo>
                      <a:pt x="9" y="31"/>
                    </a:lnTo>
                    <a:lnTo>
                      <a:pt x="9" y="31"/>
                    </a:lnTo>
                    <a:lnTo>
                      <a:pt x="12" y="31"/>
                    </a:lnTo>
                    <a:lnTo>
                      <a:pt x="15" y="31"/>
                    </a:lnTo>
                    <a:lnTo>
                      <a:pt x="18" y="29"/>
                    </a:lnTo>
                    <a:lnTo>
                      <a:pt x="19" y="29"/>
                    </a:lnTo>
                    <a:lnTo>
                      <a:pt x="22" y="26"/>
                    </a:lnTo>
                    <a:lnTo>
                      <a:pt x="25" y="26"/>
                    </a:lnTo>
                    <a:lnTo>
                      <a:pt x="28" y="22"/>
                    </a:lnTo>
                    <a:lnTo>
                      <a:pt x="28" y="22"/>
                    </a:lnTo>
                    <a:lnTo>
                      <a:pt x="31" y="20"/>
                    </a:lnTo>
                    <a:lnTo>
                      <a:pt x="33" y="20"/>
                    </a:lnTo>
                    <a:lnTo>
                      <a:pt x="37" y="18"/>
                    </a:lnTo>
                    <a:lnTo>
                      <a:pt x="37" y="18"/>
                    </a:lnTo>
                    <a:lnTo>
                      <a:pt x="39" y="16"/>
                    </a:lnTo>
                    <a:lnTo>
                      <a:pt x="41" y="16"/>
                    </a:lnTo>
                    <a:lnTo>
                      <a:pt x="44" y="13"/>
                    </a:lnTo>
                    <a:lnTo>
                      <a:pt x="44" y="13"/>
                    </a:lnTo>
                    <a:lnTo>
                      <a:pt x="46" y="13"/>
                    </a:lnTo>
                    <a:lnTo>
                      <a:pt x="50" y="13"/>
                    </a:lnTo>
                    <a:lnTo>
                      <a:pt x="53" y="13"/>
                    </a:lnTo>
                    <a:lnTo>
                      <a:pt x="54" y="13"/>
                    </a:lnTo>
                    <a:lnTo>
                      <a:pt x="57" y="13"/>
                    </a:lnTo>
                    <a:lnTo>
                      <a:pt x="60" y="13"/>
                    </a:lnTo>
                    <a:lnTo>
                      <a:pt x="63" y="13"/>
                    </a:lnTo>
                    <a:lnTo>
                      <a:pt x="63" y="15"/>
                    </a:lnTo>
                    <a:lnTo>
                      <a:pt x="66" y="15"/>
                    </a:lnTo>
                    <a:lnTo>
                      <a:pt x="68" y="15"/>
                    </a:lnTo>
                    <a:lnTo>
                      <a:pt x="72" y="15"/>
                    </a:lnTo>
                    <a:lnTo>
                      <a:pt x="72" y="15"/>
                    </a:lnTo>
                    <a:lnTo>
                      <a:pt x="74" y="15"/>
                    </a:lnTo>
                    <a:lnTo>
                      <a:pt x="75" y="15"/>
                    </a:lnTo>
                    <a:lnTo>
                      <a:pt x="79" y="15"/>
                    </a:lnTo>
                    <a:lnTo>
                      <a:pt x="79" y="18"/>
                    </a:lnTo>
                    <a:lnTo>
                      <a:pt x="81" y="18"/>
                    </a:lnTo>
                    <a:lnTo>
                      <a:pt x="81" y="20"/>
                    </a:lnTo>
                    <a:lnTo>
                      <a:pt x="85" y="20"/>
                    </a:lnTo>
                    <a:lnTo>
                      <a:pt x="85" y="24"/>
                    </a:lnTo>
                    <a:lnTo>
                      <a:pt x="88" y="26"/>
                    </a:lnTo>
                    <a:lnTo>
                      <a:pt x="88" y="29"/>
                    </a:lnTo>
                    <a:lnTo>
                      <a:pt x="91" y="29"/>
                    </a:lnTo>
                    <a:lnTo>
                      <a:pt x="91" y="32"/>
                    </a:lnTo>
                    <a:lnTo>
                      <a:pt x="92" y="35"/>
                    </a:lnTo>
                    <a:lnTo>
                      <a:pt x="92" y="38"/>
                    </a:lnTo>
                    <a:lnTo>
                      <a:pt x="95" y="38"/>
                    </a:lnTo>
                    <a:lnTo>
                      <a:pt x="95" y="41"/>
                    </a:lnTo>
                    <a:lnTo>
                      <a:pt x="96" y="41"/>
                    </a:lnTo>
                    <a:lnTo>
                      <a:pt x="96" y="44"/>
                    </a:lnTo>
                    <a:lnTo>
                      <a:pt x="99" y="44"/>
                    </a:lnTo>
                    <a:lnTo>
                      <a:pt x="98" y="46"/>
                    </a:lnTo>
                    <a:lnTo>
                      <a:pt x="98" y="48"/>
                    </a:lnTo>
                    <a:lnTo>
                      <a:pt x="98" y="51"/>
                    </a:lnTo>
                    <a:lnTo>
                      <a:pt x="98" y="53"/>
                    </a:lnTo>
                    <a:lnTo>
                      <a:pt x="95" y="57"/>
                    </a:lnTo>
                    <a:lnTo>
                      <a:pt x="95" y="60"/>
                    </a:lnTo>
                    <a:lnTo>
                      <a:pt x="93" y="63"/>
                    </a:lnTo>
                    <a:lnTo>
                      <a:pt x="93" y="66"/>
                    </a:lnTo>
                    <a:lnTo>
                      <a:pt x="90" y="69"/>
                    </a:lnTo>
                    <a:lnTo>
                      <a:pt x="90" y="72"/>
                    </a:lnTo>
                    <a:lnTo>
                      <a:pt x="90" y="75"/>
                    </a:lnTo>
                    <a:lnTo>
                      <a:pt x="90" y="78"/>
                    </a:lnTo>
                    <a:lnTo>
                      <a:pt x="90" y="81"/>
                    </a:lnTo>
                    <a:lnTo>
                      <a:pt x="90" y="83"/>
                    </a:lnTo>
                    <a:lnTo>
                      <a:pt x="91" y="86"/>
                    </a:lnTo>
                    <a:lnTo>
                      <a:pt x="94" y="86"/>
                    </a:lnTo>
                    <a:lnTo>
                      <a:pt x="92" y="88"/>
                    </a:lnTo>
                    <a:lnTo>
                      <a:pt x="92" y="88"/>
                    </a:lnTo>
                    <a:lnTo>
                      <a:pt x="92" y="90"/>
                    </a:lnTo>
                    <a:lnTo>
                      <a:pt x="92" y="90"/>
                    </a:lnTo>
                    <a:lnTo>
                      <a:pt x="92" y="92"/>
                    </a:lnTo>
                    <a:lnTo>
                      <a:pt x="92" y="92"/>
                    </a:lnTo>
                    <a:lnTo>
                      <a:pt x="92" y="95"/>
                    </a:lnTo>
                    <a:lnTo>
                      <a:pt x="92" y="95"/>
                    </a:lnTo>
                    <a:lnTo>
                      <a:pt x="92" y="98"/>
                    </a:lnTo>
                    <a:lnTo>
                      <a:pt x="92" y="98"/>
                    </a:lnTo>
                    <a:lnTo>
                      <a:pt x="92" y="101"/>
                    </a:lnTo>
                    <a:lnTo>
                      <a:pt x="92" y="101"/>
                    </a:lnTo>
                    <a:lnTo>
                      <a:pt x="92" y="104"/>
                    </a:lnTo>
                    <a:lnTo>
                      <a:pt x="92" y="104"/>
                    </a:lnTo>
                    <a:lnTo>
                      <a:pt x="92" y="104"/>
                    </a:lnTo>
                    <a:lnTo>
                      <a:pt x="94" y="104"/>
                    </a:lnTo>
                    <a:lnTo>
                      <a:pt x="94" y="104"/>
                    </a:lnTo>
                    <a:lnTo>
                      <a:pt x="94" y="104"/>
                    </a:lnTo>
                    <a:lnTo>
                      <a:pt x="94" y="104"/>
                    </a:lnTo>
                    <a:lnTo>
                      <a:pt x="94" y="104"/>
                    </a:lnTo>
                    <a:lnTo>
                      <a:pt x="94" y="104"/>
                    </a:lnTo>
                    <a:lnTo>
                      <a:pt x="94" y="104"/>
                    </a:lnTo>
                    <a:lnTo>
                      <a:pt x="94" y="104"/>
                    </a:lnTo>
                    <a:lnTo>
                      <a:pt x="95" y="104"/>
                    </a:lnTo>
                    <a:lnTo>
                      <a:pt x="95" y="104"/>
                    </a:lnTo>
                    <a:lnTo>
                      <a:pt x="95" y="104"/>
                    </a:lnTo>
                    <a:lnTo>
                      <a:pt x="95" y="104"/>
                    </a:lnTo>
                    <a:lnTo>
                      <a:pt x="95" y="104"/>
                    </a:lnTo>
                    <a:lnTo>
                      <a:pt x="95" y="104"/>
                    </a:lnTo>
                    <a:lnTo>
                      <a:pt x="95" y="104"/>
                    </a:lnTo>
                    <a:lnTo>
                      <a:pt x="95" y="104"/>
                    </a:lnTo>
                    <a:lnTo>
                      <a:pt x="97" y="104"/>
                    </a:lnTo>
                    <a:lnTo>
                      <a:pt x="97" y="104"/>
                    </a:lnTo>
                    <a:lnTo>
                      <a:pt x="97" y="104"/>
                    </a:lnTo>
                    <a:lnTo>
                      <a:pt x="97" y="104"/>
                    </a:lnTo>
                    <a:lnTo>
                      <a:pt x="98" y="104"/>
                    </a:lnTo>
                    <a:lnTo>
                      <a:pt x="98" y="104"/>
                    </a:lnTo>
                    <a:lnTo>
                      <a:pt x="98" y="104"/>
                    </a:lnTo>
                    <a:lnTo>
                      <a:pt x="98" y="104"/>
                    </a:lnTo>
                    <a:lnTo>
                      <a:pt x="101" y="101"/>
                    </a:lnTo>
                    <a:lnTo>
                      <a:pt x="101" y="101"/>
                    </a:lnTo>
                    <a:lnTo>
                      <a:pt x="101" y="101"/>
                    </a:lnTo>
                    <a:lnTo>
                      <a:pt x="101" y="101"/>
                    </a:lnTo>
                    <a:lnTo>
                      <a:pt x="102" y="99"/>
                    </a:lnTo>
                    <a:lnTo>
                      <a:pt x="102" y="99"/>
                    </a:lnTo>
                    <a:lnTo>
                      <a:pt x="102" y="99"/>
                    </a:lnTo>
                    <a:lnTo>
                      <a:pt x="102" y="99"/>
                    </a:lnTo>
                    <a:lnTo>
                      <a:pt x="105" y="97"/>
                    </a:lnTo>
                    <a:lnTo>
                      <a:pt x="105" y="99"/>
                    </a:lnTo>
                    <a:lnTo>
                      <a:pt x="105" y="99"/>
                    </a:lnTo>
                    <a:lnTo>
                      <a:pt x="105" y="99"/>
                    </a:lnTo>
                    <a:lnTo>
                      <a:pt x="105" y="99"/>
                    </a:lnTo>
                    <a:lnTo>
                      <a:pt x="105" y="99"/>
                    </a:lnTo>
                    <a:lnTo>
                      <a:pt x="105" y="99"/>
                    </a:lnTo>
                    <a:lnTo>
                      <a:pt x="105" y="99"/>
                    </a:lnTo>
                    <a:lnTo>
                      <a:pt x="106" y="99"/>
                    </a:lnTo>
                    <a:lnTo>
                      <a:pt x="106" y="101"/>
                    </a:lnTo>
                    <a:lnTo>
                      <a:pt x="106" y="101"/>
                    </a:lnTo>
                    <a:lnTo>
                      <a:pt x="106" y="101"/>
                    </a:lnTo>
                    <a:lnTo>
                      <a:pt x="107" y="101"/>
                    </a:lnTo>
                    <a:lnTo>
                      <a:pt x="107" y="101"/>
                    </a:lnTo>
                    <a:lnTo>
                      <a:pt x="107" y="101"/>
                    </a:lnTo>
                    <a:lnTo>
                      <a:pt x="107" y="101"/>
                    </a:lnTo>
                    <a:lnTo>
                      <a:pt x="110" y="101"/>
                    </a:lnTo>
                    <a:lnTo>
                      <a:pt x="110" y="104"/>
                    </a:lnTo>
                    <a:lnTo>
                      <a:pt x="110" y="104"/>
                    </a:lnTo>
                    <a:lnTo>
                      <a:pt x="110" y="105"/>
                    </a:lnTo>
                    <a:lnTo>
                      <a:pt x="110" y="105"/>
                    </a:lnTo>
                    <a:lnTo>
                      <a:pt x="110" y="108"/>
                    </a:lnTo>
                    <a:lnTo>
                      <a:pt x="110" y="108"/>
                    </a:lnTo>
                    <a:lnTo>
                      <a:pt x="110" y="108"/>
                    </a:lnTo>
                    <a:lnTo>
                      <a:pt x="114" y="108"/>
                    </a:lnTo>
                    <a:lnTo>
                      <a:pt x="114" y="111"/>
                    </a:lnTo>
                    <a:lnTo>
                      <a:pt x="114" y="111"/>
                    </a:lnTo>
                    <a:lnTo>
                      <a:pt x="114" y="111"/>
                    </a:lnTo>
                    <a:lnTo>
                      <a:pt x="114" y="111"/>
                    </a:lnTo>
                    <a:lnTo>
                      <a:pt x="114" y="112"/>
                    </a:lnTo>
                    <a:lnTo>
                      <a:pt x="114" y="112"/>
                    </a:lnTo>
                    <a:lnTo>
                      <a:pt x="114" y="112"/>
                    </a:lnTo>
                    <a:lnTo>
                      <a:pt x="116" y="112"/>
                    </a:lnTo>
                    <a:lnTo>
                      <a:pt x="114" y="112"/>
                    </a:lnTo>
                    <a:lnTo>
                      <a:pt x="114" y="112"/>
                    </a:lnTo>
                    <a:lnTo>
                      <a:pt x="114" y="112"/>
                    </a:lnTo>
                    <a:lnTo>
                      <a:pt x="114" y="112"/>
                    </a:lnTo>
                    <a:lnTo>
                      <a:pt x="114" y="112"/>
                    </a:lnTo>
                    <a:lnTo>
                      <a:pt x="114" y="112"/>
                    </a:lnTo>
                    <a:lnTo>
                      <a:pt x="114" y="112"/>
                    </a:lnTo>
                    <a:lnTo>
                      <a:pt x="114" y="112"/>
                    </a:lnTo>
                    <a:lnTo>
                      <a:pt x="112" y="112"/>
                    </a:lnTo>
                    <a:lnTo>
                      <a:pt x="112" y="112"/>
                    </a:lnTo>
                    <a:lnTo>
                      <a:pt x="112" y="112"/>
                    </a:lnTo>
                    <a:lnTo>
                      <a:pt x="112" y="112"/>
                    </a:lnTo>
                    <a:lnTo>
                      <a:pt x="112" y="112"/>
                    </a:lnTo>
                    <a:lnTo>
                      <a:pt x="112" y="112"/>
                    </a:lnTo>
                    <a:lnTo>
                      <a:pt x="112" y="112"/>
                    </a:lnTo>
                    <a:lnTo>
                      <a:pt x="112" y="110"/>
                    </a:lnTo>
                    <a:lnTo>
                      <a:pt x="112" y="110"/>
                    </a:lnTo>
                  </a:path>
                </a:pathLst>
              </a:custGeom>
              <a:solidFill>
                <a:srgbClr val="000000"/>
              </a:solidFill>
              <a:ln w="940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09" name="その他">
                <a:extLst>
                  <a:ext uri="{FF2B5EF4-FFF2-40B4-BE49-F238E27FC236}">
                    <a16:creationId xmlns:a16="http://schemas.microsoft.com/office/drawing/2014/main" id="{5545FAB4-6D00-4BE3-835D-79F56BAB07E7}"/>
                  </a:ext>
                </a:extLst>
              </p:cNvPr>
              <p:cNvSpPr>
                <a:spLocks/>
              </p:cNvSpPr>
              <p:nvPr/>
            </p:nvSpPr>
            <p:spPr bwMode="auto">
              <a:xfrm>
                <a:off x="454" y="185"/>
                <a:ext cx="30" cy="36"/>
              </a:xfrm>
              <a:custGeom>
                <a:avLst/>
                <a:gdLst>
                  <a:gd name="T0" fmla="*/ 8 w 30"/>
                  <a:gd name="T1" fmla="*/ 1 h 36"/>
                  <a:gd name="T2" fmla="*/ 8 w 30"/>
                  <a:gd name="T3" fmla="*/ 1 h 36"/>
                  <a:gd name="T4" fmla="*/ 8 w 30"/>
                  <a:gd name="T5" fmla="*/ 1 h 36"/>
                  <a:gd name="T6" fmla="*/ 4 w 30"/>
                  <a:gd name="T7" fmla="*/ 4 h 36"/>
                  <a:gd name="T8" fmla="*/ 4 w 30"/>
                  <a:gd name="T9" fmla="*/ 4 h 36"/>
                  <a:gd name="T10" fmla="*/ 2 w 30"/>
                  <a:gd name="T11" fmla="*/ 6 h 36"/>
                  <a:gd name="T12" fmla="*/ 2 w 30"/>
                  <a:gd name="T13" fmla="*/ 8 h 36"/>
                  <a:gd name="T14" fmla="*/ 2 w 30"/>
                  <a:gd name="T15" fmla="*/ 13 h 36"/>
                  <a:gd name="T16" fmla="*/ 0 w 30"/>
                  <a:gd name="T17" fmla="*/ 17 h 36"/>
                  <a:gd name="T18" fmla="*/ 0 w 30"/>
                  <a:gd name="T19" fmla="*/ 22 h 36"/>
                  <a:gd name="T20" fmla="*/ 0 w 30"/>
                  <a:gd name="T21" fmla="*/ 22 h 36"/>
                  <a:gd name="T22" fmla="*/ 0 w 30"/>
                  <a:gd name="T23" fmla="*/ 25 h 36"/>
                  <a:gd name="T24" fmla="*/ 0 w 30"/>
                  <a:gd name="T25" fmla="*/ 28 h 36"/>
                  <a:gd name="T26" fmla="*/ 0 w 30"/>
                  <a:gd name="T27" fmla="*/ 30 h 36"/>
                  <a:gd name="T28" fmla="*/ 0 w 30"/>
                  <a:gd name="T29" fmla="*/ 30 h 36"/>
                  <a:gd name="T30" fmla="*/ 0 w 30"/>
                  <a:gd name="T31" fmla="*/ 30 h 36"/>
                  <a:gd name="T32" fmla="*/ 4 w 30"/>
                  <a:gd name="T33" fmla="*/ 32 h 36"/>
                  <a:gd name="T34" fmla="*/ 4 w 30"/>
                  <a:gd name="T35" fmla="*/ 32 h 36"/>
                  <a:gd name="T36" fmla="*/ 6 w 30"/>
                  <a:gd name="T37" fmla="*/ 32 h 36"/>
                  <a:gd name="T38" fmla="*/ 6 w 30"/>
                  <a:gd name="T39" fmla="*/ 33 h 36"/>
                  <a:gd name="T40" fmla="*/ 6 w 30"/>
                  <a:gd name="T41" fmla="*/ 33 h 36"/>
                  <a:gd name="T42" fmla="*/ 10 w 30"/>
                  <a:gd name="T43" fmla="*/ 34 h 36"/>
                  <a:gd name="T44" fmla="*/ 10 w 30"/>
                  <a:gd name="T45" fmla="*/ 34 h 36"/>
                  <a:gd name="T46" fmla="*/ 10 w 30"/>
                  <a:gd name="T47" fmla="*/ 34 h 36"/>
                  <a:gd name="T48" fmla="*/ 13 w 30"/>
                  <a:gd name="T49" fmla="*/ 35 h 36"/>
                  <a:gd name="T50" fmla="*/ 15 w 30"/>
                  <a:gd name="T51" fmla="*/ 35 h 36"/>
                  <a:gd name="T52" fmla="*/ 19 w 30"/>
                  <a:gd name="T53" fmla="*/ 35 h 36"/>
                  <a:gd name="T54" fmla="*/ 19 w 30"/>
                  <a:gd name="T55" fmla="*/ 35 h 36"/>
                  <a:gd name="T56" fmla="*/ 21 w 30"/>
                  <a:gd name="T57" fmla="*/ 32 h 36"/>
                  <a:gd name="T58" fmla="*/ 24 w 30"/>
                  <a:gd name="T59" fmla="*/ 29 h 36"/>
                  <a:gd name="T60" fmla="*/ 26 w 30"/>
                  <a:gd name="T61" fmla="*/ 25 h 36"/>
                  <a:gd name="T62" fmla="*/ 26 w 30"/>
                  <a:gd name="T63" fmla="*/ 24 h 36"/>
                  <a:gd name="T64" fmla="*/ 28 w 30"/>
                  <a:gd name="T65" fmla="*/ 22 h 36"/>
                  <a:gd name="T66" fmla="*/ 28 w 30"/>
                  <a:gd name="T67" fmla="*/ 19 h 36"/>
                  <a:gd name="T68" fmla="*/ 28 w 30"/>
                  <a:gd name="T69" fmla="*/ 13 h 36"/>
                  <a:gd name="T70" fmla="*/ 28 w 30"/>
                  <a:gd name="T71" fmla="*/ 13 h 36"/>
                  <a:gd name="T72" fmla="*/ 28 w 30"/>
                  <a:gd name="T73" fmla="*/ 8 h 36"/>
                  <a:gd name="T74" fmla="*/ 26 w 30"/>
                  <a:gd name="T75" fmla="*/ 6 h 36"/>
                  <a:gd name="T76" fmla="*/ 26 w 30"/>
                  <a:gd name="T77" fmla="*/ 6 h 36"/>
                  <a:gd name="T78" fmla="*/ 24 w 30"/>
                  <a:gd name="T79" fmla="*/ 6 h 36"/>
                  <a:gd name="T80" fmla="*/ 21 w 30"/>
                  <a:gd name="T81" fmla="*/ 6 h 36"/>
                  <a:gd name="T82" fmla="*/ 19 w 30"/>
                  <a:gd name="T83" fmla="*/ 6 h 36"/>
                  <a:gd name="T84" fmla="*/ 19 w 30"/>
                  <a:gd name="T85" fmla="*/ 4 h 36"/>
                  <a:gd name="T86" fmla="*/ 15 w 30"/>
                  <a:gd name="T87" fmla="*/ 4 h 36"/>
                  <a:gd name="T88" fmla="*/ 12 w 30"/>
                  <a:gd name="T89" fmla="*/ 4 h 36"/>
                  <a:gd name="T90" fmla="*/ 10 w 30"/>
                  <a:gd name="T91" fmla="*/ 2 h 36"/>
                  <a:gd name="T92" fmla="*/ 10 w 30"/>
                  <a:gd name="T93" fmla="*/ 2 h 36"/>
                  <a:gd name="T94" fmla="*/ 10 w 30"/>
                  <a:gd name="T95" fmla="*/ 2 h 36"/>
                  <a:gd name="T96" fmla="*/ 10 w 30"/>
                  <a:gd name="T97" fmla="*/ 0 h 36"/>
                  <a:gd name="T98" fmla="*/ 10 w 30"/>
                  <a:gd name="T99" fmla="*/ 0 h 36"/>
                  <a:gd name="T100" fmla="*/ 10 w 30"/>
                  <a:gd name="T101" fmla="*/ 0 h 36"/>
                  <a:gd name="T102" fmla="*/ 10 w 30"/>
                  <a:gd name="T103" fmla="*/ 0 h 36"/>
                  <a:gd name="T104" fmla="*/ 10 w 30"/>
                  <a:gd name="T105" fmla="*/ 0 h 36"/>
                  <a:gd name="T106" fmla="*/ 10 w 30"/>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36">
                    <a:moveTo>
                      <a:pt x="10" y="0"/>
                    </a:moveTo>
                    <a:lnTo>
                      <a:pt x="8" y="1"/>
                    </a:lnTo>
                    <a:lnTo>
                      <a:pt x="8" y="1"/>
                    </a:lnTo>
                    <a:lnTo>
                      <a:pt x="8" y="1"/>
                    </a:lnTo>
                    <a:lnTo>
                      <a:pt x="8" y="1"/>
                    </a:lnTo>
                    <a:lnTo>
                      <a:pt x="8" y="1"/>
                    </a:lnTo>
                    <a:lnTo>
                      <a:pt x="8" y="1"/>
                    </a:lnTo>
                    <a:lnTo>
                      <a:pt x="8" y="1"/>
                    </a:lnTo>
                    <a:lnTo>
                      <a:pt x="8" y="1"/>
                    </a:lnTo>
                    <a:lnTo>
                      <a:pt x="4" y="4"/>
                    </a:lnTo>
                    <a:lnTo>
                      <a:pt x="4" y="4"/>
                    </a:lnTo>
                    <a:lnTo>
                      <a:pt x="4" y="4"/>
                    </a:lnTo>
                    <a:lnTo>
                      <a:pt x="4" y="4"/>
                    </a:lnTo>
                    <a:lnTo>
                      <a:pt x="4" y="4"/>
                    </a:lnTo>
                    <a:lnTo>
                      <a:pt x="4" y="4"/>
                    </a:lnTo>
                    <a:lnTo>
                      <a:pt x="4" y="4"/>
                    </a:lnTo>
                    <a:lnTo>
                      <a:pt x="4" y="4"/>
                    </a:lnTo>
                    <a:lnTo>
                      <a:pt x="2" y="6"/>
                    </a:lnTo>
                    <a:lnTo>
                      <a:pt x="2" y="6"/>
                    </a:lnTo>
                    <a:lnTo>
                      <a:pt x="2" y="8"/>
                    </a:lnTo>
                    <a:lnTo>
                      <a:pt x="2" y="8"/>
                    </a:lnTo>
                    <a:lnTo>
                      <a:pt x="2" y="11"/>
                    </a:lnTo>
                    <a:lnTo>
                      <a:pt x="2" y="11"/>
                    </a:lnTo>
                    <a:lnTo>
                      <a:pt x="2" y="13"/>
                    </a:lnTo>
                    <a:lnTo>
                      <a:pt x="2" y="13"/>
                    </a:lnTo>
                    <a:lnTo>
                      <a:pt x="0" y="17"/>
                    </a:lnTo>
                    <a:lnTo>
                      <a:pt x="0" y="17"/>
                    </a:lnTo>
                    <a:lnTo>
                      <a:pt x="0" y="19"/>
                    </a:lnTo>
                    <a:lnTo>
                      <a:pt x="0" y="19"/>
                    </a:lnTo>
                    <a:lnTo>
                      <a:pt x="0" y="22"/>
                    </a:lnTo>
                    <a:lnTo>
                      <a:pt x="0" y="22"/>
                    </a:lnTo>
                    <a:lnTo>
                      <a:pt x="0" y="22"/>
                    </a:lnTo>
                    <a:lnTo>
                      <a:pt x="0" y="22"/>
                    </a:lnTo>
                    <a:lnTo>
                      <a:pt x="0" y="25"/>
                    </a:lnTo>
                    <a:lnTo>
                      <a:pt x="0" y="25"/>
                    </a:lnTo>
                    <a:lnTo>
                      <a:pt x="0" y="25"/>
                    </a:lnTo>
                    <a:lnTo>
                      <a:pt x="0" y="25"/>
                    </a:lnTo>
                    <a:lnTo>
                      <a:pt x="0" y="28"/>
                    </a:lnTo>
                    <a:lnTo>
                      <a:pt x="0" y="28"/>
                    </a:lnTo>
                    <a:lnTo>
                      <a:pt x="0" y="28"/>
                    </a:lnTo>
                    <a:lnTo>
                      <a:pt x="0" y="28"/>
                    </a:lnTo>
                    <a:lnTo>
                      <a:pt x="0" y="30"/>
                    </a:lnTo>
                    <a:lnTo>
                      <a:pt x="0" y="30"/>
                    </a:lnTo>
                    <a:lnTo>
                      <a:pt x="0" y="30"/>
                    </a:lnTo>
                    <a:lnTo>
                      <a:pt x="0" y="30"/>
                    </a:lnTo>
                    <a:lnTo>
                      <a:pt x="0" y="30"/>
                    </a:lnTo>
                    <a:lnTo>
                      <a:pt x="0" y="30"/>
                    </a:lnTo>
                    <a:lnTo>
                      <a:pt x="0" y="30"/>
                    </a:lnTo>
                    <a:lnTo>
                      <a:pt x="4" y="30"/>
                    </a:lnTo>
                    <a:lnTo>
                      <a:pt x="4" y="32"/>
                    </a:lnTo>
                    <a:lnTo>
                      <a:pt x="4" y="32"/>
                    </a:lnTo>
                    <a:lnTo>
                      <a:pt x="4" y="32"/>
                    </a:lnTo>
                    <a:lnTo>
                      <a:pt x="4" y="32"/>
                    </a:lnTo>
                    <a:lnTo>
                      <a:pt x="4" y="32"/>
                    </a:lnTo>
                    <a:lnTo>
                      <a:pt x="4" y="32"/>
                    </a:lnTo>
                    <a:lnTo>
                      <a:pt x="4" y="32"/>
                    </a:lnTo>
                    <a:lnTo>
                      <a:pt x="6" y="32"/>
                    </a:lnTo>
                    <a:lnTo>
                      <a:pt x="6" y="33"/>
                    </a:lnTo>
                    <a:lnTo>
                      <a:pt x="6" y="33"/>
                    </a:lnTo>
                    <a:lnTo>
                      <a:pt x="6" y="33"/>
                    </a:lnTo>
                    <a:lnTo>
                      <a:pt x="6" y="33"/>
                    </a:lnTo>
                    <a:lnTo>
                      <a:pt x="6" y="33"/>
                    </a:lnTo>
                    <a:lnTo>
                      <a:pt x="6" y="33"/>
                    </a:lnTo>
                    <a:lnTo>
                      <a:pt x="6" y="33"/>
                    </a:lnTo>
                    <a:lnTo>
                      <a:pt x="10" y="33"/>
                    </a:lnTo>
                    <a:lnTo>
                      <a:pt x="10" y="34"/>
                    </a:lnTo>
                    <a:lnTo>
                      <a:pt x="10" y="34"/>
                    </a:lnTo>
                    <a:lnTo>
                      <a:pt x="10" y="34"/>
                    </a:lnTo>
                    <a:lnTo>
                      <a:pt x="10" y="34"/>
                    </a:lnTo>
                    <a:lnTo>
                      <a:pt x="10" y="34"/>
                    </a:lnTo>
                    <a:lnTo>
                      <a:pt x="10" y="34"/>
                    </a:lnTo>
                    <a:lnTo>
                      <a:pt x="10" y="34"/>
                    </a:lnTo>
                    <a:lnTo>
                      <a:pt x="13" y="34"/>
                    </a:lnTo>
                    <a:lnTo>
                      <a:pt x="13" y="35"/>
                    </a:lnTo>
                    <a:lnTo>
                      <a:pt x="13" y="35"/>
                    </a:lnTo>
                    <a:lnTo>
                      <a:pt x="13" y="35"/>
                    </a:lnTo>
                    <a:lnTo>
                      <a:pt x="15" y="35"/>
                    </a:lnTo>
                    <a:lnTo>
                      <a:pt x="15" y="35"/>
                    </a:lnTo>
                    <a:lnTo>
                      <a:pt x="17" y="35"/>
                    </a:lnTo>
                    <a:lnTo>
                      <a:pt x="17" y="35"/>
                    </a:lnTo>
                    <a:lnTo>
                      <a:pt x="19" y="35"/>
                    </a:lnTo>
                    <a:lnTo>
                      <a:pt x="19" y="35"/>
                    </a:lnTo>
                    <a:lnTo>
                      <a:pt x="19" y="35"/>
                    </a:lnTo>
                    <a:lnTo>
                      <a:pt x="19" y="35"/>
                    </a:lnTo>
                    <a:lnTo>
                      <a:pt x="21" y="34"/>
                    </a:lnTo>
                    <a:lnTo>
                      <a:pt x="21" y="34"/>
                    </a:lnTo>
                    <a:lnTo>
                      <a:pt x="21" y="32"/>
                    </a:lnTo>
                    <a:lnTo>
                      <a:pt x="21" y="32"/>
                    </a:lnTo>
                    <a:lnTo>
                      <a:pt x="24" y="29"/>
                    </a:lnTo>
                    <a:lnTo>
                      <a:pt x="24" y="29"/>
                    </a:lnTo>
                    <a:lnTo>
                      <a:pt x="24" y="28"/>
                    </a:lnTo>
                    <a:lnTo>
                      <a:pt x="24" y="28"/>
                    </a:lnTo>
                    <a:lnTo>
                      <a:pt x="26" y="25"/>
                    </a:lnTo>
                    <a:lnTo>
                      <a:pt x="26" y="25"/>
                    </a:lnTo>
                    <a:lnTo>
                      <a:pt x="26" y="24"/>
                    </a:lnTo>
                    <a:lnTo>
                      <a:pt x="26" y="24"/>
                    </a:lnTo>
                    <a:lnTo>
                      <a:pt x="29" y="22"/>
                    </a:lnTo>
                    <a:lnTo>
                      <a:pt x="28" y="22"/>
                    </a:lnTo>
                    <a:lnTo>
                      <a:pt x="28" y="22"/>
                    </a:lnTo>
                    <a:lnTo>
                      <a:pt x="28" y="22"/>
                    </a:lnTo>
                    <a:lnTo>
                      <a:pt x="28" y="19"/>
                    </a:lnTo>
                    <a:lnTo>
                      <a:pt x="28" y="19"/>
                    </a:lnTo>
                    <a:lnTo>
                      <a:pt x="28" y="15"/>
                    </a:lnTo>
                    <a:lnTo>
                      <a:pt x="28" y="15"/>
                    </a:lnTo>
                    <a:lnTo>
                      <a:pt x="28" y="13"/>
                    </a:lnTo>
                    <a:lnTo>
                      <a:pt x="28" y="13"/>
                    </a:lnTo>
                    <a:lnTo>
                      <a:pt x="28" y="13"/>
                    </a:lnTo>
                    <a:lnTo>
                      <a:pt x="28" y="13"/>
                    </a:lnTo>
                    <a:lnTo>
                      <a:pt x="28" y="9"/>
                    </a:lnTo>
                    <a:lnTo>
                      <a:pt x="28" y="9"/>
                    </a:lnTo>
                    <a:lnTo>
                      <a:pt x="28" y="8"/>
                    </a:lnTo>
                    <a:lnTo>
                      <a:pt x="28" y="8"/>
                    </a:lnTo>
                    <a:lnTo>
                      <a:pt x="28" y="6"/>
                    </a:lnTo>
                    <a:lnTo>
                      <a:pt x="26" y="6"/>
                    </a:lnTo>
                    <a:lnTo>
                      <a:pt x="26" y="6"/>
                    </a:lnTo>
                    <a:lnTo>
                      <a:pt x="26" y="6"/>
                    </a:lnTo>
                    <a:lnTo>
                      <a:pt x="26" y="6"/>
                    </a:lnTo>
                    <a:lnTo>
                      <a:pt x="24" y="6"/>
                    </a:lnTo>
                    <a:lnTo>
                      <a:pt x="24" y="6"/>
                    </a:lnTo>
                    <a:lnTo>
                      <a:pt x="24" y="6"/>
                    </a:lnTo>
                    <a:lnTo>
                      <a:pt x="24" y="6"/>
                    </a:lnTo>
                    <a:lnTo>
                      <a:pt x="21" y="6"/>
                    </a:lnTo>
                    <a:lnTo>
                      <a:pt x="21" y="6"/>
                    </a:lnTo>
                    <a:lnTo>
                      <a:pt x="21" y="6"/>
                    </a:lnTo>
                    <a:lnTo>
                      <a:pt x="21" y="6"/>
                    </a:lnTo>
                    <a:lnTo>
                      <a:pt x="19" y="6"/>
                    </a:lnTo>
                    <a:lnTo>
                      <a:pt x="19" y="6"/>
                    </a:lnTo>
                    <a:lnTo>
                      <a:pt x="19" y="6"/>
                    </a:lnTo>
                    <a:lnTo>
                      <a:pt x="19" y="4"/>
                    </a:lnTo>
                    <a:lnTo>
                      <a:pt x="17" y="4"/>
                    </a:lnTo>
                    <a:lnTo>
                      <a:pt x="17" y="4"/>
                    </a:lnTo>
                    <a:lnTo>
                      <a:pt x="15" y="4"/>
                    </a:lnTo>
                    <a:lnTo>
                      <a:pt x="15" y="4"/>
                    </a:lnTo>
                    <a:lnTo>
                      <a:pt x="12" y="4"/>
                    </a:lnTo>
                    <a:lnTo>
                      <a:pt x="12" y="4"/>
                    </a:lnTo>
                    <a:lnTo>
                      <a:pt x="12" y="4"/>
                    </a:lnTo>
                    <a:lnTo>
                      <a:pt x="12"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path>
                </a:pathLst>
              </a:custGeom>
              <a:solidFill>
                <a:srgbClr val="6260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0" name="その他">
                <a:extLst>
                  <a:ext uri="{FF2B5EF4-FFF2-40B4-BE49-F238E27FC236}">
                    <a16:creationId xmlns:a16="http://schemas.microsoft.com/office/drawing/2014/main" id="{4BE51C44-B4F7-46FF-9343-0E018287C656}"/>
                  </a:ext>
                </a:extLst>
              </p:cNvPr>
              <p:cNvSpPr>
                <a:spLocks/>
              </p:cNvSpPr>
              <p:nvPr/>
            </p:nvSpPr>
            <p:spPr bwMode="auto">
              <a:xfrm>
                <a:off x="434" y="215"/>
                <a:ext cx="38" cy="123"/>
              </a:xfrm>
              <a:custGeom>
                <a:avLst/>
                <a:gdLst>
                  <a:gd name="T0" fmla="*/ 21 w 38"/>
                  <a:gd name="T1" fmla="*/ 2 h 123"/>
                  <a:gd name="T2" fmla="*/ 19 w 38"/>
                  <a:gd name="T3" fmla="*/ 9 h 123"/>
                  <a:gd name="T4" fmla="*/ 16 w 38"/>
                  <a:gd name="T5" fmla="*/ 20 h 123"/>
                  <a:gd name="T6" fmla="*/ 11 w 38"/>
                  <a:gd name="T7" fmla="*/ 35 h 123"/>
                  <a:gd name="T8" fmla="*/ 8 w 38"/>
                  <a:gd name="T9" fmla="*/ 51 h 123"/>
                  <a:gd name="T10" fmla="*/ 3 w 38"/>
                  <a:gd name="T11" fmla="*/ 64 h 123"/>
                  <a:gd name="T12" fmla="*/ 0 w 38"/>
                  <a:gd name="T13" fmla="*/ 75 h 123"/>
                  <a:gd name="T14" fmla="*/ 0 w 38"/>
                  <a:gd name="T15" fmla="*/ 81 h 123"/>
                  <a:gd name="T16" fmla="*/ 0 w 38"/>
                  <a:gd name="T17" fmla="*/ 84 h 123"/>
                  <a:gd name="T18" fmla="*/ 0 w 38"/>
                  <a:gd name="T19" fmla="*/ 89 h 123"/>
                  <a:gd name="T20" fmla="*/ 0 w 38"/>
                  <a:gd name="T21" fmla="*/ 95 h 123"/>
                  <a:gd name="T22" fmla="*/ 0 w 38"/>
                  <a:gd name="T23" fmla="*/ 102 h 123"/>
                  <a:gd name="T24" fmla="*/ 1 w 38"/>
                  <a:gd name="T25" fmla="*/ 108 h 123"/>
                  <a:gd name="T26" fmla="*/ 1 w 38"/>
                  <a:gd name="T27" fmla="*/ 114 h 123"/>
                  <a:gd name="T28" fmla="*/ 3 w 38"/>
                  <a:gd name="T29" fmla="*/ 119 h 123"/>
                  <a:gd name="T30" fmla="*/ 6 w 38"/>
                  <a:gd name="T31" fmla="*/ 121 h 123"/>
                  <a:gd name="T32" fmla="*/ 9 w 38"/>
                  <a:gd name="T33" fmla="*/ 122 h 123"/>
                  <a:gd name="T34" fmla="*/ 11 w 38"/>
                  <a:gd name="T35" fmla="*/ 119 h 123"/>
                  <a:gd name="T36" fmla="*/ 14 w 38"/>
                  <a:gd name="T37" fmla="*/ 113 h 123"/>
                  <a:gd name="T38" fmla="*/ 18 w 38"/>
                  <a:gd name="T39" fmla="*/ 106 h 123"/>
                  <a:gd name="T40" fmla="*/ 21 w 38"/>
                  <a:gd name="T41" fmla="*/ 97 h 123"/>
                  <a:gd name="T42" fmla="*/ 22 w 38"/>
                  <a:gd name="T43" fmla="*/ 90 h 123"/>
                  <a:gd name="T44" fmla="*/ 26 w 38"/>
                  <a:gd name="T45" fmla="*/ 83 h 123"/>
                  <a:gd name="T46" fmla="*/ 26 w 38"/>
                  <a:gd name="T47" fmla="*/ 79 h 123"/>
                  <a:gd name="T48" fmla="*/ 28 w 38"/>
                  <a:gd name="T49" fmla="*/ 77 h 123"/>
                  <a:gd name="T50" fmla="*/ 28 w 38"/>
                  <a:gd name="T51" fmla="*/ 72 h 123"/>
                  <a:gd name="T52" fmla="*/ 28 w 38"/>
                  <a:gd name="T53" fmla="*/ 60 h 123"/>
                  <a:gd name="T54" fmla="*/ 28 w 38"/>
                  <a:gd name="T55" fmla="*/ 48 h 123"/>
                  <a:gd name="T56" fmla="*/ 32 w 38"/>
                  <a:gd name="T57" fmla="*/ 34 h 123"/>
                  <a:gd name="T58" fmla="*/ 32 w 38"/>
                  <a:gd name="T59" fmla="*/ 22 h 123"/>
                  <a:gd name="T60" fmla="*/ 35 w 38"/>
                  <a:gd name="T61" fmla="*/ 12 h 123"/>
                  <a:gd name="T62" fmla="*/ 35 w 38"/>
                  <a:gd name="T63" fmla="*/ 5 h 123"/>
                  <a:gd name="T64" fmla="*/ 35 w 38"/>
                  <a:gd name="T65" fmla="*/ 4 h 123"/>
                  <a:gd name="T66" fmla="*/ 35 w 38"/>
                  <a:gd name="T67" fmla="*/ 4 h 123"/>
                  <a:gd name="T68" fmla="*/ 33 w 38"/>
                  <a:gd name="T69" fmla="*/ 4 h 123"/>
                  <a:gd name="T70" fmla="*/ 33 w 38"/>
                  <a:gd name="T71" fmla="*/ 4 h 123"/>
                  <a:gd name="T72" fmla="*/ 30 w 38"/>
                  <a:gd name="T73" fmla="*/ 4 h 123"/>
                  <a:gd name="T74" fmla="*/ 30 w 38"/>
                  <a:gd name="T75" fmla="*/ 4 h 123"/>
                  <a:gd name="T76" fmla="*/ 28 w 38"/>
                  <a:gd name="T77" fmla="*/ 3 h 123"/>
                  <a:gd name="T78" fmla="*/ 28 w 38"/>
                  <a:gd name="T79" fmla="*/ 3 h 123"/>
                  <a:gd name="T80" fmla="*/ 26 w 38"/>
                  <a:gd name="T81" fmla="*/ 0 h 123"/>
                  <a:gd name="T82" fmla="*/ 26 w 38"/>
                  <a:gd name="T83" fmla="*/ 0 h 123"/>
                  <a:gd name="T84" fmla="*/ 24 w 38"/>
                  <a:gd name="T85" fmla="*/ 0 h 123"/>
                  <a:gd name="T86" fmla="*/ 24 w 38"/>
                  <a:gd name="T87" fmla="*/ 0 h 123"/>
                  <a:gd name="T88" fmla="*/ 24 w 38"/>
                  <a:gd name="T89" fmla="*/ 0 h 123"/>
                  <a:gd name="T90" fmla="*/ 24 w 38"/>
                  <a:gd name="T91" fmla="*/ 0 h 123"/>
                  <a:gd name="T92" fmla="*/ 24 w 38"/>
                  <a:gd name="T93" fmla="*/ 0 h 123"/>
                  <a:gd name="T94" fmla="*/ 24 w 38"/>
                  <a:gd name="T95" fmla="*/ 0 h 123"/>
                  <a:gd name="T96" fmla="*/ 24 w 38"/>
                  <a:gd name="T9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23">
                    <a:moveTo>
                      <a:pt x="24" y="0"/>
                    </a:moveTo>
                    <a:lnTo>
                      <a:pt x="21" y="2"/>
                    </a:lnTo>
                    <a:lnTo>
                      <a:pt x="21" y="4"/>
                    </a:lnTo>
                    <a:lnTo>
                      <a:pt x="19" y="9"/>
                    </a:lnTo>
                    <a:lnTo>
                      <a:pt x="19" y="13"/>
                    </a:lnTo>
                    <a:lnTo>
                      <a:pt x="16" y="20"/>
                    </a:lnTo>
                    <a:lnTo>
                      <a:pt x="14" y="27"/>
                    </a:lnTo>
                    <a:lnTo>
                      <a:pt x="11" y="35"/>
                    </a:lnTo>
                    <a:lnTo>
                      <a:pt x="11" y="41"/>
                    </a:lnTo>
                    <a:lnTo>
                      <a:pt x="8" y="51"/>
                    </a:lnTo>
                    <a:lnTo>
                      <a:pt x="6" y="57"/>
                    </a:lnTo>
                    <a:lnTo>
                      <a:pt x="3" y="64"/>
                    </a:lnTo>
                    <a:lnTo>
                      <a:pt x="3" y="69"/>
                    </a:lnTo>
                    <a:lnTo>
                      <a:pt x="0" y="75"/>
                    </a:lnTo>
                    <a:lnTo>
                      <a:pt x="0" y="78"/>
                    </a:lnTo>
                    <a:lnTo>
                      <a:pt x="0" y="81"/>
                    </a:lnTo>
                    <a:lnTo>
                      <a:pt x="0" y="81"/>
                    </a:lnTo>
                    <a:lnTo>
                      <a:pt x="0" y="84"/>
                    </a:lnTo>
                    <a:lnTo>
                      <a:pt x="0" y="86"/>
                    </a:lnTo>
                    <a:lnTo>
                      <a:pt x="0" y="89"/>
                    </a:lnTo>
                    <a:lnTo>
                      <a:pt x="0" y="91"/>
                    </a:lnTo>
                    <a:lnTo>
                      <a:pt x="0" y="95"/>
                    </a:lnTo>
                    <a:lnTo>
                      <a:pt x="0" y="99"/>
                    </a:lnTo>
                    <a:lnTo>
                      <a:pt x="0" y="102"/>
                    </a:lnTo>
                    <a:lnTo>
                      <a:pt x="1" y="105"/>
                    </a:lnTo>
                    <a:lnTo>
                      <a:pt x="1" y="108"/>
                    </a:lnTo>
                    <a:lnTo>
                      <a:pt x="1" y="111"/>
                    </a:lnTo>
                    <a:lnTo>
                      <a:pt x="1" y="114"/>
                    </a:lnTo>
                    <a:lnTo>
                      <a:pt x="3" y="116"/>
                    </a:lnTo>
                    <a:lnTo>
                      <a:pt x="3" y="119"/>
                    </a:lnTo>
                    <a:lnTo>
                      <a:pt x="5" y="120"/>
                    </a:lnTo>
                    <a:lnTo>
                      <a:pt x="6" y="121"/>
                    </a:lnTo>
                    <a:lnTo>
                      <a:pt x="9" y="121"/>
                    </a:lnTo>
                    <a:lnTo>
                      <a:pt x="9" y="122"/>
                    </a:lnTo>
                    <a:lnTo>
                      <a:pt x="11" y="121"/>
                    </a:lnTo>
                    <a:lnTo>
                      <a:pt x="11" y="119"/>
                    </a:lnTo>
                    <a:lnTo>
                      <a:pt x="14" y="116"/>
                    </a:lnTo>
                    <a:lnTo>
                      <a:pt x="14" y="113"/>
                    </a:lnTo>
                    <a:lnTo>
                      <a:pt x="17" y="109"/>
                    </a:lnTo>
                    <a:lnTo>
                      <a:pt x="18" y="106"/>
                    </a:lnTo>
                    <a:lnTo>
                      <a:pt x="21" y="99"/>
                    </a:lnTo>
                    <a:lnTo>
                      <a:pt x="21" y="97"/>
                    </a:lnTo>
                    <a:lnTo>
                      <a:pt x="22" y="93"/>
                    </a:lnTo>
                    <a:lnTo>
                      <a:pt x="22" y="90"/>
                    </a:lnTo>
                    <a:lnTo>
                      <a:pt x="26" y="86"/>
                    </a:lnTo>
                    <a:lnTo>
                      <a:pt x="26" y="83"/>
                    </a:lnTo>
                    <a:lnTo>
                      <a:pt x="26" y="80"/>
                    </a:lnTo>
                    <a:lnTo>
                      <a:pt x="26" y="79"/>
                    </a:lnTo>
                    <a:lnTo>
                      <a:pt x="28" y="77"/>
                    </a:lnTo>
                    <a:lnTo>
                      <a:pt x="28" y="77"/>
                    </a:lnTo>
                    <a:lnTo>
                      <a:pt x="28" y="75"/>
                    </a:lnTo>
                    <a:lnTo>
                      <a:pt x="28" y="72"/>
                    </a:lnTo>
                    <a:lnTo>
                      <a:pt x="28" y="66"/>
                    </a:lnTo>
                    <a:lnTo>
                      <a:pt x="28" y="60"/>
                    </a:lnTo>
                    <a:lnTo>
                      <a:pt x="28" y="55"/>
                    </a:lnTo>
                    <a:lnTo>
                      <a:pt x="28" y="48"/>
                    </a:lnTo>
                    <a:lnTo>
                      <a:pt x="32" y="40"/>
                    </a:lnTo>
                    <a:lnTo>
                      <a:pt x="32" y="34"/>
                    </a:lnTo>
                    <a:lnTo>
                      <a:pt x="32" y="28"/>
                    </a:lnTo>
                    <a:lnTo>
                      <a:pt x="32" y="22"/>
                    </a:lnTo>
                    <a:lnTo>
                      <a:pt x="35" y="15"/>
                    </a:lnTo>
                    <a:lnTo>
                      <a:pt x="35" y="12"/>
                    </a:lnTo>
                    <a:lnTo>
                      <a:pt x="35" y="7"/>
                    </a:lnTo>
                    <a:lnTo>
                      <a:pt x="35" y="5"/>
                    </a:lnTo>
                    <a:lnTo>
                      <a:pt x="37" y="3"/>
                    </a:lnTo>
                    <a:lnTo>
                      <a:pt x="35" y="4"/>
                    </a:lnTo>
                    <a:lnTo>
                      <a:pt x="35" y="4"/>
                    </a:lnTo>
                    <a:lnTo>
                      <a:pt x="35" y="4"/>
                    </a:lnTo>
                    <a:lnTo>
                      <a:pt x="35" y="4"/>
                    </a:lnTo>
                    <a:lnTo>
                      <a:pt x="33" y="4"/>
                    </a:lnTo>
                    <a:lnTo>
                      <a:pt x="33" y="4"/>
                    </a:lnTo>
                    <a:lnTo>
                      <a:pt x="33" y="4"/>
                    </a:lnTo>
                    <a:lnTo>
                      <a:pt x="33" y="4"/>
                    </a:lnTo>
                    <a:lnTo>
                      <a:pt x="30" y="4"/>
                    </a:lnTo>
                    <a:lnTo>
                      <a:pt x="30" y="4"/>
                    </a:lnTo>
                    <a:lnTo>
                      <a:pt x="30" y="4"/>
                    </a:lnTo>
                    <a:lnTo>
                      <a:pt x="30" y="3"/>
                    </a:lnTo>
                    <a:lnTo>
                      <a:pt x="28" y="3"/>
                    </a:lnTo>
                    <a:lnTo>
                      <a:pt x="28" y="3"/>
                    </a:lnTo>
                    <a:lnTo>
                      <a:pt x="28" y="3"/>
                    </a:lnTo>
                    <a:lnTo>
                      <a:pt x="28" y="0"/>
                    </a:lnTo>
                    <a:lnTo>
                      <a:pt x="26" y="0"/>
                    </a:lnTo>
                    <a:lnTo>
                      <a:pt x="26" y="0"/>
                    </a:lnTo>
                    <a:lnTo>
                      <a:pt x="26" y="0"/>
                    </a:lnTo>
                    <a:lnTo>
                      <a:pt x="26"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path>
                </a:pathLst>
              </a:custGeom>
              <a:solidFill>
                <a:srgbClr val="6260A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1" name="その他">
                <a:extLst>
                  <a:ext uri="{FF2B5EF4-FFF2-40B4-BE49-F238E27FC236}">
                    <a16:creationId xmlns:a16="http://schemas.microsoft.com/office/drawing/2014/main" id="{7F92F00D-EC75-462A-B539-F5E44E8FF237}"/>
                  </a:ext>
                </a:extLst>
              </p:cNvPr>
              <p:cNvSpPr>
                <a:spLocks/>
              </p:cNvSpPr>
              <p:nvPr/>
            </p:nvSpPr>
            <p:spPr bwMode="auto">
              <a:xfrm>
                <a:off x="392" y="254"/>
                <a:ext cx="23" cy="171"/>
              </a:xfrm>
              <a:custGeom>
                <a:avLst/>
                <a:gdLst>
                  <a:gd name="T0" fmla="*/ 0 w 23"/>
                  <a:gd name="T1" fmla="*/ 170 h 171"/>
                  <a:gd name="T2" fmla="*/ 4 w 23"/>
                  <a:gd name="T3" fmla="*/ 130 h 171"/>
                  <a:gd name="T4" fmla="*/ 10 w 23"/>
                  <a:gd name="T5" fmla="*/ 103 h 171"/>
                  <a:gd name="T6" fmla="*/ 10 w 23"/>
                  <a:gd name="T7" fmla="*/ 73 h 171"/>
                  <a:gd name="T8" fmla="*/ 15 w 23"/>
                  <a:gd name="T9" fmla="*/ 41 h 171"/>
                  <a:gd name="T10" fmla="*/ 15 w 23"/>
                  <a:gd name="T11" fmla="*/ 18 h 171"/>
                  <a:gd name="T12" fmla="*/ 22 w 23"/>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23" h="171">
                    <a:moveTo>
                      <a:pt x="0" y="170"/>
                    </a:moveTo>
                    <a:lnTo>
                      <a:pt x="4" y="130"/>
                    </a:lnTo>
                    <a:lnTo>
                      <a:pt x="10" y="103"/>
                    </a:lnTo>
                    <a:lnTo>
                      <a:pt x="10" y="73"/>
                    </a:lnTo>
                    <a:lnTo>
                      <a:pt x="15" y="41"/>
                    </a:lnTo>
                    <a:lnTo>
                      <a:pt x="15" y="18"/>
                    </a:lnTo>
                    <a:lnTo>
                      <a:pt x="22"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2" name="その他">
                <a:extLst>
                  <a:ext uri="{FF2B5EF4-FFF2-40B4-BE49-F238E27FC236}">
                    <a16:creationId xmlns:a16="http://schemas.microsoft.com/office/drawing/2014/main" id="{A3EF4C11-ECB9-448E-B4AA-79809CA2A63E}"/>
                  </a:ext>
                </a:extLst>
              </p:cNvPr>
              <p:cNvSpPr>
                <a:spLocks/>
              </p:cNvSpPr>
              <p:nvPr/>
            </p:nvSpPr>
            <p:spPr bwMode="auto">
              <a:xfrm>
                <a:off x="149" y="413"/>
                <a:ext cx="68" cy="71"/>
              </a:xfrm>
              <a:custGeom>
                <a:avLst/>
                <a:gdLst>
                  <a:gd name="T0" fmla="*/ 0 w 68"/>
                  <a:gd name="T1" fmla="*/ 0 h 71"/>
                  <a:gd name="T2" fmla="*/ 0 w 68"/>
                  <a:gd name="T3" fmla="*/ 13 h 71"/>
                  <a:gd name="T4" fmla="*/ 3 w 68"/>
                  <a:gd name="T5" fmla="*/ 29 h 71"/>
                  <a:gd name="T6" fmla="*/ 3 w 68"/>
                  <a:gd name="T7" fmla="*/ 35 h 71"/>
                  <a:gd name="T8" fmla="*/ 14 w 68"/>
                  <a:gd name="T9" fmla="*/ 46 h 71"/>
                  <a:gd name="T10" fmla="*/ 38 w 68"/>
                  <a:gd name="T11" fmla="*/ 54 h 71"/>
                  <a:gd name="T12" fmla="*/ 67 w 68"/>
                  <a:gd name="T13" fmla="*/ 70 h 71"/>
                  <a:gd name="T14" fmla="*/ 21 w 68"/>
                  <a:gd name="T15" fmla="*/ 4 h 71"/>
                  <a:gd name="T16" fmla="*/ 0 w 68"/>
                  <a:gd name="T17" fmla="*/ 0 h 71"/>
                  <a:gd name="T18" fmla="*/ 0 w 68"/>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0" y="0"/>
                    </a:moveTo>
                    <a:lnTo>
                      <a:pt x="0" y="13"/>
                    </a:lnTo>
                    <a:lnTo>
                      <a:pt x="3" y="29"/>
                    </a:lnTo>
                    <a:lnTo>
                      <a:pt x="3" y="35"/>
                    </a:lnTo>
                    <a:lnTo>
                      <a:pt x="14" y="46"/>
                    </a:lnTo>
                    <a:lnTo>
                      <a:pt x="38" y="54"/>
                    </a:lnTo>
                    <a:lnTo>
                      <a:pt x="67" y="70"/>
                    </a:lnTo>
                    <a:lnTo>
                      <a:pt x="21" y="4"/>
                    </a:lnTo>
                    <a:lnTo>
                      <a:pt x="0" y="0"/>
                    </a:lnTo>
                    <a:lnTo>
                      <a:pt x="0"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3" name="その他">
                <a:extLst>
                  <a:ext uri="{FF2B5EF4-FFF2-40B4-BE49-F238E27FC236}">
                    <a16:creationId xmlns:a16="http://schemas.microsoft.com/office/drawing/2014/main" id="{B7841A13-45AE-4C36-B21E-3DCB779B77F9}"/>
                  </a:ext>
                </a:extLst>
              </p:cNvPr>
              <p:cNvSpPr>
                <a:spLocks/>
              </p:cNvSpPr>
              <p:nvPr/>
            </p:nvSpPr>
            <p:spPr bwMode="auto">
              <a:xfrm>
                <a:off x="205" y="212"/>
                <a:ext cx="105" cy="6"/>
              </a:xfrm>
              <a:custGeom>
                <a:avLst/>
                <a:gdLst>
                  <a:gd name="T0" fmla="*/ 0 w 105"/>
                  <a:gd name="T1" fmla="*/ 5 h 6"/>
                  <a:gd name="T2" fmla="*/ 44 w 105"/>
                  <a:gd name="T3" fmla="*/ 0 h 6"/>
                  <a:gd name="T4" fmla="*/ 73 w 105"/>
                  <a:gd name="T5" fmla="*/ 5 h 6"/>
                  <a:gd name="T6" fmla="*/ 104 w 105"/>
                  <a:gd name="T7" fmla="*/ 0 h 6"/>
                </a:gdLst>
                <a:ahLst/>
                <a:cxnLst>
                  <a:cxn ang="0">
                    <a:pos x="T0" y="T1"/>
                  </a:cxn>
                  <a:cxn ang="0">
                    <a:pos x="T2" y="T3"/>
                  </a:cxn>
                  <a:cxn ang="0">
                    <a:pos x="T4" y="T5"/>
                  </a:cxn>
                  <a:cxn ang="0">
                    <a:pos x="T6" y="T7"/>
                  </a:cxn>
                </a:cxnLst>
                <a:rect l="0" t="0" r="r" b="b"/>
                <a:pathLst>
                  <a:path w="105" h="6">
                    <a:moveTo>
                      <a:pt x="0" y="5"/>
                    </a:moveTo>
                    <a:lnTo>
                      <a:pt x="44" y="0"/>
                    </a:lnTo>
                    <a:lnTo>
                      <a:pt x="73" y="5"/>
                    </a:lnTo>
                    <a:lnTo>
                      <a:pt x="104" y="0"/>
                    </a:lnTo>
                  </a:path>
                </a:pathLst>
              </a:custGeom>
              <a:noFill/>
              <a:ln w="18851" cap="flat"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4" name="その他">
                <a:extLst>
                  <a:ext uri="{FF2B5EF4-FFF2-40B4-BE49-F238E27FC236}">
                    <a16:creationId xmlns:a16="http://schemas.microsoft.com/office/drawing/2014/main" id="{3E3E3F68-24A5-4EA2-BA53-2E251DE36299}"/>
                  </a:ext>
                </a:extLst>
              </p:cNvPr>
              <p:cNvSpPr>
                <a:spLocks/>
              </p:cNvSpPr>
              <p:nvPr/>
            </p:nvSpPr>
            <p:spPr bwMode="auto">
              <a:xfrm>
                <a:off x="205" y="242"/>
                <a:ext cx="105" cy="9"/>
              </a:xfrm>
              <a:custGeom>
                <a:avLst/>
                <a:gdLst>
                  <a:gd name="T0" fmla="*/ 0 w 105"/>
                  <a:gd name="T1" fmla="*/ 8 h 9"/>
                  <a:gd name="T2" fmla="*/ 44 w 105"/>
                  <a:gd name="T3" fmla="*/ 0 h 9"/>
                  <a:gd name="T4" fmla="*/ 73 w 105"/>
                  <a:gd name="T5" fmla="*/ 8 h 9"/>
                  <a:gd name="T6" fmla="*/ 104 w 105"/>
                  <a:gd name="T7" fmla="*/ 0 h 9"/>
                </a:gdLst>
                <a:ahLst/>
                <a:cxnLst>
                  <a:cxn ang="0">
                    <a:pos x="T0" y="T1"/>
                  </a:cxn>
                  <a:cxn ang="0">
                    <a:pos x="T2" y="T3"/>
                  </a:cxn>
                  <a:cxn ang="0">
                    <a:pos x="T4" y="T5"/>
                  </a:cxn>
                  <a:cxn ang="0">
                    <a:pos x="T6" y="T7"/>
                  </a:cxn>
                </a:cxnLst>
                <a:rect l="0" t="0" r="r" b="b"/>
                <a:pathLst>
                  <a:path w="105" h="9">
                    <a:moveTo>
                      <a:pt x="0" y="8"/>
                    </a:moveTo>
                    <a:lnTo>
                      <a:pt x="44" y="0"/>
                    </a:lnTo>
                    <a:lnTo>
                      <a:pt x="73" y="8"/>
                    </a:lnTo>
                    <a:lnTo>
                      <a:pt x="104"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5" name="その他">
                <a:extLst>
                  <a:ext uri="{FF2B5EF4-FFF2-40B4-BE49-F238E27FC236}">
                    <a16:creationId xmlns:a16="http://schemas.microsoft.com/office/drawing/2014/main" id="{C2458929-B9E4-490B-A025-F6D13553A5AD}"/>
                  </a:ext>
                </a:extLst>
              </p:cNvPr>
              <p:cNvSpPr>
                <a:spLocks/>
              </p:cNvSpPr>
              <p:nvPr/>
            </p:nvSpPr>
            <p:spPr bwMode="auto">
              <a:xfrm>
                <a:off x="205" y="262"/>
                <a:ext cx="105" cy="11"/>
              </a:xfrm>
              <a:custGeom>
                <a:avLst/>
                <a:gdLst>
                  <a:gd name="T0" fmla="*/ 0 w 105"/>
                  <a:gd name="T1" fmla="*/ 10 h 11"/>
                  <a:gd name="T2" fmla="*/ 44 w 105"/>
                  <a:gd name="T3" fmla="*/ 0 h 11"/>
                  <a:gd name="T4" fmla="*/ 73 w 105"/>
                  <a:gd name="T5" fmla="*/ 10 h 11"/>
                  <a:gd name="T6" fmla="*/ 104 w 105"/>
                  <a:gd name="T7" fmla="*/ 0 h 11"/>
                </a:gdLst>
                <a:ahLst/>
                <a:cxnLst>
                  <a:cxn ang="0">
                    <a:pos x="T0" y="T1"/>
                  </a:cxn>
                  <a:cxn ang="0">
                    <a:pos x="T2" y="T3"/>
                  </a:cxn>
                  <a:cxn ang="0">
                    <a:pos x="T4" y="T5"/>
                  </a:cxn>
                  <a:cxn ang="0">
                    <a:pos x="T6" y="T7"/>
                  </a:cxn>
                </a:cxnLst>
                <a:rect l="0" t="0" r="r" b="b"/>
                <a:pathLst>
                  <a:path w="105" h="11">
                    <a:moveTo>
                      <a:pt x="0" y="10"/>
                    </a:moveTo>
                    <a:lnTo>
                      <a:pt x="44" y="0"/>
                    </a:lnTo>
                    <a:lnTo>
                      <a:pt x="73" y="10"/>
                    </a:lnTo>
                    <a:lnTo>
                      <a:pt x="104"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6" name="その他">
                <a:extLst>
                  <a:ext uri="{FF2B5EF4-FFF2-40B4-BE49-F238E27FC236}">
                    <a16:creationId xmlns:a16="http://schemas.microsoft.com/office/drawing/2014/main" id="{406D711C-3375-4B0B-AB2E-D9F119EA5EC6}"/>
                  </a:ext>
                </a:extLst>
              </p:cNvPr>
              <p:cNvSpPr>
                <a:spLocks/>
              </p:cNvSpPr>
              <p:nvPr/>
            </p:nvSpPr>
            <p:spPr bwMode="auto">
              <a:xfrm>
                <a:off x="205" y="285"/>
                <a:ext cx="105" cy="7"/>
              </a:xfrm>
              <a:custGeom>
                <a:avLst/>
                <a:gdLst>
                  <a:gd name="T0" fmla="*/ 0 w 105"/>
                  <a:gd name="T1" fmla="*/ 6 h 7"/>
                  <a:gd name="T2" fmla="*/ 44 w 105"/>
                  <a:gd name="T3" fmla="*/ 0 h 7"/>
                  <a:gd name="T4" fmla="*/ 73 w 105"/>
                  <a:gd name="T5" fmla="*/ 6 h 7"/>
                  <a:gd name="T6" fmla="*/ 104 w 105"/>
                  <a:gd name="T7" fmla="*/ 0 h 7"/>
                </a:gdLst>
                <a:ahLst/>
                <a:cxnLst>
                  <a:cxn ang="0">
                    <a:pos x="T0" y="T1"/>
                  </a:cxn>
                  <a:cxn ang="0">
                    <a:pos x="T2" y="T3"/>
                  </a:cxn>
                  <a:cxn ang="0">
                    <a:pos x="T4" y="T5"/>
                  </a:cxn>
                  <a:cxn ang="0">
                    <a:pos x="T6" y="T7"/>
                  </a:cxn>
                </a:cxnLst>
                <a:rect l="0" t="0" r="r" b="b"/>
                <a:pathLst>
                  <a:path w="105" h="7">
                    <a:moveTo>
                      <a:pt x="0" y="6"/>
                    </a:moveTo>
                    <a:lnTo>
                      <a:pt x="44" y="0"/>
                    </a:lnTo>
                    <a:lnTo>
                      <a:pt x="73" y="6"/>
                    </a:lnTo>
                    <a:lnTo>
                      <a:pt x="104"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nvGrpSpPr>
            <p:cNvPr id="3217" name="Group 145">
              <a:extLst>
                <a:ext uri="{FF2B5EF4-FFF2-40B4-BE49-F238E27FC236}">
                  <a16:creationId xmlns:a16="http://schemas.microsoft.com/office/drawing/2014/main" id="{C9FBA708-829D-4B62-89AA-7E817A4A1E55}"/>
                </a:ext>
              </a:extLst>
            </p:cNvPr>
            <p:cNvGrpSpPr>
              <a:grpSpLocks/>
            </p:cNvGrpSpPr>
            <p:nvPr/>
          </p:nvGrpSpPr>
          <p:grpSpPr bwMode="auto">
            <a:xfrm>
              <a:off x="244" y="922"/>
              <a:ext cx="584" cy="430"/>
              <a:chOff x="0" y="0"/>
              <a:chExt cx="584" cy="430"/>
            </a:xfrm>
          </p:grpSpPr>
          <p:sp>
            <p:nvSpPr>
              <p:cNvPr id="3218" name="その他">
                <a:extLst>
                  <a:ext uri="{FF2B5EF4-FFF2-40B4-BE49-F238E27FC236}">
                    <a16:creationId xmlns:a16="http://schemas.microsoft.com/office/drawing/2014/main" id="{63F07BD4-2177-48AA-805E-DA57523F6BC6}"/>
                  </a:ext>
                </a:extLst>
              </p:cNvPr>
              <p:cNvSpPr>
                <a:spLocks/>
              </p:cNvSpPr>
              <p:nvPr/>
            </p:nvSpPr>
            <p:spPr bwMode="auto">
              <a:xfrm>
                <a:off x="24" y="319"/>
                <a:ext cx="205" cy="104"/>
              </a:xfrm>
              <a:custGeom>
                <a:avLst/>
                <a:gdLst>
                  <a:gd name="T0" fmla="*/ 179 w 205"/>
                  <a:gd name="T1" fmla="*/ 17 h 104"/>
                  <a:gd name="T2" fmla="*/ 179 w 205"/>
                  <a:gd name="T3" fmla="*/ 21 h 104"/>
                  <a:gd name="T4" fmla="*/ 175 w 205"/>
                  <a:gd name="T5" fmla="*/ 71 h 104"/>
                  <a:gd name="T6" fmla="*/ 180 w 205"/>
                  <a:gd name="T7" fmla="*/ 103 h 104"/>
                  <a:gd name="T8" fmla="*/ 145 w 205"/>
                  <a:gd name="T9" fmla="*/ 103 h 104"/>
                  <a:gd name="T10" fmla="*/ 23 w 205"/>
                  <a:gd name="T11" fmla="*/ 92 h 104"/>
                  <a:gd name="T12" fmla="*/ 6 w 205"/>
                  <a:gd name="T13" fmla="*/ 98 h 104"/>
                  <a:gd name="T14" fmla="*/ 0 w 205"/>
                  <a:gd name="T15" fmla="*/ 8 h 104"/>
                  <a:gd name="T16" fmla="*/ 204 w 205"/>
                  <a:gd name="T17" fmla="*/ 0 h 104"/>
                  <a:gd name="T18" fmla="*/ 179 w 205"/>
                  <a:gd name="T19" fmla="*/ 17 h 104"/>
                  <a:gd name="T20" fmla="*/ 179 w 205"/>
                  <a:gd name="T21"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04">
                    <a:moveTo>
                      <a:pt x="179" y="17"/>
                    </a:moveTo>
                    <a:lnTo>
                      <a:pt x="179" y="21"/>
                    </a:lnTo>
                    <a:lnTo>
                      <a:pt x="175" y="71"/>
                    </a:lnTo>
                    <a:lnTo>
                      <a:pt x="180" y="103"/>
                    </a:lnTo>
                    <a:lnTo>
                      <a:pt x="145" y="103"/>
                    </a:lnTo>
                    <a:lnTo>
                      <a:pt x="23" y="92"/>
                    </a:lnTo>
                    <a:lnTo>
                      <a:pt x="6" y="98"/>
                    </a:lnTo>
                    <a:lnTo>
                      <a:pt x="0" y="8"/>
                    </a:lnTo>
                    <a:lnTo>
                      <a:pt x="204" y="0"/>
                    </a:lnTo>
                    <a:lnTo>
                      <a:pt x="179" y="17"/>
                    </a:lnTo>
                    <a:lnTo>
                      <a:pt x="179" y="17"/>
                    </a:lnTo>
                  </a:path>
                </a:pathLst>
              </a:custGeom>
              <a:solidFill>
                <a:srgbClr val="B1B1D2"/>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19" name="その他">
                <a:extLst>
                  <a:ext uri="{FF2B5EF4-FFF2-40B4-BE49-F238E27FC236}">
                    <a16:creationId xmlns:a16="http://schemas.microsoft.com/office/drawing/2014/main" id="{4A781AAD-1B7B-473C-955C-C6E7CEDAFA42}"/>
                  </a:ext>
                </a:extLst>
              </p:cNvPr>
              <p:cNvSpPr>
                <a:spLocks/>
              </p:cNvSpPr>
              <p:nvPr/>
            </p:nvSpPr>
            <p:spPr bwMode="auto">
              <a:xfrm>
                <a:off x="414" y="121"/>
                <a:ext cx="92" cy="38"/>
              </a:xfrm>
              <a:custGeom>
                <a:avLst/>
                <a:gdLst>
                  <a:gd name="T0" fmla="*/ 91 w 92"/>
                  <a:gd name="T1" fmla="*/ 2 h 38"/>
                  <a:gd name="T2" fmla="*/ 67 w 92"/>
                  <a:gd name="T3" fmla="*/ 2 h 38"/>
                  <a:gd name="T4" fmla="*/ 58 w 92"/>
                  <a:gd name="T5" fmla="*/ 0 h 38"/>
                  <a:gd name="T6" fmla="*/ 49 w 92"/>
                  <a:gd name="T7" fmla="*/ 2 h 38"/>
                  <a:gd name="T8" fmla="*/ 35 w 92"/>
                  <a:gd name="T9" fmla="*/ 0 h 38"/>
                  <a:gd name="T10" fmla="*/ 0 w 92"/>
                  <a:gd name="T11" fmla="*/ 19 h 38"/>
                  <a:gd name="T12" fmla="*/ 58 w 92"/>
                  <a:gd name="T13" fmla="*/ 37 h 38"/>
                  <a:gd name="T14" fmla="*/ 91 w 92"/>
                  <a:gd name="T15" fmla="*/ 2 h 38"/>
                  <a:gd name="T16" fmla="*/ 91 w 92"/>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1" y="2"/>
                    </a:moveTo>
                    <a:lnTo>
                      <a:pt x="67" y="2"/>
                    </a:lnTo>
                    <a:lnTo>
                      <a:pt x="58" y="0"/>
                    </a:lnTo>
                    <a:lnTo>
                      <a:pt x="49" y="2"/>
                    </a:lnTo>
                    <a:lnTo>
                      <a:pt x="35" y="0"/>
                    </a:lnTo>
                    <a:lnTo>
                      <a:pt x="0" y="19"/>
                    </a:lnTo>
                    <a:lnTo>
                      <a:pt x="58" y="37"/>
                    </a:lnTo>
                    <a:lnTo>
                      <a:pt x="91" y="2"/>
                    </a:lnTo>
                    <a:lnTo>
                      <a:pt x="91" y="2"/>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0" name="その他">
                <a:extLst>
                  <a:ext uri="{FF2B5EF4-FFF2-40B4-BE49-F238E27FC236}">
                    <a16:creationId xmlns:a16="http://schemas.microsoft.com/office/drawing/2014/main" id="{85B84A3F-77CD-4C4B-B70E-3BC43A5F86BA}"/>
                  </a:ext>
                </a:extLst>
              </p:cNvPr>
              <p:cNvSpPr>
                <a:spLocks/>
              </p:cNvSpPr>
              <p:nvPr/>
            </p:nvSpPr>
            <p:spPr bwMode="auto">
              <a:xfrm>
                <a:off x="413" y="261"/>
                <a:ext cx="138" cy="120"/>
              </a:xfrm>
              <a:custGeom>
                <a:avLst/>
                <a:gdLst>
                  <a:gd name="T0" fmla="*/ 30 w 138"/>
                  <a:gd name="T1" fmla="*/ 119 h 120"/>
                  <a:gd name="T2" fmla="*/ 45 w 138"/>
                  <a:gd name="T3" fmla="*/ 109 h 120"/>
                  <a:gd name="T4" fmla="*/ 54 w 138"/>
                  <a:gd name="T5" fmla="*/ 106 h 120"/>
                  <a:gd name="T6" fmla="*/ 66 w 138"/>
                  <a:gd name="T7" fmla="*/ 93 h 120"/>
                  <a:gd name="T8" fmla="*/ 68 w 138"/>
                  <a:gd name="T9" fmla="*/ 90 h 120"/>
                  <a:gd name="T10" fmla="*/ 83 w 138"/>
                  <a:gd name="T11" fmla="*/ 86 h 120"/>
                  <a:gd name="T12" fmla="*/ 87 w 138"/>
                  <a:gd name="T13" fmla="*/ 79 h 120"/>
                  <a:gd name="T14" fmla="*/ 96 w 138"/>
                  <a:gd name="T15" fmla="*/ 75 h 120"/>
                  <a:gd name="T16" fmla="*/ 103 w 138"/>
                  <a:gd name="T17" fmla="*/ 73 h 120"/>
                  <a:gd name="T18" fmla="*/ 105 w 138"/>
                  <a:gd name="T19" fmla="*/ 66 h 120"/>
                  <a:gd name="T20" fmla="*/ 111 w 138"/>
                  <a:gd name="T21" fmla="*/ 62 h 120"/>
                  <a:gd name="T22" fmla="*/ 116 w 138"/>
                  <a:gd name="T23" fmla="*/ 57 h 120"/>
                  <a:gd name="T24" fmla="*/ 127 w 138"/>
                  <a:gd name="T25" fmla="*/ 48 h 120"/>
                  <a:gd name="T26" fmla="*/ 131 w 138"/>
                  <a:gd name="T27" fmla="*/ 40 h 120"/>
                  <a:gd name="T28" fmla="*/ 135 w 138"/>
                  <a:gd name="T29" fmla="*/ 38 h 120"/>
                  <a:gd name="T30" fmla="*/ 135 w 138"/>
                  <a:gd name="T31" fmla="*/ 32 h 120"/>
                  <a:gd name="T32" fmla="*/ 135 w 138"/>
                  <a:gd name="T33" fmla="*/ 23 h 120"/>
                  <a:gd name="T34" fmla="*/ 137 w 138"/>
                  <a:gd name="T35" fmla="*/ 13 h 120"/>
                  <a:gd name="T36" fmla="*/ 135 w 138"/>
                  <a:gd name="T37" fmla="*/ 5 h 120"/>
                  <a:gd name="T38" fmla="*/ 135 w 138"/>
                  <a:gd name="T39" fmla="*/ 0 h 120"/>
                  <a:gd name="T40" fmla="*/ 101 w 138"/>
                  <a:gd name="T41" fmla="*/ 0 h 120"/>
                  <a:gd name="T42" fmla="*/ 0 w 138"/>
                  <a:gd name="T43" fmla="*/ 77 h 120"/>
                  <a:gd name="T44" fmla="*/ 30 w 138"/>
                  <a:gd name="T45" fmla="*/ 119 h 120"/>
                  <a:gd name="T46" fmla="*/ 30 w 138"/>
                  <a:gd name="T47"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20">
                    <a:moveTo>
                      <a:pt x="30" y="119"/>
                    </a:moveTo>
                    <a:lnTo>
                      <a:pt x="45" y="109"/>
                    </a:lnTo>
                    <a:lnTo>
                      <a:pt x="54" y="106"/>
                    </a:lnTo>
                    <a:lnTo>
                      <a:pt x="66" y="93"/>
                    </a:lnTo>
                    <a:lnTo>
                      <a:pt x="68" y="90"/>
                    </a:lnTo>
                    <a:lnTo>
                      <a:pt x="83" y="86"/>
                    </a:lnTo>
                    <a:lnTo>
                      <a:pt x="87" y="79"/>
                    </a:lnTo>
                    <a:lnTo>
                      <a:pt x="96" y="75"/>
                    </a:lnTo>
                    <a:lnTo>
                      <a:pt x="103" y="73"/>
                    </a:lnTo>
                    <a:lnTo>
                      <a:pt x="105" y="66"/>
                    </a:lnTo>
                    <a:lnTo>
                      <a:pt x="111" y="62"/>
                    </a:lnTo>
                    <a:lnTo>
                      <a:pt x="116" y="57"/>
                    </a:lnTo>
                    <a:lnTo>
                      <a:pt x="127" y="48"/>
                    </a:lnTo>
                    <a:lnTo>
                      <a:pt x="131" y="40"/>
                    </a:lnTo>
                    <a:lnTo>
                      <a:pt x="135" y="38"/>
                    </a:lnTo>
                    <a:lnTo>
                      <a:pt x="135" y="32"/>
                    </a:lnTo>
                    <a:lnTo>
                      <a:pt x="135" y="23"/>
                    </a:lnTo>
                    <a:lnTo>
                      <a:pt x="137" y="13"/>
                    </a:lnTo>
                    <a:lnTo>
                      <a:pt x="135" y="5"/>
                    </a:lnTo>
                    <a:lnTo>
                      <a:pt x="135" y="0"/>
                    </a:lnTo>
                    <a:lnTo>
                      <a:pt x="101" y="0"/>
                    </a:lnTo>
                    <a:lnTo>
                      <a:pt x="0" y="77"/>
                    </a:lnTo>
                    <a:lnTo>
                      <a:pt x="30" y="119"/>
                    </a:lnTo>
                    <a:lnTo>
                      <a:pt x="30" y="119"/>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1" name="その他">
                <a:extLst>
                  <a:ext uri="{FF2B5EF4-FFF2-40B4-BE49-F238E27FC236}">
                    <a16:creationId xmlns:a16="http://schemas.microsoft.com/office/drawing/2014/main" id="{A5BF0CEF-3B18-4DD1-B85D-2E0589632157}"/>
                  </a:ext>
                </a:extLst>
              </p:cNvPr>
              <p:cNvSpPr>
                <a:spLocks/>
              </p:cNvSpPr>
              <p:nvPr/>
            </p:nvSpPr>
            <p:spPr bwMode="auto">
              <a:xfrm>
                <a:off x="221" y="250"/>
                <a:ext cx="328" cy="87"/>
              </a:xfrm>
              <a:custGeom>
                <a:avLst/>
                <a:gdLst>
                  <a:gd name="T0" fmla="*/ 0 w 328"/>
                  <a:gd name="T1" fmla="*/ 30 h 87"/>
                  <a:gd name="T2" fmla="*/ 0 w 328"/>
                  <a:gd name="T3" fmla="*/ 31 h 87"/>
                  <a:gd name="T4" fmla="*/ 18 w 328"/>
                  <a:gd name="T5" fmla="*/ 27 h 87"/>
                  <a:gd name="T6" fmla="*/ 27 w 328"/>
                  <a:gd name="T7" fmla="*/ 27 h 87"/>
                  <a:gd name="T8" fmla="*/ 43 w 328"/>
                  <a:gd name="T9" fmla="*/ 22 h 87"/>
                  <a:gd name="T10" fmla="*/ 282 w 328"/>
                  <a:gd name="T11" fmla="*/ 0 h 87"/>
                  <a:gd name="T12" fmla="*/ 296 w 328"/>
                  <a:gd name="T13" fmla="*/ 0 h 87"/>
                  <a:gd name="T14" fmla="*/ 307 w 328"/>
                  <a:gd name="T15" fmla="*/ 7 h 87"/>
                  <a:gd name="T16" fmla="*/ 327 w 328"/>
                  <a:gd name="T17" fmla="*/ 11 h 87"/>
                  <a:gd name="T18" fmla="*/ 299 w 328"/>
                  <a:gd name="T19" fmla="*/ 20 h 87"/>
                  <a:gd name="T20" fmla="*/ 295 w 328"/>
                  <a:gd name="T21" fmla="*/ 30 h 87"/>
                  <a:gd name="T22" fmla="*/ 279 w 328"/>
                  <a:gd name="T23" fmla="*/ 35 h 87"/>
                  <a:gd name="T24" fmla="*/ 266 w 328"/>
                  <a:gd name="T25" fmla="*/ 45 h 87"/>
                  <a:gd name="T26" fmla="*/ 255 w 328"/>
                  <a:gd name="T27" fmla="*/ 49 h 87"/>
                  <a:gd name="T28" fmla="*/ 246 w 328"/>
                  <a:gd name="T29" fmla="*/ 56 h 87"/>
                  <a:gd name="T30" fmla="*/ 237 w 328"/>
                  <a:gd name="T31" fmla="*/ 61 h 87"/>
                  <a:gd name="T32" fmla="*/ 228 w 328"/>
                  <a:gd name="T33" fmla="*/ 68 h 87"/>
                  <a:gd name="T34" fmla="*/ 225 w 328"/>
                  <a:gd name="T35" fmla="*/ 77 h 87"/>
                  <a:gd name="T36" fmla="*/ 222 w 328"/>
                  <a:gd name="T37" fmla="*/ 80 h 87"/>
                  <a:gd name="T38" fmla="*/ 185 w 328"/>
                  <a:gd name="T39" fmla="*/ 86 h 87"/>
                  <a:gd name="T40" fmla="*/ 13 w 328"/>
                  <a:gd name="T41" fmla="*/ 59 h 87"/>
                  <a:gd name="T42" fmla="*/ 0 w 328"/>
                  <a:gd name="T43" fmla="*/ 30 h 87"/>
                  <a:gd name="T44" fmla="*/ 0 w 328"/>
                  <a:gd name="T45" fmla="*/ 3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87">
                    <a:moveTo>
                      <a:pt x="0" y="30"/>
                    </a:moveTo>
                    <a:lnTo>
                      <a:pt x="0" y="31"/>
                    </a:lnTo>
                    <a:lnTo>
                      <a:pt x="18" y="27"/>
                    </a:lnTo>
                    <a:lnTo>
                      <a:pt x="27" y="27"/>
                    </a:lnTo>
                    <a:lnTo>
                      <a:pt x="43" y="22"/>
                    </a:lnTo>
                    <a:lnTo>
                      <a:pt x="282" y="0"/>
                    </a:lnTo>
                    <a:lnTo>
                      <a:pt x="296" y="0"/>
                    </a:lnTo>
                    <a:lnTo>
                      <a:pt x="307" y="7"/>
                    </a:lnTo>
                    <a:lnTo>
                      <a:pt x="327" y="11"/>
                    </a:lnTo>
                    <a:lnTo>
                      <a:pt x="299" y="20"/>
                    </a:lnTo>
                    <a:lnTo>
                      <a:pt x="295" y="30"/>
                    </a:lnTo>
                    <a:lnTo>
                      <a:pt x="279" y="35"/>
                    </a:lnTo>
                    <a:lnTo>
                      <a:pt x="266" y="45"/>
                    </a:lnTo>
                    <a:lnTo>
                      <a:pt x="255" y="49"/>
                    </a:lnTo>
                    <a:lnTo>
                      <a:pt x="246" y="56"/>
                    </a:lnTo>
                    <a:lnTo>
                      <a:pt x="237" y="61"/>
                    </a:lnTo>
                    <a:lnTo>
                      <a:pt x="228" y="68"/>
                    </a:lnTo>
                    <a:lnTo>
                      <a:pt x="225" y="77"/>
                    </a:lnTo>
                    <a:lnTo>
                      <a:pt x="222" y="80"/>
                    </a:lnTo>
                    <a:lnTo>
                      <a:pt x="185" y="86"/>
                    </a:lnTo>
                    <a:lnTo>
                      <a:pt x="13" y="59"/>
                    </a:lnTo>
                    <a:lnTo>
                      <a:pt x="0" y="30"/>
                    </a:lnTo>
                    <a:lnTo>
                      <a:pt x="0" y="3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2" name="その他">
                <a:extLst>
                  <a:ext uri="{FF2B5EF4-FFF2-40B4-BE49-F238E27FC236}">
                    <a16:creationId xmlns:a16="http://schemas.microsoft.com/office/drawing/2014/main" id="{A0D0AC77-E67E-4985-BA8D-44648CAA8ED9}"/>
                  </a:ext>
                </a:extLst>
              </p:cNvPr>
              <p:cNvSpPr>
                <a:spLocks/>
              </p:cNvSpPr>
              <p:nvPr/>
            </p:nvSpPr>
            <p:spPr bwMode="auto">
              <a:xfrm>
                <a:off x="219" y="281"/>
                <a:ext cx="228" cy="100"/>
              </a:xfrm>
              <a:custGeom>
                <a:avLst/>
                <a:gdLst>
                  <a:gd name="T0" fmla="*/ 9 w 228"/>
                  <a:gd name="T1" fmla="*/ 4 h 100"/>
                  <a:gd name="T2" fmla="*/ 20 w 228"/>
                  <a:gd name="T3" fmla="*/ 9 h 100"/>
                  <a:gd name="T4" fmla="*/ 33 w 228"/>
                  <a:gd name="T5" fmla="*/ 14 h 100"/>
                  <a:gd name="T6" fmla="*/ 47 w 228"/>
                  <a:gd name="T7" fmla="*/ 14 h 100"/>
                  <a:gd name="T8" fmla="*/ 57 w 228"/>
                  <a:gd name="T9" fmla="*/ 16 h 100"/>
                  <a:gd name="T10" fmla="*/ 79 w 228"/>
                  <a:gd name="T11" fmla="*/ 20 h 100"/>
                  <a:gd name="T12" fmla="*/ 94 w 228"/>
                  <a:gd name="T13" fmla="*/ 20 h 100"/>
                  <a:gd name="T14" fmla="*/ 108 w 228"/>
                  <a:gd name="T15" fmla="*/ 20 h 100"/>
                  <a:gd name="T16" fmla="*/ 124 w 228"/>
                  <a:gd name="T17" fmla="*/ 28 h 100"/>
                  <a:gd name="T18" fmla="*/ 138 w 228"/>
                  <a:gd name="T19" fmla="*/ 29 h 100"/>
                  <a:gd name="T20" fmla="*/ 160 w 228"/>
                  <a:gd name="T21" fmla="*/ 33 h 100"/>
                  <a:gd name="T22" fmla="*/ 178 w 228"/>
                  <a:gd name="T23" fmla="*/ 36 h 100"/>
                  <a:gd name="T24" fmla="*/ 192 w 228"/>
                  <a:gd name="T25" fmla="*/ 41 h 100"/>
                  <a:gd name="T26" fmla="*/ 211 w 228"/>
                  <a:gd name="T27" fmla="*/ 42 h 100"/>
                  <a:gd name="T28" fmla="*/ 219 w 228"/>
                  <a:gd name="T29" fmla="*/ 46 h 100"/>
                  <a:gd name="T30" fmla="*/ 225 w 228"/>
                  <a:gd name="T31" fmla="*/ 49 h 100"/>
                  <a:gd name="T32" fmla="*/ 224 w 228"/>
                  <a:gd name="T33" fmla="*/ 60 h 100"/>
                  <a:gd name="T34" fmla="*/ 223 w 228"/>
                  <a:gd name="T35" fmla="*/ 66 h 100"/>
                  <a:gd name="T36" fmla="*/ 227 w 228"/>
                  <a:gd name="T37" fmla="*/ 78 h 100"/>
                  <a:gd name="T38" fmla="*/ 225 w 228"/>
                  <a:gd name="T39" fmla="*/ 88 h 100"/>
                  <a:gd name="T40" fmla="*/ 223 w 228"/>
                  <a:gd name="T41" fmla="*/ 92 h 100"/>
                  <a:gd name="T42" fmla="*/ 225 w 228"/>
                  <a:gd name="T43" fmla="*/ 99 h 100"/>
                  <a:gd name="T44" fmla="*/ 186 w 228"/>
                  <a:gd name="T45" fmla="*/ 90 h 100"/>
                  <a:gd name="T46" fmla="*/ 180 w 228"/>
                  <a:gd name="T47" fmla="*/ 90 h 100"/>
                  <a:gd name="T48" fmla="*/ 170 w 228"/>
                  <a:gd name="T49" fmla="*/ 86 h 100"/>
                  <a:gd name="T50" fmla="*/ 150 w 228"/>
                  <a:gd name="T51" fmla="*/ 84 h 100"/>
                  <a:gd name="T52" fmla="*/ 130 w 228"/>
                  <a:gd name="T53" fmla="*/ 84 h 100"/>
                  <a:gd name="T54" fmla="*/ 125 w 228"/>
                  <a:gd name="T55" fmla="*/ 81 h 100"/>
                  <a:gd name="T56" fmla="*/ 108 w 228"/>
                  <a:gd name="T57" fmla="*/ 78 h 100"/>
                  <a:gd name="T58" fmla="*/ 95 w 228"/>
                  <a:gd name="T59" fmla="*/ 68 h 100"/>
                  <a:gd name="T60" fmla="*/ 88 w 228"/>
                  <a:gd name="T61" fmla="*/ 70 h 100"/>
                  <a:gd name="T62" fmla="*/ 82 w 228"/>
                  <a:gd name="T63" fmla="*/ 66 h 100"/>
                  <a:gd name="T64" fmla="*/ 77 w 228"/>
                  <a:gd name="T65" fmla="*/ 66 h 100"/>
                  <a:gd name="T66" fmla="*/ 38 w 228"/>
                  <a:gd name="T67" fmla="*/ 55 h 100"/>
                  <a:gd name="T68" fmla="*/ 31 w 228"/>
                  <a:gd name="T69" fmla="*/ 53 h 100"/>
                  <a:gd name="T70" fmla="*/ 21 w 228"/>
                  <a:gd name="T71" fmla="*/ 53 h 100"/>
                  <a:gd name="T72" fmla="*/ 15 w 228"/>
                  <a:gd name="T73" fmla="*/ 53 h 100"/>
                  <a:gd name="T74" fmla="*/ 7 w 228"/>
                  <a:gd name="T75" fmla="*/ 53 h 100"/>
                  <a:gd name="T76" fmla="*/ 4 w 228"/>
                  <a:gd name="T77" fmla="*/ 49 h 100"/>
                  <a:gd name="T78" fmla="*/ 0 w 228"/>
                  <a:gd name="T79" fmla="*/ 49 h 100"/>
                  <a:gd name="T80" fmla="*/ 0 w 228"/>
                  <a:gd name="T81" fmla="*/ 29 h 100"/>
                  <a:gd name="T82" fmla="*/ 2 w 228"/>
                  <a:gd name="T83" fmla="*/ 20 h 100"/>
                  <a:gd name="T84" fmla="*/ 0 w 228"/>
                  <a:gd name="T85" fmla="*/ 16 h 100"/>
                  <a:gd name="T86" fmla="*/ 2 w 228"/>
                  <a:gd name="T87" fmla="*/ 3 h 100"/>
                  <a:gd name="T88" fmla="*/ 4 w 228"/>
                  <a:gd name="T89" fmla="*/ 0 h 100"/>
                  <a:gd name="T90" fmla="*/ 9 w 228"/>
                  <a:gd name="T91" fmla="*/ 4 h 100"/>
                  <a:gd name="T92" fmla="*/ 9 w 228"/>
                  <a:gd name="T9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00">
                    <a:moveTo>
                      <a:pt x="9" y="4"/>
                    </a:moveTo>
                    <a:lnTo>
                      <a:pt x="20" y="9"/>
                    </a:lnTo>
                    <a:lnTo>
                      <a:pt x="33" y="14"/>
                    </a:lnTo>
                    <a:lnTo>
                      <a:pt x="47" y="14"/>
                    </a:lnTo>
                    <a:lnTo>
                      <a:pt x="57" y="16"/>
                    </a:lnTo>
                    <a:lnTo>
                      <a:pt x="79" y="20"/>
                    </a:lnTo>
                    <a:lnTo>
                      <a:pt x="94" y="20"/>
                    </a:lnTo>
                    <a:lnTo>
                      <a:pt x="108" y="20"/>
                    </a:lnTo>
                    <a:lnTo>
                      <a:pt x="124" y="28"/>
                    </a:lnTo>
                    <a:lnTo>
                      <a:pt x="138" y="29"/>
                    </a:lnTo>
                    <a:lnTo>
                      <a:pt x="160" y="33"/>
                    </a:lnTo>
                    <a:lnTo>
                      <a:pt x="178" y="36"/>
                    </a:lnTo>
                    <a:lnTo>
                      <a:pt x="192" y="41"/>
                    </a:lnTo>
                    <a:lnTo>
                      <a:pt x="211" y="42"/>
                    </a:lnTo>
                    <a:lnTo>
                      <a:pt x="219" y="46"/>
                    </a:lnTo>
                    <a:lnTo>
                      <a:pt x="225" y="49"/>
                    </a:lnTo>
                    <a:lnTo>
                      <a:pt x="224" y="60"/>
                    </a:lnTo>
                    <a:lnTo>
                      <a:pt x="223" y="66"/>
                    </a:lnTo>
                    <a:lnTo>
                      <a:pt x="227" y="78"/>
                    </a:lnTo>
                    <a:lnTo>
                      <a:pt x="225" y="88"/>
                    </a:lnTo>
                    <a:lnTo>
                      <a:pt x="223" y="92"/>
                    </a:lnTo>
                    <a:lnTo>
                      <a:pt x="225" y="99"/>
                    </a:lnTo>
                    <a:lnTo>
                      <a:pt x="186" y="90"/>
                    </a:lnTo>
                    <a:lnTo>
                      <a:pt x="180" y="90"/>
                    </a:lnTo>
                    <a:lnTo>
                      <a:pt x="170" y="86"/>
                    </a:lnTo>
                    <a:lnTo>
                      <a:pt x="150" y="84"/>
                    </a:lnTo>
                    <a:lnTo>
                      <a:pt x="130" y="84"/>
                    </a:lnTo>
                    <a:lnTo>
                      <a:pt x="125" y="81"/>
                    </a:lnTo>
                    <a:lnTo>
                      <a:pt x="108" y="78"/>
                    </a:lnTo>
                    <a:lnTo>
                      <a:pt x="95" y="68"/>
                    </a:lnTo>
                    <a:lnTo>
                      <a:pt x="88" y="70"/>
                    </a:lnTo>
                    <a:lnTo>
                      <a:pt x="82" y="66"/>
                    </a:lnTo>
                    <a:lnTo>
                      <a:pt x="77" y="66"/>
                    </a:lnTo>
                    <a:lnTo>
                      <a:pt x="38" y="55"/>
                    </a:lnTo>
                    <a:lnTo>
                      <a:pt x="31" y="53"/>
                    </a:lnTo>
                    <a:lnTo>
                      <a:pt x="21" y="53"/>
                    </a:lnTo>
                    <a:lnTo>
                      <a:pt x="15" y="53"/>
                    </a:lnTo>
                    <a:lnTo>
                      <a:pt x="7" y="53"/>
                    </a:lnTo>
                    <a:lnTo>
                      <a:pt x="4" y="49"/>
                    </a:lnTo>
                    <a:lnTo>
                      <a:pt x="0" y="49"/>
                    </a:lnTo>
                    <a:lnTo>
                      <a:pt x="0" y="29"/>
                    </a:lnTo>
                    <a:lnTo>
                      <a:pt x="2" y="20"/>
                    </a:lnTo>
                    <a:lnTo>
                      <a:pt x="0" y="16"/>
                    </a:lnTo>
                    <a:lnTo>
                      <a:pt x="2" y="3"/>
                    </a:lnTo>
                    <a:lnTo>
                      <a:pt x="4" y="0"/>
                    </a:lnTo>
                    <a:lnTo>
                      <a:pt x="9" y="4"/>
                    </a:lnTo>
                    <a:lnTo>
                      <a:pt x="9" y="4"/>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3" name="その他">
                <a:extLst>
                  <a:ext uri="{FF2B5EF4-FFF2-40B4-BE49-F238E27FC236}">
                    <a16:creationId xmlns:a16="http://schemas.microsoft.com/office/drawing/2014/main" id="{E8A5EA3B-AB20-42D2-BB05-79617E8422CF}"/>
                  </a:ext>
                </a:extLst>
              </p:cNvPr>
              <p:cNvSpPr>
                <a:spLocks/>
              </p:cNvSpPr>
              <p:nvPr/>
            </p:nvSpPr>
            <p:spPr bwMode="auto">
              <a:xfrm>
                <a:off x="449" y="123"/>
                <a:ext cx="61" cy="160"/>
              </a:xfrm>
              <a:custGeom>
                <a:avLst/>
                <a:gdLst>
                  <a:gd name="T0" fmla="*/ 0 w 61"/>
                  <a:gd name="T1" fmla="*/ 9 h 160"/>
                  <a:gd name="T2" fmla="*/ 16 w 61"/>
                  <a:gd name="T3" fmla="*/ 7 h 160"/>
                  <a:gd name="T4" fmla="*/ 30 w 61"/>
                  <a:gd name="T5" fmla="*/ 4 h 160"/>
                  <a:gd name="T6" fmla="*/ 34 w 61"/>
                  <a:gd name="T7" fmla="*/ 2 h 160"/>
                  <a:gd name="T8" fmla="*/ 47 w 61"/>
                  <a:gd name="T9" fmla="*/ 4 h 160"/>
                  <a:gd name="T10" fmla="*/ 56 w 61"/>
                  <a:gd name="T11" fmla="*/ 0 h 160"/>
                  <a:gd name="T12" fmla="*/ 56 w 61"/>
                  <a:gd name="T13" fmla="*/ 18 h 160"/>
                  <a:gd name="T14" fmla="*/ 56 w 61"/>
                  <a:gd name="T15" fmla="*/ 31 h 160"/>
                  <a:gd name="T16" fmla="*/ 58 w 61"/>
                  <a:gd name="T17" fmla="*/ 41 h 160"/>
                  <a:gd name="T18" fmla="*/ 56 w 61"/>
                  <a:gd name="T19" fmla="*/ 52 h 160"/>
                  <a:gd name="T20" fmla="*/ 56 w 61"/>
                  <a:gd name="T21" fmla="*/ 70 h 160"/>
                  <a:gd name="T22" fmla="*/ 56 w 61"/>
                  <a:gd name="T23" fmla="*/ 80 h 160"/>
                  <a:gd name="T24" fmla="*/ 60 w 61"/>
                  <a:gd name="T25" fmla="*/ 92 h 160"/>
                  <a:gd name="T26" fmla="*/ 56 w 61"/>
                  <a:gd name="T27" fmla="*/ 106 h 160"/>
                  <a:gd name="T28" fmla="*/ 60 w 61"/>
                  <a:gd name="T29" fmla="*/ 114 h 160"/>
                  <a:gd name="T30" fmla="*/ 56 w 61"/>
                  <a:gd name="T31" fmla="*/ 124 h 160"/>
                  <a:gd name="T32" fmla="*/ 60 w 61"/>
                  <a:gd name="T33" fmla="*/ 135 h 160"/>
                  <a:gd name="T34" fmla="*/ 43 w 61"/>
                  <a:gd name="T35" fmla="*/ 141 h 160"/>
                  <a:gd name="T36" fmla="*/ 37 w 61"/>
                  <a:gd name="T37" fmla="*/ 141 h 160"/>
                  <a:gd name="T38" fmla="*/ 31 w 61"/>
                  <a:gd name="T39" fmla="*/ 147 h 160"/>
                  <a:gd name="T40" fmla="*/ 18 w 61"/>
                  <a:gd name="T41" fmla="*/ 151 h 160"/>
                  <a:gd name="T42" fmla="*/ 14 w 61"/>
                  <a:gd name="T43" fmla="*/ 157 h 160"/>
                  <a:gd name="T44" fmla="*/ 9 w 61"/>
                  <a:gd name="T45" fmla="*/ 157 h 160"/>
                  <a:gd name="T46" fmla="*/ 1 w 61"/>
                  <a:gd name="T47" fmla="*/ 159 h 160"/>
                  <a:gd name="T48" fmla="*/ 0 w 61"/>
                  <a:gd name="T49" fmla="*/ 9 h 160"/>
                  <a:gd name="T50" fmla="*/ 0 w 61"/>
                  <a:gd name="T51"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160">
                    <a:moveTo>
                      <a:pt x="0" y="9"/>
                    </a:moveTo>
                    <a:lnTo>
                      <a:pt x="16" y="7"/>
                    </a:lnTo>
                    <a:lnTo>
                      <a:pt x="30" y="4"/>
                    </a:lnTo>
                    <a:lnTo>
                      <a:pt x="34" y="2"/>
                    </a:lnTo>
                    <a:lnTo>
                      <a:pt x="47" y="4"/>
                    </a:lnTo>
                    <a:lnTo>
                      <a:pt x="56" y="0"/>
                    </a:lnTo>
                    <a:lnTo>
                      <a:pt x="56" y="18"/>
                    </a:lnTo>
                    <a:lnTo>
                      <a:pt x="56" y="31"/>
                    </a:lnTo>
                    <a:lnTo>
                      <a:pt x="58" y="41"/>
                    </a:lnTo>
                    <a:lnTo>
                      <a:pt x="56" y="52"/>
                    </a:lnTo>
                    <a:lnTo>
                      <a:pt x="56" y="70"/>
                    </a:lnTo>
                    <a:lnTo>
                      <a:pt x="56" y="80"/>
                    </a:lnTo>
                    <a:lnTo>
                      <a:pt x="60" y="92"/>
                    </a:lnTo>
                    <a:lnTo>
                      <a:pt x="56" y="106"/>
                    </a:lnTo>
                    <a:lnTo>
                      <a:pt x="60" y="114"/>
                    </a:lnTo>
                    <a:lnTo>
                      <a:pt x="56" y="124"/>
                    </a:lnTo>
                    <a:lnTo>
                      <a:pt x="60" y="135"/>
                    </a:lnTo>
                    <a:lnTo>
                      <a:pt x="43" y="141"/>
                    </a:lnTo>
                    <a:lnTo>
                      <a:pt x="37" y="141"/>
                    </a:lnTo>
                    <a:lnTo>
                      <a:pt x="31" y="147"/>
                    </a:lnTo>
                    <a:lnTo>
                      <a:pt x="18" y="151"/>
                    </a:lnTo>
                    <a:lnTo>
                      <a:pt x="14" y="157"/>
                    </a:lnTo>
                    <a:lnTo>
                      <a:pt x="9" y="157"/>
                    </a:lnTo>
                    <a:lnTo>
                      <a:pt x="1" y="159"/>
                    </a:lnTo>
                    <a:lnTo>
                      <a:pt x="0" y="9"/>
                    </a:lnTo>
                    <a:lnTo>
                      <a:pt x="0" y="9"/>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4" name="その他">
                <a:extLst>
                  <a:ext uri="{FF2B5EF4-FFF2-40B4-BE49-F238E27FC236}">
                    <a16:creationId xmlns:a16="http://schemas.microsoft.com/office/drawing/2014/main" id="{01C11AB5-1A54-4CEE-A391-EE2F6F0A5FE8}"/>
                  </a:ext>
                </a:extLst>
              </p:cNvPr>
              <p:cNvSpPr>
                <a:spLocks/>
              </p:cNvSpPr>
              <p:nvPr/>
            </p:nvSpPr>
            <p:spPr bwMode="auto">
              <a:xfrm>
                <a:off x="248" y="112"/>
                <a:ext cx="202" cy="53"/>
              </a:xfrm>
              <a:custGeom>
                <a:avLst/>
                <a:gdLst>
                  <a:gd name="T0" fmla="*/ 0 w 202"/>
                  <a:gd name="T1" fmla="*/ 9 h 53"/>
                  <a:gd name="T2" fmla="*/ 43 w 202"/>
                  <a:gd name="T3" fmla="*/ 0 h 53"/>
                  <a:gd name="T4" fmla="*/ 48 w 202"/>
                  <a:gd name="T5" fmla="*/ 0 h 53"/>
                  <a:gd name="T6" fmla="*/ 62 w 202"/>
                  <a:gd name="T7" fmla="*/ 0 h 53"/>
                  <a:gd name="T8" fmla="*/ 74 w 202"/>
                  <a:gd name="T9" fmla="*/ 0 h 53"/>
                  <a:gd name="T10" fmla="*/ 96 w 202"/>
                  <a:gd name="T11" fmla="*/ 4 h 53"/>
                  <a:gd name="T12" fmla="*/ 116 w 202"/>
                  <a:gd name="T13" fmla="*/ 4 h 53"/>
                  <a:gd name="T14" fmla="*/ 125 w 202"/>
                  <a:gd name="T15" fmla="*/ 4 h 53"/>
                  <a:gd name="T16" fmla="*/ 145 w 202"/>
                  <a:gd name="T17" fmla="*/ 7 h 53"/>
                  <a:gd name="T18" fmla="*/ 155 w 202"/>
                  <a:gd name="T19" fmla="*/ 7 h 53"/>
                  <a:gd name="T20" fmla="*/ 178 w 202"/>
                  <a:gd name="T21" fmla="*/ 9 h 53"/>
                  <a:gd name="T22" fmla="*/ 191 w 202"/>
                  <a:gd name="T23" fmla="*/ 9 h 53"/>
                  <a:gd name="T24" fmla="*/ 201 w 202"/>
                  <a:gd name="T25" fmla="*/ 11 h 53"/>
                  <a:gd name="T26" fmla="*/ 191 w 202"/>
                  <a:gd name="T27" fmla="*/ 52 h 53"/>
                  <a:gd name="T28" fmla="*/ 9 w 202"/>
                  <a:gd name="T29" fmla="*/ 22 h 53"/>
                  <a:gd name="T30" fmla="*/ 0 w 202"/>
                  <a:gd name="T31" fmla="*/ 9 h 53"/>
                  <a:gd name="T32" fmla="*/ 0 w 202"/>
                  <a:gd name="T3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 h="53">
                    <a:moveTo>
                      <a:pt x="0" y="9"/>
                    </a:moveTo>
                    <a:lnTo>
                      <a:pt x="43" y="0"/>
                    </a:lnTo>
                    <a:lnTo>
                      <a:pt x="48" y="0"/>
                    </a:lnTo>
                    <a:lnTo>
                      <a:pt x="62" y="0"/>
                    </a:lnTo>
                    <a:lnTo>
                      <a:pt x="74" y="0"/>
                    </a:lnTo>
                    <a:lnTo>
                      <a:pt x="96" y="4"/>
                    </a:lnTo>
                    <a:lnTo>
                      <a:pt x="116" y="4"/>
                    </a:lnTo>
                    <a:lnTo>
                      <a:pt x="125" y="4"/>
                    </a:lnTo>
                    <a:lnTo>
                      <a:pt x="145" y="7"/>
                    </a:lnTo>
                    <a:lnTo>
                      <a:pt x="155" y="7"/>
                    </a:lnTo>
                    <a:lnTo>
                      <a:pt x="178" y="9"/>
                    </a:lnTo>
                    <a:lnTo>
                      <a:pt x="191" y="9"/>
                    </a:lnTo>
                    <a:lnTo>
                      <a:pt x="201" y="11"/>
                    </a:lnTo>
                    <a:lnTo>
                      <a:pt x="191" y="52"/>
                    </a:lnTo>
                    <a:lnTo>
                      <a:pt x="9" y="22"/>
                    </a:lnTo>
                    <a:lnTo>
                      <a:pt x="0" y="9"/>
                    </a:lnTo>
                    <a:lnTo>
                      <a:pt x="0" y="9"/>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5" name="その他">
                <a:extLst>
                  <a:ext uri="{FF2B5EF4-FFF2-40B4-BE49-F238E27FC236}">
                    <a16:creationId xmlns:a16="http://schemas.microsoft.com/office/drawing/2014/main" id="{D55F7915-0774-4EBA-87C8-6721D5B7A94F}"/>
                  </a:ext>
                </a:extLst>
              </p:cNvPr>
              <p:cNvSpPr>
                <a:spLocks/>
              </p:cNvSpPr>
              <p:nvPr/>
            </p:nvSpPr>
            <p:spPr bwMode="auto">
              <a:xfrm>
                <a:off x="413" y="123"/>
                <a:ext cx="43" cy="184"/>
              </a:xfrm>
              <a:custGeom>
                <a:avLst/>
                <a:gdLst>
                  <a:gd name="T0" fmla="*/ 17 w 43"/>
                  <a:gd name="T1" fmla="*/ 6 h 184"/>
                  <a:gd name="T2" fmla="*/ 34 w 43"/>
                  <a:gd name="T3" fmla="*/ 2 h 184"/>
                  <a:gd name="T4" fmla="*/ 36 w 43"/>
                  <a:gd name="T5" fmla="*/ 0 h 184"/>
                  <a:gd name="T6" fmla="*/ 37 w 43"/>
                  <a:gd name="T7" fmla="*/ 19 h 184"/>
                  <a:gd name="T8" fmla="*/ 36 w 43"/>
                  <a:gd name="T9" fmla="*/ 33 h 184"/>
                  <a:gd name="T10" fmla="*/ 37 w 43"/>
                  <a:gd name="T11" fmla="*/ 47 h 184"/>
                  <a:gd name="T12" fmla="*/ 37 w 43"/>
                  <a:gd name="T13" fmla="*/ 55 h 184"/>
                  <a:gd name="T14" fmla="*/ 41 w 43"/>
                  <a:gd name="T15" fmla="*/ 72 h 184"/>
                  <a:gd name="T16" fmla="*/ 41 w 43"/>
                  <a:gd name="T17" fmla="*/ 75 h 184"/>
                  <a:gd name="T18" fmla="*/ 41 w 43"/>
                  <a:gd name="T19" fmla="*/ 103 h 184"/>
                  <a:gd name="T20" fmla="*/ 37 w 43"/>
                  <a:gd name="T21" fmla="*/ 108 h 184"/>
                  <a:gd name="T22" fmla="*/ 42 w 43"/>
                  <a:gd name="T23" fmla="*/ 126 h 184"/>
                  <a:gd name="T24" fmla="*/ 41 w 43"/>
                  <a:gd name="T25" fmla="*/ 143 h 184"/>
                  <a:gd name="T26" fmla="*/ 42 w 43"/>
                  <a:gd name="T27" fmla="*/ 159 h 184"/>
                  <a:gd name="T28" fmla="*/ 42 w 43"/>
                  <a:gd name="T29" fmla="*/ 170 h 184"/>
                  <a:gd name="T30" fmla="*/ 42 w 43"/>
                  <a:gd name="T31" fmla="*/ 172 h 184"/>
                  <a:gd name="T32" fmla="*/ 26 w 43"/>
                  <a:gd name="T33" fmla="*/ 178 h 184"/>
                  <a:gd name="T34" fmla="*/ 19 w 43"/>
                  <a:gd name="T35" fmla="*/ 178 h 184"/>
                  <a:gd name="T36" fmla="*/ 17 w 43"/>
                  <a:gd name="T37" fmla="*/ 183 h 184"/>
                  <a:gd name="T38" fmla="*/ 0 w 43"/>
                  <a:gd name="T39" fmla="*/ 106 h 184"/>
                  <a:gd name="T40" fmla="*/ 11 w 43"/>
                  <a:gd name="T41" fmla="*/ 17 h 184"/>
                  <a:gd name="T42" fmla="*/ 17 w 43"/>
                  <a:gd name="T43" fmla="*/ 6 h 184"/>
                  <a:gd name="T44" fmla="*/ 17 w 43"/>
                  <a:gd name="T4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184">
                    <a:moveTo>
                      <a:pt x="17" y="6"/>
                    </a:moveTo>
                    <a:lnTo>
                      <a:pt x="34" y="2"/>
                    </a:lnTo>
                    <a:lnTo>
                      <a:pt x="36" y="0"/>
                    </a:lnTo>
                    <a:lnTo>
                      <a:pt x="37" y="19"/>
                    </a:lnTo>
                    <a:lnTo>
                      <a:pt x="36" y="33"/>
                    </a:lnTo>
                    <a:lnTo>
                      <a:pt x="37" y="47"/>
                    </a:lnTo>
                    <a:lnTo>
                      <a:pt x="37" y="55"/>
                    </a:lnTo>
                    <a:lnTo>
                      <a:pt x="41" y="72"/>
                    </a:lnTo>
                    <a:lnTo>
                      <a:pt x="41" y="75"/>
                    </a:lnTo>
                    <a:lnTo>
                      <a:pt x="41" y="103"/>
                    </a:lnTo>
                    <a:lnTo>
                      <a:pt x="37" y="108"/>
                    </a:lnTo>
                    <a:lnTo>
                      <a:pt x="42" y="126"/>
                    </a:lnTo>
                    <a:lnTo>
                      <a:pt x="41" y="143"/>
                    </a:lnTo>
                    <a:lnTo>
                      <a:pt x="42" y="159"/>
                    </a:lnTo>
                    <a:lnTo>
                      <a:pt x="42" y="170"/>
                    </a:lnTo>
                    <a:lnTo>
                      <a:pt x="42" y="172"/>
                    </a:lnTo>
                    <a:lnTo>
                      <a:pt x="26" y="178"/>
                    </a:lnTo>
                    <a:lnTo>
                      <a:pt x="19" y="178"/>
                    </a:lnTo>
                    <a:lnTo>
                      <a:pt x="17" y="183"/>
                    </a:lnTo>
                    <a:lnTo>
                      <a:pt x="0" y="106"/>
                    </a:lnTo>
                    <a:lnTo>
                      <a:pt x="11" y="17"/>
                    </a:lnTo>
                    <a:lnTo>
                      <a:pt x="17" y="6"/>
                    </a:lnTo>
                    <a:lnTo>
                      <a:pt x="17" y="6"/>
                    </a:lnTo>
                  </a:path>
                </a:pathLst>
              </a:custGeom>
              <a:solidFill>
                <a:srgbClr val="C0C0C0"/>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6" name="その他">
                <a:extLst>
                  <a:ext uri="{FF2B5EF4-FFF2-40B4-BE49-F238E27FC236}">
                    <a16:creationId xmlns:a16="http://schemas.microsoft.com/office/drawing/2014/main" id="{740B2B3E-C137-49C1-8CFA-2536073F35F4}"/>
                  </a:ext>
                </a:extLst>
              </p:cNvPr>
              <p:cNvSpPr>
                <a:spLocks/>
              </p:cNvSpPr>
              <p:nvPr/>
            </p:nvSpPr>
            <p:spPr bwMode="auto">
              <a:xfrm>
                <a:off x="248" y="121"/>
                <a:ext cx="183" cy="186"/>
              </a:xfrm>
              <a:custGeom>
                <a:avLst/>
                <a:gdLst>
                  <a:gd name="T0" fmla="*/ 4 w 183"/>
                  <a:gd name="T1" fmla="*/ 0 h 186"/>
                  <a:gd name="T2" fmla="*/ 15 w 183"/>
                  <a:gd name="T3" fmla="*/ 2 h 186"/>
                  <a:gd name="T4" fmla="*/ 26 w 183"/>
                  <a:gd name="T5" fmla="*/ 0 h 186"/>
                  <a:gd name="T6" fmla="*/ 29 w 183"/>
                  <a:gd name="T7" fmla="*/ 2 h 186"/>
                  <a:gd name="T8" fmla="*/ 39 w 183"/>
                  <a:gd name="T9" fmla="*/ 2 h 186"/>
                  <a:gd name="T10" fmla="*/ 48 w 183"/>
                  <a:gd name="T11" fmla="*/ 2 h 186"/>
                  <a:gd name="T12" fmla="*/ 51 w 183"/>
                  <a:gd name="T13" fmla="*/ 4 h 186"/>
                  <a:gd name="T14" fmla="*/ 66 w 183"/>
                  <a:gd name="T15" fmla="*/ 2 h 186"/>
                  <a:gd name="T16" fmla="*/ 90 w 183"/>
                  <a:gd name="T17" fmla="*/ 4 h 186"/>
                  <a:gd name="T18" fmla="*/ 105 w 183"/>
                  <a:gd name="T19" fmla="*/ 4 h 186"/>
                  <a:gd name="T20" fmla="*/ 116 w 183"/>
                  <a:gd name="T21" fmla="*/ 4 h 186"/>
                  <a:gd name="T22" fmla="*/ 133 w 183"/>
                  <a:gd name="T23" fmla="*/ 4 h 186"/>
                  <a:gd name="T24" fmla="*/ 147 w 183"/>
                  <a:gd name="T25" fmla="*/ 8 h 186"/>
                  <a:gd name="T26" fmla="*/ 163 w 183"/>
                  <a:gd name="T27" fmla="*/ 6 h 186"/>
                  <a:gd name="T28" fmla="*/ 176 w 183"/>
                  <a:gd name="T29" fmla="*/ 8 h 186"/>
                  <a:gd name="T30" fmla="*/ 182 w 183"/>
                  <a:gd name="T31" fmla="*/ 8 h 186"/>
                  <a:gd name="T32" fmla="*/ 182 w 183"/>
                  <a:gd name="T33" fmla="*/ 29 h 186"/>
                  <a:gd name="T34" fmla="*/ 182 w 183"/>
                  <a:gd name="T35" fmla="*/ 37 h 186"/>
                  <a:gd name="T36" fmla="*/ 180 w 183"/>
                  <a:gd name="T37" fmla="*/ 44 h 186"/>
                  <a:gd name="T38" fmla="*/ 180 w 183"/>
                  <a:gd name="T39" fmla="*/ 49 h 186"/>
                  <a:gd name="T40" fmla="*/ 182 w 183"/>
                  <a:gd name="T41" fmla="*/ 68 h 186"/>
                  <a:gd name="T42" fmla="*/ 180 w 183"/>
                  <a:gd name="T43" fmla="*/ 76 h 186"/>
                  <a:gd name="T44" fmla="*/ 180 w 183"/>
                  <a:gd name="T45" fmla="*/ 90 h 186"/>
                  <a:gd name="T46" fmla="*/ 182 w 183"/>
                  <a:gd name="T47" fmla="*/ 106 h 186"/>
                  <a:gd name="T48" fmla="*/ 182 w 183"/>
                  <a:gd name="T49" fmla="*/ 119 h 186"/>
                  <a:gd name="T50" fmla="*/ 178 w 183"/>
                  <a:gd name="T51" fmla="*/ 145 h 186"/>
                  <a:gd name="T52" fmla="*/ 182 w 183"/>
                  <a:gd name="T53" fmla="*/ 161 h 186"/>
                  <a:gd name="T54" fmla="*/ 182 w 183"/>
                  <a:gd name="T55" fmla="*/ 176 h 186"/>
                  <a:gd name="T56" fmla="*/ 182 w 183"/>
                  <a:gd name="T57" fmla="*/ 185 h 186"/>
                  <a:gd name="T58" fmla="*/ 165 w 183"/>
                  <a:gd name="T59" fmla="*/ 182 h 186"/>
                  <a:gd name="T60" fmla="*/ 157 w 183"/>
                  <a:gd name="T61" fmla="*/ 182 h 186"/>
                  <a:gd name="T62" fmla="*/ 137 w 183"/>
                  <a:gd name="T63" fmla="*/ 178 h 186"/>
                  <a:gd name="T64" fmla="*/ 131 w 183"/>
                  <a:gd name="T65" fmla="*/ 178 h 186"/>
                  <a:gd name="T66" fmla="*/ 121 w 183"/>
                  <a:gd name="T67" fmla="*/ 176 h 186"/>
                  <a:gd name="T68" fmla="*/ 114 w 183"/>
                  <a:gd name="T69" fmla="*/ 176 h 186"/>
                  <a:gd name="T70" fmla="*/ 105 w 183"/>
                  <a:gd name="T71" fmla="*/ 176 h 186"/>
                  <a:gd name="T72" fmla="*/ 91 w 183"/>
                  <a:gd name="T73" fmla="*/ 174 h 186"/>
                  <a:gd name="T74" fmla="*/ 78 w 183"/>
                  <a:gd name="T75" fmla="*/ 174 h 186"/>
                  <a:gd name="T76" fmla="*/ 72 w 183"/>
                  <a:gd name="T77" fmla="*/ 172 h 186"/>
                  <a:gd name="T78" fmla="*/ 61 w 183"/>
                  <a:gd name="T79" fmla="*/ 166 h 186"/>
                  <a:gd name="T80" fmla="*/ 50 w 183"/>
                  <a:gd name="T81" fmla="*/ 163 h 186"/>
                  <a:gd name="T82" fmla="*/ 39 w 183"/>
                  <a:gd name="T83" fmla="*/ 163 h 186"/>
                  <a:gd name="T84" fmla="*/ 24 w 183"/>
                  <a:gd name="T85" fmla="*/ 160 h 186"/>
                  <a:gd name="T86" fmla="*/ 15 w 183"/>
                  <a:gd name="T87" fmla="*/ 157 h 186"/>
                  <a:gd name="T88" fmla="*/ 4 w 183"/>
                  <a:gd name="T89" fmla="*/ 157 h 186"/>
                  <a:gd name="T90" fmla="*/ 6 w 183"/>
                  <a:gd name="T91" fmla="*/ 143 h 186"/>
                  <a:gd name="T92" fmla="*/ 4 w 183"/>
                  <a:gd name="T93" fmla="*/ 126 h 186"/>
                  <a:gd name="T94" fmla="*/ 4 w 183"/>
                  <a:gd name="T95" fmla="*/ 112 h 186"/>
                  <a:gd name="T96" fmla="*/ 6 w 183"/>
                  <a:gd name="T97" fmla="*/ 99 h 186"/>
                  <a:gd name="T98" fmla="*/ 6 w 183"/>
                  <a:gd name="T99" fmla="*/ 91 h 186"/>
                  <a:gd name="T100" fmla="*/ 6 w 183"/>
                  <a:gd name="T101" fmla="*/ 83 h 186"/>
                  <a:gd name="T102" fmla="*/ 6 w 183"/>
                  <a:gd name="T103" fmla="*/ 74 h 186"/>
                  <a:gd name="T104" fmla="*/ 4 w 183"/>
                  <a:gd name="T105" fmla="*/ 61 h 186"/>
                  <a:gd name="T106" fmla="*/ 4 w 183"/>
                  <a:gd name="T107" fmla="*/ 46 h 186"/>
                  <a:gd name="T108" fmla="*/ 4 w 183"/>
                  <a:gd name="T109" fmla="*/ 35 h 186"/>
                  <a:gd name="T110" fmla="*/ 4 w 183"/>
                  <a:gd name="T111" fmla="*/ 24 h 186"/>
                  <a:gd name="T112" fmla="*/ 0 w 183"/>
                  <a:gd name="T113" fmla="*/ 11 h 186"/>
                  <a:gd name="T114" fmla="*/ 0 w 183"/>
                  <a:gd name="T115" fmla="*/ 2 h 186"/>
                  <a:gd name="T116" fmla="*/ 4 w 183"/>
                  <a:gd name="T117" fmla="*/ 0 h 186"/>
                  <a:gd name="T118" fmla="*/ 4 w 183"/>
                  <a:gd name="T1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 h="186">
                    <a:moveTo>
                      <a:pt x="4" y="0"/>
                    </a:moveTo>
                    <a:lnTo>
                      <a:pt x="15" y="2"/>
                    </a:lnTo>
                    <a:lnTo>
                      <a:pt x="26" y="0"/>
                    </a:lnTo>
                    <a:lnTo>
                      <a:pt x="29" y="2"/>
                    </a:lnTo>
                    <a:lnTo>
                      <a:pt x="39" y="2"/>
                    </a:lnTo>
                    <a:lnTo>
                      <a:pt x="48" y="2"/>
                    </a:lnTo>
                    <a:lnTo>
                      <a:pt x="51" y="4"/>
                    </a:lnTo>
                    <a:lnTo>
                      <a:pt x="66" y="2"/>
                    </a:lnTo>
                    <a:lnTo>
                      <a:pt x="90" y="4"/>
                    </a:lnTo>
                    <a:lnTo>
                      <a:pt x="105" y="4"/>
                    </a:lnTo>
                    <a:lnTo>
                      <a:pt x="116" y="4"/>
                    </a:lnTo>
                    <a:lnTo>
                      <a:pt x="133" y="4"/>
                    </a:lnTo>
                    <a:lnTo>
                      <a:pt x="147" y="8"/>
                    </a:lnTo>
                    <a:lnTo>
                      <a:pt x="163" y="6"/>
                    </a:lnTo>
                    <a:lnTo>
                      <a:pt x="176" y="8"/>
                    </a:lnTo>
                    <a:lnTo>
                      <a:pt x="182" y="8"/>
                    </a:lnTo>
                    <a:lnTo>
                      <a:pt x="182" y="29"/>
                    </a:lnTo>
                    <a:lnTo>
                      <a:pt x="182" y="37"/>
                    </a:lnTo>
                    <a:lnTo>
                      <a:pt x="180" y="44"/>
                    </a:lnTo>
                    <a:lnTo>
                      <a:pt x="180" y="49"/>
                    </a:lnTo>
                    <a:lnTo>
                      <a:pt x="182" y="68"/>
                    </a:lnTo>
                    <a:lnTo>
                      <a:pt x="180" y="76"/>
                    </a:lnTo>
                    <a:lnTo>
                      <a:pt x="180" y="90"/>
                    </a:lnTo>
                    <a:lnTo>
                      <a:pt x="182" y="106"/>
                    </a:lnTo>
                    <a:lnTo>
                      <a:pt x="182" y="119"/>
                    </a:lnTo>
                    <a:lnTo>
                      <a:pt x="178" y="145"/>
                    </a:lnTo>
                    <a:lnTo>
                      <a:pt x="182" y="161"/>
                    </a:lnTo>
                    <a:lnTo>
                      <a:pt x="182" y="176"/>
                    </a:lnTo>
                    <a:lnTo>
                      <a:pt x="182" y="185"/>
                    </a:lnTo>
                    <a:lnTo>
                      <a:pt x="165" y="182"/>
                    </a:lnTo>
                    <a:lnTo>
                      <a:pt x="157" y="182"/>
                    </a:lnTo>
                    <a:lnTo>
                      <a:pt x="137" y="178"/>
                    </a:lnTo>
                    <a:lnTo>
                      <a:pt x="131" y="178"/>
                    </a:lnTo>
                    <a:lnTo>
                      <a:pt x="121" y="176"/>
                    </a:lnTo>
                    <a:lnTo>
                      <a:pt x="114" y="176"/>
                    </a:lnTo>
                    <a:lnTo>
                      <a:pt x="105" y="176"/>
                    </a:lnTo>
                    <a:lnTo>
                      <a:pt x="91" y="174"/>
                    </a:lnTo>
                    <a:lnTo>
                      <a:pt x="78" y="174"/>
                    </a:lnTo>
                    <a:lnTo>
                      <a:pt x="72" y="172"/>
                    </a:lnTo>
                    <a:lnTo>
                      <a:pt x="61" y="166"/>
                    </a:lnTo>
                    <a:lnTo>
                      <a:pt x="50" y="163"/>
                    </a:lnTo>
                    <a:lnTo>
                      <a:pt x="39" y="163"/>
                    </a:lnTo>
                    <a:lnTo>
                      <a:pt x="24" y="160"/>
                    </a:lnTo>
                    <a:lnTo>
                      <a:pt x="15" y="157"/>
                    </a:lnTo>
                    <a:lnTo>
                      <a:pt x="4" y="157"/>
                    </a:lnTo>
                    <a:lnTo>
                      <a:pt x="6" y="143"/>
                    </a:lnTo>
                    <a:lnTo>
                      <a:pt x="4" y="126"/>
                    </a:lnTo>
                    <a:lnTo>
                      <a:pt x="4" y="112"/>
                    </a:lnTo>
                    <a:lnTo>
                      <a:pt x="6" y="99"/>
                    </a:lnTo>
                    <a:lnTo>
                      <a:pt x="6" y="91"/>
                    </a:lnTo>
                    <a:lnTo>
                      <a:pt x="6" y="83"/>
                    </a:lnTo>
                    <a:lnTo>
                      <a:pt x="6" y="74"/>
                    </a:lnTo>
                    <a:lnTo>
                      <a:pt x="4" y="61"/>
                    </a:lnTo>
                    <a:lnTo>
                      <a:pt x="4" y="46"/>
                    </a:lnTo>
                    <a:lnTo>
                      <a:pt x="4" y="35"/>
                    </a:lnTo>
                    <a:lnTo>
                      <a:pt x="4" y="24"/>
                    </a:lnTo>
                    <a:lnTo>
                      <a:pt x="0" y="11"/>
                    </a:lnTo>
                    <a:lnTo>
                      <a:pt x="0" y="2"/>
                    </a:lnTo>
                    <a:lnTo>
                      <a:pt x="4" y="0"/>
                    </a:lnTo>
                    <a:lnTo>
                      <a:pt x="4"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7" name="その他">
                <a:extLst>
                  <a:ext uri="{FF2B5EF4-FFF2-40B4-BE49-F238E27FC236}">
                    <a16:creationId xmlns:a16="http://schemas.microsoft.com/office/drawing/2014/main" id="{F5F66AB5-D6A6-49AC-A4C1-5FB9F65E45B9}"/>
                  </a:ext>
                </a:extLst>
              </p:cNvPr>
              <p:cNvSpPr>
                <a:spLocks/>
              </p:cNvSpPr>
              <p:nvPr/>
            </p:nvSpPr>
            <p:spPr bwMode="auto">
              <a:xfrm>
                <a:off x="269" y="137"/>
                <a:ext cx="141" cy="136"/>
              </a:xfrm>
              <a:custGeom>
                <a:avLst/>
                <a:gdLst>
                  <a:gd name="T0" fmla="*/ 2 w 141"/>
                  <a:gd name="T1" fmla="*/ 0 h 136"/>
                  <a:gd name="T2" fmla="*/ 22 w 141"/>
                  <a:gd name="T3" fmla="*/ 1 h 136"/>
                  <a:gd name="T4" fmla="*/ 29 w 141"/>
                  <a:gd name="T5" fmla="*/ 4 h 136"/>
                  <a:gd name="T6" fmla="*/ 45 w 141"/>
                  <a:gd name="T7" fmla="*/ 4 h 136"/>
                  <a:gd name="T8" fmla="*/ 64 w 141"/>
                  <a:gd name="T9" fmla="*/ 4 h 136"/>
                  <a:gd name="T10" fmla="*/ 80 w 141"/>
                  <a:gd name="T11" fmla="*/ 8 h 136"/>
                  <a:gd name="T12" fmla="*/ 103 w 141"/>
                  <a:gd name="T13" fmla="*/ 8 h 136"/>
                  <a:gd name="T14" fmla="*/ 122 w 141"/>
                  <a:gd name="T15" fmla="*/ 13 h 136"/>
                  <a:gd name="T16" fmla="*/ 134 w 141"/>
                  <a:gd name="T17" fmla="*/ 11 h 136"/>
                  <a:gd name="T18" fmla="*/ 139 w 141"/>
                  <a:gd name="T19" fmla="*/ 13 h 136"/>
                  <a:gd name="T20" fmla="*/ 139 w 141"/>
                  <a:gd name="T21" fmla="*/ 27 h 136"/>
                  <a:gd name="T22" fmla="*/ 139 w 141"/>
                  <a:gd name="T23" fmla="*/ 43 h 136"/>
                  <a:gd name="T24" fmla="*/ 137 w 141"/>
                  <a:gd name="T25" fmla="*/ 54 h 136"/>
                  <a:gd name="T26" fmla="*/ 137 w 141"/>
                  <a:gd name="T27" fmla="*/ 63 h 136"/>
                  <a:gd name="T28" fmla="*/ 140 w 141"/>
                  <a:gd name="T29" fmla="*/ 70 h 136"/>
                  <a:gd name="T30" fmla="*/ 136 w 141"/>
                  <a:gd name="T31" fmla="*/ 94 h 136"/>
                  <a:gd name="T32" fmla="*/ 136 w 141"/>
                  <a:gd name="T33" fmla="*/ 116 h 136"/>
                  <a:gd name="T34" fmla="*/ 137 w 141"/>
                  <a:gd name="T35" fmla="*/ 129 h 136"/>
                  <a:gd name="T36" fmla="*/ 137 w 141"/>
                  <a:gd name="T37" fmla="*/ 135 h 136"/>
                  <a:gd name="T38" fmla="*/ 122 w 141"/>
                  <a:gd name="T39" fmla="*/ 131 h 136"/>
                  <a:gd name="T40" fmla="*/ 110 w 141"/>
                  <a:gd name="T41" fmla="*/ 131 h 136"/>
                  <a:gd name="T42" fmla="*/ 87 w 141"/>
                  <a:gd name="T43" fmla="*/ 129 h 136"/>
                  <a:gd name="T44" fmla="*/ 80 w 141"/>
                  <a:gd name="T45" fmla="*/ 129 h 136"/>
                  <a:gd name="T46" fmla="*/ 67 w 141"/>
                  <a:gd name="T47" fmla="*/ 127 h 136"/>
                  <a:gd name="T48" fmla="*/ 57 w 141"/>
                  <a:gd name="T49" fmla="*/ 127 h 136"/>
                  <a:gd name="T50" fmla="*/ 45 w 141"/>
                  <a:gd name="T51" fmla="*/ 127 h 136"/>
                  <a:gd name="T52" fmla="*/ 32 w 141"/>
                  <a:gd name="T53" fmla="*/ 127 h 136"/>
                  <a:gd name="T54" fmla="*/ 27 w 141"/>
                  <a:gd name="T55" fmla="*/ 127 h 136"/>
                  <a:gd name="T56" fmla="*/ 8 w 141"/>
                  <a:gd name="T57" fmla="*/ 123 h 136"/>
                  <a:gd name="T58" fmla="*/ 3 w 141"/>
                  <a:gd name="T59" fmla="*/ 123 h 136"/>
                  <a:gd name="T60" fmla="*/ 3 w 141"/>
                  <a:gd name="T61" fmla="*/ 105 h 136"/>
                  <a:gd name="T62" fmla="*/ 3 w 141"/>
                  <a:gd name="T63" fmla="*/ 92 h 136"/>
                  <a:gd name="T64" fmla="*/ 3 w 141"/>
                  <a:gd name="T65" fmla="*/ 75 h 136"/>
                  <a:gd name="T66" fmla="*/ 3 w 141"/>
                  <a:gd name="T67" fmla="*/ 54 h 136"/>
                  <a:gd name="T68" fmla="*/ 2 w 141"/>
                  <a:gd name="T69" fmla="*/ 41 h 136"/>
                  <a:gd name="T70" fmla="*/ 3 w 141"/>
                  <a:gd name="T71" fmla="*/ 21 h 136"/>
                  <a:gd name="T72" fmla="*/ 0 w 141"/>
                  <a:gd name="T73" fmla="*/ 0 h 136"/>
                  <a:gd name="T74" fmla="*/ 2 w 141"/>
                  <a:gd name="T75" fmla="*/ 0 h 136"/>
                  <a:gd name="T76" fmla="*/ 2 w 141"/>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36">
                    <a:moveTo>
                      <a:pt x="2" y="0"/>
                    </a:moveTo>
                    <a:lnTo>
                      <a:pt x="22" y="1"/>
                    </a:lnTo>
                    <a:lnTo>
                      <a:pt x="29" y="4"/>
                    </a:lnTo>
                    <a:lnTo>
                      <a:pt x="45" y="4"/>
                    </a:lnTo>
                    <a:lnTo>
                      <a:pt x="64" y="4"/>
                    </a:lnTo>
                    <a:lnTo>
                      <a:pt x="80" y="8"/>
                    </a:lnTo>
                    <a:lnTo>
                      <a:pt x="103" y="8"/>
                    </a:lnTo>
                    <a:lnTo>
                      <a:pt x="122" y="13"/>
                    </a:lnTo>
                    <a:lnTo>
                      <a:pt x="134" y="11"/>
                    </a:lnTo>
                    <a:lnTo>
                      <a:pt x="139" y="13"/>
                    </a:lnTo>
                    <a:lnTo>
                      <a:pt x="139" y="27"/>
                    </a:lnTo>
                    <a:lnTo>
                      <a:pt x="139" y="43"/>
                    </a:lnTo>
                    <a:lnTo>
                      <a:pt x="137" y="54"/>
                    </a:lnTo>
                    <a:lnTo>
                      <a:pt x="137" y="63"/>
                    </a:lnTo>
                    <a:lnTo>
                      <a:pt x="140" y="70"/>
                    </a:lnTo>
                    <a:lnTo>
                      <a:pt x="136" y="94"/>
                    </a:lnTo>
                    <a:lnTo>
                      <a:pt x="136" y="116"/>
                    </a:lnTo>
                    <a:lnTo>
                      <a:pt x="137" y="129"/>
                    </a:lnTo>
                    <a:lnTo>
                      <a:pt x="137" y="135"/>
                    </a:lnTo>
                    <a:lnTo>
                      <a:pt x="122" y="131"/>
                    </a:lnTo>
                    <a:lnTo>
                      <a:pt x="110" y="131"/>
                    </a:lnTo>
                    <a:lnTo>
                      <a:pt x="87" y="129"/>
                    </a:lnTo>
                    <a:lnTo>
                      <a:pt x="80" y="129"/>
                    </a:lnTo>
                    <a:lnTo>
                      <a:pt x="67" y="127"/>
                    </a:lnTo>
                    <a:lnTo>
                      <a:pt x="57" y="127"/>
                    </a:lnTo>
                    <a:lnTo>
                      <a:pt x="45" y="127"/>
                    </a:lnTo>
                    <a:lnTo>
                      <a:pt x="32" y="127"/>
                    </a:lnTo>
                    <a:lnTo>
                      <a:pt x="27" y="127"/>
                    </a:lnTo>
                    <a:lnTo>
                      <a:pt x="8" y="123"/>
                    </a:lnTo>
                    <a:lnTo>
                      <a:pt x="3" y="123"/>
                    </a:lnTo>
                    <a:lnTo>
                      <a:pt x="3" y="105"/>
                    </a:lnTo>
                    <a:lnTo>
                      <a:pt x="3" y="92"/>
                    </a:lnTo>
                    <a:lnTo>
                      <a:pt x="3" y="75"/>
                    </a:lnTo>
                    <a:lnTo>
                      <a:pt x="3" y="54"/>
                    </a:lnTo>
                    <a:lnTo>
                      <a:pt x="2" y="41"/>
                    </a:lnTo>
                    <a:lnTo>
                      <a:pt x="3" y="21"/>
                    </a:lnTo>
                    <a:lnTo>
                      <a:pt x="0" y="0"/>
                    </a:lnTo>
                    <a:lnTo>
                      <a:pt x="2" y="0"/>
                    </a:lnTo>
                    <a:lnTo>
                      <a:pt x="2" y="0"/>
                    </a:lnTo>
                  </a:path>
                </a:pathLst>
              </a:custGeom>
              <a:gradFill rotWithShape="0">
                <a:gsLst>
                  <a:gs pos="0">
                    <a:srgbClr val="000080"/>
                  </a:gs>
                  <a:gs pos="100000">
                    <a:srgbClr val="0000FF"/>
                  </a:gs>
                </a:gsLst>
                <a:lin ang="5400000" scaled="1"/>
              </a:gra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8" name="その他">
                <a:extLst>
                  <a:ext uri="{FF2B5EF4-FFF2-40B4-BE49-F238E27FC236}">
                    <a16:creationId xmlns:a16="http://schemas.microsoft.com/office/drawing/2014/main" id="{6456118A-96C5-4B25-862A-9D18BFB826E6}"/>
                  </a:ext>
                </a:extLst>
              </p:cNvPr>
              <p:cNvSpPr>
                <a:spLocks/>
              </p:cNvSpPr>
              <p:nvPr/>
            </p:nvSpPr>
            <p:spPr bwMode="auto">
              <a:xfrm>
                <a:off x="164" y="301"/>
                <a:ext cx="276" cy="124"/>
              </a:xfrm>
              <a:custGeom>
                <a:avLst/>
                <a:gdLst>
                  <a:gd name="T0" fmla="*/ 55 w 276"/>
                  <a:gd name="T1" fmla="*/ 5 h 124"/>
                  <a:gd name="T2" fmla="*/ 42 w 276"/>
                  <a:gd name="T3" fmla="*/ 13 h 124"/>
                  <a:gd name="T4" fmla="*/ 30 w 276"/>
                  <a:gd name="T5" fmla="*/ 22 h 124"/>
                  <a:gd name="T6" fmla="*/ 24 w 276"/>
                  <a:gd name="T7" fmla="*/ 31 h 124"/>
                  <a:gd name="T8" fmla="*/ 18 w 276"/>
                  <a:gd name="T9" fmla="*/ 33 h 124"/>
                  <a:gd name="T10" fmla="*/ 9 w 276"/>
                  <a:gd name="T11" fmla="*/ 39 h 124"/>
                  <a:gd name="T12" fmla="*/ 0 w 276"/>
                  <a:gd name="T13" fmla="*/ 44 h 124"/>
                  <a:gd name="T14" fmla="*/ 27 w 276"/>
                  <a:gd name="T15" fmla="*/ 58 h 124"/>
                  <a:gd name="T16" fmla="*/ 37 w 276"/>
                  <a:gd name="T17" fmla="*/ 66 h 124"/>
                  <a:gd name="T18" fmla="*/ 60 w 276"/>
                  <a:gd name="T19" fmla="*/ 75 h 124"/>
                  <a:gd name="T20" fmla="*/ 73 w 276"/>
                  <a:gd name="T21" fmla="*/ 81 h 124"/>
                  <a:gd name="T22" fmla="*/ 94 w 276"/>
                  <a:gd name="T23" fmla="*/ 86 h 124"/>
                  <a:gd name="T24" fmla="*/ 132 w 276"/>
                  <a:gd name="T25" fmla="*/ 99 h 124"/>
                  <a:gd name="T26" fmla="*/ 139 w 276"/>
                  <a:gd name="T27" fmla="*/ 101 h 124"/>
                  <a:gd name="T28" fmla="*/ 160 w 276"/>
                  <a:gd name="T29" fmla="*/ 108 h 124"/>
                  <a:gd name="T30" fmla="*/ 196 w 276"/>
                  <a:gd name="T31" fmla="*/ 112 h 124"/>
                  <a:gd name="T32" fmla="*/ 209 w 276"/>
                  <a:gd name="T33" fmla="*/ 120 h 124"/>
                  <a:gd name="T34" fmla="*/ 217 w 276"/>
                  <a:gd name="T35" fmla="*/ 123 h 124"/>
                  <a:gd name="T36" fmla="*/ 229 w 276"/>
                  <a:gd name="T37" fmla="*/ 105 h 124"/>
                  <a:gd name="T38" fmla="*/ 237 w 276"/>
                  <a:gd name="T39" fmla="*/ 99 h 124"/>
                  <a:gd name="T40" fmla="*/ 237 w 276"/>
                  <a:gd name="T41" fmla="*/ 86 h 124"/>
                  <a:gd name="T42" fmla="*/ 254 w 276"/>
                  <a:gd name="T43" fmla="*/ 72 h 124"/>
                  <a:gd name="T44" fmla="*/ 266 w 276"/>
                  <a:gd name="T45" fmla="*/ 64 h 124"/>
                  <a:gd name="T46" fmla="*/ 274 w 276"/>
                  <a:gd name="T47" fmla="*/ 61 h 124"/>
                  <a:gd name="T48" fmla="*/ 275 w 276"/>
                  <a:gd name="T49" fmla="*/ 51 h 124"/>
                  <a:gd name="T50" fmla="*/ 241 w 276"/>
                  <a:gd name="T51" fmla="*/ 44 h 124"/>
                  <a:gd name="T52" fmla="*/ 221 w 276"/>
                  <a:gd name="T53" fmla="*/ 40 h 124"/>
                  <a:gd name="T54" fmla="*/ 210 w 276"/>
                  <a:gd name="T55" fmla="*/ 40 h 124"/>
                  <a:gd name="T56" fmla="*/ 192 w 276"/>
                  <a:gd name="T57" fmla="*/ 33 h 124"/>
                  <a:gd name="T58" fmla="*/ 182 w 276"/>
                  <a:gd name="T59" fmla="*/ 33 h 124"/>
                  <a:gd name="T60" fmla="*/ 163 w 276"/>
                  <a:gd name="T61" fmla="*/ 31 h 124"/>
                  <a:gd name="T62" fmla="*/ 147 w 276"/>
                  <a:gd name="T63" fmla="*/ 31 h 124"/>
                  <a:gd name="T64" fmla="*/ 137 w 276"/>
                  <a:gd name="T65" fmla="*/ 24 h 124"/>
                  <a:gd name="T66" fmla="*/ 117 w 276"/>
                  <a:gd name="T67" fmla="*/ 18 h 124"/>
                  <a:gd name="T68" fmla="*/ 110 w 276"/>
                  <a:gd name="T69" fmla="*/ 18 h 124"/>
                  <a:gd name="T70" fmla="*/ 99 w 276"/>
                  <a:gd name="T71" fmla="*/ 13 h 124"/>
                  <a:gd name="T72" fmla="*/ 90 w 276"/>
                  <a:gd name="T73" fmla="*/ 13 h 124"/>
                  <a:gd name="T74" fmla="*/ 77 w 276"/>
                  <a:gd name="T75" fmla="*/ 9 h 124"/>
                  <a:gd name="T76" fmla="*/ 67 w 276"/>
                  <a:gd name="T77" fmla="*/ 9 h 124"/>
                  <a:gd name="T78" fmla="*/ 55 w 276"/>
                  <a:gd name="T79" fmla="*/ 0 h 124"/>
                  <a:gd name="T80" fmla="*/ 55 w 276"/>
                  <a:gd name="T81" fmla="*/ 5 h 124"/>
                  <a:gd name="T82" fmla="*/ 55 w 276"/>
                  <a:gd name="T83"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24">
                    <a:moveTo>
                      <a:pt x="55" y="5"/>
                    </a:moveTo>
                    <a:lnTo>
                      <a:pt x="42" y="13"/>
                    </a:lnTo>
                    <a:lnTo>
                      <a:pt x="30" y="22"/>
                    </a:lnTo>
                    <a:lnTo>
                      <a:pt x="24" y="31"/>
                    </a:lnTo>
                    <a:lnTo>
                      <a:pt x="18" y="33"/>
                    </a:lnTo>
                    <a:lnTo>
                      <a:pt x="9" y="39"/>
                    </a:lnTo>
                    <a:lnTo>
                      <a:pt x="0" y="44"/>
                    </a:lnTo>
                    <a:lnTo>
                      <a:pt x="27" y="58"/>
                    </a:lnTo>
                    <a:lnTo>
                      <a:pt x="37" y="66"/>
                    </a:lnTo>
                    <a:lnTo>
                      <a:pt x="60" y="75"/>
                    </a:lnTo>
                    <a:lnTo>
                      <a:pt x="73" y="81"/>
                    </a:lnTo>
                    <a:lnTo>
                      <a:pt x="94" y="86"/>
                    </a:lnTo>
                    <a:lnTo>
                      <a:pt x="132" y="99"/>
                    </a:lnTo>
                    <a:lnTo>
                      <a:pt x="139" y="101"/>
                    </a:lnTo>
                    <a:lnTo>
                      <a:pt x="160" y="108"/>
                    </a:lnTo>
                    <a:lnTo>
                      <a:pt x="196" y="112"/>
                    </a:lnTo>
                    <a:lnTo>
                      <a:pt x="209" y="120"/>
                    </a:lnTo>
                    <a:lnTo>
                      <a:pt x="217" y="123"/>
                    </a:lnTo>
                    <a:lnTo>
                      <a:pt x="229" y="105"/>
                    </a:lnTo>
                    <a:lnTo>
                      <a:pt x="237" y="99"/>
                    </a:lnTo>
                    <a:lnTo>
                      <a:pt x="237" y="86"/>
                    </a:lnTo>
                    <a:lnTo>
                      <a:pt x="254" y="72"/>
                    </a:lnTo>
                    <a:lnTo>
                      <a:pt x="266" y="64"/>
                    </a:lnTo>
                    <a:lnTo>
                      <a:pt x="274" y="61"/>
                    </a:lnTo>
                    <a:lnTo>
                      <a:pt x="275" y="51"/>
                    </a:lnTo>
                    <a:lnTo>
                      <a:pt x="241" y="44"/>
                    </a:lnTo>
                    <a:lnTo>
                      <a:pt x="221" y="40"/>
                    </a:lnTo>
                    <a:lnTo>
                      <a:pt x="210" y="40"/>
                    </a:lnTo>
                    <a:lnTo>
                      <a:pt x="192" y="33"/>
                    </a:lnTo>
                    <a:lnTo>
                      <a:pt x="182" y="33"/>
                    </a:lnTo>
                    <a:lnTo>
                      <a:pt x="163" y="31"/>
                    </a:lnTo>
                    <a:lnTo>
                      <a:pt x="147" y="31"/>
                    </a:lnTo>
                    <a:lnTo>
                      <a:pt x="137" y="24"/>
                    </a:lnTo>
                    <a:lnTo>
                      <a:pt x="117" y="18"/>
                    </a:lnTo>
                    <a:lnTo>
                      <a:pt x="110" y="18"/>
                    </a:lnTo>
                    <a:lnTo>
                      <a:pt x="99" y="13"/>
                    </a:lnTo>
                    <a:lnTo>
                      <a:pt x="90" y="13"/>
                    </a:lnTo>
                    <a:lnTo>
                      <a:pt x="77" y="9"/>
                    </a:lnTo>
                    <a:lnTo>
                      <a:pt x="67" y="9"/>
                    </a:lnTo>
                    <a:lnTo>
                      <a:pt x="55" y="0"/>
                    </a:lnTo>
                    <a:lnTo>
                      <a:pt x="55" y="5"/>
                    </a:lnTo>
                    <a:lnTo>
                      <a:pt x="55" y="5"/>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29" name="その他">
                <a:extLst>
                  <a:ext uri="{FF2B5EF4-FFF2-40B4-BE49-F238E27FC236}">
                    <a16:creationId xmlns:a16="http://schemas.microsoft.com/office/drawing/2014/main" id="{CBB2B87B-9445-4705-9916-534C8BFF6F3D}"/>
                  </a:ext>
                </a:extLst>
              </p:cNvPr>
              <p:cNvSpPr>
                <a:spLocks/>
              </p:cNvSpPr>
              <p:nvPr/>
            </p:nvSpPr>
            <p:spPr bwMode="auto">
              <a:xfrm>
                <a:off x="223" y="311"/>
                <a:ext cx="163" cy="49"/>
              </a:xfrm>
              <a:custGeom>
                <a:avLst/>
                <a:gdLst>
                  <a:gd name="T0" fmla="*/ 0 w 163"/>
                  <a:gd name="T1" fmla="*/ 0 h 49"/>
                  <a:gd name="T2" fmla="*/ 13 w 163"/>
                  <a:gd name="T3" fmla="*/ 3 h 49"/>
                  <a:gd name="T4" fmla="*/ 29 w 163"/>
                  <a:gd name="T5" fmla="*/ 7 h 49"/>
                  <a:gd name="T6" fmla="*/ 49 w 163"/>
                  <a:gd name="T7" fmla="*/ 14 h 49"/>
                  <a:gd name="T8" fmla="*/ 64 w 163"/>
                  <a:gd name="T9" fmla="*/ 19 h 49"/>
                  <a:gd name="T10" fmla="*/ 86 w 163"/>
                  <a:gd name="T11" fmla="*/ 23 h 49"/>
                  <a:gd name="T12" fmla="*/ 120 w 163"/>
                  <a:gd name="T13" fmla="*/ 25 h 49"/>
                  <a:gd name="T14" fmla="*/ 148 w 163"/>
                  <a:gd name="T15" fmla="*/ 34 h 49"/>
                  <a:gd name="T16" fmla="*/ 162 w 163"/>
                  <a:gd name="T17" fmla="*/ 36 h 49"/>
                  <a:gd name="T18" fmla="*/ 157 w 163"/>
                  <a:gd name="T19" fmla="*/ 41 h 49"/>
                  <a:gd name="T20" fmla="*/ 156 w 163"/>
                  <a:gd name="T21" fmla="*/ 48 h 49"/>
                  <a:gd name="T22" fmla="*/ 124 w 163"/>
                  <a:gd name="T23" fmla="*/ 36 h 49"/>
                  <a:gd name="T24" fmla="*/ 97 w 163"/>
                  <a:gd name="T25" fmla="*/ 30 h 49"/>
                  <a:gd name="T26" fmla="*/ 76 w 163"/>
                  <a:gd name="T27" fmla="*/ 25 h 49"/>
                  <a:gd name="T28" fmla="*/ 42 w 163"/>
                  <a:gd name="T29" fmla="*/ 23 h 49"/>
                  <a:gd name="T30" fmla="*/ 34 w 163"/>
                  <a:gd name="T31" fmla="*/ 21 h 49"/>
                  <a:gd name="T32" fmla="*/ 3 w 163"/>
                  <a:gd name="T33" fmla="*/ 6 h 49"/>
                  <a:gd name="T34" fmla="*/ 0 w 163"/>
                  <a:gd name="T35" fmla="*/ 0 h 49"/>
                  <a:gd name="T36" fmla="*/ 0 w 163"/>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49">
                    <a:moveTo>
                      <a:pt x="0" y="0"/>
                    </a:moveTo>
                    <a:lnTo>
                      <a:pt x="13" y="3"/>
                    </a:lnTo>
                    <a:lnTo>
                      <a:pt x="29" y="7"/>
                    </a:lnTo>
                    <a:lnTo>
                      <a:pt x="49" y="14"/>
                    </a:lnTo>
                    <a:lnTo>
                      <a:pt x="64" y="19"/>
                    </a:lnTo>
                    <a:lnTo>
                      <a:pt x="86" y="23"/>
                    </a:lnTo>
                    <a:lnTo>
                      <a:pt x="120" y="25"/>
                    </a:lnTo>
                    <a:lnTo>
                      <a:pt x="148" y="34"/>
                    </a:lnTo>
                    <a:lnTo>
                      <a:pt x="162" y="36"/>
                    </a:lnTo>
                    <a:lnTo>
                      <a:pt x="157" y="41"/>
                    </a:lnTo>
                    <a:lnTo>
                      <a:pt x="156" y="48"/>
                    </a:lnTo>
                    <a:lnTo>
                      <a:pt x="124" y="36"/>
                    </a:lnTo>
                    <a:lnTo>
                      <a:pt x="97" y="30"/>
                    </a:lnTo>
                    <a:lnTo>
                      <a:pt x="76" y="25"/>
                    </a:lnTo>
                    <a:lnTo>
                      <a:pt x="42" y="23"/>
                    </a:lnTo>
                    <a:lnTo>
                      <a:pt x="34" y="21"/>
                    </a:lnTo>
                    <a:lnTo>
                      <a:pt x="3" y="6"/>
                    </a:lnTo>
                    <a:lnTo>
                      <a:pt x="0" y="0"/>
                    </a:lnTo>
                    <a:lnTo>
                      <a:pt x="0"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0" name="その他">
                <a:extLst>
                  <a:ext uri="{FF2B5EF4-FFF2-40B4-BE49-F238E27FC236}">
                    <a16:creationId xmlns:a16="http://schemas.microsoft.com/office/drawing/2014/main" id="{BCE4080B-19CE-4F32-9005-640DFF872818}"/>
                  </a:ext>
                </a:extLst>
              </p:cNvPr>
              <p:cNvSpPr>
                <a:spLocks/>
              </p:cNvSpPr>
              <p:nvPr/>
            </p:nvSpPr>
            <p:spPr bwMode="auto">
              <a:xfrm>
                <a:off x="217" y="334"/>
                <a:ext cx="172" cy="78"/>
              </a:xfrm>
              <a:custGeom>
                <a:avLst/>
                <a:gdLst>
                  <a:gd name="T0" fmla="*/ 26 w 172"/>
                  <a:gd name="T1" fmla="*/ 0 h 78"/>
                  <a:gd name="T2" fmla="*/ 19 w 172"/>
                  <a:gd name="T3" fmla="*/ 6 h 78"/>
                  <a:gd name="T4" fmla="*/ 12 w 172"/>
                  <a:gd name="T5" fmla="*/ 13 h 78"/>
                  <a:gd name="T6" fmla="*/ 0 w 172"/>
                  <a:gd name="T7" fmla="*/ 21 h 78"/>
                  <a:gd name="T8" fmla="*/ 70 w 172"/>
                  <a:gd name="T9" fmla="*/ 53 h 78"/>
                  <a:gd name="T10" fmla="*/ 97 w 172"/>
                  <a:gd name="T11" fmla="*/ 64 h 78"/>
                  <a:gd name="T12" fmla="*/ 124 w 172"/>
                  <a:gd name="T13" fmla="*/ 68 h 78"/>
                  <a:gd name="T14" fmla="*/ 140 w 172"/>
                  <a:gd name="T15" fmla="*/ 75 h 78"/>
                  <a:gd name="T16" fmla="*/ 145 w 172"/>
                  <a:gd name="T17" fmla="*/ 77 h 78"/>
                  <a:gd name="T18" fmla="*/ 152 w 172"/>
                  <a:gd name="T19" fmla="*/ 66 h 78"/>
                  <a:gd name="T20" fmla="*/ 163 w 172"/>
                  <a:gd name="T21" fmla="*/ 51 h 78"/>
                  <a:gd name="T22" fmla="*/ 171 w 172"/>
                  <a:gd name="T23" fmla="*/ 42 h 78"/>
                  <a:gd name="T24" fmla="*/ 171 w 172"/>
                  <a:gd name="T25" fmla="*/ 36 h 78"/>
                  <a:gd name="T26" fmla="*/ 132 w 172"/>
                  <a:gd name="T27" fmla="*/ 33 h 78"/>
                  <a:gd name="T28" fmla="*/ 105 w 172"/>
                  <a:gd name="T29" fmla="*/ 25 h 78"/>
                  <a:gd name="T30" fmla="*/ 70 w 172"/>
                  <a:gd name="T31" fmla="*/ 17 h 78"/>
                  <a:gd name="T32" fmla="*/ 54 w 172"/>
                  <a:gd name="T33" fmla="*/ 9 h 78"/>
                  <a:gd name="T34" fmla="*/ 47 w 172"/>
                  <a:gd name="T35" fmla="*/ 9 h 78"/>
                  <a:gd name="T36" fmla="*/ 35 w 172"/>
                  <a:gd name="T37" fmla="*/ 2 h 78"/>
                  <a:gd name="T38" fmla="*/ 24 w 172"/>
                  <a:gd name="T39" fmla="*/ 0 h 78"/>
                  <a:gd name="T40" fmla="*/ 26 w 172"/>
                  <a:gd name="T41" fmla="*/ 0 h 78"/>
                  <a:gd name="T42" fmla="*/ 26 w 172"/>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78">
                    <a:moveTo>
                      <a:pt x="26" y="0"/>
                    </a:moveTo>
                    <a:lnTo>
                      <a:pt x="19" y="6"/>
                    </a:lnTo>
                    <a:lnTo>
                      <a:pt x="12" y="13"/>
                    </a:lnTo>
                    <a:lnTo>
                      <a:pt x="0" y="21"/>
                    </a:lnTo>
                    <a:lnTo>
                      <a:pt x="70" y="53"/>
                    </a:lnTo>
                    <a:lnTo>
                      <a:pt x="97" y="64"/>
                    </a:lnTo>
                    <a:lnTo>
                      <a:pt x="124" y="68"/>
                    </a:lnTo>
                    <a:lnTo>
                      <a:pt x="140" y="75"/>
                    </a:lnTo>
                    <a:lnTo>
                      <a:pt x="145" y="77"/>
                    </a:lnTo>
                    <a:lnTo>
                      <a:pt x="152" y="66"/>
                    </a:lnTo>
                    <a:lnTo>
                      <a:pt x="163" y="51"/>
                    </a:lnTo>
                    <a:lnTo>
                      <a:pt x="171" y="42"/>
                    </a:lnTo>
                    <a:lnTo>
                      <a:pt x="171" y="36"/>
                    </a:lnTo>
                    <a:lnTo>
                      <a:pt x="132" y="33"/>
                    </a:lnTo>
                    <a:lnTo>
                      <a:pt x="105" y="25"/>
                    </a:lnTo>
                    <a:lnTo>
                      <a:pt x="70" y="17"/>
                    </a:lnTo>
                    <a:lnTo>
                      <a:pt x="54" y="9"/>
                    </a:lnTo>
                    <a:lnTo>
                      <a:pt x="47" y="9"/>
                    </a:lnTo>
                    <a:lnTo>
                      <a:pt x="35" y="2"/>
                    </a:lnTo>
                    <a:lnTo>
                      <a:pt x="24" y="0"/>
                    </a:lnTo>
                    <a:lnTo>
                      <a:pt x="26" y="0"/>
                    </a:lnTo>
                    <a:lnTo>
                      <a:pt x="26" y="0"/>
                    </a:lnTo>
                  </a:path>
                </a:pathLst>
              </a:custGeom>
              <a:solidFill>
                <a:srgbClr val="EFEFE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1" name="その他">
                <a:extLst>
                  <a:ext uri="{FF2B5EF4-FFF2-40B4-BE49-F238E27FC236}">
                    <a16:creationId xmlns:a16="http://schemas.microsoft.com/office/drawing/2014/main" id="{61BF6021-D681-48AF-ABD0-251DE1A0EA8B}"/>
                  </a:ext>
                </a:extLst>
              </p:cNvPr>
              <p:cNvSpPr>
                <a:spLocks/>
              </p:cNvSpPr>
              <p:nvPr/>
            </p:nvSpPr>
            <p:spPr bwMode="auto">
              <a:xfrm>
                <a:off x="550" y="281"/>
                <a:ext cx="34" cy="6"/>
              </a:xfrm>
              <a:custGeom>
                <a:avLst/>
                <a:gdLst>
                  <a:gd name="T0" fmla="*/ 0 w 34"/>
                  <a:gd name="T1" fmla="*/ 0 h 6"/>
                  <a:gd name="T2" fmla="*/ 11 w 34"/>
                  <a:gd name="T3" fmla="*/ 0 h 6"/>
                  <a:gd name="T4" fmla="*/ 25 w 34"/>
                  <a:gd name="T5" fmla="*/ 5 h 6"/>
                  <a:gd name="T6" fmla="*/ 33 w 34"/>
                  <a:gd name="T7" fmla="*/ 3 h 6"/>
                </a:gdLst>
                <a:ahLst/>
                <a:cxnLst>
                  <a:cxn ang="0">
                    <a:pos x="T0" y="T1"/>
                  </a:cxn>
                  <a:cxn ang="0">
                    <a:pos x="T2" y="T3"/>
                  </a:cxn>
                  <a:cxn ang="0">
                    <a:pos x="T4" y="T5"/>
                  </a:cxn>
                  <a:cxn ang="0">
                    <a:pos x="T6" y="T7"/>
                  </a:cxn>
                </a:cxnLst>
                <a:rect l="0" t="0" r="r" b="b"/>
                <a:pathLst>
                  <a:path w="34" h="6">
                    <a:moveTo>
                      <a:pt x="0" y="0"/>
                    </a:moveTo>
                    <a:lnTo>
                      <a:pt x="11" y="0"/>
                    </a:lnTo>
                    <a:lnTo>
                      <a:pt x="25" y="5"/>
                    </a:lnTo>
                    <a:lnTo>
                      <a:pt x="33" y="3"/>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2" name="その他">
                <a:extLst>
                  <a:ext uri="{FF2B5EF4-FFF2-40B4-BE49-F238E27FC236}">
                    <a16:creationId xmlns:a16="http://schemas.microsoft.com/office/drawing/2014/main" id="{CD4D7AF6-85D6-401C-9EEA-EA9308DE9B06}"/>
                  </a:ext>
                </a:extLst>
              </p:cNvPr>
              <p:cNvSpPr>
                <a:spLocks/>
              </p:cNvSpPr>
              <p:nvPr/>
            </p:nvSpPr>
            <p:spPr bwMode="auto">
              <a:xfrm>
                <a:off x="175" y="248"/>
                <a:ext cx="55" cy="43"/>
              </a:xfrm>
              <a:custGeom>
                <a:avLst/>
                <a:gdLst>
                  <a:gd name="T0" fmla="*/ 40 w 55"/>
                  <a:gd name="T1" fmla="*/ 0 h 43"/>
                  <a:gd name="T2" fmla="*/ 44 w 55"/>
                  <a:gd name="T3" fmla="*/ 0 h 43"/>
                  <a:gd name="T4" fmla="*/ 51 w 55"/>
                  <a:gd name="T5" fmla="*/ 2 h 43"/>
                  <a:gd name="T6" fmla="*/ 54 w 55"/>
                  <a:gd name="T7" fmla="*/ 13 h 43"/>
                  <a:gd name="T8" fmla="*/ 53 w 55"/>
                  <a:gd name="T9" fmla="*/ 16 h 43"/>
                  <a:gd name="T10" fmla="*/ 44 w 55"/>
                  <a:gd name="T11" fmla="*/ 28 h 43"/>
                  <a:gd name="T12" fmla="*/ 4 w 55"/>
                  <a:gd name="T13" fmla="*/ 42 h 43"/>
                  <a:gd name="T14" fmla="*/ 0 w 55"/>
                  <a:gd name="T15" fmla="*/ 28 h 43"/>
                  <a:gd name="T16" fmla="*/ 40 w 55"/>
                  <a:gd name="T17" fmla="*/ 0 h 43"/>
                  <a:gd name="T18" fmla="*/ 40 w 5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3">
                    <a:moveTo>
                      <a:pt x="40" y="0"/>
                    </a:moveTo>
                    <a:lnTo>
                      <a:pt x="44" y="0"/>
                    </a:lnTo>
                    <a:lnTo>
                      <a:pt x="51" y="2"/>
                    </a:lnTo>
                    <a:lnTo>
                      <a:pt x="54" y="13"/>
                    </a:lnTo>
                    <a:lnTo>
                      <a:pt x="53" y="16"/>
                    </a:lnTo>
                    <a:lnTo>
                      <a:pt x="44" y="28"/>
                    </a:lnTo>
                    <a:lnTo>
                      <a:pt x="4" y="42"/>
                    </a:lnTo>
                    <a:lnTo>
                      <a:pt x="0" y="28"/>
                    </a:lnTo>
                    <a:lnTo>
                      <a:pt x="40" y="0"/>
                    </a:lnTo>
                    <a:lnTo>
                      <a:pt x="40" y="0"/>
                    </a:lnTo>
                  </a:path>
                </a:pathLst>
              </a:custGeom>
              <a:solidFill>
                <a:srgbClr val="EFEFEF"/>
              </a:solidFill>
              <a:ln w="18851" cap="flat" cmpd="sng">
                <a:solidFill>
                  <a:srgbClr val="0000A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3" name="その他">
                <a:extLst>
                  <a:ext uri="{FF2B5EF4-FFF2-40B4-BE49-F238E27FC236}">
                    <a16:creationId xmlns:a16="http://schemas.microsoft.com/office/drawing/2014/main" id="{1EC26655-3288-4B34-BB97-B6C62852E6D2}"/>
                  </a:ext>
                </a:extLst>
              </p:cNvPr>
              <p:cNvSpPr>
                <a:spLocks/>
              </p:cNvSpPr>
              <p:nvPr/>
            </p:nvSpPr>
            <p:spPr bwMode="auto">
              <a:xfrm>
                <a:off x="182" y="264"/>
                <a:ext cx="50" cy="34"/>
              </a:xfrm>
              <a:custGeom>
                <a:avLst/>
                <a:gdLst>
                  <a:gd name="T0" fmla="*/ 41 w 50"/>
                  <a:gd name="T1" fmla="*/ 0 h 34"/>
                  <a:gd name="T2" fmla="*/ 49 w 50"/>
                  <a:gd name="T3" fmla="*/ 0 h 34"/>
                  <a:gd name="T4" fmla="*/ 49 w 50"/>
                  <a:gd name="T5" fmla="*/ 4 h 34"/>
                  <a:gd name="T6" fmla="*/ 42 w 50"/>
                  <a:gd name="T7" fmla="*/ 12 h 34"/>
                  <a:gd name="T8" fmla="*/ 11 w 50"/>
                  <a:gd name="T9" fmla="*/ 33 h 34"/>
                  <a:gd name="T10" fmla="*/ 0 w 50"/>
                  <a:gd name="T11" fmla="*/ 28 h 34"/>
                  <a:gd name="T12" fmla="*/ 24 w 50"/>
                  <a:gd name="T13" fmla="*/ 14 h 34"/>
                  <a:gd name="T14" fmla="*/ 41 w 50"/>
                  <a:gd name="T15" fmla="*/ 0 h 34"/>
                  <a:gd name="T16" fmla="*/ 41 w 50"/>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4">
                    <a:moveTo>
                      <a:pt x="41" y="0"/>
                    </a:moveTo>
                    <a:lnTo>
                      <a:pt x="49" y="0"/>
                    </a:lnTo>
                    <a:lnTo>
                      <a:pt x="49" y="4"/>
                    </a:lnTo>
                    <a:lnTo>
                      <a:pt x="42" y="12"/>
                    </a:lnTo>
                    <a:lnTo>
                      <a:pt x="11" y="33"/>
                    </a:lnTo>
                    <a:lnTo>
                      <a:pt x="0" y="28"/>
                    </a:lnTo>
                    <a:lnTo>
                      <a:pt x="24" y="14"/>
                    </a:lnTo>
                    <a:lnTo>
                      <a:pt x="41" y="0"/>
                    </a:lnTo>
                    <a:lnTo>
                      <a:pt x="41" y="0"/>
                    </a:lnTo>
                  </a:path>
                </a:pathLst>
              </a:custGeom>
              <a:solidFill>
                <a:srgbClr val="E1E1E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4" name="その他">
                <a:extLst>
                  <a:ext uri="{FF2B5EF4-FFF2-40B4-BE49-F238E27FC236}">
                    <a16:creationId xmlns:a16="http://schemas.microsoft.com/office/drawing/2014/main" id="{5B919ADD-DD6F-4A66-9879-ADD5A5C65EBD}"/>
                  </a:ext>
                </a:extLst>
              </p:cNvPr>
              <p:cNvSpPr>
                <a:spLocks/>
              </p:cNvSpPr>
              <p:nvPr/>
            </p:nvSpPr>
            <p:spPr bwMode="auto">
              <a:xfrm>
                <a:off x="226" y="240"/>
                <a:ext cx="29" cy="9"/>
              </a:xfrm>
              <a:custGeom>
                <a:avLst/>
                <a:gdLst>
                  <a:gd name="T0" fmla="*/ 0 w 29"/>
                  <a:gd name="T1" fmla="*/ 8 h 9"/>
                  <a:gd name="T2" fmla="*/ 0 w 29"/>
                  <a:gd name="T3" fmla="*/ 8 h 9"/>
                  <a:gd name="T4" fmla="*/ 0 w 29"/>
                  <a:gd name="T5" fmla="*/ 8 h 9"/>
                  <a:gd name="T6" fmla="*/ 0 w 29"/>
                  <a:gd name="T7" fmla="*/ 8 h 9"/>
                  <a:gd name="T8" fmla="*/ 2 w 29"/>
                  <a:gd name="T9" fmla="*/ 7 h 9"/>
                  <a:gd name="T10" fmla="*/ 2 w 29"/>
                  <a:gd name="T11" fmla="*/ 7 h 9"/>
                  <a:gd name="T12" fmla="*/ 3 w 29"/>
                  <a:gd name="T13" fmla="*/ 7 h 9"/>
                  <a:gd name="T14" fmla="*/ 3 w 29"/>
                  <a:gd name="T15" fmla="*/ 7 h 9"/>
                  <a:gd name="T16" fmla="*/ 5 w 29"/>
                  <a:gd name="T17" fmla="*/ 5 h 9"/>
                  <a:gd name="T18" fmla="*/ 5 w 29"/>
                  <a:gd name="T19" fmla="*/ 5 h 9"/>
                  <a:gd name="T20" fmla="*/ 5 w 29"/>
                  <a:gd name="T21" fmla="*/ 5 h 9"/>
                  <a:gd name="T22" fmla="*/ 5 w 29"/>
                  <a:gd name="T23" fmla="*/ 5 h 9"/>
                  <a:gd name="T24" fmla="*/ 7 w 29"/>
                  <a:gd name="T25" fmla="*/ 5 h 9"/>
                  <a:gd name="T26" fmla="*/ 7 w 29"/>
                  <a:gd name="T27" fmla="*/ 5 h 9"/>
                  <a:gd name="T28" fmla="*/ 8 w 29"/>
                  <a:gd name="T29" fmla="*/ 5 h 9"/>
                  <a:gd name="T30" fmla="*/ 8 w 29"/>
                  <a:gd name="T31" fmla="*/ 5 h 9"/>
                  <a:gd name="T32" fmla="*/ 9 w 29"/>
                  <a:gd name="T33" fmla="*/ 4 h 9"/>
                  <a:gd name="T34" fmla="*/ 9 w 29"/>
                  <a:gd name="T35" fmla="*/ 4 h 9"/>
                  <a:gd name="T36" fmla="*/ 9 w 29"/>
                  <a:gd name="T37" fmla="*/ 4 h 9"/>
                  <a:gd name="T38" fmla="*/ 9 w 29"/>
                  <a:gd name="T39" fmla="*/ 4 h 9"/>
                  <a:gd name="T40" fmla="*/ 11 w 29"/>
                  <a:gd name="T41" fmla="*/ 3 h 9"/>
                  <a:gd name="T42" fmla="*/ 11 w 29"/>
                  <a:gd name="T43" fmla="*/ 3 h 9"/>
                  <a:gd name="T44" fmla="*/ 13 w 29"/>
                  <a:gd name="T45" fmla="*/ 3 h 9"/>
                  <a:gd name="T46" fmla="*/ 13 w 29"/>
                  <a:gd name="T47" fmla="*/ 3 h 9"/>
                  <a:gd name="T48" fmla="*/ 14 w 29"/>
                  <a:gd name="T49" fmla="*/ 1 h 9"/>
                  <a:gd name="T50" fmla="*/ 14 w 29"/>
                  <a:gd name="T51" fmla="*/ 1 h 9"/>
                  <a:gd name="T52" fmla="*/ 14 w 29"/>
                  <a:gd name="T53" fmla="*/ 1 h 9"/>
                  <a:gd name="T54" fmla="*/ 14 w 29"/>
                  <a:gd name="T55" fmla="*/ 1 h 9"/>
                  <a:gd name="T56" fmla="*/ 14 w 29"/>
                  <a:gd name="T57" fmla="*/ 1 h 9"/>
                  <a:gd name="T58" fmla="*/ 14 w 29"/>
                  <a:gd name="T59" fmla="*/ 1 h 9"/>
                  <a:gd name="T60" fmla="*/ 14 w 29"/>
                  <a:gd name="T61" fmla="*/ 1 h 9"/>
                  <a:gd name="T62" fmla="*/ 14 w 29"/>
                  <a:gd name="T63" fmla="*/ 1 h 9"/>
                  <a:gd name="T64" fmla="*/ 15 w 29"/>
                  <a:gd name="T65" fmla="*/ 0 h 9"/>
                  <a:gd name="T66" fmla="*/ 15 w 29"/>
                  <a:gd name="T67" fmla="*/ 0 h 9"/>
                  <a:gd name="T68" fmla="*/ 16 w 29"/>
                  <a:gd name="T69" fmla="*/ 0 h 9"/>
                  <a:gd name="T70" fmla="*/ 16 w 29"/>
                  <a:gd name="T71" fmla="*/ 0 h 9"/>
                  <a:gd name="T72" fmla="*/ 19 w 29"/>
                  <a:gd name="T73" fmla="*/ 0 h 9"/>
                  <a:gd name="T74" fmla="*/ 19 w 29"/>
                  <a:gd name="T75" fmla="*/ 0 h 9"/>
                  <a:gd name="T76" fmla="*/ 22 w 29"/>
                  <a:gd name="T77" fmla="*/ 0 h 9"/>
                  <a:gd name="T78" fmla="*/ 22 w 29"/>
                  <a:gd name="T79" fmla="*/ 0 h 9"/>
                  <a:gd name="T80" fmla="*/ 26 w 29"/>
                  <a:gd name="T81" fmla="*/ 0 h 9"/>
                  <a:gd name="T82" fmla="*/ 26 w 29"/>
                  <a:gd name="T83" fmla="*/ 0 h 9"/>
                  <a:gd name="T84" fmla="*/ 26 w 29"/>
                  <a:gd name="T85" fmla="*/ 0 h 9"/>
                  <a:gd name="T86" fmla="*/ 26 w 29"/>
                  <a:gd name="T87" fmla="*/ 0 h 9"/>
                  <a:gd name="T88" fmla="*/ 26 w 29"/>
                  <a:gd name="T89" fmla="*/ 0 h 9"/>
                  <a:gd name="T90" fmla="*/ 26 w 29"/>
                  <a:gd name="T91" fmla="*/ 0 h 9"/>
                  <a:gd name="T92" fmla="*/ 26 w 29"/>
                  <a:gd name="T93" fmla="*/ 0 h 9"/>
                  <a:gd name="T94" fmla="*/ 26 w 29"/>
                  <a:gd name="T9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 h="9">
                    <a:moveTo>
                      <a:pt x="0" y="8"/>
                    </a:moveTo>
                    <a:lnTo>
                      <a:pt x="0" y="8"/>
                    </a:lnTo>
                    <a:lnTo>
                      <a:pt x="0" y="8"/>
                    </a:lnTo>
                    <a:lnTo>
                      <a:pt x="0" y="8"/>
                    </a:lnTo>
                    <a:lnTo>
                      <a:pt x="0" y="8"/>
                    </a:lnTo>
                    <a:lnTo>
                      <a:pt x="0" y="8"/>
                    </a:lnTo>
                    <a:lnTo>
                      <a:pt x="0" y="8"/>
                    </a:lnTo>
                    <a:lnTo>
                      <a:pt x="0" y="8"/>
                    </a:lnTo>
                    <a:lnTo>
                      <a:pt x="2" y="7"/>
                    </a:lnTo>
                    <a:lnTo>
                      <a:pt x="2" y="7"/>
                    </a:lnTo>
                    <a:lnTo>
                      <a:pt x="2" y="7"/>
                    </a:lnTo>
                    <a:lnTo>
                      <a:pt x="2" y="7"/>
                    </a:lnTo>
                    <a:lnTo>
                      <a:pt x="3" y="7"/>
                    </a:lnTo>
                    <a:lnTo>
                      <a:pt x="3" y="7"/>
                    </a:lnTo>
                    <a:lnTo>
                      <a:pt x="3" y="7"/>
                    </a:lnTo>
                    <a:lnTo>
                      <a:pt x="3" y="7"/>
                    </a:lnTo>
                    <a:lnTo>
                      <a:pt x="5" y="4"/>
                    </a:lnTo>
                    <a:lnTo>
                      <a:pt x="5" y="5"/>
                    </a:lnTo>
                    <a:lnTo>
                      <a:pt x="5" y="5"/>
                    </a:lnTo>
                    <a:lnTo>
                      <a:pt x="5" y="5"/>
                    </a:lnTo>
                    <a:lnTo>
                      <a:pt x="5" y="5"/>
                    </a:lnTo>
                    <a:lnTo>
                      <a:pt x="5" y="5"/>
                    </a:lnTo>
                    <a:lnTo>
                      <a:pt x="5" y="5"/>
                    </a:lnTo>
                    <a:lnTo>
                      <a:pt x="5" y="5"/>
                    </a:lnTo>
                    <a:lnTo>
                      <a:pt x="7" y="5"/>
                    </a:lnTo>
                    <a:lnTo>
                      <a:pt x="7" y="5"/>
                    </a:lnTo>
                    <a:lnTo>
                      <a:pt x="7" y="5"/>
                    </a:lnTo>
                    <a:lnTo>
                      <a:pt x="7" y="5"/>
                    </a:lnTo>
                    <a:lnTo>
                      <a:pt x="8" y="5"/>
                    </a:lnTo>
                    <a:lnTo>
                      <a:pt x="8" y="5"/>
                    </a:lnTo>
                    <a:lnTo>
                      <a:pt x="8" y="5"/>
                    </a:lnTo>
                    <a:lnTo>
                      <a:pt x="8" y="5"/>
                    </a:lnTo>
                    <a:lnTo>
                      <a:pt x="10" y="4"/>
                    </a:lnTo>
                    <a:lnTo>
                      <a:pt x="9" y="4"/>
                    </a:lnTo>
                    <a:lnTo>
                      <a:pt x="9" y="4"/>
                    </a:lnTo>
                    <a:lnTo>
                      <a:pt x="9" y="4"/>
                    </a:lnTo>
                    <a:lnTo>
                      <a:pt x="9" y="4"/>
                    </a:lnTo>
                    <a:lnTo>
                      <a:pt x="9" y="4"/>
                    </a:lnTo>
                    <a:lnTo>
                      <a:pt x="9" y="4"/>
                    </a:lnTo>
                    <a:lnTo>
                      <a:pt x="9" y="4"/>
                    </a:lnTo>
                    <a:lnTo>
                      <a:pt x="11" y="3"/>
                    </a:lnTo>
                    <a:lnTo>
                      <a:pt x="11" y="3"/>
                    </a:lnTo>
                    <a:lnTo>
                      <a:pt x="11" y="3"/>
                    </a:lnTo>
                    <a:lnTo>
                      <a:pt x="11" y="3"/>
                    </a:lnTo>
                    <a:lnTo>
                      <a:pt x="13" y="3"/>
                    </a:lnTo>
                    <a:lnTo>
                      <a:pt x="13" y="3"/>
                    </a:lnTo>
                    <a:lnTo>
                      <a:pt x="13" y="3"/>
                    </a:lnTo>
                    <a:lnTo>
                      <a:pt x="13" y="3"/>
                    </a:lnTo>
                    <a:lnTo>
                      <a:pt x="14" y="0"/>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4" y="1"/>
                    </a:lnTo>
                    <a:lnTo>
                      <a:pt x="15" y="0"/>
                    </a:lnTo>
                    <a:lnTo>
                      <a:pt x="15" y="0"/>
                    </a:lnTo>
                    <a:lnTo>
                      <a:pt x="15" y="0"/>
                    </a:lnTo>
                    <a:lnTo>
                      <a:pt x="15" y="0"/>
                    </a:lnTo>
                    <a:lnTo>
                      <a:pt x="16" y="0"/>
                    </a:lnTo>
                    <a:lnTo>
                      <a:pt x="16" y="0"/>
                    </a:lnTo>
                    <a:lnTo>
                      <a:pt x="16" y="0"/>
                    </a:lnTo>
                    <a:lnTo>
                      <a:pt x="16" y="0"/>
                    </a:lnTo>
                    <a:lnTo>
                      <a:pt x="19" y="0"/>
                    </a:lnTo>
                    <a:lnTo>
                      <a:pt x="19" y="0"/>
                    </a:lnTo>
                    <a:lnTo>
                      <a:pt x="19" y="0"/>
                    </a:lnTo>
                    <a:lnTo>
                      <a:pt x="19"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6" y="0"/>
                    </a:lnTo>
                    <a:lnTo>
                      <a:pt x="28"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5" name="その他">
                <a:extLst>
                  <a:ext uri="{FF2B5EF4-FFF2-40B4-BE49-F238E27FC236}">
                    <a16:creationId xmlns:a16="http://schemas.microsoft.com/office/drawing/2014/main" id="{EF6B5F22-279E-4766-83EB-512005B0AEAA}"/>
                  </a:ext>
                </a:extLst>
              </p:cNvPr>
              <p:cNvSpPr>
                <a:spLocks/>
              </p:cNvSpPr>
              <p:nvPr/>
            </p:nvSpPr>
            <p:spPr bwMode="auto">
              <a:xfrm>
                <a:off x="16" y="0"/>
                <a:ext cx="146" cy="144"/>
              </a:xfrm>
              <a:custGeom>
                <a:avLst/>
                <a:gdLst>
                  <a:gd name="T0" fmla="*/ 116 w 146"/>
                  <a:gd name="T1" fmla="*/ 137 h 144"/>
                  <a:gd name="T2" fmla="*/ 120 w 146"/>
                  <a:gd name="T3" fmla="*/ 137 h 144"/>
                  <a:gd name="T4" fmla="*/ 124 w 146"/>
                  <a:gd name="T5" fmla="*/ 137 h 144"/>
                  <a:gd name="T6" fmla="*/ 126 w 146"/>
                  <a:gd name="T7" fmla="*/ 136 h 144"/>
                  <a:gd name="T8" fmla="*/ 132 w 146"/>
                  <a:gd name="T9" fmla="*/ 132 h 144"/>
                  <a:gd name="T10" fmla="*/ 134 w 146"/>
                  <a:gd name="T11" fmla="*/ 130 h 144"/>
                  <a:gd name="T12" fmla="*/ 137 w 146"/>
                  <a:gd name="T13" fmla="*/ 127 h 144"/>
                  <a:gd name="T14" fmla="*/ 137 w 146"/>
                  <a:gd name="T15" fmla="*/ 119 h 144"/>
                  <a:gd name="T16" fmla="*/ 142 w 146"/>
                  <a:gd name="T17" fmla="*/ 108 h 144"/>
                  <a:gd name="T18" fmla="*/ 144 w 146"/>
                  <a:gd name="T19" fmla="*/ 100 h 144"/>
                  <a:gd name="T20" fmla="*/ 144 w 146"/>
                  <a:gd name="T21" fmla="*/ 92 h 144"/>
                  <a:gd name="T22" fmla="*/ 143 w 146"/>
                  <a:gd name="T23" fmla="*/ 84 h 144"/>
                  <a:gd name="T24" fmla="*/ 143 w 146"/>
                  <a:gd name="T25" fmla="*/ 73 h 144"/>
                  <a:gd name="T26" fmla="*/ 139 w 146"/>
                  <a:gd name="T27" fmla="*/ 60 h 144"/>
                  <a:gd name="T28" fmla="*/ 136 w 146"/>
                  <a:gd name="T29" fmla="*/ 44 h 144"/>
                  <a:gd name="T30" fmla="*/ 133 w 146"/>
                  <a:gd name="T31" fmla="*/ 30 h 144"/>
                  <a:gd name="T32" fmla="*/ 126 w 146"/>
                  <a:gd name="T33" fmla="*/ 23 h 144"/>
                  <a:gd name="T34" fmla="*/ 118 w 146"/>
                  <a:gd name="T35" fmla="*/ 17 h 144"/>
                  <a:gd name="T36" fmla="*/ 112 w 146"/>
                  <a:gd name="T37" fmla="*/ 9 h 144"/>
                  <a:gd name="T38" fmla="*/ 105 w 146"/>
                  <a:gd name="T39" fmla="*/ 5 h 144"/>
                  <a:gd name="T40" fmla="*/ 100 w 146"/>
                  <a:gd name="T41" fmla="*/ 2 h 144"/>
                  <a:gd name="T42" fmla="*/ 89 w 146"/>
                  <a:gd name="T43" fmla="*/ 1 h 144"/>
                  <a:gd name="T44" fmla="*/ 85 w 146"/>
                  <a:gd name="T45" fmla="*/ 2 h 144"/>
                  <a:gd name="T46" fmla="*/ 85 w 146"/>
                  <a:gd name="T47" fmla="*/ 2 h 144"/>
                  <a:gd name="T48" fmla="*/ 84 w 146"/>
                  <a:gd name="T49" fmla="*/ 4 h 144"/>
                  <a:gd name="T50" fmla="*/ 81 w 146"/>
                  <a:gd name="T51" fmla="*/ 4 h 144"/>
                  <a:gd name="T52" fmla="*/ 80 w 146"/>
                  <a:gd name="T53" fmla="*/ 4 h 144"/>
                  <a:gd name="T54" fmla="*/ 78 w 146"/>
                  <a:gd name="T55" fmla="*/ 2 h 144"/>
                  <a:gd name="T56" fmla="*/ 78 w 146"/>
                  <a:gd name="T57" fmla="*/ 0 h 144"/>
                  <a:gd name="T58" fmla="*/ 69 w 146"/>
                  <a:gd name="T59" fmla="*/ 0 h 144"/>
                  <a:gd name="T60" fmla="*/ 65 w 146"/>
                  <a:gd name="T61" fmla="*/ 1 h 144"/>
                  <a:gd name="T62" fmla="*/ 58 w 146"/>
                  <a:gd name="T63" fmla="*/ 1 h 144"/>
                  <a:gd name="T64" fmla="*/ 51 w 146"/>
                  <a:gd name="T65" fmla="*/ 4 h 144"/>
                  <a:gd name="T66" fmla="*/ 41 w 146"/>
                  <a:gd name="T67" fmla="*/ 9 h 144"/>
                  <a:gd name="T68" fmla="*/ 35 w 146"/>
                  <a:gd name="T69" fmla="*/ 15 h 144"/>
                  <a:gd name="T70" fmla="*/ 25 w 146"/>
                  <a:gd name="T71" fmla="*/ 26 h 144"/>
                  <a:gd name="T72" fmla="*/ 16 w 146"/>
                  <a:gd name="T73" fmla="*/ 34 h 144"/>
                  <a:gd name="T74" fmla="*/ 6 w 146"/>
                  <a:gd name="T75" fmla="*/ 49 h 144"/>
                  <a:gd name="T76" fmla="*/ 3 w 146"/>
                  <a:gd name="T77" fmla="*/ 63 h 144"/>
                  <a:gd name="T78" fmla="*/ 1 w 146"/>
                  <a:gd name="T79" fmla="*/ 77 h 144"/>
                  <a:gd name="T80" fmla="*/ 0 w 146"/>
                  <a:gd name="T81" fmla="*/ 88 h 144"/>
                  <a:gd name="T82" fmla="*/ 3 w 146"/>
                  <a:gd name="T83" fmla="*/ 99 h 144"/>
                  <a:gd name="T84" fmla="*/ 3 w 146"/>
                  <a:gd name="T85" fmla="*/ 115 h 144"/>
                  <a:gd name="T86" fmla="*/ 8 w 146"/>
                  <a:gd name="T87" fmla="*/ 133 h 144"/>
                  <a:gd name="T88" fmla="*/ 22 w 146"/>
                  <a:gd name="T89" fmla="*/ 141 h 144"/>
                  <a:gd name="T90" fmla="*/ 35 w 146"/>
                  <a:gd name="T91" fmla="*/ 143 h 144"/>
                  <a:gd name="T92" fmla="*/ 47 w 146"/>
                  <a:gd name="T93" fmla="*/ 140 h 144"/>
                  <a:gd name="T94" fmla="*/ 52 w 146"/>
                  <a:gd name="T95" fmla="*/ 136 h 144"/>
                  <a:gd name="T96" fmla="*/ 65 w 146"/>
                  <a:gd name="T97" fmla="*/ 134 h 144"/>
                  <a:gd name="T98" fmla="*/ 85 w 146"/>
                  <a:gd name="T99" fmla="*/ 137 h 144"/>
                  <a:gd name="T100" fmla="*/ 107 w 146"/>
                  <a:gd name="T101" fmla="*/ 1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44">
                    <a:moveTo>
                      <a:pt x="115" y="137"/>
                    </a:moveTo>
                    <a:lnTo>
                      <a:pt x="115" y="137"/>
                    </a:lnTo>
                    <a:lnTo>
                      <a:pt x="115" y="137"/>
                    </a:lnTo>
                    <a:lnTo>
                      <a:pt x="115" y="137"/>
                    </a:lnTo>
                    <a:lnTo>
                      <a:pt x="116" y="137"/>
                    </a:lnTo>
                    <a:lnTo>
                      <a:pt x="116" y="137"/>
                    </a:lnTo>
                    <a:lnTo>
                      <a:pt x="116" y="137"/>
                    </a:lnTo>
                    <a:lnTo>
                      <a:pt x="116" y="137"/>
                    </a:lnTo>
                    <a:lnTo>
                      <a:pt x="120" y="137"/>
                    </a:lnTo>
                    <a:lnTo>
                      <a:pt x="120" y="137"/>
                    </a:lnTo>
                    <a:lnTo>
                      <a:pt x="120" y="137"/>
                    </a:lnTo>
                    <a:lnTo>
                      <a:pt x="120" y="137"/>
                    </a:lnTo>
                    <a:lnTo>
                      <a:pt x="122" y="137"/>
                    </a:lnTo>
                    <a:lnTo>
                      <a:pt x="122" y="137"/>
                    </a:lnTo>
                    <a:lnTo>
                      <a:pt x="124" y="137"/>
                    </a:lnTo>
                    <a:lnTo>
                      <a:pt x="124" y="137"/>
                    </a:lnTo>
                    <a:lnTo>
                      <a:pt x="126" y="136"/>
                    </a:lnTo>
                    <a:lnTo>
                      <a:pt x="126" y="136"/>
                    </a:lnTo>
                    <a:lnTo>
                      <a:pt x="126" y="136"/>
                    </a:lnTo>
                    <a:lnTo>
                      <a:pt x="126" y="136"/>
                    </a:lnTo>
                    <a:lnTo>
                      <a:pt x="129" y="135"/>
                    </a:lnTo>
                    <a:lnTo>
                      <a:pt x="129" y="135"/>
                    </a:lnTo>
                    <a:lnTo>
                      <a:pt x="129" y="135"/>
                    </a:lnTo>
                    <a:lnTo>
                      <a:pt x="129" y="135"/>
                    </a:lnTo>
                    <a:lnTo>
                      <a:pt x="132" y="132"/>
                    </a:lnTo>
                    <a:lnTo>
                      <a:pt x="132" y="132"/>
                    </a:lnTo>
                    <a:lnTo>
                      <a:pt x="132" y="132"/>
                    </a:lnTo>
                    <a:lnTo>
                      <a:pt x="132" y="132"/>
                    </a:lnTo>
                    <a:lnTo>
                      <a:pt x="134" y="130"/>
                    </a:lnTo>
                    <a:lnTo>
                      <a:pt x="134" y="130"/>
                    </a:lnTo>
                    <a:lnTo>
                      <a:pt x="134" y="130"/>
                    </a:lnTo>
                    <a:lnTo>
                      <a:pt x="134" y="130"/>
                    </a:lnTo>
                    <a:lnTo>
                      <a:pt x="137" y="127"/>
                    </a:lnTo>
                    <a:lnTo>
                      <a:pt x="137" y="127"/>
                    </a:lnTo>
                    <a:lnTo>
                      <a:pt x="137" y="127"/>
                    </a:lnTo>
                    <a:lnTo>
                      <a:pt x="137" y="127"/>
                    </a:lnTo>
                    <a:lnTo>
                      <a:pt x="137" y="123"/>
                    </a:lnTo>
                    <a:lnTo>
                      <a:pt x="137" y="123"/>
                    </a:lnTo>
                    <a:lnTo>
                      <a:pt x="137" y="121"/>
                    </a:lnTo>
                    <a:lnTo>
                      <a:pt x="137" y="119"/>
                    </a:lnTo>
                    <a:lnTo>
                      <a:pt x="140" y="115"/>
                    </a:lnTo>
                    <a:lnTo>
                      <a:pt x="140" y="115"/>
                    </a:lnTo>
                    <a:lnTo>
                      <a:pt x="140" y="112"/>
                    </a:lnTo>
                    <a:lnTo>
                      <a:pt x="140" y="111"/>
                    </a:lnTo>
                    <a:lnTo>
                      <a:pt x="142" y="108"/>
                    </a:lnTo>
                    <a:lnTo>
                      <a:pt x="142" y="108"/>
                    </a:lnTo>
                    <a:lnTo>
                      <a:pt x="142" y="105"/>
                    </a:lnTo>
                    <a:lnTo>
                      <a:pt x="142" y="103"/>
                    </a:lnTo>
                    <a:lnTo>
                      <a:pt x="145" y="100"/>
                    </a:lnTo>
                    <a:lnTo>
                      <a:pt x="144" y="100"/>
                    </a:lnTo>
                    <a:lnTo>
                      <a:pt x="144" y="98"/>
                    </a:lnTo>
                    <a:lnTo>
                      <a:pt x="144" y="98"/>
                    </a:lnTo>
                    <a:lnTo>
                      <a:pt x="144" y="95"/>
                    </a:lnTo>
                    <a:lnTo>
                      <a:pt x="144" y="95"/>
                    </a:lnTo>
                    <a:lnTo>
                      <a:pt x="144" y="92"/>
                    </a:lnTo>
                    <a:lnTo>
                      <a:pt x="144" y="90"/>
                    </a:lnTo>
                    <a:lnTo>
                      <a:pt x="144" y="88"/>
                    </a:lnTo>
                    <a:lnTo>
                      <a:pt x="143" y="88"/>
                    </a:lnTo>
                    <a:lnTo>
                      <a:pt x="143" y="84"/>
                    </a:lnTo>
                    <a:lnTo>
                      <a:pt x="143" y="84"/>
                    </a:lnTo>
                    <a:lnTo>
                      <a:pt x="143" y="81"/>
                    </a:lnTo>
                    <a:lnTo>
                      <a:pt x="143" y="81"/>
                    </a:lnTo>
                    <a:lnTo>
                      <a:pt x="143" y="79"/>
                    </a:lnTo>
                    <a:lnTo>
                      <a:pt x="143" y="77"/>
                    </a:lnTo>
                    <a:lnTo>
                      <a:pt x="143" y="73"/>
                    </a:lnTo>
                    <a:lnTo>
                      <a:pt x="140" y="72"/>
                    </a:lnTo>
                    <a:lnTo>
                      <a:pt x="140" y="69"/>
                    </a:lnTo>
                    <a:lnTo>
                      <a:pt x="140" y="66"/>
                    </a:lnTo>
                    <a:lnTo>
                      <a:pt x="140" y="63"/>
                    </a:lnTo>
                    <a:lnTo>
                      <a:pt x="139" y="60"/>
                    </a:lnTo>
                    <a:lnTo>
                      <a:pt x="139" y="57"/>
                    </a:lnTo>
                    <a:lnTo>
                      <a:pt x="139" y="53"/>
                    </a:lnTo>
                    <a:lnTo>
                      <a:pt x="139" y="50"/>
                    </a:lnTo>
                    <a:lnTo>
                      <a:pt x="136" y="46"/>
                    </a:lnTo>
                    <a:lnTo>
                      <a:pt x="136" y="44"/>
                    </a:lnTo>
                    <a:lnTo>
                      <a:pt x="136" y="40"/>
                    </a:lnTo>
                    <a:lnTo>
                      <a:pt x="136" y="37"/>
                    </a:lnTo>
                    <a:lnTo>
                      <a:pt x="133" y="36"/>
                    </a:lnTo>
                    <a:lnTo>
                      <a:pt x="133" y="33"/>
                    </a:lnTo>
                    <a:lnTo>
                      <a:pt x="133" y="30"/>
                    </a:lnTo>
                    <a:lnTo>
                      <a:pt x="133" y="27"/>
                    </a:lnTo>
                    <a:lnTo>
                      <a:pt x="130" y="27"/>
                    </a:lnTo>
                    <a:lnTo>
                      <a:pt x="130" y="26"/>
                    </a:lnTo>
                    <a:lnTo>
                      <a:pt x="126" y="26"/>
                    </a:lnTo>
                    <a:lnTo>
                      <a:pt x="126" y="23"/>
                    </a:lnTo>
                    <a:lnTo>
                      <a:pt x="124" y="23"/>
                    </a:lnTo>
                    <a:lnTo>
                      <a:pt x="124" y="20"/>
                    </a:lnTo>
                    <a:lnTo>
                      <a:pt x="122" y="20"/>
                    </a:lnTo>
                    <a:lnTo>
                      <a:pt x="122" y="17"/>
                    </a:lnTo>
                    <a:lnTo>
                      <a:pt x="118" y="17"/>
                    </a:lnTo>
                    <a:lnTo>
                      <a:pt x="118" y="15"/>
                    </a:lnTo>
                    <a:lnTo>
                      <a:pt x="115" y="15"/>
                    </a:lnTo>
                    <a:lnTo>
                      <a:pt x="115" y="11"/>
                    </a:lnTo>
                    <a:lnTo>
                      <a:pt x="112" y="11"/>
                    </a:lnTo>
                    <a:lnTo>
                      <a:pt x="112" y="9"/>
                    </a:lnTo>
                    <a:lnTo>
                      <a:pt x="110" y="9"/>
                    </a:lnTo>
                    <a:lnTo>
                      <a:pt x="110" y="5"/>
                    </a:lnTo>
                    <a:lnTo>
                      <a:pt x="107" y="5"/>
                    </a:lnTo>
                    <a:lnTo>
                      <a:pt x="107" y="5"/>
                    </a:lnTo>
                    <a:lnTo>
                      <a:pt x="105" y="5"/>
                    </a:lnTo>
                    <a:lnTo>
                      <a:pt x="105" y="5"/>
                    </a:lnTo>
                    <a:lnTo>
                      <a:pt x="102" y="5"/>
                    </a:lnTo>
                    <a:lnTo>
                      <a:pt x="102" y="5"/>
                    </a:lnTo>
                    <a:lnTo>
                      <a:pt x="100" y="5"/>
                    </a:lnTo>
                    <a:lnTo>
                      <a:pt x="100" y="2"/>
                    </a:lnTo>
                    <a:lnTo>
                      <a:pt x="97" y="2"/>
                    </a:lnTo>
                    <a:lnTo>
                      <a:pt x="96" y="2"/>
                    </a:lnTo>
                    <a:lnTo>
                      <a:pt x="93" y="2"/>
                    </a:lnTo>
                    <a:lnTo>
                      <a:pt x="93" y="1"/>
                    </a:lnTo>
                    <a:lnTo>
                      <a:pt x="89" y="1"/>
                    </a:lnTo>
                    <a:lnTo>
                      <a:pt x="89" y="1"/>
                    </a:lnTo>
                    <a:lnTo>
                      <a:pt x="87" y="1"/>
                    </a:lnTo>
                    <a:lnTo>
                      <a:pt x="87" y="0"/>
                    </a:lnTo>
                    <a:lnTo>
                      <a:pt x="85" y="2"/>
                    </a:lnTo>
                    <a:lnTo>
                      <a:pt x="85" y="2"/>
                    </a:lnTo>
                    <a:lnTo>
                      <a:pt x="85" y="2"/>
                    </a:lnTo>
                    <a:lnTo>
                      <a:pt x="85" y="2"/>
                    </a:lnTo>
                    <a:lnTo>
                      <a:pt x="85" y="2"/>
                    </a:lnTo>
                    <a:lnTo>
                      <a:pt x="85" y="2"/>
                    </a:lnTo>
                    <a:lnTo>
                      <a:pt x="85" y="2"/>
                    </a:lnTo>
                    <a:lnTo>
                      <a:pt x="85" y="2"/>
                    </a:lnTo>
                    <a:lnTo>
                      <a:pt x="84" y="4"/>
                    </a:lnTo>
                    <a:lnTo>
                      <a:pt x="84" y="4"/>
                    </a:lnTo>
                    <a:lnTo>
                      <a:pt x="84" y="4"/>
                    </a:lnTo>
                    <a:lnTo>
                      <a:pt x="84" y="4"/>
                    </a:lnTo>
                    <a:lnTo>
                      <a:pt x="84" y="4"/>
                    </a:lnTo>
                    <a:lnTo>
                      <a:pt x="84" y="4"/>
                    </a:lnTo>
                    <a:lnTo>
                      <a:pt x="84" y="4"/>
                    </a:lnTo>
                    <a:lnTo>
                      <a:pt x="84" y="4"/>
                    </a:lnTo>
                    <a:lnTo>
                      <a:pt x="81" y="4"/>
                    </a:lnTo>
                    <a:lnTo>
                      <a:pt x="81" y="4"/>
                    </a:lnTo>
                    <a:lnTo>
                      <a:pt x="81" y="4"/>
                    </a:lnTo>
                    <a:lnTo>
                      <a:pt x="81" y="4"/>
                    </a:lnTo>
                    <a:lnTo>
                      <a:pt x="80" y="4"/>
                    </a:lnTo>
                    <a:lnTo>
                      <a:pt x="80" y="4"/>
                    </a:lnTo>
                    <a:lnTo>
                      <a:pt x="80" y="4"/>
                    </a:lnTo>
                    <a:lnTo>
                      <a:pt x="80" y="2"/>
                    </a:lnTo>
                    <a:lnTo>
                      <a:pt x="78" y="2"/>
                    </a:lnTo>
                    <a:lnTo>
                      <a:pt x="78" y="2"/>
                    </a:lnTo>
                    <a:lnTo>
                      <a:pt x="78" y="2"/>
                    </a:lnTo>
                    <a:lnTo>
                      <a:pt x="78" y="2"/>
                    </a:lnTo>
                    <a:lnTo>
                      <a:pt x="78" y="2"/>
                    </a:lnTo>
                    <a:lnTo>
                      <a:pt x="78" y="2"/>
                    </a:lnTo>
                    <a:lnTo>
                      <a:pt x="78" y="2"/>
                    </a:lnTo>
                    <a:lnTo>
                      <a:pt x="78" y="0"/>
                    </a:lnTo>
                    <a:lnTo>
                      <a:pt x="75" y="0"/>
                    </a:lnTo>
                    <a:lnTo>
                      <a:pt x="75" y="0"/>
                    </a:lnTo>
                    <a:lnTo>
                      <a:pt x="72" y="0"/>
                    </a:lnTo>
                    <a:lnTo>
                      <a:pt x="72" y="0"/>
                    </a:lnTo>
                    <a:lnTo>
                      <a:pt x="69" y="0"/>
                    </a:lnTo>
                    <a:lnTo>
                      <a:pt x="69" y="0"/>
                    </a:lnTo>
                    <a:lnTo>
                      <a:pt x="68" y="0"/>
                    </a:lnTo>
                    <a:lnTo>
                      <a:pt x="68" y="0"/>
                    </a:lnTo>
                    <a:lnTo>
                      <a:pt x="65" y="1"/>
                    </a:lnTo>
                    <a:lnTo>
                      <a:pt x="65" y="1"/>
                    </a:lnTo>
                    <a:lnTo>
                      <a:pt x="62" y="1"/>
                    </a:lnTo>
                    <a:lnTo>
                      <a:pt x="62" y="1"/>
                    </a:lnTo>
                    <a:lnTo>
                      <a:pt x="58" y="1"/>
                    </a:lnTo>
                    <a:lnTo>
                      <a:pt x="58" y="1"/>
                    </a:lnTo>
                    <a:lnTo>
                      <a:pt x="58" y="1"/>
                    </a:lnTo>
                    <a:lnTo>
                      <a:pt x="58" y="1"/>
                    </a:lnTo>
                    <a:lnTo>
                      <a:pt x="56" y="4"/>
                    </a:lnTo>
                    <a:lnTo>
                      <a:pt x="54" y="4"/>
                    </a:lnTo>
                    <a:lnTo>
                      <a:pt x="51" y="4"/>
                    </a:lnTo>
                    <a:lnTo>
                      <a:pt x="51" y="4"/>
                    </a:lnTo>
                    <a:lnTo>
                      <a:pt x="47" y="7"/>
                    </a:lnTo>
                    <a:lnTo>
                      <a:pt x="47" y="7"/>
                    </a:lnTo>
                    <a:lnTo>
                      <a:pt x="45" y="7"/>
                    </a:lnTo>
                    <a:lnTo>
                      <a:pt x="45" y="7"/>
                    </a:lnTo>
                    <a:lnTo>
                      <a:pt x="41" y="9"/>
                    </a:lnTo>
                    <a:lnTo>
                      <a:pt x="41" y="9"/>
                    </a:lnTo>
                    <a:lnTo>
                      <a:pt x="38" y="11"/>
                    </a:lnTo>
                    <a:lnTo>
                      <a:pt x="38" y="11"/>
                    </a:lnTo>
                    <a:lnTo>
                      <a:pt x="35" y="15"/>
                    </a:lnTo>
                    <a:lnTo>
                      <a:pt x="35" y="15"/>
                    </a:lnTo>
                    <a:lnTo>
                      <a:pt x="34" y="17"/>
                    </a:lnTo>
                    <a:lnTo>
                      <a:pt x="34" y="17"/>
                    </a:lnTo>
                    <a:lnTo>
                      <a:pt x="31" y="20"/>
                    </a:lnTo>
                    <a:lnTo>
                      <a:pt x="28" y="23"/>
                    </a:lnTo>
                    <a:lnTo>
                      <a:pt x="25" y="26"/>
                    </a:lnTo>
                    <a:lnTo>
                      <a:pt x="23" y="26"/>
                    </a:lnTo>
                    <a:lnTo>
                      <a:pt x="20" y="29"/>
                    </a:lnTo>
                    <a:lnTo>
                      <a:pt x="19" y="31"/>
                    </a:lnTo>
                    <a:lnTo>
                      <a:pt x="16" y="34"/>
                    </a:lnTo>
                    <a:lnTo>
                      <a:pt x="16" y="34"/>
                    </a:lnTo>
                    <a:lnTo>
                      <a:pt x="12" y="37"/>
                    </a:lnTo>
                    <a:lnTo>
                      <a:pt x="12" y="40"/>
                    </a:lnTo>
                    <a:lnTo>
                      <a:pt x="10" y="44"/>
                    </a:lnTo>
                    <a:lnTo>
                      <a:pt x="10" y="46"/>
                    </a:lnTo>
                    <a:lnTo>
                      <a:pt x="6" y="49"/>
                    </a:lnTo>
                    <a:lnTo>
                      <a:pt x="6" y="52"/>
                    </a:lnTo>
                    <a:lnTo>
                      <a:pt x="6" y="55"/>
                    </a:lnTo>
                    <a:lnTo>
                      <a:pt x="6" y="57"/>
                    </a:lnTo>
                    <a:lnTo>
                      <a:pt x="3" y="60"/>
                    </a:lnTo>
                    <a:lnTo>
                      <a:pt x="3" y="63"/>
                    </a:lnTo>
                    <a:lnTo>
                      <a:pt x="3" y="66"/>
                    </a:lnTo>
                    <a:lnTo>
                      <a:pt x="3" y="67"/>
                    </a:lnTo>
                    <a:lnTo>
                      <a:pt x="1" y="70"/>
                    </a:lnTo>
                    <a:lnTo>
                      <a:pt x="1" y="73"/>
                    </a:lnTo>
                    <a:lnTo>
                      <a:pt x="1" y="77"/>
                    </a:lnTo>
                    <a:lnTo>
                      <a:pt x="1" y="77"/>
                    </a:lnTo>
                    <a:lnTo>
                      <a:pt x="0" y="81"/>
                    </a:lnTo>
                    <a:lnTo>
                      <a:pt x="0" y="84"/>
                    </a:lnTo>
                    <a:lnTo>
                      <a:pt x="0" y="86"/>
                    </a:lnTo>
                    <a:lnTo>
                      <a:pt x="0" y="88"/>
                    </a:lnTo>
                    <a:lnTo>
                      <a:pt x="0" y="92"/>
                    </a:lnTo>
                    <a:lnTo>
                      <a:pt x="0" y="93"/>
                    </a:lnTo>
                    <a:lnTo>
                      <a:pt x="0" y="96"/>
                    </a:lnTo>
                    <a:lnTo>
                      <a:pt x="3" y="96"/>
                    </a:lnTo>
                    <a:lnTo>
                      <a:pt x="3" y="99"/>
                    </a:lnTo>
                    <a:lnTo>
                      <a:pt x="3" y="101"/>
                    </a:lnTo>
                    <a:lnTo>
                      <a:pt x="3" y="104"/>
                    </a:lnTo>
                    <a:lnTo>
                      <a:pt x="3" y="107"/>
                    </a:lnTo>
                    <a:lnTo>
                      <a:pt x="3" y="112"/>
                    </a:lnTo>
                    <a:lnTo>
                      <a:pt x="3" y="115"/>
                    </a:lnTo>
                    <a:lnTo>
                      <a:pt x="3" y="119"/>
                    </a:lnTo>
                    <a:lnTo>
                      <a:pt x="6" y="121"/>
                    </a:lnTo>
                    <a:lnTo>
                      <a:pt x="6" y="127"/>
                    </a:lnTo>
                    <a:lnTo>
                      <a:pt x="8" y="130"/>
                    </a:lnTo>
                    <a:lnTo>
                      <a:pt x="8" y="133"/>
                    </a:lnTo>
                    <a:lnTo>
                      <a:pt x="12" y="136"/>
                    </a:lnTo>
                    <a:lnTo>
                      <a:pt x="12" y="139"/>
                    </a:lnTo>
                    <a:lnTo>
                      <a:pt x="16" y="140"/>
                    </a:lnTo>
                    <a:lnTo>
                      <a:pt x="19" y="141"/>
                    </a:lnTo>
                    <a:lnTo>
                      <a:pt x="22" y="141"/>
                    </a:lnTo>
                    <a:lnTo>
                      <a:pt x="25" y="143"/>
                    </a:lnTo>
                    <a:lnTo>
                      <a:pt x="28" y="143"/>
                    </a:lnTo>
                    <a:lnTo>
                      <a:pt x="31" y="143"/>
                    </a:lnTo>
                    <a:lnTo>
                      <a:pt x="34" y="143"/>
                    </a:lnTo>
                    <a:lnTo>
                      <a:pt x="35" y="143"/>
                    </a:lnTo>
                    <a:lnTo>
                      <a:pt x="38" y="143"/>
                    </a:lnTo>
                    <a:lnTo>
                      <a:pt x="41" y="143"/>
                    </a:lnTo>
                    <a:lnTo>
                      <a:pt x="45" y="140"/>
                    </a:lnTo>
                    <a:lnTo>
                      <a:pt x="45" y="140"/>
                    </a:lnTo>
                    <a:lnTo>
                      <a:pt x="47" y="140"/>
                    </a:lnTo>
                    <a:lnTo>
                      <a:pt x="47" y="140"/>
                    </a:lnTo>
                    <a:lnTo>
                      <a:pt x="51" y="137"/>
                    </a:lnTo>
                    <a:lnTo>
                      <a:pt x="51" y="137"/>
                    </a:lnTo>
                    <a:lnTo>
                      <a:pt x="52" y="136"/>
                    </a:lnTo>
                    <a:lnTo>
                      <a:pt x="52" y="136"/>
                    </a:lnTo>
                    <a:lnTo>
                      <a:pt x="54" y="134"/>
                    </a:lnTo>
                    <a:lnTo>
                      <a:pt x="54" y="134"/>
                    </a:lnTo>
                    <a:lnTo>
                      <a:pt x="58" y="134"/>
                    </a:lnTo>
                    <a:lnTo>
                      <a:pt x="61" y="134"/>
                    </a:lnTo>
                    <a:lnTo>
                      <a:pt x="65" y="134"/>
                    </a:lnTo>
                    <a:lnTo>
                      <a:pt x="68" y="135"/>
                    </a:lnTo>
                    <a:lnTo>
                      <a:pt x="73" y="135"/>
                    </a:lnTo>
                    <a:lnTo>
                      <a:pt x="76" y="135"/>
                    </a:lnTo>
                    <a:lnTo>
                      <a:pt x="82" y="135"/>
                    </a:lnTo>
                    <a:lnTo>
                      <a:pt x="85" y="137"/>
                    </a:lnTo>
                    <a:lnTo>
                      <a:pt x="91" y="137"/>
                    </a:lnTo>
                    <a:lnTo>
                      <a:pt x="94" y="137"/>
                    </a:lnTo>
                    <a:lnTo>
                      <a:pt x="100" y="137"/>
                    </a:lnTo>
                    <a:lnTo>
                      <a:pt x="103" y="137"/>
                    </a:lnTo>
                    <a:lnTo>
                      <a:pt x="107" y="137"/>
                    </a:lnTo>
                    <a:lnTo>
                      <a:pt x="110" y="137"/>
                    </a:lnTo>
                    <a:lnTo>
                      <a:pt x="115" y="137"/>
                    </a:lnTo>
                    <a:lnTo>
                      <a:pt x="115" y="137"/>
                    </a:lnTo>
                  </a:path>
                </a:pathLst>
              </a:custGeom>
              <a:solidFill>
                <a:srgbClr val="000000"/>
              </a:solidFill>
              <a:ln w="940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6" name="その他">
                <a:extLst>
                  <a:ext uri="{FF2B5EF4-FFF2-40B4-BE49-F238E27FC236}">
                    <a16:creationId xmlns:a16="http://schemas.microsoft.com/office/drawing/2014/main" id="{25DF130A-99EC-4BE0-BBE9-42DFF53F8B42}"/>
                  </a:ext>
                </a:extLst>
              </p:cNvPr>
              <p:cNvSpPr>
                <a:spLocks/>
              </p:cNvSpPr>
              <p:nvPr/>
            </p:nvSpPr>
            <p:spPr bwMode="auto">
              <a:xfrm>
                <a:off x="30" y="9"/>
                <a:ext cx="122" cy="273"/>
              </a:xfrm>
              <a:custGeom>
                <a:avLst/>
                <a:gdLst>
                  <a:gd name="T0" fmla="*/ 64 w 122"/>
                  <a:gd name="T1" fmla="*/ 0 h 273"/>
                  <a:gd name="T2" fmla="*/ 54 w 122"/>
                  <a:gd name="T3" fmla="*/ 0 h 273"/>
                  <a:gd name="T4" fmla="*/ 40 w 122"/>
                  <a:gd name="T5" fmla="*/ 10 h 273"/>
                  <a:gd name="T6" fmla="*/ 29 w 122"/>
                  <a:gd name="T7" fmla="*/ 18 h 273"/>
                  <a:gd name="T8" fmla="*/ 22 w 122"/>
                  <a:gd name="T9" fmla="*/ 28 h 273"/>
                  <a:gd name="T10" fmla="*/ 16 w 122"/>
                  <a:gd name="T11" fmla="*/ 42 h 273"/>
                  <a:gd name="T12" fmla="*/ 11 w 122"/>
                  <a:gd name="T13" fmla="*/ 48 h 273"/>
                  <a:gd name="T14" fmla="*/ 8 w 122"/>
                  <a:gd name="T15" fmla="*/ 51 h 273"/>
                  <a:gd name="T16" fmla="*/ 8 w 122"/>
                  <a:gd name="T17" fmla="*/ 66 h 273"/>
                  <a:gd name="T18" fmla="*/ 13 w 122"/>
                  <a:gd name="T19" fmla="*/ 77 h 273"/>
                  <a:gd name="T20" fmla="*/ 11 w 122"/>
                  <a:gd name="T21" fmla="*/ 79 h 273"/>
                  <a:gd name="T22" fmla="*/ 9 w 122"/>
                  <a:gd name="T23" fmla="*/ 81 h 273"/>
                  <a:gd name="T24" fmla="*/ 9 w 122"/>
                  <a:gd name="T25" fmla="*/ 91 h 273"/>
                  <a:gd name="T26" fmla="*/ 16 w 122"/>
                  <a:gd name="T27" fmla="*/ 99 h 273"/>
                  <a:gd name="T28" fmla="*/ 20 w 122"/>
                  <a:gd name="T29" fmla="*/ 104 h 273"/>
                  <a:gd name="T30" fmla="*/ 25 w 122"/>
                  <a:gd name="T31" fmla="*/ 110 h 273"/>
                  <a:gd name="T32" fmla="*/ 27 w 122"/>
                  <a:gd name="T33" fmla="*/ 114 h 273"/>
                  <a:gd name="T34" fmla="*/ 31 w 122"/>
                  <a:gd name="T35" fmla="*/ 118 h 273"/>
                  <a:gd name="T36" fmla="*/ 33 w 122"/>
                  <a:gd name="T37" fmla="*/ 122 h 273"/>
                  <a:gd name="T38" fmla="*/ 33 w 122"/>
                  <a:gd name="T39" fmla="*/ 124 h 273"/>
                  <a:gd name="T40" fmla="*/ 35 w 122"/>
                  <a:gd name="T41" fmla="*/ 130 h 273"/>
                  <a:gd name="T42" fmla="*/ 42 w 122"/>
                  <a:gd name="T43" fmla="*/ 135 h 273"/>
                  <a:gd name="T44" fmla="*/ 44 w 122"/>
                  <a:gd name="T45" fmla="*/ 136 h 273"/>
                  <a:gd name="T46" fmla="*/ 42 w 122"/>
                  <a:gd name="T47" fmla="*/ 136 h 273"/>
                  <a:gd name="T48" fmla="*/ 42 w 122"/>
                  <a:gd name="T49" fmla="*/ 149 h 273"/>
                  <a:gd name="T50" fmla="*/ 40 w 122"/>
                  <a:gd name="T51" fmla="*/ 168 h 273"/>
                  <a:gd name="T52" fmla="*/ 22 w 122"/>
                  <a:gd name="T53" fmla="*/ 174 h 273"/>
                  <a:gd name="T54" fmla="*/ 0 w 122"/>
                  <a:gd name="T55" fmla="*/ 180 h 273"/>
                  <a:gd name="T56" fmla="*/ 35 w 122"/>
                  <a:gd name="T57" fmla="*/ 222 h 273"/>
                  <a:gd name="T58" fmla="*/ 87 w 122"/>
                  <a:gd name="T59" fmla="*/ 272 h 273"/>
                  <a:gd name="T60" fmla="*/ 102 w 122"/>
                  <a:gd name="T61" fmla="*/ 241 h 273"/>
                  <a:gd name="T62" fmla="*/ 119 w 122"/>
                  <a:gd name="T63" fmla="*/ 178 h 273"/>
                  <a:gd name="T64" fmla="*/ 108 w 122"/>
                  <a:gd name="T65" fmla="*/ 160 h 273"/>
                  <a:gd name="T66" fmla="*/ 95 w 122"/>
                  <a:gd name="T67" fmla="*/ 157 h 273"/>
                  <a:gd name="T68" fmla="*/ 89 w 122"/>
                  <a:gd name="T69" fmla="*/ 152 h 273"/>
                  <a:gd name="T70" fmla="*/ 86 w 122"/>
                  <a:gd name="T71" fmla="*/ 139 h 273"/>
                  <a:gd name="T72" fmla="*/ 89 w 122"/>
                  <a:gd name="T73" fmla="*/ 134 h 273"/>
                  <a:gd name="T74" fmla="*/ 96 w 122"/>
                  <a:gd name="T75" fmla="*/ 128 h 273"/>
                  <a:gd name="T76" fmla="*/ 100 w 122"/>
                  <a:gd name="T77" fmla="*/ 125 h 273"/>
                  <a:gd name="T78" fmla="*/ 104 w 122"/>
                  <a:gd name="T79" fmla="*/ 121 h 273"/>
                  <a:gd name="T80" fmla="*/ 110 w 122"/>
                  <a:gd name="T81" fmla="*/ 107 h 273"/>
                  <a:gd name="T82" fmla="*/ 117 w 122"/>
                  <a:gd name="T83" fmla="*/ 88 h 273"/>
                  <a:gd name="T84" fmla="*/ 114 w 122"/>
                  <a:gd name="T85" fmla="*/ 77 h 273"/>
                  <a:gd name="T86" fmla="*/ 110 w 122"/>
                  <a:gd name="T87" fmla="*/ 66 h 273"/>
                  <a:gd name="T88" fmla="*/ 106 w 122"/>
                  <a:gd name="T89" fmla="*/ 57 h 273"/>
                  <a:gd name="T90" fmla="*/ 104 w 122"/>
                  <a:gd name="T91" fmla="*/ 48 h 273"/>
                  <a:gd name="T92" fmla="*/ 103 w 122"/>
                  <a:gd name="T93" fmla="*/ 37 h 273"/>
                  <a:gd name="T94" fmla="*/ 102 w 122"/>
                  <a:gd name="T95" fmla="*/ 27 h 273"/>
                  <a:gd name="T96" fmla="*/ 100 w 122"/>
                  <a:gd name="T97" fmla="*/ 23 h 273"/>
                  <a:gd name="T98" fmla="*/ 98 w 122"/>
                  <a:gd name="T99" fmla="*/ 18 h 273"/>
                  <a:gd name="T100" fmla="*/ 90 w 122"/>
                  <a:gd name="T101" fmla="*/ 15 h 273"/>
                  <a:gd name="T102" fmla="*/ 84 w 122"/>
                  <a:gd name="T103" fmla="*/ 11 h 273"/>
                  <a:gd name="T104" fmla="*/ 77 w 122"/>
                  <a:gd name="T105" fmla="*/ 7 h 273"/>
                  <a:gd name="T106" fmla="*/ 75 w 122"/>
                  <a:gd name="T107" fmla="*/ 2 h 273"/>
                  <a:gd name="T108" fmla="*/ 73 w 122"/>
                  <a:gd name="T109" fmla="*/ 0 h 273"/>
                  <a:gd name="T110" fmla="*/ 73 w 122"/>
                  <a:gd name="T11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273">
                    <a:moveTo>
                      <a:pt x="73" y="0"/>
                    </a:moveTo>
                    <a:lnTo>
                      <a:pt x="71" y="0"/>
                    </a:lnTo>
                    <a:lnTo>
                      <a:pt x="71" y="0"/>
                    </a:lnTo>
                    <a:lnTo>
                      <a:pt x="70" y="0"/>
                    </a:lnTo>
                    <a:lnTo>
                      <a:pt x="70" y="0"/>
                    </a:lnTo>
                    <a:lnTo>
                      <a:pt x="67" y="0"/>
                    </a:lnTo>
                    <a:lnTo>
                      <a:pt x="67" y="0"/>
                    </a:lnTo>
                    <a:lnTo>
                      <a:pt x="64" y="0"/>
                    </a:lnTo>
                    <a:lnTo>
                      <a:pt x="64" y="0"/>
                    </a:lnTo>
                    <a:lnTo>
                      <a:pt x="61" y="0"/>
                    </a:lnTo>
                    <a:lnTo>
                      <a:pt x="61" y="0"/>
                    </a:lnTo>
                    <a:lnTo>
                      <a:pt x="58" y="0"/>
                    </a:lnTo>
                    <a:lnTo>
                      <a:pt x="58" y="0"/>
                    </a:lnTo>
                    <a:lnTo>
                      <a:pt x="55" y="0"/>
                    </a:lnTo>
                    <a:lnTo>
                      <a:pt x="55" y="0"/>
                    </a:lnTo>
                    <a:lnTo>
                      <a:pt x="54" y="0"/>
                    </a:lnTo>
                    <a:lnTo>
                      <a:pt x="54" y="0"/>
                    </a:lnTo>
                    <a:lnTo>
                      <a:pt x="51" y="4"/>
                    </a:lnTo>
                    <a:lnTo>
                      <a:pt x="50" y="4"/>
                    </a:lnTo>
                    <a:lnTo>
                      <a:pt x="47" y="6"/>
                    </a:lnTo>
                    <a:lnTo>
                      <a:pt x="47" y="6"/>
                    </a:lnTo>
                    <a:lnTo>
                      <a:pt x="44" y="9"/>
                    </a:lnTo>
                    <a:lnTo>
                      <a:pt x="44" y="9"/>
                    </a:lnTo>
                    <a:lnTo>
                      <a:pt x="40" y="10"/>
                    </a:lnTo>
                    <a:lnTo>
                      <a:pt x="40" y="10"/>
                    </a:lnTo>
                    <a:lnTo>
                      <a:pt x="38" y="13"/>
                    </a:lnTo>
                    <a:lnTo>
                      <a:pt x="38" y="13"/>
                    </a:lnTo>
                    <a:lnTo>
                      <a:pt x="35" y="15"/>
                    </a:lnTo>
                    <a:lnTo>
                      <a:pt x="35" y="15"/>
                    </a:lnTo>
                    <a:lnTo>
                      <a:pt x="31" y="18"/>
                    </a:lnTo>
                    <a:lnTo>
                      <a:pt x="31" y="18"/>
                    </a:lnTo>
                    <a:lnTo>
                      <a:pt x="29" y="18"/>
                    </a:lnTo>
                    <a:lnTo>
                      <a:pt x="29" y="18"/>
                    </a:lnTo>
                    <a:lnTo>
                      <a:pt x="26" y="21"/>
                    </a:lnTo>
                    <a:lnTo>
                      <a:pt x="26" y="21"/>
                    </a:lnTo>
                    <a:lnTo>
                      <a:pt x="25" y="23"/>
                    </a:lnTo>
                    <a:lnTo>
                      <a:pt x="25" y="23"/>
                    </a:lnTo>
                    <a:lnTo>
                      <a:pt x="22" y="26"/>
                    </a:lnTo>
                    <a:lnTo>
                      <a:pt x="22" y="26"/>
                    </a:lnTo>
                    <a:lnTo>
                      <a:pt x="22" y="28"/>
                    </a:lnTo>
                    <a:lnTo>
                      <a:pt x="22" y="28"/>
                    </a:lnTo>
                    <a:lnTo>
                      <a:pt x="19" y="31"/>
                    </a:lnTo>
                    <a:lnTo>
                      <a:pt x="19" y="33"/>
                    </a:lnTo>
                    <a:lnTo>
                      <a:pt x="19" y="35"/>
                    </a:lnTo>
                    <a:lnTo>
                      <a:pt x="19" y="35"/>
                    </a:lnTo>
                    <a:lnTo>
                      <a:pt x="16" y="39"/>
                    </a:lnTo>
                    <a:lnTo>
                      <a:pt x="16" y="39"/>
                    </a:lnTo>
                    <a:lnTo>
                      <a:pt x="16" y="42"/>
                    </a:lnTo>
                    <a:lnTo>
                      <a:pt x="16" y="42"/>
                    </a:lnTo>
                    <a:lnTo>
                      <a:pt x="13" y="44"/>
                    </a:lnTo>
                    <a:lnTo>
                      <a:pt x="13" y="44"/>
                    </a:lnTo>
                    <a:lnTo>
                      <a:pt x="13" y="44"/>
                    </a:lnTo>
                    <a:lnTo>
                      <a:pt x="13" y="44"/>
                    </a:lnTo>
                    <a:lnTo>
                      <a:pt x="11" y="48"/>
                    </a:lnTo>
                    <a:lnTo>
                      <a:pt x="11" y="48"/>
                    </a:lnTo>
                    <a:lnTo>
                      <a:pt x="11" y="48"/>
                    </a:lnTo>
                    <a:lnTo>
                      <a:pt x="11" y="48"/>
                    </a:lnTo>
                    <a:lnTo>
                      <a:pt x="8" y="51"/>
                    </a:lnTo>
                    <a:lnTo>
                      <a:pt x="8" y="51"/>
                    </a:lnTo>
                    <a:lnTo>
                      <a:pt x="8" y="51"/>
                    </a:lnTo>
                    <a:lnTo>
                      <a:pt x="8" y="51"/>
                    </a:lnTo>
                    <a:lnTo>
                      <a:pt x="8" y="51"/>
                    </a:lnTo>
                    <a:lnTo>
                      <a:pt x="8" y="51"/>
                    </a:lnTo>
                    <a:lnTo>
                      <a:pt x="8" y="51"/>
                    </a:lnTo>
                    <a:lnTo>
                      <a:pt x="8" y="51"/>
                    </a:lnTo>
                    <a:lnTo>
                      <a:pt x="8" y="54"/>
                    </a:lnTo>
                    <a:lnTo>
                      <a:pt x="8" y="56"/>
                    </a:lnTo>
                    <a:lnTo>
                      <a:pt x="8" y="59"/>
                    </a:lnTo>
                    <a:lnTo>
                      <a:pt x="8" y="59"/>
                    </a:lnTo>
                    <a:lnTo>
                      <a:pt x="8" y="62"/>
                    </a:lnTo>
                    <a:lnTo>
                      <a:pt x="8" y="62"/>
                    </a:lnTo>
                    <a:lnTo>
                      <a:pt x="8" y="66"/>
                    </a:lnTo>
                    <a:lnTo>
                      <a:pt x="9" y="66"/>
                    </a:lnTo>
                    <a:lnTo>
                      <a:pt x="9" y="68"/>
                    </a:lnTo>
                    <a:lnTo>
                      <a:pt x="9" y="70"/>
                    </a:lnTo>
                    <a:lnTo>
                      <a:pt x="9" y="72"/>
                    </a:lnTo>
                    <a:lnTo>
                      <a:pt x="12" y="72"/>
                    </a:lnTo>
                    <a:lnTo>
                      <a:pt x="12" y="75"/>
                    </a:lnTo>
                    <a:lnTo>
                      <a:pt x="13" y="75"/>
                    </a:lnTo>
                    <a:lnTo>
                      <a:pt x="13" y="77"/>
                    </a:lnTo>
                    <a:lnTo>
                      <a:pt x="16" y="77"/>
                    </a:lnTo>
                    <a:lnTo>
                      <a:pt x="13" y="79"/>
                    </a:lnTo>
                    <a:lnTo>
                      <a:pt x="13" y="79"/>
                    </a:lnTo>
                    <a:lnTo>
                      <a:pt x="13" y="79"/>
                    </a:lnTo>
                    <a:lnTo>
                      <a:pt x="13" y="79"/>
                    </a:lnTo>
                    <a:lnTo>
                      <a:pt x="11" y="79"/>
                    </a:lnTo>
                    <a:lnTo>
                      <a:pt x="11" y="79"/>
                    </a:lnTo>
                    <a:lnTo>
                      <a:pt x="11" y="79"/>
                    </a:lnTo>
                    <a:lnTo>
                      <a:pt x="11" y="79"/>
                    </a:lnTo>
                    <a:lnTo>
                      <a:pt x="9" y="81"/>
                    </a:lnTo>
                    <a:lnTo>
                      <a:pt x="9" y="81"/>
                    </a:lnTo>
                    <a:lnTo>
                      <a:pt x="9" y="81"/>
                    </a:lnTo>
                    <a:lnTo>
                      <a:pt x="9" y="81"/>
                    </a:lnTo>
                    <a:lnTo>
                      <a:pt x="9" y="81"/>
                    </a:lnTo>
                    <a:lnTo>
                      <a:pt x="9" y="81"/>
                    </a:lnTo>
                    <a:lnTo>
                      <a:pt x="9" y="81"/>
                    </a:lnTo>
                    <a:lnTo>
                      <a:pt x="9" y="81"/>
                    </a:lnTo>
                    <a:lnTo>
                      <a:pt x="9" y="84"/>
                    </a:lnTo>
                    <a:lnTo>
                      <a:pt x="9" y="84"/>
                    </a:lnTo>
                    <a:lnTo>
                      <a:pt x="9" y="85"/>
                    </a:lnTo>
                    <a:lnTo>
                      <a:pt x="9" y="85"/>
                    </a:lnTo>
                    <a:lnTo>
                      <a:pt x="9" y="88"/>
                    </a:lnTo>
                    <a:lnTo>
                      <a:pt x="9" y="88"/>
                    </a:lnTo>
                    <a:lnTo>
                      <a:pt x="9" y="91"/>
                    </a:lnTo>
                    <a:lnTo>
                      <a:pt x="13" y="91"/>
                    </a:lnTo>
                    <a:lnTo>
                      <a:pt x="13" y="94"/>
                    </a:lnTo>
                    <a:lnTo>
                      <a:pt x="13" y="94"/>
                    </a:lnTo>
                    <a:lnTo>
                      <a:pt x="13" y="97"/>
                    </a:lnTo>
                    <a:lnTo>
                      <a:pt x="16" y="97"/>
                    </a:lnTo>
                    <a:lnTo>
                      <a:pt x="16" y="99"/>
                    </a:lnTo>
                    <a:lnTo>
                      <a:pt x="16" y="99"/>
                    </a:lnTo>
                    <a:lnTo>
                      <a:pt x="16" y="99"/>
                    </a:lnTo>
                    <a:lnTo>
                      <a:pt x="19" y="99"/>
                    </a:lnTo>
                    <a:lnTo>
                      <a:pt x="19" y="102"/>
                    </a:lnTo>
                    <a:lnTo>
                      <a:pt x="19" y="102"/>
                    </a:lnTo>
                    <a:lnTo>
                      <a:pt x="19" y="102"/>
                    </a:lnTo>
                    <a:lnTo>
                      <a:pt x="20" y="102"/>
                    </a:lnTo>
                    <a:lnTo>
                      <a:pt x="20" y="104"/>
                    </a:lnTo>
                    <a:lnTo>
                      <a:pt x="20" y="104"/>
                    </a:lnTo>
                    <a:lnTo>
                      <a:pt x="20" y="104"/>
                    </a:lnTo>
                    <a:lnTo>
                      <a:pt x="23" y="104"/>
                    </a:lnTo>
                    <a:lnTo>
                      <a:pt x="23" y="107"/>
                    </a:lnTo>
                    <a:lnTo>
                      <a:pt x="23" y="107"/>
                    </a:lnTo>
                    <a:lnTo>
                      <a:pt x="23" y="107"/>
                    </a:lnTo>
                    <a:lnTo>
                      <a:pt x="25" y="107"/>
                    </a:lnTo>
                    <a:lnTo>
                      <a:pt x="25" y="110"/>
                    </a:lnTo>
                    <a:lnTo>
                      <a:pt x="25" y="110"/>
                    </a:lnTo>
                    <a:lnTo>
                      <a:pt x="25" y="110"/>
                    </a:lnTo>
                    <a:lnTo>
                      <a:pt x="27" y="110"/>
                    </a:lnTo>
                    <a:lnTo>
                      <a:pt x="27" y="112"/>
                    </a:lnTo>
                    <a:lnTo>
                      <a:pt x="27" y="112"/>
                    </a:lnTo>
                    <a:lnTo>
                      <a:pt x="27" y="112"/>
                    </a:lnTo>
                    <a:lnTo>
                      <a:pt x="27" y="112"/>
                    </a:lnTo>
                    <a:lnTo>
                      <a:pt x="27" y="114"/>
                    </a:lnTo>
                    <a:lnTo>
                      <a:pt x="27" y="114"/>
                    </a:lnTo>
                    <a:lnTo>
                      <a:pt x="27" y="114"/>
                    </a:lnTo>
                    <a:lnTo>
                      <a:pt x="29" y="114"/>
                    </a:lnTo>
                    <a:lnTo>
                      <a:pt x="29" y="118"/>
                    </a:lnTo>
                    <a:lnTo>
                      <a:pt x="29" y="118"/>
                    </a:lnTo>
                    <a:lnTo>
                      <a:pt x="29" y="118"/>
                    </a:lnTo>
                    <a:lnTo>
                      <a:pt x="31" y="118"/>
                    </a:lnTo>
                    <a:lnTo>
                      <a:pt x="31" y="118"/>
                    </a:lnTo>
                    <a:lnTo>
                      <a:pt x="31" y="118"/>
                    </a:lnTo>
                    <a:lnTo>
                      <a:pt x="31" y="118"/>
                    </a:lnTo>
                    <a:lnTo>
                      <a:pt x="33" y="118"/>
                    </a:lnTo>
                    <a:lnTo>
                      <a:pt x="33" y="121"/>
                    </a:lnTo>
                    <a:lnTo>
                      <a:pt x="33" y="121"/>
                    </a:lnTo>
                    <a:lnTo>
                      <a:pt x="33" y="121"/>
                    </a:lnTo>
                    <a:lnTo>
                      <a:pt x="33" y="121"/>
                    </a:lnTo>
                    <a:lnTo>
                      <a:pt x="33" y="122"/>
                    </a:lnTo>
                    <a:lnTo>
                      <a:pt x="33" y="122"/>
                    </a:lnTo>
                    <a:lnTo>
                      <a:pt x="33" y="122"/>
                    </a:lnTo>
                    <a:lnTo>
                      <a:pt x="33" y="122"/>
                    </a:lnTo>
                    <a:lnTo>
                      <a:pt x="33" y="124"/>
                    </a:lnTo>
                    <a:lnTo>
                      <a:pt x="33" y="124"/>
                    </a:lnTo>
                    <a:lnTo>
                      <a:pt x="33" y="124"/>
                    </a:lnTo>
                    <a:lnTo>
                      <a:pt x="33" y="124"/>
                    </a:lnTo>
                    <a:lnTo>
                      <a:pt x="33" y="124"/>
                    </a:lnTo>
                    <a:lnTo>
                      <a:pt x="33" y="124"/>
                    </a:lnTo>
                    <a:lnTo>
                      <a:pt x="33" y="124"/>
                    </a:lnTo>
                    <a:lnTo>
                      <a:pt x="35" y="124"/>
                    </a:lnTo>
                    <a:lnTo>
                      <a:pt x="35" y="127"/>
                    </a:lnTo>
                    <a:lnTo>
                      <a:pt x="35" y="127"/>
                    </a:lnTo>
                    <a:lnTo>
                      <a:pt x="35" y="127"/>
                    </a:lnTo>
                    <a:lnTo>
                      <a:pt x="35" y="127"/>
                    </a:lnTo>
                    <a:lnTo>
                      <a:pt x="35" y="130"/>
                    </a:lnTo>
                    <a:lnTo>
                      <a:pt x="35" y="130"/>
                    </a:lnTo>
                    <a:lnTo>
                      <a:pt x="35" y="130"/>
                    </a:lnTo>
                    <a:lnTo>
                      <a:pt x="38" y="130"/>
                    </a:lnTo>
                    <a:lnTo>
                      <a:pt x="38" y="133"/>
                    </a:lnTo>
                    <a:lnTo>
                      <a:pt x="38" y="133"/>
                    </a:lnTo>
                    <a:lnTo>
                      <a:pt x="38" y="133"/>
                    </a:lnTo>
                    <a:lnTo>
                      <a:pt x="42" y="133"/>
                    </a:lnTo>
                    <a:lnTo>
                      <a:pt x="42" y="135"/>
                    </a:lnTo>
                    <a:lnTo>
                      <a:pt x="42" y="135"/>
                    </a:lnTo>
                    <a:lnTo>
                      <a:pt x="42" y="135"/>
                    </a:lnTo>
                    <a:lnTo>
                      <a:pt x="44" y="135"/>
                    </a:lnTo>
                    <a:lnTo>
                      <a:pt x="44" y="136"/>
                    </a:lnTo>
                    <a:lnTo>
                      <a:pt x="44" y="136"/>
                    </a:lnTo>
                    <a:lnTo>
                      <a:pt x="44" y="136"/>
                    </a:lnTo>
                    <a:lnTo>
                      <a:pt x="44" y="136"/>
                    </a:lnTo>
                    <a:lnTo>
                      <a:pt x="44" y="136"/>
                    </a:lnTo>
                    <a:lnTo>
                      <a:pt x="44" y="136"/>
                    </a:lnTo>
                    <a:lnTo>
                      <a:pt x="44" y="136"/>
                    </a:lnTo>
                    <a:lnTo>
                      <a:pt x="44" y="136"/>
                    </a:lnTo>
                    <a:lnTo>
                      <a:pt x="42" y="136"/>
                    </a:lnTo>
                    <a:lnTo>
                      <a:pt x="42" y="136"/>
                    </a:lnTo>
                    <a:lnTo>
                      <a:pt x="42" y="136"/>
                    </a:lnTo>
                    <a:lnTo>
                      <a:pt x="42" y="136"/>
                    </a:lnTo>
                    <a:lnTo>
                      <a:pt x="42" y="136"/>
                    </a:lnTo>
                    <a:lnTo>
                      <a:pt x="42" y="136"/>
                    </a:lnTo>
                    <a:lnTo>
                      <a:pt x="42" y="136"/>
                    </a:lnTo>
                    <a:lnTo>
                      <a:pt x="42" y="136"/>
                    </a:lnTo>
                    <a:lnTo>
                      <a:pt x="42" y="139"/>
                    </a:lnTo>
                    <a:lnTo>
                      <a:pt x="42" y="139"/>
                    </a:lnTo>
                    <a:lnTo>
                      <a:pt x="42" y="141"/>
                    </a:lnTo>
                    <a:lnTo>
                      <a:pt x="42" y="141"/>
                    </a:lnTo>
                    <a:lnTo>
                      <a:pt x="42" y="145"/>
                    </a:lnTo>
                    <a:lnTo>
                      <a:pt x="42" y="147"/>
                    </a:lnTo>
                    <a:lnTo>
                      <a:pt x="42" y="149"/>
                    </a:lnTo>
                    <a:lnTo>
                      <a:pt x="42" y="149"/>
                    </a:lnTo>
                    <a:lnTo>
                      <a:pt x="40" y="153"/>
                    </a:lnTo>
                    <a:lnTo>
                      <a:pt x="40" y="156"/>
                    </a:lnTo>
                    <a:lnTo>
                      <a:pt x="40" y="159"/>
                    </a:lnTo>
                    <a:lnTo>
                      <a:pt x="40" y="160"/>
                    </a:lnTo>
                    <a:lnTo>
                      <a:pt x="40" y="163"/>
                    </a:lnTo>
                    <a:lnTo>
                      <a:pt x="40" y="165"/>
                    </a:lnTo>
                    <a:lnTo>
                      <a:pt x="40" y="168"/>
                    </a:lnTo>
                    <a:lnTo>
                      <a:pt x="40" y="168"/>
                    </a:lnTo>
                    <a:lnTo>
                      <a:pt x="38" y="171"/>
                    </a:lnTo>
                    <a:lnTo>
                      <a:pt x="38" y="171"/>
                    </a:lnTo>
                    <a:lnTo>
                      <a:pt x="35" y="171"/>
                    </a:lnTo>
                    <a:lnTo>
                      <a:pt x="33" y="171"/>
                    </a:lnTo>
                    <a:lnTo>
                      <a:pt x="29" y="174"/>
                    </a:lnTo>
                    <a:lnTo>
                      <a:pt x="25" y="174"/>
                    </a:lnTo>
                    <a:lnTo>
                      <a:pt x="22" y="174"/>
                    </a:lnTo>
                    <a:lnTo>
                      <a:pt x="19" y="174"/>
                    </a:lnTo>
                    <a:lnTo>
                      <a:pt x="14" y="178"/>
                    </a:lnTo>
                    <a:lnTo>
                      <a:pt x="11" y="178"/>
                    </a:lnTo>
                    <a:lnTo>
                      <a:pt x="8" y="178"/>
                    </a:lnTo>
                    <a:lnTo>
                      <a:pt x="5" y="178"/>
                    </a:lnTo>
                    <a:lnTo>
                      <a:pt x="2" y="180"/>
                    </a:lnTo>
                    <a:lnTo>
                      <a:pt x="0" y="180"/>
                    </a:lnTo>
                    <a:lnTo>
                      <a:pt x="0" y="180"/>
                    </a:lnTo>
                    <a:lnTo>
                      <a:pt x="0" y="180"/>
                    </a:lnTo>
                    <a:lnTo>
                      <a:pt x="0" y="182"/>
                    </a:lnTo>
                    <a:lnTo>
                      <a:pt x="4" y="186"/>
                    </a:lnTo>
                    <a:lnTo>
                      <a:pt x="8" y="191"/>
                    </a:lnTo>
                    <a:lnTo>
                      <a:pt x="14" y="197"/>
                    </a:lnTo>
                    <a:lnTo>
                      <a:pt x="20" y="205"/>
                    </a:lnTo>
                    <a:lnTo>
                      <a:pt x="27" y="213"/>
                    </a:lnTo>
                    <a:lnTo>
                      <a:pt x="35" y="222"/>
                    </a:lnTo>
                    <a:lnTo>
                      <a:pt x="44" y="228"/>
                    </a:lnTo>
                    <a:lnTo>
                      <a:pt x="51" y="237"/>
                    </a:lnTo>
                    <a:lnTo>
                      <a:pt x="59" y="245"/>
                    </a:lnTo>
                    <a:lnTo>
                      <a:pt x="66" y="252"/>
                    </a:lnTo>
                    <a:lnTo>
                      <a:pt x="73" y="259"/>
                    </a:lnTo>
                    <a:lnTo>
                      <a:pt x="79" y="265"/>
                    </a:lnTo>
                    <a:lnTo>
                      <a:pt x="84" y="269"/>
                    </a:lnTo>
                    <a:lnTo>
                      <a:pt x="87" y="272"/>
                    </a:lnTo>
                    <a:lnTo>
                      <a:pt x="90" y="271"/>
                    </a:lnTo>
                    <a:lnTo>
                      <a:pt x="90" y="271"/>
                    </a:lnTo>
                    <a:lnTo>
                      <a:pt x="91" y="269"/>
                    </a:lnTo>
                    <a:lnTo>
                      <a:pt x="91" y="266"/>
                    </a:lnTo>
                    <a:lnTo>
                      <a:pt x="94" y="259"/>
                    </a:lnTo>
                    <a:lnTo>
                      <a:pt x="96" y="255"/>
                    </a:lnTo>
                    <a:lnTo>
                      <a:pt x="99" y="247"/>
                    </a:lnTo>
                    <a:lnTo>
                      <a:pt x="102" y="241"/>
                    </a:lnTo>
                    <a:lnTo>
                      <a:pt x="106" y="232"/>
                    </a:lnTo>
                    <a:lnTo>
                      <a:pt x="108" y="226"/>
                    </a:lnTo>
                    <a:lnTo>
                      <a:pt x="110" y="216"/>
                    </a:lnTo>
                    <a:lnTo>
                      <a:pt x="112" y="208"/>
                    </a:lnTo>
                    <a:lnTo>
                      <a:pt x="116" y="199"/>
                    </a:lnTo>
                    <a:lnTo>
                      <a:pt x="116" y="193"/>
                    </a:lnTo>
                    <a:lnTo>
                      <a:pt x="119" y="184"/>
                    </a:lnTo>
                    <a:lnTo>
                      <a:pt x="119" y="178"/>
                    </a:lnTo>
                    <a:lnTo>
                      <a:pt x="121" y="169"/>
                    </a:lnTo>
                    <a:lnTo>
                      <a:pt x="119" y="168"/>
                    </a:lnTo>
                    <a:lnTo>
                      <a:pt x="119" y="165"/>
                    </a:lnTo>
                    <a:lnTo>
                      <a:pt x="116" y="164"/>
                    </a:lnTo>
                    <a:lnTo>
                      <a:pt x="116" y="161"/>
                    </a:lnTo>
                    <a:lnTo>
                      <a:pt x="112" y="161"/>
                    </a:lnTo>
                    <a:lnTo>
                      <a:pt x="110" y="160"/>
                    </a:lnTo>
                    <a:lnTo>
                      <a:pt x="108" y="160"/>
                    </a:lnTo>
                    <a:lnTo>
                      <a:pt x="108" y="157"/>
                    </a:lnTo>
                    <a:lnTo>
                      <a:pt x="104" y="157"/>
                    </a:lnTo>
                    <a:lnTo>
                      <a:pt x="101" y="157"/>
                    </a:lnTo>
                    <a:lnTo>
                      <a:pt x="98" y="157"/>
                    </a:lnTo>
                    <a:lnTo>
                      <a:pt x="98" y="157"/>
                    </a:lnTo>
                    <a:lnTo>
                      <a:pt x="95" y="157"/>
                    </a:lnTo>
                    <a:lnTo>
                      <a:pt x="95" y="157"/>
                    </a:lnTo>
                    <a:lnTo>
                      <a:pt x="95" y="157"/>
                    </a:lnTo>
                    <a:lnTo>
                      <a:pt x="95" y="156"/>
                    </a:lnTo>
                    <a:lnTo>
                      <a:pt x="93" y="156"/>
                    </a:lnTo>
                    <a:lnTo>
                      <a:pt x="93" y="156"/>
                    </a:lnTo>
                    <a:lnTo>
                      <a:pt x="92" y="156"/>
                    </a:lnTo>
                    <a:lnTo>
                      <a:pt x="92" y="153"/>
                    </a:lnTo>
                    <a:lnTo>
                      <a:pt x="89" y="153"/>
                    </a:lnTo>
                    <a:lnTo>
                      <a:pt x="89" y="152"/>
                    </a:lnTo>
                    <a:lnTo>
                      <a:pt x="89" y="152"/>
                    </a:lnTo>
                    <a:lnTo>
                      <a:pt x="89" y="149"/>
                    </a:lnTo>
                    <a:lnTo>
                      <a:pt x="86" y="149"/>
                    </a:lnTo>
                    <a:lnTo>
                      <a:pt x="86" y="145"/>
                    </a:lnTo>
                    <a:lnTo>
                      <a:pt x="86" y="145"/>
                    </a:lnTo>
                    <a:lnTo>
                      <a:pt x="86" y="143"/>
                    </a:lnTo>
                    <a:lnTo>
                      <a:pt x="86" y="143"/>
                    </a:lnTo>
                    <a:lnTo>
                      <a:pt x="86" y="139"/>
                    </a:lnTo>
                    <a:lnTo>
                      <a:pt x="86" y="139"/>
                    </a:lnTo>
                    <a:lnTo>
                      <a:pt x="87" y="136"/>
                    </a:lnTo>
                    <a:lnTo>
                      <a:pt x="87" y="136"/>
                    </a:lnTo>
                    <a:lnTo>
                      <a:pt x="87" y="136"/>
                    </a:lnTo>
                    <a:lnTo>
                      <a:pt x="87" y="136"/>
                    </a:lnTo>
                    <a:lnTo>
                      <a:pt x="89" y="134"/>
                    </a:lnTo>
                    <a:lnTo>
                      <a:pt x="89" y="134"/>
                    </a:lnTo>
                    <a:lnTo>
                      <a:pt x="89" y="134"/>
                    </a:lnTo>
                    <a:lnTo>
                      <a:pt x="89" y="134"/>
                    </a:lnTo>
                    <a:lnTo>
                      <a:pt x="92" y="131"/>
                    </a:lnTo>
                    <a:lnTo>
                      <a:pt x="92" y="131"/>
                    </a:lnTo>
                    <a:lnTo>
                      <a:pt x="92" y="131"/>
                    </a:lnTo>
                    <a:lnTo>
                      <a:pt x="92" y="131"/>
                    </a:lnTo>
                    <a:lnTo>
                      <a:pt x="95" y="128"/>
                    </a:lnTo>
                    <a:lnTo>
                      <a:pt x="95" y="128"/>
                    </a:lnTo>
                    <a:lnTo>
                      <a:pt x="96" y="128"/>
                    </a:lnTo>
                    <a:lnTo>
                      <a:pt x="96" y="128"/>
                    </a:lnTo>
                    <a:lnTo>
                      <a:pt x="99" y="125"/>
                    </a:lnTo>
                    <a:lnTo>
                      <a:pt x="99" y="125"/>
                    </a:lnTo>
                    <a:lnTo>
                      <a:pt x="99" y="125"/>
                    </a:lnTo>
                    <a:lnTo>
                      <a:pt x="99" y="125"/>
                    </a:lnTo>
                    <a:lnTo>
                      <a:pt x="100" y="125"/>
                    </a:lnTo>
                    <a:lnTo>
                      <a:pt x="100" y="125"/>
                    </a:lnTo>
                    <a:lnTo>
                      <a:pt x="100" y="125"/>
                    </a:lnTo>
                    <a:lnTo>
                      <a:pt x="100" y="125"/>
                    </a:lnTo>
                    <a:lnTo>
                      <a:pt x="103" y="123"/>
                    </a:lnTo>
                    <a:lnTo>
                      <a:pt x="103" y="123"/>
                    </a:lnTo>
                    <a:lnTo>
                      <a:pt x="103" y="123"/>
                    </a:lnTo>
                    <a:lnTo>
                      <a:pt x="103" y="123"/>
                    </a:lnTo>
                    <a:lnTo>
                      <a:pt x="104" y="121"/>
                    </a:lnTo>
                    <a:lnTo>
                      <a:pt x="104" y="121"/>
                    </a:lnTo>
                    <a:lnTo>
                      <a:pt x="104" y="121"/>
                    </a:lnTo>
                    <a:lnTo>
                      <a:pt x="104" y="121"/>
                    </a:lnTo>
                    <a:lnTo>
                      <a:pt x="108" y="118"/>
                    </a:lnTo>
                    <a:lnTo>
                      <a:pt x="108" y="118"/>
                    </a:lnTo>
                    <a:lnTo>
                      <a:pt x="108" y="117"/>
                    </a:lnTo>
                    <a:lnTo>
                      <a:pt x="108" y="117"/>
                    </a:lnTo>
                    <a:lnTo>
                      <a:pt x="110" y="114"/>
                    </a:lnTo>
                    <a:lnTo>
                      <a:pt x="110" y="114"/>
                    </a:lnTo>
                    <a:lnTo>
                      <a:pt x="110" y="110"/>
                    </a:lnTo>
                    <a:lnTo>
                      <a:pt x="110" y="107"/>
                    </a:lnTo>
                    <a:lnTo>
                      <a:pt x="112" y="104"/>
                    </a:lnTo>
                    <a:lnTo>
                      <a:pt x="112" y="103"/>
                    </a:lnTo>
                    <a:lnTo>
                      <a:pt x="112" y="101"/>
                    </a:lnTo>
                    <a:lnTo>
                      <a:pt x="112" y="97"/>
                    </a:lnTo>
                    <a:lnTo>
                      <a:pt x="116" y="94"/>
                    </a:lnTo>
                    <a:lnTo>
                      <a:pt x="116" y="93"/>
                    </a:lnTo>
                    <a:lnTo>
                      <a:pt x="117" y="90"/>
                    </a:lnTo>
                    <a:lnTo>
                      <a:pt x="117" y="88"/>
                    </a:lnTo>
                    <a:lnTo>
                      <a:pt x="119" y="85"/>
                    </a:lnTo>
                    <a:lnTo>
                      <a:pt x="117" y="85"/>
                    </a:lnTo>
                    <a:lnTo>
                      <a:pt x="117" y="85"/>
                    </a:lnTo>
                    <a:lnTo>
                      <a:pt x="117" y="85"/>
                    </a:lnTo>
                    <a:lnTo>
                      <a:pt x="117" y="81"/>
                    </a:lnTo>
                    <a:lnTo>
                      <a:pt x="114" y="81"/>
                    </a:lnTo>
                    <a:lnTo>
                      <a:pt x="114" y="79"/>
                    </a:lnTo>
                    <a:lnTo>
                      <a:pt x="114" y="77"/>
                    </a:lnTo>
                    <a:lnTo>
                      <a:pt x="114" y="75"/>
                    </a:lnTo>
                    <a:lnTo>
                      <a:pt x="110" y="75"/>
                    </a:lnTo>
                    <a:lnTo>
                      <a:pt x="110" y="72"/>
                    </a:lnTo>
                    <a:lnTo>
                      <a:pt x="110" y="72"/>
                    </a:lnTo>
                    <a:lnTo>
                      <a:pt x="110" y="68"/>
                    </a:lnTo>
                    <a:lnTo>
                      <a:pt x="110" y="68"/>
                    </a:lnTo>
                    <a:lnTo>
                      <a:pt x="110" y="66"/>
                    </a:lnTo>
                    <a:lnTo>
                      <a:pt x="110" y="66"/>
                    </a:lnTo>
                    <a:lnTo>
                      <a:pt x="110" y="62"/>
                    </a:lnTo>
                    <a:lnTo>
                      <a:pt x="106" y="62"/>
                    </a:lnTo>
                    <a:lnTo>
                      <a:pt x="106" y="62"/>
                    </a:lnTo>
                    <a:lnTo>
                      <a:pt x="106" y="62"/>
                    </a:lnTo>
                    <a:lnTo>
                      <a:pt x="106" y="59"/>
                    </a:lnTo>
                    <a:lnTo>
                      <a:pt x="106" y="59"/>
                    </a:lnTo>
                    <a:lnTo>
                      <a:pt x="106" y="57"/>
                    </a:lnTo>
                    <a:lnTo>
                      <a:pt x="106" y="57"/>
                    </a:lnTo>
                    <a:lnTo>
                      <a:pt x="106" y="54"/>
                    </a:lnTo>
                    <a:lnTo>
                      <a:pt x="104" y="54"/>
                    </a:lnTo>
                    <a:lnTo>
                      <a:pt x="104" y="53"/>
                    </a:lnTo>
                    <a:lnTo>
                      <a:pt x="104" y="53"/>
                    </a:lnTo>
                    <a:lnTo>
                      <a:pt x="104" y="50"/>
                    </a:lnTo>
                    <a:lnTo>
                      <a:pt x="104" y="50"/>
                    </a:lnTo>
                    <a:lnTo>
                      <a:pt x="104" y="48"/>
                    </a:lnTo>
                    <a:lnTo>
                      <a:pt x="104" y="48"/>
                    </a:lnTo>
                    <a:lnTo>
                      <a:pt x="104" y="44"/>
                    </a:lnTo>
                    <a:lnTo>
                      <a:pt x="103" y="44"/>
                    </a:lnTo>
                    <a:lnTo>
                      <a:pt x="103" y="44"/>
                    </a:lnTo>
                    <a:lnTo>
                      <a:pt x="103" y="44"/>
                    </a:lnTo>
                    <a:lnTo>
                      <a:pt x="103" y="41"/>
                    </a:lnTo>
                    <a:lnTo>
                      <a:pt x="103" y="41"/>
                    </a:lnTo>
                    <a:lnTo>
                      <a:pt x="103" y="37"/>
                    </a:lnTo>
                    <a:lnTo>
                      <a:pt x="103" y="37"/>
                    </a:lnTo>
                    <a:lnTo>
                      <a:pt x="103" y="35"/>
                    </a:lnTo>
                    <a:lnTo>
                      <a:pt x="102" y="35"/>
                    </a:lnTo>
                    <a:lnTo>
                      <a:pt x="102" y="33"/>
                    </a:lnTo>
                    <a:lnTo>
                      <a:pt x="102" y="33"/>
                    </a:lnTo>
                    <a:lnTo>
                      <a:pt x="102" y="29"/>
                    </a:lnTo>
                    <a:lnTo>
                      <a:pt x="102" y="29"/>
                    </a:lnTo>
                    <a:lnTo>
                      <a:pt x="102" y="27"/>
                    </a:lnTo>
                    <a:lnTo>
                      <a:pt x="102" y="27"/>
                    </a:lnTo>
                    <a:lnTo>
                      <a:pt x="102" y="24"/>
                    </a:lnTo>
                    <a:lnTo>
                      <a:pt x="100" y="24"/>
                    </a:lnTo>
                    <a:lnTo>
                      <a:pt x="100" y="24"/>
                    </a:lnTo>
                    <a:lnTo>
                      <a:pt x="100" y="24"/>
                    </a:lnTo>
                    <a:lnTo>
                      <a:pt x="100" y="23"/>
                    </a:lnTo>
                    <a:lnTo>
                      <a:pt x="100" y="23"/>
                    </a:lnTo>
                    <a:lnTo>
                      <a:pt x="100" y="23"/>
                    </a:lnTo>
                    <a:lnTo>
                      <a:pt x="100" y="23"/>
                    </a:lnTo>
                    <a:lnTo>
                      <a:pt x="100" y="20"/>
                    </a:lnTo>
                    <a:lnTo>
                      <a:pt x="98" y="20"/>
                    </a:lnTo>
                    <a:lnTo>
                      <a:pt x="98" y="20"/>
                    </a:lnTo>
                    <a:lnTo>
                      <a:pt x="98" y="20"/>
                    </a:lnTo>
                    <a:lnTo>
                      <a:pt x="98" y="18"/>
                    </a:lnTo>
                    <a:lnTo>
                      <a:pt x="98" y="18"/>
                    </a:lnTo>
                    <a:lnTo>
                      <a:pt x="98" y="18"/>
                    </a:lnTo>
                    <a:lnTo>
                      <a:pt x="98" y="18"/>
                    </a:lnTo>
                    <a:lnTo>
                      <a:pt x="98" y="15"/>
                    </a:lnTo>
                    <a:lnTo>
                      <a:pt x="95" y="15"/>
                    </a:lnTo>
                    <a:lnTo>
                      <a:pt x="95" y="15"/>
                    </a:lnTo>
                    <a:lnTo>
                      <a:pt x="93" y="15"/>
                    </a:lnTo>
                    <a:lnTo>
                      <a:pt x="93" y="15"/>
                    </a:lnTo>
                    <a:lnTo>
                      <a:pt x="90" y="15"/>
                    </a:lnTo>
                    <a:lnTo>
                      <a:pt x="90" y="15"/>
                    </a:lnTo>
                    <a:lnTo>
                      <a:pt x="90" y="15"/>
                    </a:lnTo>
                    <a:lnTo>
                      <a:pt x="90" y="12"/>
                    </a:lnTo>
                    <a:lnTo>
                      <a:pt x="87" y="12"/>
                    </a:lnTo>
                    <a:lnTo>
                      <a:pt x="87" y="12"/>
                    </a:lnTo>
                    <a:lnTo>
                      <a:pt x="86" y="12"/>
                    </a:lnTo>
                    <a:lnTo>
                      <a:pt x="86" y="11"/>
                    </a:lnTo>
                    <a:lnTo>
                      <a:pt x="84" y="11"/>
                    </a:lnTo>
                    <a:lnTo>
                      <a:pt x="84" y="11"/>
                    </a:lnTo>
                    <a:lnTo>
                      <a:pt x="84" y="11"/>
                    </a:lnTo>
                    <a:lnTo>
                      <a:pt x="84" y="8"/>
                    </a:lnTo>
                    <a:lnTo>
                      <a:pt x="81" y="8"/>
                    </a:lnTo>
                    <a:lnTo>
                      <a:pt x="81" y="8"/>
                    </a:lnTo>
                    <a:lnTo>
                      <a:pt x="81" y="8"/>
                    </a:lnTo>
                    <a:lnTo>
                      <a:pt x="81" y="7"/>
                    </a:lnTo>
                    <a:lnTo>
                      <a:pt x="77" y="7"/>
                    </a:lnTo>
                    <a:lnTo>
                      <a:pt x="77" y="7"/>
                    </a:lnTo>
                    <a:lnTo>
                      <a:pt x="77" y="7"/>
                    </a:lnTo>
                    <a:lnTo>
                      <a:pt x="77" y="4"/>
                    </a:lnTo>
                    <a:lnTo>
                      <a:pt x="75" y="4"/>
                    </a:lnTo>
                    <a:lnTo>
                      <a:pt x="75" y="4"/>
                    </a:lnTo>
                    <a:lnTo>
                      <a:pt x="75" y="4"/>
                    </a:lnTo>
                    <a:lnTo>
                      <a:pt x="75" y="2"/>
                    </a:lnTo>
                    <a:lnTo>
                      <a:pt x="75" y="2"/>
                    </a:lnTo>
                    <a:lnTo>
                      <a:pt x="75" y="2"/>
                    </a:lnTo>
                    <a:lnTo>
                      <a:pt x="75" y="2"/>
                    </a:lnTo>
                    <a:lnTo>
                      <a:pt x="75"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lnTo>
                      <a:pt x="73" y="0"/>
                    </a:lnTo>
                  </a:path>
                </a:pathLst>
              </a:custGeom>
              <a:solidFill>
                <a:srgbClr val="FFC28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7" name="その他">
                <a:extLst>
                  <a:ext uri="{FF2B5EF4-FFF2-40B4-BE49-F238E27FC236}">
                    <a16:creationId xmlns:a16="http://schemas.microsoft.com/office/drawing/2014/main" id="{A3CEC445-DA56-4431-A42A-B080D6385D27}"/>
                  </a:ext>
                </a:extLst>
              </p:cNvPr>
              <p:cNvSpPr>
                <a:spLocks/>
              </p:cNvSpPr>
              <p:nvPr/>
            </p:nvSpPr>
            <p:spPr bwMode="auto">
              <a:xfrm>
                <a:off x="87" y="57"/>
                <a:ext cx="33" cy="43"/>
              </a:xfrm>
              <a:custGeom>
                <a:avLst/>
                <a:gdLst>
                  <a:gd name="T0" fmla="*/ 16 w 33"/>
                  <a:gd name="T1" fmla="*/ 2 h 43"/>
                  <a:gd name="T2" fmla="*/ 16 w 33"/>
                  <a:gd name="T3" fmla="*/ 2 h 43"/>
                  <a:gd name="T4" fmla="*/ 16 w 33"/>
                  <a:gd name="T5" fmla="*/ 3 h 43"/>
                  <a:gd name="T6" fmla="*/ 16 w 33"/>
                  <a:gd name="T7" fmla="*/ 3 h 43"/>
                  <a:gd name="T8" fmla="*/ 16 w 33"/>
                  <a:gd name="T9" fmla="*/ 6 h 43"/>
                  <a:gd name="T10" fmla="*/ 16 w 33"/>
                  <a:gd name="T11" fmla="*/ 6 h 43"/>
                  <a:gd name="T12" fmla="*/ 16 w 33"/>
                  <a:gd name="T13" fmla="*/ 6 h 43"/>
                  <a:gd name="T14" fmla="*/ 16 w 33"/>
                  <a:gd name="T15" fmla="*/ 6 h 43"/>
                  <a:gd name="T16" fmla="*/ 18 w 33"/>
                  <a:gd name="T17" fmla="*/ 9 h 43"/>
                  <a:gd name="T18" fmla="*/ 18 w 33"/>
                  <a:gd name="T19" fmla="*/ 12 h 43"/>
                  <a:gd name="T20" fmla="*/ 18 w 33"/>
                  <a:gd name="T21" fmla="*/ 15 h 43"/>
                  <a:gd name="T22" fmla="*/ 18 w 33"/>
                  <a:gd name="T23" fmla="*/ 18 h 43"/>
                  <a:gd name="T24" fmla="*/ 22 w 33"/>
                  <a:gd name="T25" fmla="*/ 22 h 43"/>
                  <a:gd name="T26" fmla="*/ 22 w 33"/>
                  <a:gd name="T27" fmla="*/ 25 h 43"/>
                  <a:gd name="T28" fmla="*/ 25 w 33"/>
                  <a:gd name="T29" fmla="*/ 29 h 43"/>
                  <a:gd name="T30" fmla="*/ 27 w 33"/>
                  <a:gd name="T31" fmla="*/ 29 h 43"/>
                  <a:gd name="T32" fmla="*/ 30 w 33"/>
                  <a:gd name="T33" fmla="*/ 31 h 43"/>
                  <a:gd name="T34" fmla="*/ 30 w 33"/>
                  <a:gd name="T35" fmla="*/ 31 h 43"/>
                  <a:gd name="T36" fmla="*/ 30 w 33"/>
                  <a:gd name="T37" fmla="*/ 33 h 43"/>
                  <a:gd name="T38" fmla="*/ 30 w 33"/>
                  <a:gd name="T39" fmla="*/ 33 h 43"/>
                  <a:gd name="T40" fmla="*/ 30 w 33"/>
                  <a:gd name="T41" fmla="*/ 37 h 43"/>
                  <a:gd name="T42" fmla="*/ 30 w 33"/>
                  <a:gd name="T43" fmla="*/ 37 h 43"/>
                  <a:gd name="T44" fmla="*/ 30 w 33"/>
                  <a:gd name="T45" fmla="*/ 38 h 43"/>
                  <a:gd name="T46" fmla="*/ 30 w 33"/>
                  <a:gd name="T47" fmla="*/ 38 h 43"/>
                  <a:gd name="T48" fmla="*/ 29 w 33"/>
                  <a:gd name="T49" fmla="*/ 41 h 43"/>
                  <a:gd name="T50" fmla="*/ 29 w 33"/>
                  <a:gd name="T51" fmla="*/ 41 h 43"/>
                  <a:gd name="T52" fmla="*/ 27 w 33"/>
                  <a:gd name="T53" fmla="*/ 41 h 43"/>
                  <a:gd name="T54" fmla="*/ 27 w 33"/>
                  <a:gd name="T55" fmla="*/ 41 h 43"/>
                  <a:gd name="T56" fmla="*/ 25 w 33"/>
                  <a:gd name="T57" fmla="*/ 42 h 43"/>
                  <a:gd name="T58" fmla="*/ 25 w 33"/>
                  <a:gd name="T59" fmla="*/ 42 h 43"/>
                  <a:gd name="T60" fmla="*/ 25 w 33"/>
                  <a:gd name="T61" fmla="*/ 42 h 43"/>
                  <a:gd name="T62" fmla="*/ 25 w 33"/>
                  <a:gd name="T63" fmla="*/ 42 h 43"/>
                  <a:gd name="T64" fmla="*/ 22 w 33"/>
                  <a:gd name="T65" fmla="*/ 42 h 43"/>
                  <a:gd name="T66" fmla="*/ 18 w 33"/>
                  <a:gd name="T67" fmla="*/ 42 h 43"/>
                  <a:gd name="T68" fmla="*/ 16 w 33"/>
                  <a:gd name="T69" fmla="*/ 42 h 43"/>
                  <a:gd name="T70" fmla="*/ 13 w 33"/>
                  <a:gd name="T71" fmla="*/ 42 h 43"/>
                  <a:gd name="T72" fmla="*/ 10 w 33"/>
                  <a:gd name="T73" fmla="*/ 39 h 43"/>
                  <a:gd name="T74" fmla="*/ 9 w 33"/>
                  <a:gd name="T75" fmla="*/ 39 h 43"/>
                  <a:gd name="T76" fmla="*/ 9 w 33"/>
                  <a:gd name="T77" fmla="*/ 37 h 43"/>
                  <a:gd name="T78" fmla="*/ 9 w 33"/>
                  <a:gd name="T79" fmla="*/ 37 h 43"/>
                  <a:gd name="T80" fmla="*/ 5 w 33"/>
                  <a:gd name="T81" fmla="*/ 35 h 43"/>
                  <a:gd name="T82" fmla="*/ 5 w 33"/>
                  <a:gd name="T83" fmla="*/ 35 h 43"/>
                  <a:gd name="T84" fmla="*/ 3 w 33"/>
                  <a:gd name="T85" fmla="*/ 35 h 43"/>
                  <a:gd name="T86" fmla="*/ 3 w 33"/>
                  <a:gd name="T87" fmla="*/ 35 h 43"/>
                  <a:gd name="T88" fmla="*/ 0 w 33"/>
                  <a:gd name="T89" fmla="*/ 31 h 43"/>
                  <a:gd name="T90" fmla="*/ 0 w 33"/>
                  <a:gd name="T91" fmla="*/ 31 h 43"/>
                  <a:gd name="T92" fmla="*/ 0 w 33"/>
                  <a:gd name="T93" fmla="*/ 29 h 43"/>
                  <a:gd name="T94" fmla="*/ 0 w 33"/>
                  <a:gd name="T95" fmla="*/ 29 h 43"/>
                  <a:gd name="T96" fmla="*/ 0 w 33"/>
                  <a:gd name="T97" fmla="*/ 27 h 43"/>
                  <a:gd name="T98" fmla="*/ 0 w 33"/>
                  <a:gd name="T99" fmla="*/ 27 h 43"/>
                  <a:gd name="T100" fmla="*/ 0 w 33"/>
                  <a:gd name="T101" fmla="*/ 25 h 43"/>
                  <a:gd name="T102" fmla="*/ 0 w 33"/>
                  <a:gd name="T103" fmla="*/ 25 h 43"/>
                  <a:gd name="T104" fmla="*/ 0 w 33"/>
                  <a:gd name="T105" fmla="*/ 22 h 43"/>
                  <a:gd name="T106" fmla="*/ 0 w 33"/>
                  <a:gd name="T107" fmla="*/ 22 h 43"/>
                  <a:gd name="T108" fmla="*/ 0 w 33"/>
                  <a:gd name="T109" fmla="*/ 20 h 43"/>
                  <a:gd name="T110" fmla="*/ 0 w 33"/>
                  <a:gd name="T111"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43">
                    <a:moveTo>
                      <a:pt x="16" y="0"/>
                    </a:moveTo>
                    <a:lnTo>
                      <a:pt x="16" y="2"/>
                    </a:lnTo>
                    <a:lnTo>
                      <a:pt x="16" y="2"/>
                    </a:lnTo>
                    <a:lnTo>
                      <a:pt x="16" y="2"/>
                    </a:lnTo>
                    <a:lnTo>
                      <a:pt x="16" y="2"/>
                    </a:lnTo>
                    <a:lnTo>
                      <a:pt x="16" y="3"/>
                    </a:lnTo>
                    <a:lnTo>
                      <a:pt x="16" y="3"/>
                    </a:lnTo>
                    <a:lnTo>
                      <a:pt x="16" y="3"/>
                    </a:lnTo>
                    <a:lnTo>
                      <a:pt x="16" y="3"/>
                    </a:lnTo>
                    <a:lnTo>
                      <a:pt x="16" y="6"/>
                    </a:lnTo>
                    <a:lnTo>
                      <a:pt x="16" y="6"/>
                    </a:lnTo>
                    <a:lnTo>
                      <a:pt x="16" y="6"/>
                    </a:lnTo>
                    <a:lnTo>
                      <a:pt x="16" y="6"/>
                    </a:lnTo>
                    <a:lnTo>
                      <a:pt x="16" y="6"/>
                    </a:lnTo>
                    <a:lnTo>
                      <a:pt x="16" y="6"/>
                    </a:lnTo>
                    <a:lnTo>
                      <a:pt x="16" y="6"/>
                    </a:lnTo>
                    <a:lnTo>
                      <a:pt x="18" y="6"/>
                    </a:lnTo>
                    <a:lnTo>
                      <a:pt x="18" y="9"/>
                    </a:lnTo>
                    <a:lnTo>
                      <a:pt x="18" y="9"/>
                    </a:lnTo>
                    <a:lnTo>
                      <a:pt x="18" y="12"/>
                    </a:lnTo>
                    <a:lnTo>
                      <a:pt x="18" y="12"/>
                    </a:lnTo>
                    <a:lnTo>
                      <a:pt x="18" y="15"/>
                    </a:lnTo>
                    <a:lnTo>
                      <a:pt x="18" y="15"/>
                    </a:lnTo>
                    <a:lnTo>
                      <a:pt x="18" y="18"/>
                    </a:lnTo>
                    <a:lnTo>
                      <a:pt x="22" y="18"/>
                    </a:lnTo>
                    <a:lnTo>
                      <a:pt x="22" y="22"/>
                    </a:lnTo>
                    <a:lnTo>
                      <a:pt x="22" y="22"/>
                    </a:lnTo>
                    <a:lnTo>
                      <a:pt x="22" y="25"/>
                    </a:lnTo>
                    <a:lnTo>
                      <a:pt x="25" y="25"/>
                    </a:lnTo>
                    <a:lnTo>
                      <a:pt x="25" y="29"/>
                    </a:lnTo>
                    <a:lnTo>
                      <a:pt x="27" y="29"/>
                    </a:lnTo>
                    <a:lnTo>
                      <a:pt x="27" y="29"/>
                    </a:lnTo>
                    <a:lnTo>
                      <a:pt x="30" y="29"/>
                    </a:lnTo>
                    <a:lnTo>
                      <a:pt x="30" y="31"/>
                    </a:lnTo>
                    <a:lnTo>
                      <a:pt x="30" y="31"/>
                    </a:lnTo>
                    <a:lnTo>
                      <a:pt x="30" y="31"/>
                    </a:lnTo>
                    <a:lnTo>
                      <a:pt x="30" y="31"/>
                    </a:lnTo>
                    <a:lnTo>
                      <a:pt x="30" y="33"/>
                    </a:lnTo>
                    <a:lnTo>
                      <a:pt x="30" y="33"/>
                    </a:lnTo>
                    <a:lnTo>
                      <a:pt x="30" y="33"/>
                    </a:lnTo>
                    <a:lnTo>
                      <a:pt x="30" y="33"/>
                    </a:lnTo>
                    <a:lnTo>
                      <a:pt x="30" y="37"/>
                    </a:lnTo>
                    <a:lnTo>
                      <a:pt x="30" y="37"/>
                    </a:lnTo>
                    <a:lnTo>
                      <a:pt x="30" y="37"/>
                    </a:lnTo>
                    <a:lnTo>
                      <a:pt x="30" y="37"/>
                    </a:lnTo>
                    <a:lnTo>
                      <a:pt x="30" y="38"/>
                    </a:lnTo>
                    <a:lnTo>
                      <a:pt x="30" y="38"/>
                    </a:lnTo>
                    <a:lnTo>
                      <a:pt x="30" y="38"/>
                    </a:lnTo>
                    <a:lnTo>
                      <a:pt x="32" y="38"/>
                    </a:lnTo>
                    <a:lnTo>
                      <a:pt x="29" y="41"/>
                    </a:lnTo>
                    <a:lnTo>
                      <a:pt x="29" y="41"/>
                    </a:lnTo>
                    <a:lnTo>
                      <a:pt x="29" y="41"/>
                    </a:lnTo>
                    <a:lnTo>
                      <a:pt x="29" y="41"/>
                    </a:lnTo>
                    <a:lnTo>
                      <a:pt x="27" y="41"/>
                    </a:lnTo>
                    <a:lnTo>
                      <a:pt x="27" y="41"/>
                    </a:lnTo>
                    <a:lnTo>
                      <a:pt x="27" y="41"/>
                    </a:lnTo>
                    <a:lnTo>
                      <a:pt x="27" y="41"/>
                    </a:lnTo>
                    <a:lnTo>
                      <a:pt x="25" y="42"/>
                    </a:lnTo>
                    <a:lnTo>
                      <a:pt x="25" y="42"/>
                    </a:lnTo>
                    <a:lnTo>
                      <a:pt x="25" y="42"/>
                    </a:lnTo>
                    <a:lnTo>
                      <a:pt x="25" y="42"/>
                    </a:lnTo>
                    <a:lnTo>
                      <a:pt x="25" y="42"/>
                    </a:lnTo>
                    <a:lnTo>
                      <a:pt x="25" y="42"/>
                    </a:lnTo>
                    <a:lnTo>
                      <a:pt x="25" y="42"/>
                    </a:lnTo>
                    <a:lnTo>
                      <a:pt x="25" y="42"/>
                    </a:lnTo>
                    <a:lnTo>
                      <a:pt x="22" y="42"/>
                    </a:lnTo>
                    <a:lnTo>
                      <a:pt x="22" y="42"/>
                    </a:lnTo>
                    <a:lnTo>
                      <a:pt x="18" y="42"/>
                    </a:lnTo>
                    <a:lnTo>
                      <a:pt x="18" y="42"/>
                    </a:lnTo>
                    <a:lnTo>
                      <a:pt x="16" y="42"/>
                    </a:lnTo>
                    <a:lnTo>
                      <a:pt x="16" y="42"/>
                    </a:lnTo>
                    <a:lnTo>
                      <a:pt x="13" y="42"/>
                    </a:lnTo>
                    <a:lnTo>
                      <a:pt x="13" y="39"/>
                    </a:lnTo>
                    <a:lnTo>
                      <a:pt x="10" y="39"/>
                    </a:lnTo>
                    <a:lnTo>
                      <a:pt x="10" y="39"/>
                    </a:lnTo>
                    <a:lnTo>
                      <a:pt x="9" y="39"/>
                    </a:lnTo>
                    <a:lnTo>
                      <a:pt x="9" y="37"/>
                    </a:lnTo>
                    <a:lnTo>
                      <a:pt x="9" y="37"/>
                    </a:lnTo>
                    <a:lnTo>
                      <a:pt x="9" y="37"/>
                    </a:lnTo>
                    <a:lnTo>
                      <a:pt x="9" y="37"/>
                    </a:lnTo>
                    <a:lnTo>
                      <a:pt x="9" y="35"/>
                    </a:lnTo>
                    <a:lnTo>
                      <a:pt x="5" y="35"/>
                    </a:lnTo>
                    <a:lnTo>
                      <a:pt x="5" y="35"/>
                    </a:lnTo>
                    <a:lnTo>
                      <a:pt x="5" y="35"/>
                    </a:lnTo>
                    <a:lnTo>
                      <a:pt x="5" y="35"/>
                    </a:lnTo>
                    <a:lnTo>
                      <a:pt x="3" y="35"/>
                    </a:lnTo>
                    <a:lnTo>
                      <a:pt x="3" y="35"/>
                    </a:lnTo>
                    <a:lnTo>
                      <a:pt x="3" y="35"/>
                    </a:lnTo>
                    <a:lnTo>
                      <a:pt x="3" y="31"/>
                    </a:lnTo>
                    <a:lnTo>
                      <a:pt x="0" y="31"/>
                    </a:lnTo>
                    <a:lnTo>
                      <a:pt x="0" y="31"/>
                    </a:lnTo>
                    <a:lnTo>
                      <a:pt x="0" y="31"/>
                    </a:lnTo>
                    <a:lnTo>
                      <a:pt x="0" y="29"/>
                    </a:lnTo>
                    <a:lnTo>
                      <a:pt x="0" y="29"/>
                    </a:lnTo>
                    <a:lnTo>
                      <a:pt x="0" y="29"/>
                    </a:lnTo>
                    <a:lnTo>
                      <a:pt x="0" y="29"/>
                    </a:lnTo>
                    <a:lnTo>
                      <a:pt x="0" y="27"/>
                    </a:lnTo>
                    <a:lnTo>
                      <a:pt x="0" y="27"/>
                    </a:lnTo>
                    <a:lnTo>
                      <a:pt x="0" y="27"/>
                    </a:lnTo>
                    <a:lnTo>
                      <a:pt x="0" y="27"/>
                    </a:lnTo>
                    <a:lnTo>
                      <a:pt x="0" y="25"/>
                    </a:lnTo>
                    <a:lnTo>
                      <a:pt x="0" y="25"/>
                    </a:lnTo>
                    <a:lnTo>
                      <a:pt x="0" y="25"/>
                    </a:lnTo>
                    <a:lnTo>
                      <a:pt x="0" y="25"/>
                    </a:lnTo>
                    <a:lnTo>
                      <a:pt x="0" y="22"/>
                    </a:lnTo>
                    <a:lnTo>
                      <a:pt x="0" y="22"/>
                    </a:lnTo>
                    <a:lnTo>
                      <a:pt x="0" y="22"/>
                    </a:lnTo>
                    <a:lnTo>
                      <a:pt x="0" y="22"/>
                    </a:lnTo>
                    <a:lnTo>
                      <a:pt x="0" y="20"/>
                    </a:lnTo>
                    <a:lnTo>
                      <a:pt x="0" y="20"/>
                    </a:lnTo>
                    <a:lnTo>
                      <a:pt x="0" y="20"/>
                    </a:lnTo>
                    <a:lnTo>
                      <a:pt x="0" y="20"/>
                    </a:lnTo>
                    <a:lnTo>
                      <a:pt x="0" y="18"/>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8" name="その他">
                <a:extLst>
                  <a:ext uri="{FF2B5EF4-FFF2-40B4-BE49-F238E27FC236}">
                    <a16:creationId xmlns:a16="http://schemas.microsoft.com/office/drawing/2014/main" id="{D05B70DB-0A32-413C-ACDA-86155C3572CE}"/>
                  </a:ext>
                </a:extLst>
              </p:cNvPr>
              <p:cNvSpPr>
                <a:spLocks/>
              </p:cNvSpPr>
              <p:nvPr/>
            </p:nvSpPr>
            <p:spPr bwMode="auto">
              <a:xfrm>
                <a:off x="47" y="5"/>
                <a:ext cx="88" cy="51"/>
              </a:xfrm>
              <a:custGeom>
                <a:avLst/>
                <a:gdLst>
                  <a:gd name="T0" fmla="*/ 69 w 88"/>
                  <a:gd name="T1" fmla="*/ 6 h 51"/>
                  <a:gd name="T2" fmla="*/ 87 w 88"/>
                  <a:gd name="T3" fmla="*/ 17 h 51"/>
                  <a:gd name="T4" fmla="*/ 84 w 88"/>
                  <a:gd name="T5" fmla="*/ 28 h 51"/>
                  <a:gd name="T6" fmla="*/ 84 w 88"/>
                  <a:gd name="T7" fmla="*/ 45 h 51"/>
                  <a:gd name="T8" fmla="*/ 56 w 88"/>
                  <a:gd name="T9" fmla="*/ 41 h 51"/>
                  <a:gd name="T10" fmla="*/ 49 w 88"/>
                  <a:gd name="T11" fmla="*/ 19 h 51"/>
                  <a:gd name="T12" fmla="*/ 52 w 88"/>
                  <a:gd name="T13" fmla="*/ 41 h 51"/>
                  <a:gd name="T14" fmla="*/ 34 w 88"/>
                  <a:gd name="T15" fmla="*/ 41 h 51"/>
                  <a:gd name="T16" fmla="*/ 31 w 88"/>
                  <a:gd name="T17" fmla="*/ 17 h 51"/>
                  <a:gd name="T18" fmla="*/ 25 w 88"/>
                  <a:gd name="T19" fmla="*/ 44 h 51"/>
                  <a:gd name="T20" fmla="*/ 3 w 88"/>
                  <a:gd name="T21" fmla="*/ 50 h 51"/>
                  <a:gd name="T22" fmla="*/ 0 w 88"/>
                  <a:gd name="T23" fmla="*/ 30 h 51"/>
                  <a:gd name="T24" fmla="*/ 32 w 88"/>
                  <a:gd name="T25" fmla="*/ 6 h 51"/>
                  <a:gd name="T26" fmla="*/ 58 w 88"/>
                  <a:gd name="T27" fmla="*/ 0 h 51"/>
                  <a:gd name="T28" fmla="*/ 69 w 88"/>
                  <a:gd name="T29" fmla="*/ 6 h 51"/>
                  <a:gd name="T30" fmla="*/ 69 w 88"/>
                  <a:gd name="T3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1">
                    <a:moveTo>
                      <a:pt x="69" y="6"/>
                    </a:moveTo>
                    <a:lnTo>
                      <a:pt x="87" y="17"/>
                    </a:lnTo>
                    <a:lnTo>
                      <a:pt x="84" y="28"/>
                    </a:lnTo>
                    <a:lnTo>
                      <a:pt x="84" y="45"/>
                    </a:lnTo>
                    <a:lnTo>
                      <a:pt x="56" y="41"/>
                    </a:lnTo>
                    <a:lnTo>
                      <a:pt x="49" y="19"/>
                    </a:lnTo>
                    <a:lnTo>
                      <a:pt x="52" y="41"/>
                    </a:lnTo>
                    <a:lnTo>
                      <a:pt x="34" y="41"/>
                    </a:lnTo>
                    <a:lnTo>
                      <a:pt x="31" y="17"/>
                    </a:lnTo>
                    <a:lnTo>
                      <a:pt x="25" y="44"/>
                    </a:lnTo>
                    <a:lnTo>
                      <a:pt x="3" y="50"/>
                    </a:lnTo>
                    <a:lnTo>
                      <a:pt x="0" y="30"/>
                    </a:lnTo>
                    <a:lnTo>
                      <a:pt x="32" y="6"/>
                    </a:lnTo>
                    <a:lnTo>
                      <a:pt x="58" y="0"/>
                    </a:lnTo>
                    <a:lnTo>
                      <a:pt x="69" y="6"/>
                    </a:lnTo>
                    <a:lnTo>
                      <a:pt x="69" y="6"/>
                    </a:lnTo>
                  </a:path>
                </a:pathLst>
              </a:custGeom>
              <a:solidFill>
                <a:srgbClr val="000000"/>
              </a:solidFill>
              <a:ln w="940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39" name="その他">
                <a:extLst>
                  <a:ext uri="{FF2B5EF4-FFF2-40B4-BE49-F238E27FC236}">
                    <a16:creationId xmlns:a16="http://schemas.microsoft.com/office/drawing/2014/main" id="{C909F6B4-CD65-4F9A-A834-C31F55E3DAC1}"/>
                  </a:ext>
                </a:extLst>
              </p:cNvPr>
              <p:cNvSpPr>
                <a:spLocks/>
              </p:cNvSpPr>
              <p:nvPr/>
            </p:nvSpPr>
            <p:spPr bwMode="auto">
              <a:xfrm>
                <a:off x="70" y="99"/>
                <a:ext cx="55" cy="33"/>
              </a:xfrm>
              <a:custGeom>
                <a:avLst/>
                <a:gdLst>
                  <a:gd name="T0" fmla="*/ 0 w 55"/>
                  <a:gd name="T1" fmla="*/ 1 h 33"/>
                  <a:gd name="T2" fmla="*/ 0 w 55"/>
                  <a:gd name="T3" fmla="*/ 7 h 33"/>
                  <a:gd name="T4" fmla="*/ 2 w 55"/>
                  <a:gd name="T5" fmla="*/ 11 h 33"/>
                  <a:gd name="T6" fmla="*/ 2 w 55"/>
                  <a:gd name="T7" fmla="*/ 16 h 33"/>
                  <a:gd name="T8" fmla="*/ 6 w 55"/>
                  <a:gd name="T9" fmla="*/ 20 h 33"/>
                  <a:gd name="T10" fmla="*/ 8 w 55"/>
                  <a:gd name="T11" fmla="*/ 24 h 33"/>
                  <a:gd name="T12" fmla="*/ 11 w 55"/>
                  <a:gd name="T13" fmla="*/ 27 h 33"/>
                  <a:gd name="T14" fmla="*/ 14 w 55"/>
                  <a:gd name="T15" fmla="*/ 30 h 33"/>
                  <a:gd name="T16" fmla="*/ 19 w 55"/>
                  <a:gd name="T17" fmla="*/ 30 h 33"/>
                  <a:gd name="T18" fmla="*/ 22 w 55"/>
                  <a:gd name="T19" fmla="*/ 32 h 33"/>
                  <a:gd name="T20" fmla="*/ 27 w 55"/>
                  <a:gd name="T21" fmla="*/ 32 h 33"/>
                  <a:gd name="T22" fmla="*/ 30 w 55"/>
                  <a:gd name="T23" fmla="*/ 32 h 33"/>
                  <a:gd name="T24" fmla="*/ 37 w 55"/>
                  <a:gd name="T25" fmla="*/ 31 h 33"/>
                  <a:gd name="T26" fmla="*/ 40 w 55"/>
                  <a:gd name="T27" fmla="*/ 30 h 33"/>
                  <a:gd name="T28" fmla="*/ 45 w 55"/>
                  <a:gd name="T29" fmla="*/ 27 h 33"/>
                  <a:gd name="T30" fmla="*/ 48 w 55"/>
                  <a:gd name="T31" fmla="*/ 24 h 33"/>
                  <a:gd name="T32" fmla="*/ 54 w 55"/>
                  <a:gd name="T33" fmla="*/ 20 h 33"/>
                  <a:gd name="T34" fmla="*/ 54 w 55"/>
                  <a:gd name="T35" fmla="*/ 20 h 33"/>
                  <a:gd name="T36" fmla="*/ 48 w 55"/>
                  <a:gd name="T37" fmla="*/ 22 h 33"/>
                  <a:gd name="T38" fmla="*/ 44 w 55"/>
                  <a:gd name="T39" fmla="*/ 22 h 33"/>
                  <a:gd name="T40" fmla="*/ 37 w 55"/>
                  <a:gd name="T41" fmla="*/ 22 h 33"/>
                  <a:gd name="T42" fmla="*/ 35 w 55"/>
                  <a:gd name="T43" fmla="*/ 22 h 33"/>
                  <a:gd name="T44" fmla="*/ 30 w 55"/>
                  <a:gd name="T45" fmla="*/ 22 h 33"/>
                  <a:gd name="T46" fmla="*/ 27 w 55"/>
                  <a:gd name="T47" fmla="*/ 20 h 33"/>
                  <a:gd name="T48" fmla="*/ 24 w 55"/>
                  <a:gd name="T49" fmla="*/ 20 h 33"/>
                  <a:gd name="T50" fmla="*/ 21 w 55"/>
                  <a:gd name="T51" fmla="*/ 16 h 33"/>
                  <a:gd name="T52" fmla="*/ 18 w 55"/>
                  <a:gd name="T53" fmla="*/ 16 h 33"/>
                  <a:gd name="T54" fmla="*/ 15 w 55"/>
                  <a:gd name="T55" fmla="*/ 13 h 33"/>
                  <a:gd name="T56" fmla="*/ 12 w 55"/>
                  <a:gd name="T57" fmla="*/ 12 h 33"/>
                  <a:gd name="T58" fmla="*/ 9 w 55"/>
                  <a:gd name="T59" fmla="*/ 9 h 33"/>
                  <a:gd name="T60" fmla="*/ 6 w 55"/>
                  <a:gd name="T61" fmla="*/ 9 h 33"/>
                  <a:gd name="T62" fmla="*/ 2 w 55"/>
                  <a:gd name="T63" fmla="*/ 6 h 33"/>
                  <a:gd name="T64" fmla="*/ 0 w 55"/>
                  <a:gd name="T65" fmla="*/ 3 h 33"/>
                  <a:gd name="T66" fmla="*/ 0 w 55"/>
                  <a:gd name="T67" fmla="*/ 0 h 33"/>
                  <a:gd name="T68" fmla="*/ 0 w 55"/>
                  <a:gd name="T69" fmla="*/ 1 h 33"/>
                  <a:gd name="T70" fmla="*/ 0 w 55"/>
                  <a:gd name="T71" fmla="*/ 1 h 33"/>
                  <a:gd name="T72" fmla="*/ 0 w 55"/>
                  <a:gd name="T73" fmla="*/ 1 h 33"/>
                  <a:gd name="T74" fmla="*/ 0 w 55"/>
                  <a:gd name="T75" fmla="*/ 1 h 33"/>
                  <a:gd name="T76" fmla="*/ 0 w 55"/>
                  <a:gd name="T77" fmla="*/ 1 h 33"/>
                  <a:gd name="T78" fmla="*/ 0 w 55"/>
                  <a:gd name="T79" fmla="*/ 1 h 33"/>
                  <a:gd name="T80" fmla="*/ 0 w 55"/>
                  <a:gd name="T81" fmla="*/ 1 h 33"/>
                  <a:gd name="T82" fmla="*/ 0 w 55"/>
                  <a:gd name="T83" fmla="*/ 1 h 33"/>
                  <a:gd name="T84" fmla="*/ 0 w 55"/>
                  <a:gd name="T85" fmla="*/ 1 h 33"/>
                  <a:gd name="T86" fmla="*/ 0 w 55"/>
                  <a:gd name="T87" fmla="*/ 1 h 33"/>
                  <a:gd name="T88" fmla="*/ 0 w 55"/>
                  <a:gd name="T89" fmla="*/ 1 h 33"/>
                  <a:gd name="T90" fmla="*/ 0 w 55"/>
                  <a:gd name="T91" fmla="*/ 1 h 33"/>
                  <a:gd name="T92" fmla="*/ 0 w 55"/>
                  <a:gd name="T93" fmla="*/ 1 h 33"/>
                  <a:gd name="T94" fmla="*/ 0 w 55"/>
                  <a:gd name="T95" fmla="*/ 1 h 33"/>
                  <a:gd name="T96" fmla="*/ 0 w 55"/>
                  <a:gd name="T97" fmla="*/ 1 h 33"/>
                  <a:gd name="T98" fmla="*/ 0 w 55"/>
                  <a:gd name="T99" fmla="*/ 1 h 33"/>
                  <a:gd name="T100" fmla="*/ 0 w 55"/>
                  <a:gd name="T10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3">
                    <a:moveTo>
                      <a:pt x="0" y="1"/>
                    </a:moveTo>
                    <a:lnTo>
                      <a:pt x="0" y="7"/>
                    </a:lnTo>
                    <a:lnTo>
                      <a:pt x="2" y="11"/>
                    </a:lnTo>
                    <a:lnTo>
                      <a:pt x="2" y="16"/>
                    </a:lnTo>
                    <a:lnTo>
                      <a:pt x="6" y="20"/>
                    </a:lnTo>
                    <a:lnTo>
                      <a:pt x="8" y="24"/>
                    </a:lnTo>
                    <a:lnTo>
                      <a:pt x="11" y="27"/>
                    </a:lnTo>
                    <a:lnTo>
                      <a:pt x="14" y="30"/>
                    </a:lnTo>
                    <a:lnTo>
                      <a:pt x="19" y="30"/>
                    </a:lnTo>
                    <a:lnTo>
                      <a:pt x="22" y="32"/>
                    </a:lnTo>
                    <a:lnTo>
                      <a:pt x="27" y="32"/>
                    </a:lnTo>
                    <a:lnTo>
                      <a:pt x="30" y="32"/>
                    </a:lnTo>
                    <a:lnTo>
                      <a:pt x="37" y="31"/>
                    </a:lnTo>
                    <a:lnTo>
                      <a:pt x="40" y="30"/>
                    </a:lnTo>
                    <a:lnTo>
                      <a:pt x="45" y="27"/>
                    </a:lnTo>
                    <a:lnTo>
                      <a:pt x="48" y="24"/>
                    </a:lnTo>
                    <a:lnTo>
                      <a:pt x="54" y="20"/>
                    </a:lnTo>
                    <a:lnTo>
                      <a:pt x="54" y="20"/>
                    </a:lnTo>
                    <a:lnTo>
                      <a:pt x="48" y="22"/>
                    </a:lnTo>
                    <a:lnTo>
                      <a:pt x="44" y="22"/>
                    </a:lnTo>
                    <a:lnTo>
                      <a:pt x="37" y="22"/>
                    </a:lnTo>
                    <a:lnTo>
                      <a:pt x="35" y="22"/>
                    </a:lnTo>
                    <a:lnTo>
                      <a:pt x="30" y="22"/>
                    </a:lnTo>
                    <a:lnTo>
                      <a:pt x="27" y="20"/>
                    </a:lnTo>
                    <a:lnTo>
                      <a:pt x="24" y="20"/>
                    </a:lnTo>
                    <a:lnTo>
                      <a:pt x="21" y="16"/>
                    </a:lnTo>
                    <a:lnTo>
                      <a:pt x="18" y="16"/>
                    </a:lnTo>
                    <a:lnTo>
                      <a:pt x="15" y="13"/>
                    </a:lnTo>
                    <a:lnTo>
                      <a:pt x="12" y="12"/>
                    </a:lnTo>
                    <a:lnTo>
                      <a:pt x="9" y="9"/>
                    </a:lnTo>
                    <a:lnTo>
                      <a:pt x="6" y="9"/>
                    </a:lnTo>
                    <a:lnTo>
                      <a:pt x="2" y="6"/>
                    </a:lnTo>
                    <a:lnTo>
                      <a:pt x="0" y="3"/>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0" name="Oval 168">
                <a:extLst>
                  <a:ext uri="{FF2B5EF4-FFF2-40B4-BE49-F238E27FC236}">
                    <a16:creationId xmlns:a16="http://schemas.microsoft.com/office/drawing/2014/main" id="{FBA9B67E-0F09-4CD5-BCEE-838CA0C4A957}"/>
                  </a:ext>
                </a:extLst>
              </p:cNvPr>
              <p:cNvSpPr>
                <a:spLocks noChangeArrowheads="1"/>
              </p:cNvSpPr>
              <p:nvPr/>
            </p:nvSpPr>
            <p:spPr bwMode="auto">
              <a:xfrm>
                <a:off x="103" y="55"/>
                <a:ext cx="10" cy="5"/>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41" name="Oval 169">
                <a:extLst>
                  <a:ext uri="{FF2B5EF4-FFF2-40B4-BE49-F238E27FC236}">
                    <a16:creationId xmlns:a16="http://schemas.microsoft.com/office/drawing/2014/main" id="{1DAC1A68-A944-48D8-B28A-0A03A8BC1B0B}"/>
                  </a:ext>
                </a:extLst>
              </p:cNvPr>
              <p:cNvSpPr>
                <a:spLocks noChangeArrowheads="1"/>
              </p:cNvSpPr>
              <p:nvPr/>
            </p:nvSpPr>
            <p:spPr bwMode="auto">
              <a:xfrm>
                <a:off x="81" y="57"/>
                <a:ext cx="8" cy="8"/>
              </a:xfrm>
              <a:prstGeom prst="ellipse">
                <a:avLst/>
              </a:prstGeom>
              <a:solidFill>
                <a:srgbClr val="000000"/>
              </a:solidFill>
              <a:ln w="940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42" name="その他">
                <a:extLst>
                  <a:ext uri="{FF2B5EF4-FFF2-40B4-BE49-F238E27FC236}">
                    <a16:creationId xmlns:a16="http://schemas.microsoft.com/office/drawing/2014/main" id="{C6B20FBF-DD14-4E71-AE47-0B564C3BA00A}"/>
                  </a:ext>
                </a:extLst>
              </p:cNvPr>
              <p:cNvSpPr>
                <a:spLocks/>
              </p:cNvSpPr>
              <p:nvPr/>
            </p:nvSpPr>
            <p:spPr bwMode="auto">
              <a:xfrm>
                <a:off x="0" y="166"/>
                <a:ext cx="216" cy="230"/>
              </a:xfrm>
              <a:custGeom>
                <a:avLst/>
                <a:gdLst>
                  <a:gd name="T0" fmla="*/ 52 w 216"/>
                  <a:gd name="T1" fmla="*/ 10 h 230"/>
                  <a:gd name="T2" fmla="*/ 44 w 216"/>
                  <a:gd name="T3" fmla="*/ 11 h 230"/>
                  <a:gd name="T4" fmla="*/ 41 w 216"/>
                  <a:gd name="T5" fmla="*/ 13 h 230"/>
                  <a:gd name="T6" fmla="*/ 35 w 216"/>
                  <a:gd name="T7" fmla="*/ 17 h 230"/>
                  <a:gd name="T8" fmla="*/ 30 w 216"/>
                  <a:gd name="T9" fmla="*/ 19 h 230"/>
                  <a:gd name="T10" fmla="*/ 24 w 216"/>
                  <a:gd name="T11" fmla="*/ 19 h 230"/>
                  <a:gd name="T12" fmla="*/ 24 w 216"/>
                  <a:gd name="T13" fmla="*/ 19 h 230"/>
                  <a:gd name="T14" fmla="*/ 14 w 216"/>
                  <a:gd name="T15" fmla="*/ 25 h 230"/>
                  <a:gd name="T16" fmla="*/ 5 w 216"/>
                  <a:gd name="T17" fmla="*/ 30 h 230"/>
                  <a:gd name="T18" fmla="*/ 3 w 216"/>
                  <a:gd name="T19" fmla="*/ 36 h 230"/>
                  <a:gd name="T20" fmla="*/ 3 w 216"/>
                  <a:gd name="T21" fmla="*/ 42 h 230"/>
                  <a:gd name="T22" fmla="*/ 1 w 216"/>
                  <a:gd name="T23" fmla="*/ 47 h 230"/>
                  <a:gd name="T24" fmla="*/ 1 w 216"/>
                  <a:gd name="T25" fmla="*/ 53 h 230"/>
                  <a:gd name="T26" fmla="*/ 1 w 216"/>
                  <a:gd name="T27" fmla="*/ 60 h 230"/>
                  <a:gd name="T28" fmla="*/ 1 w 216"/>
                  <a:gd name="T29" fmla="*/ 61 h 230"/>
                  <a:gd name="T30" fmla="*/ 1 w 216"/>
                  <a:gd name="T31" fmla="*/ 63 h 230"/>
                  <a:gd name="T32" fmla="*/ 0 w 216"/>
                  <a:gd name="T33" fmla="*/ 74 h 230"/>
                  <a:gd name="T34" fmla="*/ 0 w 216"/>
                  <a:gd name="T35" fmla="*/ 89 h 230"/>
                  <a:gd name="T36" fmla="*/ 1 w 216"/>
                  <a:gd name="T37" fmla="*/ 100 h 230"/>
                  <a:gd name="T38" fmla="*/ 1 w 216"/>
                  <a:gd name="T39" fmla="*/ 123 h 230"/>
                  <a:gd name="T40" fmla="*/ 0 w 216"/>
                  <a:gd name="T41" fmla="*/ 135 h 230"/>
                  <a:gd name="T42" fmla="*/ 1 w 216"/>
                  <a:gd name="T43" fmla="*/ 161 h 230"/>
                  <a:gd name="T44" fmla="*/ 28 w 216"/>
                  <a:gd name="T45" fmla="*/ 193 h 230"/>
                  <a:gd name="T46" fmla="*/ 30 w 216"/>
                  <a:gd name="T47" fmla="*/ 199 h 230"/>
                  <a:gd name="T48" fmla="*/ 32 w 216"/>
                  <a:gd name="T49" fmla="*/ 208 h 230"/>
                  <a:gd name="T50" fmla="*/ 70 w 216"/>
                  <a:gd name="T51" fmla="*/ 228 h 230"/>
                  <a:gd name="T52" fmla="*/ 142 w 216"/>
                  <a:gd name="T53" fmla="*/ 225 h 230"/>
                  <a:gd name="T54" fmla="*/ 184 w 216"/>
                  <a:gd name="T55" fmla="*/ 212 h 230"/>
                  <a:gd name="T56" fmla="*/ 197 w 216"/>
                  <a:gd name="T57" fmla="*/ 217 h 230"/>
                  <a:gd name="T58" fmla="*/ 202 w 216"/>
                  <a:gd name="T59" fmla="*/ 216 h 230"/>
                  <a:gd name="T60" fmla="*/ 203 w 216"/>
                  <a:gd name="T61" fmla="*/ 207 h 230"/>
                  <a:gd name="T62" fmla="*/ 208 w 216"/>
                  <a:gd name="T63" fmla="*/ 201 h 230"/>
                  <a:gd name="T64" fmla="*/ 213 w 216"/>
                  <a:gd name="T65" fmla="*/ 186 h 230"/>
                  <a:gd name="T66" fmla="*/ 213 w 216"/>
                  <a:gd name="T67" fmla="*/ 168 h 230"/>
                  <a:gd name="T68" fmla="*/ 215 w 216"/>
                  <a:gd name="T69" fmla="*/ 153 h 230"/>
                  <a:gd name="T70" fmla="*/ 212 w 216"/>
                  <a:gd name="T71" fmla="*/ 137 h 230"/>
                  <a:gd name="T72" fmla="*/ 215 w 216"/>
                  <a:gd name="T73" fmla="*/ 129 h 230"/>
                  <a:gd name="T74" fmla="*/ 213 w 216"/>
                  <a:gd name="T75" fmla="*/ 112 h 230"/>
                  <a:gd name="T76" fmla="*/ 210 w 216"/>
                  <a:gd name="T77" fmla="*/ 95 h 230"/>
                  <a:gd name="T78" fmla="*/ 202 w 216"/>
                  <a:gd name="T79" fmla="*/ 80 h 230"/>
                  <a:gd name="T80" fmla="*/ 198 w 216"/>
                  <a:gd name="T81" fmla="*/ 53 h 230"/>
                  <a:gd name="T82" fmla="*/ 191 w 216"/>
                  <a:gd name="T83" fmla="*/ 36 h 230"/>
                  <a:gd name="T84" fmla="*/ 187 w 216"/>
                  <a:gd name="T85" fmla="*/ 13 h 230"/>
                  <a:gd name="T86" fmla="*/ 173 w 216"/>
                  <a:gd name="T87" fmla="*/ 4 h 230"/>
                  <a:gd name="T88" fmla="*/ 163 w 216"/>
                  <a:gd name="T89" fmla="*/ 1 h 230"/>
                  <a:gd name="T90" fmla="*/ 157 w 216"/>
                  <a:gd name="T91" fmla="*/ 2 h 230"/>
                  <a:gd name="T92" fmla="*/ 149 w 216"/>
                  <a:gd name="T93" fmla="*/ 2 h 230"/>
                  <a:gd name="T94" fmla="*/ 140 w 216"/>
                  <a:gd name="T95" fmla="*/ 2 h 230"/>
                  <a:gd name="T96" fmla="*/ 136 w 216"/>
                  <a:gd name="T97" fmla="*/ 13 h 230"/>
                  <a:gd name="T98" fmla="*/ 128 w 216"/>
                  <a:gd name="T99" fmla="*/ 29 h 230"/>
                  <a:gd name="T100" fmla="*/ 124 w 216"/>
                  <a:gd name="T101" fmla="*/ 44 h 230"/>
                  <a:gd name="T102" fmla="*/ 124 w 216"/>
                  <a:gd name="T103" fmla="*/ 86 h 230"/>
                  <a:gd name="T104" fmla="*/ 115 w 216"/>
                  <a:gd name="T105" fmla="*/ 98 h 230"/>
                  <a:gd name="T106" fmla="*/ 96 w 216"/>
                  <a:gd name="T107" fmla="*/ 58 h 230"/>
                  <a:gd name="T108" fmla="*/ 86 w 216"/>
                  <a:gd name="T109" fmla="*/ 27 h 230"/>
                  <a:gd name="T110" fmla="*/ 72 w 216"/>
                  <a:gd name="T111" fmla="*/ 19 h 230"/>
                  <a:gd name="T112" fmla="*/ 65 w 216"/>
                  <a:gd name="T113" fmla="*/ 8 h 230"/>
                  <a:gd name="T114" fmla="*/ 63 w 216"/>
                  <a:gd name="T115" fmla="*/ 9 h 230"/>
                  <a:gd name="T116" fmla="*/ 59 w 216"/>
                  <a:gd name="T117" fmla="*/ 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6" h="230">
                    <a:moveTo>
                      <a:pt x="59" y="9"/>
                    </a:moveTo>
                    <a:lnTo>
                      <a:pt x="56" y="10"/>
                    </a:lnTo>
                    <a:lnTo>
                      <a:pt x="56" y="10"/>
                    </a:lnTo>
                    <a:lnTo>
                      <a:pt x="55" y="10"/>
                    </a:lnTo>
                    <a:lnTo>
                      <a:pt x="55" y="10"/>
                    </a:lnTo>
                    <a:lnTo>
                      <a:pt x="52" y="10"/>
                    </a:lnTo>
                    <a:lnTo>
                      <a:pt x="52" y="10"/>
                    </a:lnTo>
                    <a:lnTo>
                      <a:pt x="52" y="10"/>
                    </a:lnTo>
                    <a:lnTo>
                      <a:pt x="52" y="10"/>
                    </a:lnTo>
                    <a:lnTo>
                      <a:pt x="49" y="11"/>
                    </a:lnTo>
                    <a:lnTo>
                      <a:pt x="49" y="11"/>
                    </a:lnTo>
                    <a:lnTo>
                      <a:pt x="47" y="11"/>
                    </a:lnTo>
                    <a:lnTo>
                      <a:pt x="47" y="11"/>
                    </a:lnTo>
                    <a:lnTo>
                      <a:pt x="44" y="11"/>
                    </a:lnTo>
                    <a:lnTo>
                      <a:pt x="44" y="11"/>
                    </a:lnTo>
                    <a:lnTo>
                      <a:pt x="44" y="11"/>
                    </a:lnTo>
                    <a:lnTo>
                      <a:pt x="44" y="11"/>
                    </a:lnTo>
                    <a:lnTo>
                      <a:pt x="41" y="13"/>
                    </a:lnTo>
                    <a:lnTo>
                      <a:pt x="41" y="13"/>
                    </a:lnTo>
                    <a:lnTo>
                      <a:pt x="41" y="13"/>
                    </a:lnTo>
                    <a:lnTo>
                      <a:pt x="41" y="13"/>
                    </a:lnTo>
                    <a:lnTo>
                      <a:pt x="38" y="15"/>
                    </a:lnTo>
                    <a:lnTo>
                      <a:pt x="38" y="15"/>
                    </a:lnTo>
                    <a:lnTo>
                      <a:pt x="38" y="15"/>
                    </a:lnTo>
                    <a:lnTo>
                      <a:pt x="38" y="15"/>
                    </a:lnTo>
                    <a:lnTo>
                      <a:pt x="35" y="17"/>
                    </a:lnTo>
                    <a:lnTo>
                      <a:pt x="35" y="17"/>
                    </a:lnTo>
                    <a:lnTo>
                      <a:pt x="35" y="17"/>
                    </a:lnTo>
                    <a:lnTo>
                      <a:pt x="35" y="17"/>
                    </a:lnTo>
                    <a:lnTo>
                      <a:pt x="34" y="17"/>
                    </a:lnTo>
                    <a:lnTo>
                      <a:pt x="34" y="17"/>
                    </a:lnTo>
                    <a:lnTo>
                      <a:pt x="34" y="17"/>
                    </a:lnTo>
                    <a:lnTo>
                      <a:pt x="34" y="17"/>
                    </a:lnTo>
                    <a:lnTo>
                      <a:pt x="30" y="19"/>
                    </a:lnTo>
                    <a:lnTo>
                      <a:pt x="30" y="19"/>
                    </a:lnTo>
                    <a:lnTo>
                      <a:pt x="30" y="19"/>
                    </a:lnTo>
                    <a:lnTo>
                      <a:pt x="30" y="19"/>
                    </a:lnTo>
                    <a:lnTo>
                      <a:pt x="28" y="19"/>
                    </a:lnTo>
                    <a:lnTo>
                      <a:pt x="28" y="19"/>
                    </a:lnTo>
                    <a:lnTo>
                      <a:pt x="28" y="19"/>
                    </a:lnTo>
                    <a:lnTo>
                      <a:pt x="28" y="19"/>
                    </a:lnTo>
                    <a:lnTo>
                      <a:pt x="24" y="19"/>
                    </a:lnTo>
                    <a:lnTo>
                      <a:pt x="24" y="19"/>
                    </a:lnTo>
                    <a:lnTo>
                      <a:pt x="24" y="19"/>
                    </a:lnTo>
                    <a:lnTo>
                      <a:pt x="24" y="19"/>
                    </a:lnTo>
                    <a:lnTo>
                      <a:pt x="24" y="19"/>
                    </a:lnTo>
                    <a:lnTo>
                      <a:pt x="24" y="19"/>
                    </a:lnTo>
                    <a:lnTo>
                      <a:pt x="24" y="19"/>
                    </a:lnTo>
                    <a:lnTo>
                      <a:pt x="24" y="19"/>
                    </a:lnTo>
                    <a:lnTo>
                      <a:pt x="21" y="23"/>
                    </a:lnTo>
                    <a:lnTo>
                      <a:pt x="21" y="23"/>
                    </a:lnTo>
                    <a:lnTo>
                      <a:pt x="19" y="23"/>
                    </a:lnTo>
                    <a:lnTo>
                      <a:pt x="19" y="23"/>
                    </a:lnTo>
                    <a:lnTo>
                      <a:pt x="16" y="25"/>
                    </a:lnTo>
                    <a:lnTo>
                      <a:pt x="16" y="25"/>
                    </a:lnTo>
                    <a:lnTo>
                      <a:pt x="14" y="25"/>
                    </a:lnTo>
                    <a:lnTo>
                      <a:pt x="14" y="25"/>
                    </a:lnTo>
                    <a:lnTo>
                      <a:pt x="11" y="29"/>
                    </a:lnTo>
                    <a:lnTo>
                      <a:pt x="11" y="29"/>
                    </a:lnTo>
                    <a:lnTo>
                      <a:pt x="8" y="29"/>
                    </a:lnTo>
                    <a:lnTo>
                      <a:pt x="8" y="29"/>
                    </a:lnTo>
                    <a:lnTo>
                      <a:pt x="5" y="30"/>
                    </a:lnTo>
                    <a:lnTo>
                      <a:pt x="5" y="30"/>
                    </a:lnTo>
                    <a:lnTo>
                      <a:pt x="5" y="30"/>
                    </a:lnTo>
                    <a:lnTo>
                      <a:pt x="5" y="30"/>
                    </a:lnTo>
                    <a:lnTo>
                      <a:pt x="3" y="32"/>
                    </a:lnTo>
                    <a:lnTo>
                      <a:pt x="3" y="32"/>
                    </a:lnTo>
                    <a:lnTo>
                      <a:pt x="3" y="32"/>
                    </a:lnTo>
                    <a:lnTo>
                      <a:pt x="3" y="32"/>
                    </a:lnTo>
                    <a:lnTo>
                      <a:pt x="3" y="36"/>
                    </a:lnTo>
                    <a:lnTo>
                      <a:pt x="3" y="36"/>
                    </a:lnTo>
                    <a:lnTo>
                      <a:pt x="3" y="37"/>
                    </a:lnTo>
                    <a:lnTo>
                      <a:pt x="3" y="37"/>
                    </a:lnTo>
                    <a:lnTo>
                      <a:pt x="3" y="40"/>
                    </a:lnTo>
                    <a:lnTo>
                      <a:pt x="3" y="40"/>
                    </a:lnTo>
                    <a:lnTo>
                      <a:pt x="3" y="42"/>
                    </a:lnTo>
                    <a:lnTo>
                      <a:pt x="3" y="42"/>
                    </a:lnTo>
                    <a:lnTo>
                      <a:pt x="3" y="44"/>
                    </a:lnTo>
                    <a:lnTo>
                      <a:pt x="3" y="44"/>
                    </a:lnTo>
                    <a:lnTo>
                      <a:pt x="3" y="44"/>
                    </a:lnTo>
                    <a:lnTo>
                      <a:pt x="3" y="44"/>
                    </a:lnTo>
                    <a:lnTo>
                      <a:pt x="1" y="47"/>
                    </a:lnTo>
                    <a:lnTo>
                      <a:pt x="1" y="47"/>
                    </a:lnTo>
                    <a:lnTo>
                      <a:pt x="1" y="47"/>
                    </a:lnTo>
                    <a:lnTo>
                      <a:pt x="1" y="47"/>
                    </a:lnTo>
                    <a:lnTo>
                      <a:pt x="1" y="50"/>
                    </a:lnTo>
                    <a:lnTo>
                      <a:pt x="1" y="50"/>
                    </a:lnTo>
                    <a:lnTo>
                      <a:pt x="1" y="50"/>
                    </a:lnTo>
                    <a:lnTo>
                      <a:pt x="1" y="50"/>
                    </a:lnTo>
                    <a:lnTo>
                      <a:pt x="1" y="53"/>
                    </a:lnTo>
                    <a:lnTo>
                      <a:pt x="1" y="53"/>
                    </a:lnTo>
                    <a:lnTo>
                      <a:pt x="1" y="54"/>
                    </a:lnTo>
                    <a:lnTo>
                      <a:pt x="1" y="54"/>
                    </a:lnTo>
                    <a:lnTo>
                      <a:pt x="1" y="58"/>
                    </a:lnTo>
                    <a:lnTo>
                      <a:pt x="1" y="58"/>
                    </a:lnTo>
                    <a:lnTo>
                      <a:pt x="1" y="58"/>
                    </a:lnTo>
                    <a:lnTo>
                      <a:pt x="1" y="58"/>
                    </a:lnTo>
                    <a:lnTo>
                      <a:pt x="1" y="60"/>
                    </a:lnTo>
                    <a:lnTo>
                      <a:pt x="1" y="60"/>
                    </a:lnTo>
                    <a:lnTo>
                      <a:pt x="1" y="60"/>
                    </a:lnTo>
                    <a:lnTo>
                      <a:pt x="1" y="60"/>
                    </a:lnTo>
                    <a:lnTo>
                      <a:pt x="1" y="61"/>
                    </a:lnTo>
                    <a:lnTo>
                      <a:pt x="1" y="61"/>
                    </a:lnTo>
                    <a:lnTo>
                      <a:pt x="1" y="61"/>
                    </a:lnTo>
                    <a:lnTo>
                      <a:pt x="1" y="61"/>
                    </a:lnTo>
                    <a:lnTo>
                      <a:pt x="1" y="63"/>
                    </a:lnTo>
                    <a:lnTo>
                      <a:pt x="1" y="63"/>
                    </a:lnTo>
                    <a:lnTo>
                      <a:pt x="1" y="63"/>
                    </a:lnTo>
                    <a:lnTo>
                      <a:pt x="1" y="63"/>
                    </a:lnTo>
                    <a:lnTo>
                      <a:pt x="1" y="63"/>
                    </a:lnTo>
                    <a:lnTo>
                      <a:pt x="1" y="63"/>
                    </a:lnTo>
                    <a:lnTo>
                      <a:pt x="1" y="63"/>
                    </a:lnTo>
                    <a:lnTo>
                      <a:pt x="1" y="63"/>
                    </a:lnTo>
                    <a:lnTo>
                      <a:pt x="0" y="65"/>
                    </a:lnTo>
                    <a:lnTo>
                      <a:pt x="0" y="67"/>
                    </a:lnTo>
                    <a:lnTo>
                      <a:pt x="0" y="69"/>
                    </a:lnTo>
                    <a:lnTo>
                      <a:pt x="0" y="69"/>
                    </a:lnTo>
                    <a:lnTo>
                      <a:pt x="0" y="73"/>
                    </a:lnTo>
                    <a:lnTo>
                      <a:pt x="0" y="74"/>
                    </a:lnTo>
                    <a:lnTo>
                      <a:pt x="0" y="77"/>
                    </a:lnTo>
                    <a:lnTo>
                      <a:pt x="0" y="77"/>
                    </a:lnTo>
                    <a:lnTo>
                      <a:pt x="0" y="80"/>
                    </a:lnTo>
                    <a:lnTo>
                      <a:pt x="0" y="83"/>
                    </a:lnTo>
                    <a:lnTo>
                      <a:pt x="0" y="86"/>
                    </a:lnTo>
                    <a:lnTo>
                      <a:pt x="0" y="86"/>
                    </a:lnTo>
                    <a:lnTo>
                      <a:pt x="0" y="89"/>
                    </a:lnTo>
                    <a:lnTo>
                      <a:pt x="0" y="89"/>
                    </a:lnTo>
                    <a:lnTo>
                      <a:pt x="0" y="92"/>
                    </a:lnTo>
                    <a:lnTo>
                      <a:pt x="1" y="92"/>
                    </a:lnTo>
                    <a:lnTo>
                      <a:pt x="1" y="95"/>
                    </a:lnTo>
                    <a:lnTo>
                      <a:pt x="1" y="96"/>
                    </a:lnTo>
                    <a:lnTo>
                      <a:pt x="1" y="100"/>
                    </a:lnTo>
                    <a:lnTo>
                      <a:pt x="1" y="100"/>
                    </a:lnTo>
                    <a:lnTo>
                      <a:pt x="1" y="104"/>
                    </a:lnTo>
                    <a:lnTo>
                      <a:pt x="1" y="107"/>
                    </a:lnTo>
                    <a:lnTo>
                      <a:pt x="1" y="110"/>
                    </a:lnTo>
                    <a:lnTo>
                      <a:pt x="1" y="113"/>
                    </a:lnTo>
                    <a:lnTo>
                      <a:pt x="1" y="117"/>
                    </a:lnTo>
                    <a:lnTo>
                      <a:pt x="1" y="120"/>
                    </a:lnTo>
                    <a:lnTo>
                      <a:pt x="1" y="123"/>
                    </a:lnTo>
                    <a:lnTo>
                      <a:pt x="1" y="126"/>
                    </a:lnTo>
                    <a:lnTo>
                      <a:pt x="1" y="129"/>
                    </a:lnTo>
                    <a:lnTo>
                      <a:pt x="1" y="130"/>
                    </a:lnTo>
                    <a:lnTo>
                      <a:pt x="1" y="131"/>
                    </a:lnTo>
                    <a:lnTo>
                      <a:pt x="1" y="131"/>
                    </a:lnTo>
                    <a:lnTo>
                      <a:pt x="0" y="135"/>
                    </a:lnTo>
                    <a:lnTo>
                      <a:pt x="0" y="135"/>
                    </a:lnTo>
                    <a:lnTo>
                      <a:pt x="0" y="139"/>
                    </a:lnTo>
                    <a:lnTo>
                      <a:pt x="0" y="140"/>
                    </a:lnTo>
                    <a:lnTo>
                      <a:pt x="0" y="145"/>
                    </a:lnTo>
                    <a:lnTo>
                      <a:pt x="0" y="148"/>
                    </a:lnTo>
                    <a:lnTo>
                      <a:pt x="0" y="152"/>
                    </a:lnTo>
                    <a:lnTo>
                      <a:pt x="1" y="155"/>
                    </a:lnTo>
                    <a:lnTo>
                      <a:pt x="1" y="161"/>
                    </a:lnTo>
                    <a:lnTo>
                      <a:pt x="3" y="166"/>
                    </a:lnTo>
                    <a:lnTo>
                      <a:pt x="5" y="172"/>
                    </a:lnTo>
                    <a:lnTo>
                      <a:pt x="8" y="175"/>
                    </a:lnTo>
                    <a:lnTo>
                      <a:pt x="11" y="181"/>
                    </a:lnTo>
                    <a:lnTo>
                      <a:pt x="16" y="184"/>
                    </a:lnTo>
                    <a:lnTo>
                      <a:pt x="21" y="190"/>
                    </a:lnTo>
                    <a:lnTo>
                      <a:pt x="28" y="193"/>
                    </a:lnTo>
                    <a:lnTo>
                      <a:pt x="28" y="195"/>
                    </a:lnTo>
                    <a:lnTo>
                      <a:pt x="28" y="195"/>
                    </a:lnTo>
                    <a:lnTo>
                      <a:pt x="28" y="196"/>
                    </a:lnTo>
                    <a:lnTo>
                      <a:pt x="30" y="196"/>
                    </a:lnTo>
                    <a:lnTo>
                      <a:pt x="30" y="199"/>
                    </a:lnTo>
                    <a:lnTo>
                      <a:pt x="30" y="199"/>
                    </a:lnTo>
                    <a:lnTo>
                      <a:pt x="30" y="199"/>
                    </a:lnTo>
                    <a:lnTo>
                      <a:pt x="30" y="199"/>
                    </a:lnTo>
                    <a:lnTo>
                      <a:pt x="30" y="203"/>
                    </a:lnTo>
                    <a:lnTo>
                      <a:pt x="30" y="203"/>
                    </a:lnTo>
                    <a:lnTo>
                      <a:pt x="30" y="205"/>
                    </a:lnTo>
                    <a:lnTo>
                      <a:pt x="30" y="205"/>
                    </a:lnTo>
                    <a:lnTo>
                      <a:pt x="30" y="208"/>
                    </a:lnTo>
                    <a:lnTo>
                      <a:pt x="32" y="208"/>
                    </a:lnTo>
                    <a:lnTo>
                      <a:pt x="32" y="210"/>
                    </a:lnTo>
                    <a:lnTo>
                      <a:pt x="35" y="210"/>
                    </a:lnTo>
                    <a:lnTo>
                      <a:pt x="39" y="216"/>
                    </a:lnTo>
                    <a:lnTo>
                      <a:pt x="45" y="219"/>
                    </a:lnTo>
                    <a:lnTo>
                      <a:pt x="52" y="222"/>
                    </a:lnTo>
                    <a:lnTo>
                      <a:pt x="61" y="225"/>
                    </a:lnTo>
                    <a:lnTo>
                      <a:pt x="70" y="228"/>
                    </a:lnTo>
                    <a:lnTo>
                      <a:pt x="79" y="229"/>
                    </a:lnTo>
                    <a:lnTo>
                      <a:pt x="88" y="229"/>
                    </a:lnTo>
                    <a:lnTo>
                      <a:pt x="100" y="229"/>
                    </a:lnTo>
                    <a:lnTo>
                      <a:pt x="110" y="229"/>
                    </a:lnTo>
                    <a:lnTo>
                      <a:pt x="120" y="229"/>
                    </a:lnTo>
                    <a:lnTo>
                      <a:pt x="129" y="228"/>
                    </a:lnTo>
                    <a:lnTo>
                      <a:pt x="142" y="225"/>
                    </a:lnTo>
                    <a:lnTo>
                      <a:pt x="151" y="223"/>
                    </a:lnTo>
                    <a:lnTo>
                      <a:pt x="162" y="220"/>
                    </a:lnTo>
                    <a:lnTo>
                      <a:pt x="171" y="217"/>
                    </a:lnTo>
                    <a:lnTo>
                      <a:pt x="183" y="210"/>
                    </a:lnTo>
                    <a:lnTo>
                      <a:pt x="183" y="212"/>
                    </a:lnTo>
                    <a:lnTo>
                      <a:pt x="184" y="212"/>
                    </a:lnTo>
                    <a:lnTo>
                      <a:pt x="184" y="212"/>
                    </a:lnTo>
                    <a:lnTo>
                      <a:pt x="187" y="212"/>
                    </a:lnTo>
                    <a:lnTo>
                      <a:pt x="187" y="214"/>
                    </a:lnTo>
                    <a:lnTo>
                      <a:pt x="190" y="214"/>
                    </a:lnTo>
                    <a:lnTo>
                      <a:pt x="191" y="214"/>
                    </a:lnTo>
                    <a:lnTo>
                      <a:pt x="194" y="214"/>
                    </a:lnTo>
                    <a:lnTo>
                      <a:pt x="194" y="217"/>
                    </a:lnTo>
                    <a:lnTo>
                      <a:pt x="197" y="217"/>
                    </a:lnTo>
                    <a:lnTo>
                      <a:pt x="197" y="217"/>
                    </a:lnTo>
                    <a:lnTo>
                      <a:pt x="200" y="217"/>
                    </a:lnTo>
                    <a:lnTo>
                      <a:pt x="200" y="217"/>
                    </a:lnTo>
                    <a:lnTo>
                      <a:pt x="202" y="217"/>
                    </a:lnTo>
                    <a:lnTo>
                      <a:pt x="202" y="217"/>
                    </a:lnTo>
                    <a:lnTo>
                      <a:pt x="204" y="216"/>
                    </a:lnTo>
                    <a:lnTo>
                      <a:pt x="202" y="216"/>
                    </a:lnTo>
                    <a:lnTo>
                      <a:pt x="202" y="216"/>
                    </a:lnTo>
                    <a:lnTo>
                      <a:pt x="202" y="216"/>
                    </a:lnTo>
                    <a:lnTo>
                      <a:pt x="202" y="214"/>
                    </a:lnTo>
                    <a:lnTo>
                      <a:pt x="202" y="214"/>
                    </a:lnTo>
                    <a:lnTo>
                      <a:pt x="202" y="210"/>
                    </a:lnTo>
                    <a:lnTo>
                      <a:pt x="202" y="210"/>
                    </a:lnTo>
                    <a:lnTo>
                      <a:pt x="203" y="207"/>
                    </a:lnTo>
                    <a:lnTo>
                      <a:pt x="203" y="207"/>
                    </a:lnTo>
                    <a:lnTo>
                      <a:pt x="203" y="205"/>
                    </a:lnTo>
                    <a:lnTo>
                      <a:pt x="203" y="205"/>
                    </a:lnTo>
                    <a:lnTo>
                      <a:pt x="206" y="203"/>
                    </a:lnTo>
                    <a:lnTo>
                      <a:pt x="206" y="203"/>
                    </a:lnTo>
                    <a:lnTo>
                      <a:pt x="208" y="201"/>
                    </a:lnTo>
                    <a:lnTo>
                      <a:pt x="208" y="201"/>
                    </a:lnTo>
                    <a:lnTo>
                      <a:pt x="210" y="199"/>
                    </a:lnTo>
                    <a:lnTo>
                      <a:pt x="210" y="199"/>
                    </a:lnTo>
                    <a:lnTo>
                      <a:pt x="210" y="197"/>
                    </a:lnTo>
                    <a:lnTo>
                      <a:pt x="210" y="195"/>
                    </a:lnTo>
                    <a:lnTo>
                      <a:pt x="213" y="192"/>
                    </a:lnTo>
                    <a:lnTo>
                      <a:pt x="213" y="189"/>
                    </a:lnTo>
                    <a:lnTo>
                      <a:pt x="213" y="186"/>
                    </a:lnTo>
                    <a:lnTo>
                      <a:pt x="213" y="183"/>
                    </a:lnTo>
                    <a:lnTo>
                      <a:pt x="213" y="179"/>
                    </a:lnTo>
                    <a:lnTo>
                      <a:pt x="213" y="177"/>
                    </a:lnTo>
                    <a:lnTo>
                      <a:pt x="213" y="175"/>
                    </a:lnTo>
                    <a:lnTo>
                      <a:pt x="213" y="172"/>
                    </a:lnTo>
                    <a:lnTo>
                      <a:pt x="213" y="168"/>
                    </a:lnTo>
                    <a:lnTo>
                      <a:pt x="213" y="168"/>
                    </a:lnTo>
                    <a:lnTo>
                      <a:pt x="213" y="164"/>
                    </a:lnTo>
                    <a:lnTo>
                      <a:pt x="213" y="162"/>
                    </a:lnTo>
                    <a:lnTo>
                      <a:pt x="215" y="159"/>
                    </a:lnTo>
                    <a:lnTo>
                      <a:pt x="215" y="159"/>
                    </a:lnTo>
                    <a:lnTo>
                      <a:pt x="215" y="157"/>
                    </a:lnTo>
                    <a:lnTo>
                      <a:pt x="215" y="156"/>
                    </a:lnTo>
                    <a:lnTo>
                      <a:pt x="215" y="153"/>
                    </a:lnTo>
                    <a:lnTo>
                      <a:pt x="213" y="152"/>
                    </a:lnTo>
                    <a:lnTo>
                      <a:pt x="213" y="149"/>
                    </a:lnTo>
                    <a:lnTo>
                      <a:pt x="213" y="146"/>
                    </a:lnTo>
                    <a:lnTo>
                      <a:pt x="213" y="143"/>
                    </a:lnTo>
                    <a:lnTo>
                      <a:pt x="212" y="143"/>
                    </a:lnTo>
                    <a:lnTo>
                      <a:pt x="212" y="140"/>
                    </a:lnTo>
                    <a:lnTo>
                      <a:pt x="212" y="137"/>
                    </a:lnTo>
                    <a:lnTo>
                      <a:pt x="212" y="135"/>
                    </a:lnTo>
                    <a:lnTo>
                      <a:pt x="212" y="135"/>
                    </a:lnTo>
                    <a:lnTo>
                      <a:pt x="213" y="131"/>
                    </a:lnTo>
                    <a:lnTo>
                      <a:pt x="213" y="131"/>
                    </a:lnTo>
                    <a:lnTo>
                      <a:pt x="215" y="129"/>
                    </a:lnTo>
                    <a:lnTo>
                      <a:pt x="215" y="129"/>
                    </a:lnTo>
                    <a:lnTo>
                      <a:pt x="215" y="129"/>
                    </a:lnTo>
                    <a:lnTo>
                      <a:pt x="215" y="128"/>
                    </a:lnTo>
                    <a:lnTo>
                      <a:pt x="215" y="125"/>
                    </a:lnTo>
                    <a:lnTo>
                      <a:pt x="215" y="123"/>
                    </a:lnTo>
                    <a:lnTo>
                      <a:pt x="215" y="120"/>
                    </a:lnTo>
                    <a:lnTo>
                      <a:pt x="215" y="117"/>
                    </a:lnTo>
                    <a:lnTo>
                      <a:pt x="215" y="114"/>
                    </a:lnTo>
                    <a:lnTo>
                      <a:pt x="213" y="112"/>
                    </a:lnTo>
                    <a:lnTo>
                      <a:pt x="213" y="109"/>
                    </a:lnTo>
                    <a:lnTo>
                      <a:pt x="213" y="106"/>
                    </a:lnTo>
                    <a:lnTo>
                      <a:pt x="213" y="102"/>
                    </a:lnTo>
                    <a:lnTo>
                      <a:pt x="210" y="102"/>
                    </a:lnTo>
                    <a:lnTo>
                      <a:pt x="210" y="100"/>
                    </a:lnTo>
                    <a:lnTo>
                      <a:pt x="210" y="98"/>
                    </a:lnTo>
                    <a:lnTo>
                      <a:pt x="210" y="95"/>
                    </a:lnTo>
                    <a:lnTo>
                      <a:pt x="208" y="95"/>
                    </a:lnTo>
                    <a:lnTo>
                      <a:pt x="208" y="94"/>
                    </a:lnTo>
                    <a:lnTo>
                      <a:pt x="206" y="92"/>
                    </a:lnTo>
                    <a:lnTo>
                      <a:pt x="206" y="89"/>
                    </a:lnTo>
                    <a:lnTo>
                      <a:pt x="202" y="86"/>
                    </a:lnTo>
                    <a:lnTo>
                      <a:pt x="202" y="83"/>
                    </a:lnTo>
                    <a:lnTo>
                      <a:pt x="202" y="80"/>
                    </a:lnTo>
                    <a:lnTo>
                      <a:pt x="202" y="75"/>
                    </a:lnTo>
                    <a:lnTo>
                      <a:pt x="199" y="72"/>
                    </a:lnTo>
                    <a:lnTo>
                      <a:pt x="199" y="69"/>
                    </a:lnTo>
                    <a:lnTo>
                      <a:pt x="199" y="65"/>
                    </a:lnTo>
                    <a:lnTo>
                      <a:pt x="199" y="59"/>
                    </a:lnTo>
                    <a:lnTo>
                      <a:pt x="198" y="56"/>
                    </a:lnTo>
                    <a:lnTo>
                      <a:pt x="198" y="53"/>
                    </a:lnTo>
                    <a:lnTo>
                      <a:pt x="198" y="51"/>
                    </a:lnTo>
                    <a:lnTo>
                      <a:pt x="198" y="48"/>
                    </a:lnTo>
                    <a:lnTo>
                      <a:pt x="195" y="48"/>
                    </a:lnTo>
                    <a:lnTo>
                      <a:pt x="195" y="45"/>
                    </a:lnTo>
                    <a:lnTo>
                      <a:pt x="194" y="42"/>
                    </a:lnTo>
                    <a:lnTo>
                      <a:pt x="194" y="39"/>
                    </a:lnTo>
                    <a:lnTo>
                      <a:pt x="191" y="36"/>
                    </a:lnTo>
                    <a:lnTo>
                      <a:pt x="191" y="32"/>
                    </a:lnTo>
                    <a:lnTo>
                      <a:pt x="191" y="30"/>
                    </a:lnTo>
                    <a:lnTo>
                      <a:pt x="191" y="25"/>
                    </a:lnTo>
                    <a:lnTo>
                      <a:pt x="188" y="23"/>
                    </a:lnTo>
                    <a:lnTo>
                      <a:pt x="188" y="19"/>
                    </a:lnTo>
                    <a:lnTo>
                      <a:pt x="187" y="16"/>
                    </a:lnTo>
                    <a:lnTo>
                      <a:pt x="187" y="13"/>
                    </a:lnTo>
                    <a:lnTo>
                      <a:pt x="184" y="12"/>
                    </a:lnTo>
                    <a:lnTo>
                      <a:pt x="184" y="9"/>
                    </a:lnTo>
                    <a:lnTo>
                      <a:pt x="183" y="7"/>
                    </a:lnTo>
                    <a:lnTo>
                      <a:pt x="183" y="4"/>
                    </a:lnTo>
                    <a:lnTo>
                      <a:pt x="180" y="4"/>
                    </a:lnTo>
                    <a:lnTo>
                      <a:pt x="177" y="4"/>
                    </a:lnTo>
                    <a:lnTo>
                      <a:pt x="173" y="4"/>
                    </a:lnTo>
                    <a:lnTo>
                      <a:pt x="173" y="3"/>
                    </a:lnTo>
                    <a:lnTo>
                      <a:pt x="171" y="3"/>
                    </a:lnTo>
                    <a:lnTo>
                      <a:pt x="169" y="3"/>
                    </a:lnTo>
                    <a:lnTo>
                      <a:pt x="166" y="3"/>
                    </a:lnTo>
                    <a:lnTo>
                      <a:pt x="166" y="1"/>
                    </a:lnTo>
                    <a:lnTo>
                      <a:pt x="163" y="1"/>
                    </a:lnTo>
                    <a:lnTo>
                      <a:pt x="163" y="1"/>
                    </a:lnTo>
                    <a:lnTo>
                      <a:pt x="160" y="1"/>
                    </a:lnTo>
                    <a:lnTo>
                      <a:pt x="160" y="1"/>
                    </a:lnTo>
                    <a:lnTo>
                      <a:pt x="159" y="1"/>
                    </a:lnTo>
                    <a:lnTo>
                      <a:pt x="159" y="1"/>
                    </a:lnTo>
                    <a:lnTo>
                      <a:pt x="159" y="1"/>
                    </a:lnTo>
                    <a:lnTo>
                      <a:pt x="159" y="0"/>
                    </a:lnTo>
                    <a:lnTo>
                      <a:pt x="157" y="2"/>
                    </a:lnTo>
                    <a:lnTo>
                      <a:pt x="157" y="2"/>
                    </a:lnTo>
                    <a:lnTo>
                      <a:pt x="155" y="2"/>
                    </a:lnTo>
                    <a:lnTo>
                      <a:pt x="155" y="2"/>
                    </a:lnTo>
                    <a:lnTo>
                      <a:pt x="152" y="2"/>
                    </a:lnTo>
                    <a:lnTo>
                      <a:pt x="152" y="2"/>
                    </a:lnTo>
                    <a:lnTo>
                      <a:pt x="149" y="2"/>
                    </a:lnTo>
                    <a:lnTo>
                      <a:pt x="149" y="2"/>
                    </a:lnTo>
                    <a:lnTo>
                      <a:pt x="146" y="2"/>
                    </a:lnTo>
                    <a:lnTo>
                      <a:pt x="145" y="2"/>
                    </a:lnTo>
                    <a:lnTo>
                      <a:pt x="142" y="2"/>
                    </a:lnTo>
                    <a:lnTo>
                      <a:pt x="142" y="2"/>
                    </a:lnTo>
                    <a:lnTo>
                      <a:pt x="140" y="2"/>
                    </a:lnTo>
                    <a:lnTo>
                      <a:pt x="140" y="2"/>
                    </a:lnTo>
                    <a:lnTo>
                      <a:pt x="140" y="2"/>
                    </a:lnTo>
                    <a:lnTo>
                      <a:pt x="140" y="1"/>
                    </a:lnTo>
                    <a:lnTo>
                      <a:pt x="138" y="4"/>
                    </a:lnTo>
                    <a:lnTo>
                      <a:pt x="138" y="5"/>
                    </a:lnTo>
                    <a:lnTo>
                      <a:pt x="138" y="8"/>
                    </a:lnTo>
                    <a:lnTo>
                      <a:pt x="138" y="8"/>
                    </a:lnTo>
                    <a:lnTo>
                      <a:pt x="136" y="11"/>
                    </a:lnTo>
                    <a:lnTo>
                      <a:pt x="136" y="13"/>
                    </a:lnTo>
                    <a:lnTo>
                      <a:pt x="136" y="16"/>
                    </a:lnTo>
                    <a:lnTo>
                      <a:pt x="136" y="16"/>
                    </a:lnTo>
                    <a:lnTo>
                      <a:pt x="133" y="19"/>
                    </a:lnTo>
                    <a:lnTo>
                      <a:pt x="133" y="23"/>
                    </a:lnTo>
                    <a:lnTo>
                      <a:pt x="131" y="25"/>
                    </a:lnTo>
                    <a:lnTo>
                      <a:pt x="131" y="25"/>
                    </a:lnTo>
                    <a:lnTo>
                      <a:pt x="128" y="29"/>
                    </a:lnTo>
                    <a:lnTo>
                      <a:pt x="128" y="29"/>
                    </a:lnTo>
                    <a:lnTo>
                      <a:pt x="128" y="29"/>
                    </a:lnTo>
                    <a:lnTo>
                      <a:pt x="128" y="29"/>
                    </a:lnTo>
                    <a:lnTo>
                      <a:pt x="125" y="32"/>
                    </a:lnTo>
                    <a:lnTo>
                      <a:pt x="125" y="34"/>
                    </a:lnTo>
                    <a:lnTo>
                      <a:pt x="124" y="41"/>
                    </a:lnTo>
                    <a:lnTo>
                      <a:pt x="124" y="44"/>
                    </a:lnTo>
                    <a:lnTo>
                      <a:pt x="124" y="50"/>
                    </a:lnTo>
                    <a:lnTo>
                      <a:pt x="124" y="56"/>
                    </a:lnTo>
                    <a:lnTo>
                      <a:pt x="124" y="63"/>
                    </a:lnTo>
                    <a:lnTo>
                      <a:pt x="125" y="67"/>
                    </a:lnTo>
                    <a:lnTo>
                      <a:pt x="124" y="74"/>
                    </a:lnTo>
                    <a:lnTo>
                      <a:pt x="124" y="80"/>
                    </a:lnTo>
                    <a:lnTo>
                      <a:pt x="124" y="86"/>
                    </a:lnTo>
                    <a:lnTo>
                      <a:pt x="124" y="90"/>
                    </a:lnTo>
                    <a:lnTo>
                      <a:pt x="121" y="95"/>
                    </a:lnTo>
                    <a:lnTo>
                      <a:pt x="121" y="98"/>
                    </a:lnTo>
                    <a:lnTo>
                      <a:pt x="119" y="100"/>
                    </a:lnTo>
                    <a:lnTo>
                      <a:pt x="119" y="100"/>
                    </a:lnTo>
                    <a:lnTo>
                      <a:pt x="116" y="100"/>
                    </a:lnTo>
                    <a:lnTo>
                      <a:pt x="115" y="98"/>
                    </a:lnTo>
                    <a:lnTo>
                      <a:pt x="112" y="94"/>
                    </a:lnTo>
                    <a:lnTo>
                      <a:pt x="111" y="89"/>
                    </a:lnTo>
                    <a:lnTo>
                      <a:pt x="107" y="85"/>
                    </a:lnTo>
                    <a:lnTo>
                      <a:pt x="105" y="79"/>
                    </a:lnTo>
                    <a:lnTo>
                      <a:pt x="101" y="73"/>
                    </a:lnTo>
                    <a:lnTo>
                      <a:pt x="99" y="65"/>
                    </a:lnTo>
                    <a:lnTo>
                      <a:pt x="96" y="58"/>
                    </a:lnTo>
                    <a:lnTo>
                      <a:pt x="94" y="52"/>
                    </a:lnTo>
                    <a:lnTo>
                      <a:pt x="90" y="47"/>
                    </a:lnTo>
                    <a:lnTo>
                      <a:pt x="88" y="41"/>
                    </a:lnTo>
                    <a:lnTo>
                      <a:pt x="85" y="38"/>
                    </a:lnTo>
                    <a:lnTo>
                      <a:pt x="85" y="32"/>
                    </a:lnTo>
                    <a:lnTo>
                      <a:pt x="85" y="31"/>
                    </a:lnTo>
                    <a:lnTo>
                      <a:pt x="86" y="27"/>
                    </a:lnTo>
                    <a:lnTo>
                      <a:pt x="83" y="27"/>
                    </a:lnTo>
                    <a:lnTo>
                      <a:pt x="82" y="27"/>
                    </a:lnTo>
                    <a:lnTo>
                      <a:pt x="79" y="27"/>
                    </a:lnTo>
                    <a:lnTo>
                      <a:pt x="79" y="25"/>
                    </a:lnTo>
                    <a:lnTo>
                      <a:pt x="76" y="25"/>
                    </a:lnTo>
                    <a:lnTo>
                      <a:pt x="76" y="21"/>
                    </a:lnTo>
                    <a:lnTo>
                      <a:pt x="72" y="19"/>
                    </a:lnTo>
                    <a:lnTo>
                      <a:pt x="72" y="16"/>
                    </a:lnTo>
                    <a:lnTo>
                      <a:pt x="70" y="16"/>
                    </a:lnTo>
                    <a:lnTo>
                      <a:pt x="70" y="13"/>
                    </a:lnTo>
                    <a:lnTo>
                      <a:pt x="67" y="13"/>
                    </a:lnTo>
                    <a:lnTo>
                      <a:pt x="67" y="10"/>
                    </a:lnTo>
                    <a:lnTo>
                      <a:pt x="65" y="10"/>
                    </a:lnTo>
                    <a:lnTo>
                      <a:pt x="65" y="8"/>
                    </a:lnTo>
                    <a:lnTo>
                      <a:pt x="65" y="8"/>
                    </a:lnTo>
                    <a:lnTo>
                      <a:pt x="65" y="6"/>
                    </a:lnTo>
                    <a:lnTo>
                      <a:pt x="63" y="9"/>
                    </a:lnTo>
                    <a:lnTo>
                      <a:pt x="63" y="9"/>
                    </a:lnTo>
                    <a:lnTo>
                      <a:pt x="63" y="9"/>
                    </a:lnTo>
                    <a:lnTo>
                      <a:pt x="63" y="9"/>
                    </a:lnTo>
                    <a:lnTo>
                      <a:pt x="63" y="9"/>
                    </a:lnTo>
                    <a:lnTo>
                      <a:pt x="63" y="9"/>
                    </a:lnTo>
                    <a:lnTo>
                      <a:pt x="63" y="9"/>
                    </a:lnTo>
                    <a:lnTo>
                      <a:pt x="63" y="9"/>
                    </a:lnTo>
                    <a:lnTo>
                      <a:pt x="59" y="9"/>
                    </a:lnTo>
                    <a:lnTo>
                      <a:pt x="59" y="9"/>
                    </a:lnTo>
                    <a:lnTo>
                      <a:pt x="59" y="9"/>
                    </a:lnTo>
                    <a:lnTo>
                      <a:pt x="59" y="9"/>
                    </a:lnTo>
                    <a:lnTo>
                      <a:pt x="59" y="9"/>
                    </a:lnTo>
                    <a:lnTo>
                      <a:pt x="59" y="9"/>
                    </a:lnTo>
                    <a:lnTo>
                      <a:pt x="59" y="9"/>
                    </a:lnTo>
                    <a:lnTo>
                      <a:pt x="59" y="9"/>
                    </a:lnTo>
                    <a:lnTo>
                      <a:pt x="59" y="9"/>
                    </a:lnTo>
                  </a:path>
                </a:pathLst>
              </a:custGeom>
              <a:solidFill>
                <a:srgbClr val="FFE1DC"/>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3" name="その他">
                <a:extLst>
                  <a:ext uri="{FF2B5EF4-FFF2-40B4-BE49-F238E27FC236}">
                    <a16:creationId xmlns:a16="http://schemas.microsoft.com/office/drawing/2014/main" id="{1BCC5525-0231-4366-A4BF-582E8B9F75DB}"/>
                  </a:ext>
                </a:extLst>
              </p:cNvPr>
              <p:cNvSpPr>
                <a:spLocks/>
              </p:cNvSpPr>
              <p:nvPr/>
            </p:nvSpPr>
            <p:spPr bwMode="auto">
              <a:xfrm>
                <a:off x="46" y="158"/>
                <a:ext cx="109" cy="123"/>
              </a:xfrm>
              <a:custGeom>
                <a:avLst/>
                <a:gdLst>
                  <a:gd name="T0" fmla="*/ 71 w 109"/>
                  <a:gd name="T1" fmla="*/ 0 h 123"/>
                  <a:gd name="T2" fmla="*/ 108 w 109"/>
                  <a:gd name="T3" fmla="*/ 8 h 123"/>
                  <a:gd name="T4" fmla="*/ 83 w 109"/>
                  <a:gd name="T5" fmla="*/ 44 h 123"/>
                  <a:gd name="T6" fmla="*/ 100 w 109"/>
                  <a:gd name="T7" fmla="*/ 38 h 123"/>
                  <a:gd name="T8" fmla="*/ 71 w 109"/>
                  <a:gd name="T9" fmla="*/ 122 h 123"/>
                  <a:gd name="T10" fmla="*/ 15 w 109"/>
                  <a:gd name="T11" fmla="*/ 44 h 123"/>
                  <a:gd name="T12" fmla="*/ 24 w 109"/>
                  <a:gd name="T13" fmla="*/ 39 h 123"/>
                  <a:gd name="T14" fmla="*/ 0 w 109"/>
                  <a:gd name="T15" fmla="*/ 17 h 123"/>
                  <a:gd name="T16" fmla="*/ 26 w 109"/>
                  <a:gd name="T17" fmla="*/ 0 h 123"/>
                  <a:gd name="T18" fmla="*/ 30 w 109"/>
                  <a:gd name="T19" fmla="*/ 11 h 123"/>
                  <a:gd name="T20" fmla="*/ 57 w 109"/>
                  <a:gd name="T21" fmla="*/ 57 h 123"/>
                  <a:gd name="T22" fmla="*/ 77 w 109"/>
                  <a:gd name="T23" fmla="*/ 7 h 123"/>
                  <a:gd name="T24" fmla="*/ 71 w 109"/>
                  <a:gd name="T25" fmla="*/ 0 h 123"/>
                  <a:gd name="T26" fmla="*/ 71 w 109"/>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3">
                    <a:moveTo>
                      <a:pt x="71" y="0"/>
                    </a:moveTo>
                    <a:lnTo>
                      <a:pt x="108" y="8"/>
                    </a:lnTo>
                    <a:lnTo>
                      <a:pt x="83" y="44"/>
                    </a:lnTo>
                    <a:lnTo>
                      <a:pt x="100" y="38"/>
                    </a:lnTo>
                    <a:lnTo>
                      <a:pt x="71" y="122"/>
                    </a:lnTo>
                    <a:lnTo>
                      <a:pt x="15" y="44"/>
                    </a:lnTo>
                    <a:lnTo>
                      <a:pt x="24" y="39"/>
                    </a:lnTo>
                    <a:lnTo>
                      <a:pt x="0" y="17"/>
                    </a:lnTo>
                    <a:lnTo>
                      <a:pt x="26" y="0"/>
                    </a:lnTo>
                    <a:lnTo>
                      <a:pt x="30" y="11"/>
                    </a:lnTo>
                    <a:lnTo>
                      <a:pt x="57" y="57"/>
                    </a:lnTo>
                    <a:lnTo>
                      <a:pt x="77" y="7"/>
                    </a:lnTo>
                    <a:lnTo>
                      <a:pt x="71" y="0"/>
                    </a:lnTo>
                    <a:lnTo>
                      <a:pt x="71" y="0"/>
                    </a:lnTo>
                  </a:path>
                </a:pathLst>
              </a:custGeom>
              <a:solidFill>
                <a:srgbClr val="FFFFFF"/>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4" name="その他">
                <a:extLst>
                  <a:ext uri="{FF2B5EF4-FFF2-40B4-BE49-F238E27FC236}">
                    <a16:creationId xmlns:a16="http://schemas.microsoft.com/office/drawing/2014/main" id="{0BBD453A-6813-4499-8751-3340F1D7A9F2}"/>
                  </a:ext>
                </a:extLst>
              </p:cNvPr>
              <p:cNvSpPr>
                <a:spLocks/>
              </p:cNvSpPr>
              <p:nvPr/>
            </p:nvSpPr>
            <p:spPr bwMode="auto">
              <a:xfrm>
                <a:off x="28" y="233"/>
                <a:ext cx="96" cy="155"/>
              </a:xfrm>
              <a:custGeom>
                <a:avLst/>
                <a:gdLst>
                  <a:gd name="T0" fmla="*/ 0 w 96"/>
                  <a:gd name="T1" fmla="*/ 127 h 155"/>
                  <a:gd name="T2" fmla="*/ 29 w 96"/>
                  <a:gd name="T3" fmla="*/ 143 h 155"/>
                  <a:gd name="T4" fmla="*/ 61 w 96"/>
                  <a:gd name="T5" fmla="*/ 154 h 155"/>
                  <a:gd name="T6" fmla="*/ 61 w 96"/>
                  <a:gd name="T7" fmla="*/ 147 h 155"/>
                  <a:gd name="T8" fmla="*/ 68 w 96"/>
                  <a:gd name="T9" fmla="*/ 134 h 155"/>
                  <a:gd name="T10" fmla="*/ 85 w 96"/>
                  <a:gd name="T11" fmla="*/ 132 h 155"/>
                  <a:gd name="T12" fmla="*/ 95 w 96"/>
                  <a:gd name="T13" fmla="*/ 132 h 155"/>
                  <a:gd name="T14" fmla="*/ 68 w 96"/>
                  <a:gd name="T15" fmla="*/ 110 h 155"/>
                  <a:gd name="T16" fmla="*/ 55 w 96"/>
                  <a:gd name="T17" fmla="*/ 108 h 155"/>
                  <a:gd name="T18" fmla="*/ 42 w 96"/>
                  <a:gd name="T19" fmla="*/ 95 h 155"/>
                  <a:gd name="T20" fmla="*/ 40 w 96"/>
                  <a:gd name="T21" fmla="*/ 95 h 155"/>
                  <a:gd name="T22" fmla="*/ 27 w 96"/>
                  <a:gd name="T23" fmla="*/ 79 h 155"/>
                  <a:gd name="T24" fmla="*/ 21 w 96"/>
                  <a:gd name="T25" fmla="*/ 74 h 155"/>
                  <a:gd name="T26" fmla="*/ 21 w 96"/>
                  <a:gd name="T27" fmla="*/ 53 h 155"/>
                  <a:gd name="T28" fmla="*/ 18 w 96"/>
                  <a:gd name="T29" fmla="*/ 33 h 155"/>
                  <a:gd name="T30" fmla="*/ 15 w 96"/>
                  <a:gd name="T31" fmla="*/ 9 h 155"/>
                  <a:gd name="T32" fmla="*/ 15 w 96"/>
                  <a:gd name="T3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55">
                    <a:moveTo>
                      <a:pt x="0" y="127"/>
                    </a:moveTo>
                    <a:lnTo>
                      <a:pt x="29" y="143"/>
                    </a:lnTo>
                    <a:lnTo>
                      <a:pt x="61" y="154"/>
                    </a:lnTo>
                    <a:lnTo>
                      <a:pt x="61" y="147"/>
                    </a:lnTo>
                    <a:lnTo>
                      <a:pt x="68" y="134"/>
                    </a:lnTo>
                    <a:lnTo>
                      <a:pt x="85" y="132"/>
                    </a:lnTo>
                    <a:lnTo>
                      <a:pt x="95" y="132"/>
                    </a:lnTo>
                    <a:lnTo>
                      <a:pt x="68" y="110"/>
                    </a:lnTo>
                    <a:lnTo>
                      <a:pt x="55" y="108"/>
                    </a:lnTo>
                    <a:lnTo>
                      <a:pt x="42" y="95"/>
                    </a:lnTo>
                    <a:lnTo>
                      <a:pt x="40" y="95"/>
                    </a:lnTo>
                    <a:lnTo>
                      <a:pt x="27" y="79"/>
                    </a:lnTo>
                    <a:lnTo>
                      <a:pt x="21" y="74"/>
                    </a:lnTo>
                    <a:lnTo>
                      <a:pt x="21" y="53"/>
                    </a:lnTo>
                    <a:lnTo>
                      <a:pt x="18" y="33"/>
                    </a:lnTo>
                    <a:lnTo>
                      <a:pt x="15" y="9"/>
                    </a:lnTo>
                    <a:lnTo>
                      <a:pt x="15"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5" name="その他">
                <a:extLst>
                  <a:ext uri="{FF2B5EF4-FFF2-40B4-BE49-F238E27FC236}">
                    <a16:creationId xmlns:a16="http://schemas.microsoft.com/office/drawing/2014/main" id="{89E39B5E-0DAD-4B1A-93A0-09F4284BB486}"/>
                  </a:ext>
                </a:extLst>
              </p:cNvPr>
              <p:cNvSpPr>
                <a:spLocks/>
              </p:cNvSpPr>
              <p:nvPr/>
            </p:nvSpPr>
            <p:spPr bwMode="auto">
              <a:xfrm>
                <a:off x="81" y="364"/>
                <a:ext cx="69" cy="42"/>
              </a:xfrm>
              <a:custGeom>
                <a:avLst/>
                <a:gdLst>
                  <a:gd name="T0" fmla="*/ 5 w 69"/>
                  <a:gd name="T1" fmla="*/ 14 h 42"/>
                  <a:gd name="T2" fmla="*/ 0 w 69"/>
                  <a:gd name="T3" fmla="*/ 21 h 42"/>
                  <a:gd name="T4" fmla="*/ 10 w 69"/>
                  <a:gd name="T5" fmla="*/ 34 h 42"/>
                  <a:gd name="T6" fmla="*/ 19 w 69"/>
                  <a:gd name="T7" fmla="*/ 36 h 42"/>
                  <a:gd name="T8" fmla="*/ 24 w 69"/>
                  <a:gd name="T9" fmla="*/ 38 h 42"/>
                  <a:gd name="T10" fmla="*/ 32 w 69"/>
                  <a:gd name="T11" fmla="*/ 36 h 42"/>
                  <a:gd name="T12" fmla="*/ 50 w 69"/>
                  <a:gd name="T13" fmla="*/ 41 h 42"/>
                  <a:gd name="T14" fmla="*/ 53 w 69"/>
                  <a:gd name="T15" fmla="*/ 38 h 42"/>
                  <a:gd name="T16" fmla="*/ 53 w 69"/>
                  <a:gd name="T17" fmla="*/ 36 h 42"/>
                  <a:gd name="T18" fmla="*/ 59 w 69"/>
                  <a:gd name="T19" fmla="*/ 34 h 42"/>
                  <a:gd name="T20" fmla="*/ 59 w 69"/>
                  <a:gd name="T21" fmla="*/ 25 h 42"/>
                  <a:gd name="T22" fmla="*/ 53 w 69"/>
                  <a:gd name="T23" fmla="*/ 20 h 42"/>
                  <a:gd name="T24" fmla="*/ 61 w 69"/>
                  <a:gd name="T25" fmla="*/ 20 h 42"/>
                  <a:gd name="T26" fmla="*/ 68 w 69"/>
                  <a:gd name="T27" fmla="*/ 14 h 42"/>
                  <a:gd name="T28" fmla="*/ 59 w 69"/>
                  <a:gd name="T29" fmla="*/ 8 h 42"/>
                  <a:gd name="T30" fmla="*/ 42 w 69"/>
                  <a:gd name="T31" fmla="*/ 5 h 42"/>
                  <a:gd name="T32" fmla="*/ 33 w 69"/>
                  <a:gd name="T33" fmla="*/ 0 h 42"/>
                  <a:gd name="T34" fmla="*/ 16 w 69"/>
                  <a:gd name="T35" fmla="*/ 1 h 42"/>
                  <a:gd name="T36" fmla="*/ 5 w 69"/>
                  <a:gd name="T37" fmla="*/ 14 h 42"/>
                  <a:gd name="T38" fmla="*/ 5 w 69"/>
                  <a:gd name="T3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2">
                    <a:moveTo>
                      <a:pt x="5" y="14"/>
                    </a:moveTo>
                    <a:lnTo>
                      <a:pt x="0" y="21"/>
                    </a:lnTo>
                    <a:lnTo>
                      <a:pt x="10" y="34"/>
                    </a:lnTo>
                    <a:lnTo>
                      <a:pt x="19" y="36"/>
                    </a:lnTo>
                    <a:lnTo>
                      <a:pt x="24" y="38"/>
                    </a:lnTo>
                    <a:lnTo>
                      <a:pt x="32" y="36"/>
                    </a:lnTo>
                    <a:lnTo>
                      <a:pt x="50" y="41"/>
                    </a:lnTo>
                    <a:lnTo>
                      <a:pt x="53" y="38"/>
                    </a:lnTo>
                    <a:lnTo>
                      <a:pt x="53" y="36"/>
                    </a:lnTo>
                    <a:lnTo>
                      <a:pt x="59" y="34"/>
                    </a:lnTo>
                    <a:lnTo>
                      <a:pt x="59" y="25"/>
                    </a:lnTo>
                    <a:lnTo>
                      <a:pt x="53" y="20"/>
                    </a:lnTo>
                    <a:lnTo>
                      <a:pt x="61" y="20"/>
                    </a:lnTo>
                    <a:lnTo>
                      <a:pt x="68" y="14"/>
                    </a:lnTo>
                    <a:lnTo>
                      <a:pt x="59" y="8"/>
                    </a:lnTo>
                    <a:lnTo>
                      <a:pt x="42" y="5"/>
                    </a:lnTo>
                    <a:lnTo>
                      <a:pt x="33" y="0"/>
                    </a:lnTo>
                    <a:lnTo>
                      <a:pt x="16" y="1"/>
                    </a:lnTo>
                    <a:lnTo>
                      <a:pt x="5" y="14"/>
                    </a:lnTo>
                    <a:lnTo>
                      <a:pt x="5" y="14"/>
                    </a:lnTo>
                  </a:path>
                </a:pathLst>
              </a:custGeom>
              <a:solidFill>
                <a:srgbClr val="FFC28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6" name="その他">
                <a:extLst>
                  <a:ext uri="{FF2B5EF4-FFF2-40B4-BE49-F238E27FC236}">
                    <a16:creationId xmlns:a16="http://schemas.microsoft.com/office/drawing/2014/main" id="{0EFA890C-6ECA-4BEA-B95F-61729A90C6B1}"/>
                  </a:ext>
                </a:extLst>
              </p:cNvPr>
              <p:cNvSpPr>
                <a:spLocks/>
              </p:cNvSpPr>
              <p:nvPr/>
            </p:nvSpPr>
            <p:spPr bwMode="auto">
              <a:xfrm>
                <a:off x="173" y="212"/>
                <a:ext cx="14" cy="161"/>
              </a:xfrm>
              <a:custGeom>
                <a:avLst/>
                <a:gdLst>
                  <a:gd name="T0" fmla="*/ 6 w 14"/>
                  <a:gd name="T1" fmla="*/ 160 h 161"/>
                  <a:gd name="T2" fmla="*/ 6 w 14"/>
                  <a:gd name="T3" fmla="*/ 131 h 161"/>
                  <a:gd name="T4" fmla="*/ 10 w 14"/>
                  <a:gd name="T5" fmla="*/ 108 h 161"/>
                  <a:gd name="T6" fmla="*/ 13 w 14"/>
                  <a:gd name="T7" fmla="*/ 87 h 161"/>
                  <a:gd name="T8" fmla="*/ 10 w 14"/>
                  <a:gd name="T9" fmla="*/ 68 h 161"/>
                  <a:gd name="T10" fmla="*/ 0 w 14"/>
                  <a:gd name="T11" fmla="*/ 46 h 161"/>
                  <a:gd name="T12" fmla="*/ 0 w 14"/>
                  <a:gd name="T13" fmla="*/ 17 h 161"/>
                  <a:gd name="T14" fmla="*/ 0 w 14"/>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1">
                    <a:moveTo>
                      <a:pt x="6" y="160"/>
                    </a:moveTo>
                    <a:lnTo>
                      <a:pt x="6" y="131"/>
                    </a:lnTo>
                    <a:lnTo>
                      <a:pt x="10" y="108"/>
                    </a:lnTo>
                    <a:lnTo>
                      <a:pt x="13" y="87"/>
                    </a:lnTo>
                    <a:lnTo>
                      <a:pt x="10" y="68"/>
                    </a:lnTo>
                    <a:lnTo>
                      <a:pt x="0" y="46"/>
                    </a:lnTo>
                    <a:lnTo>
                      <a:pt x="0" y="17"/>
                    </a:lnTo>
                    <a:lnTo>
                      <a:pt x="0" y="0"/>
                    </a:lnTo>
                  </a:path>
                </a:pathLst>
              </a:custGeom>
              <a:noFill/>
              <a:ln w="18851" cap="flat"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7" name="その他">
                <a:extLst>
                  <a:ext uri="{FF2B5EF4-FFF2-40B4-BE49-F238E27FC236}">
                    <a16:creationId xmlns:a16="http://schemas.microsoft.com/office/drawing/2014/main" id="{4020D592-3764-4D89-962A-DB43499B94CB}"/>
                  </a:ext>
                </a:extLst>
              </p:cNvPr>
              <p:cNvSpPr>
                <a:spLocks/>
              </p:cNvSpPr>
              <p:nvPr/>
            </p:nvSpPr>
            <p:spPr bwMode="auto">
              <a:xfrm>
                <a:off x="134" y="351"/>
                <a:ext cx="69" cy="48"/>
              </a:xfrm>
              <a:custGeom>
                <a:avLst/>
                <a:gdLst>
                  <a:gd name="T0" fmla="*/ 62 w 69"/>
                  <a:gd name="T1" fmla="*/ 19 h 48"/>
                  <a:gd name="T2" fmla="*/ 68 w 69"/>
                  <a:gd name="T3" fmla="*/ 25 h 48"/>
                  <a:gd name="T4" fmla="*/ 57 w 69"/>
                  <a:gd name="T5" fmla="*/ 34 h 48"/>
                  <a:gd name="T6" fmla="*/ 49 w 69"/>
                  <a:gd name="T7" fmla="*/ 36 h 48"/>
                  <a:gd name="T8" fmla="*/ 39 w 69"/>
                  <a:gd name="T9" fmla="*/ 44 h 48"/>
                  <a:gd name="T10" fmla="*/ 35 w 69"/>
                  <a:gd name="T11" fmla="*/ 36 h 48"/>
                  <a:gd name="T12" fmla="*/ 19 w 69"/>
                  <a:gd name="T13" fmla="*/ 47 h 48"/>
                  <a:gd name="T14" fmla="*/ 16 w 69"/>
                  <a:gd name="T15" fmla="*/ 44 h 48"/>
                  <a:gd name="T16" fmla="*/ 16 w 69"/>
                  <a:gd name="T17" fmla="*/ 38 h 48"/>
                  <a:gd name="T18" fmla="*/ 6 w 69"/>
                  <a:gd name="T19" fmla="*/ 34 h 48"/>
                  <a:gd name="T20" fmla="*/ 6 w 69"/>
                  <a:gd name="T21" fmla="*/ 27 h 48"/>
                  <a:gd name="T22" fmla="*/ 14 w 69"/>
                  <a:gd name="T23" fmla="*/ 22 h 48"/>
                  <a:gd name="T24" fmla="*/ 4 w 69"/>
                  <a:gd name="T25" fmla="*/ 22 h 48"/>
                  <a:gd name="T26" fmla="*/ 0 w 69"/>
                  <a:gd name="T27" fmla="*/ 18 h 48"/>
                  <a:gd name="T28" fmla="*/ 4 w 69"/>
                  <a:gd name="T29" fmla="*/ 14 h 48"/>
                  <a:gd name="T30" fmla="*/ 27 w 69"/>
                  <a:gd name="T31" fmla="*/ 11 h 48"/>
                  <a:gd name="T32" fmla="*/ 33 w 69"/>
                  <a:gd name="T33" fmla="*/ 0 h 48"/>
                  <a:gd name="T34" fmla="*/ 52 w 69"/>
                  <a:gd name="T35" fmla="*/ 1 h 48"/>
                  <a:gd name="T36" fmla="*/ 62 w 69"/>
                  <a:gd name="T37" fmla="*/ 19 h 48"/>
                  <a:gd name="T38" fmla="*/ 62 w 69"/>
                  <a:gd name="T3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8">
                    <a:moveTo>
                      <a:pt x="62" y="19"/>
                    </a:moveTo>
                    <a:lnTo>
                      <a:pt x="68" y="25"/>
                    </a:lnTo>
                    <a:lnTo>
                      <a:pt x="57" y="34"/>
                    </a:lnTo>
                    <a:lnTo>
                      <a:pt x="49" y="36"/>
                    </a:lnTo>
                    <a:lnTo>
                      <a:pt x="39" y="44"/>
                    </a:lnTo>
                    <a:lnTo>
                      <a:pt x="35" y="36"/>
                    </a:lnTo>
                    <a:lnTo>
                      <a:pt x="19" y="47"/>
                    </a:lnTo>
                    <a:lnTo>
                      <a:pt x="16" y="44"/>
                    </a:lnTo>
                    <a:lnTo>
                      <a:pt x="16" y="38"/>
                    </a:lnTo>
                    <a:lnTo>
                      <a:pt x="6" y="34"/>
                    </a:lnTo>
                    <a:lnTo>
                      <a:pt x="6" y="27"/>
                    </a:lnTo>
                    <a:lnTo>
                      <a:pt x="14" y="22"/>
                    </a:lnTo>
                    <a:lnTo>
                      <a:pt x="4" y="22"/>
                    </a:lnTo>
                    <a:lnTo>
                      <a:pt x="0" y="18"/>
                    </a:lnTo>
                    <a:lnTo>
                      <a:pt x="4" y="14"/>
                    </a:lnTo>
                    <a:lnTo>
                      <a:pt x="27" y="11"/>
                    </a:lnTo>
                    <a:lnTo>
                      <a:pt x="33" y="0"/>
                    </a:lnTo>
                    <a:lnTo>
                      <a:pt x="52" y="1"/>
                    </a:lnTo>
                    <a:lnTo>
                      <a:pt x="62" y="19"/>
                    </a:lnTo>
                    <a:lnTo>
                      <a:pt x="62" y="19"/>
                    </a:lnTo>
                  </a:path>
                </a:pathLst>
              </a:custGeom>
              <a:solidFill>
                <a:srgbClr val="FFC281"/>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8" name="その他">
                <a:extLst>
                  <a:ext uri="{FF2B5EF4-FFF2-40B4-BE49-F238E27FC236}">
                    <a16:creationId xmlns:a16="http://schemas.microsoft.com/office/drawing/2014/main" id="{C54E940F-9481-49CD-AB54-CF024EF41E8A}"/>
                  </a:ext>
                </a:extLst>
              </p:cNvPr>
              <p:cNvSpPr>
                <a:spLocks/>
              </p:cNvSpPr>
              <p:nvPr/>
            </p:nvSpPr>
            <p:spPr bwMode="auto">
              <a:xfrm>
                <a:off x="374" y="364"/>
                <a:ext cx="66" cy="66"/>
              </a:xfrm>
              <a:custGeom>
                <a:avLst/>
                <a:gdLst>
                  <a:gd name="T0" fmla="*/ 65 w 66"/>
                  <a:gd name="T1" fmla="*/ 0 h 66"/>
                  <a:gd name="T2" fmla="*/ 65 w 66"/>
                  <a:gd name="T3" fmla="*/ 14 h 66"/>
                  <a:gd name="T4" fmla="*/ 64 w 66"/>
                  <a:gd name="T5" fmla="*/ 26 h 66"/>
                  <a:gd name="T6" fmla="*/ 64 w 66"/>
                  <a:gd name="T7" fmla="*/ 34 h 66"/>
                  <a:gd name="T8" fmla="*/ 47 w 66"/>
                  <a:gd name="T9" fmla="*/ 42 h 66"/>
                  <a:gd name="T10" fmla="*/ 29 w 66"/>
                  <a:gd name="T11" fmla="*/ 53 h 66"/>
                  <a:gd name="T12" fmla="*/ 0 w 66"/>
                  <a:gd name="T13" fmla="*/ 65 h 66"/>
                  <a:gd name="T14" fmla="*/ 42 w 66"/>
                  <a:gd name="T15" fmla="*/ 3 h 66"/>
                  <a:gd name="T16" fmla="*/ 65 w 66"/>
                  <a:gd name="T17" fmla="*/ 0 h 66"/>
                  <a:gd name="T18" fmla="*/ 65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65" y="0"/>
                    </a:moveTo>
                    <a:lnTo>
                      <a:pt x="65" y="14"/>
                    </a:lnTo>
                    <a:lnTo>
                      <a:pt x="64" y="26"/>
                    </a:lnTo>
                    <a:lnTo>
                      <a:pt x="64" y="34"/>
                    </a:lnTo>
                    <a:lnTo>
                      <a:pt x="47" y="42"/>
                    </a:lnTo>
                    <a:lnTo>
                      <a:pt x="29" y="53"/>
                    </a:lnTo>
                    <a:lnTo>
                      <a:pt x="0" y="65"/>
                    </a:lnTo>
                    <a:lnTo>
                      <a:pt x="42" y="3"/>
                    </a:lnTo>
                    <a:lnTo>
                      <a:pt x="65" y="0"/>
                    </a:lnTo>
                    <a:lnTo>
                      <a:pt x="65" y="0"/>
                    </a:lnTo>
                  </a:path>
                </a:pathLst>
              </a:custGeom>
              <a:solidFill>
                <a:srgbClr val="D2D2D2"/>
              </a:solidFill>
              <a:ln w="18851"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49" name="Line 177">
                <a:extLst>
                  <a:ext uri="{FF2B5EF4-FFF2-40B4-BE49-F238E27FC236}">
                    <a16:creationId xmlns:a16="http://schemas.microsoft.com/office/drawing/2014/main" id="{F57F1952-4095-435B-B45C-B5B30571E7D6}"/>
                  </a:ext>
                </a:extLst>
              </p:cNvPr>
              <p:cNvSpPr>
                <a:spLocks noChangeShapeType="1"/>
              </p:cNvSpPr>
              <p:nvPr/>
            </p:nvSpPr>
            <p:spPr bwMode="auto">
              <a:xfrm flipH="1">
                <a:off x="26" y="373"/>
                <a:ext cx="4" cy="44"/>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50" name="Line 178">
                <a:extLst>
                  <a:ext uri="{FF2B5EF4-FFF2-40B4-BE49-F238E27FC236}">
                    <a16:creationId xmlns:a16="http://schemas.microsoft.com/office/drawing/2014/main" id="{A187CD19-1C74-4528-8BCA-D2996D3DEEEF}"/>
                  </a:ext>
                </a:extLst>
              </p:cNvPr>
              <p:cNvSpPr>
                <a:spLocks noChangeShapeType="1"/>
              </p:cNvSpPr>
              <p:nvPr/>
            </p:nvSpPr>
            <p:spPr bwMode="auto">
              <a:xfrm>
                <a:off x="201" y="378"/>
                <a:ext cx="0" cy="40"/>
              </a:xfrm>
              <a:prstGeom prst="line">
                <a:avLst/>
              </a:prstGeom>
              <a:noFill/>
              <a:ln w="18851"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251" name="その他">
                <a:extLst>
                  <a:ext uri="{FF2B5EF4-FFF2-40B4-BE49-F238E27FC236}">
                    <a16:creationId xmlns:a16="http://schemas.microsoft.com/office/drawing/2014/main" id="{4596F512-14D6-42B9-84D9-6F3A7C623A9B}"/>
                  </a:ext>
                </a:extLst>
              </p:cNvPr>
              <p:cNvSpPr>
                <a:spLocks/>
              </p:cNvSpPr>
              <p:nvPr/>
            </p:nvSpPr>
            <p:spPr bwMode="auto">
              <a:xfrm>
                <a:off x="291" y="164"/>
                <a:ext cx="105" cy="9"/>
              </a:xfrm>
              <a:custGeom>
                <a:avLst/>
                <a:gdLst>
                  <a:gd name="T0" fmla="*/ 104 w 105"/>
                  <a:gd name="T1" fmla="*/ 8 h 9"/>
                  <a:gd name="T2" fmla="*/ 55 w 105"/>
                  <a:gd name="T3" fmla="*/ 0 h 9"/>
                  <a:gd name="T4" fmla="*/ 29 w 105"/>
                  <a:gd name="T5" fmla="*/ 8 h 9"/>
                  <a:gd name="T6" fmla="*/ 0 w 105"/>
                  <a:gd name="T7" fmla="*/ 0 h 9"/>
                </a:gdLst>
                <a:ahLst/>
                <a:cxnLst>
                  <a:cxn ang="0">
                    <a:pos x="T0" y="T1"/>
                  </a:cxn>
                  <a:cxn ang="0">
                    <a:pos x="T2" y="T3"/>
                  </a:cxn>
                  <a:cxn ang="0">
                    <a:pos x="T4" y="T5"/>
                  </a:cxn>
                  <a:cxn ang="0">
                    <a:pos x="T6" y="T7"/>
                  </a:cxn>
                </a:cxnLst>
                <a:rect l="0" t="0" r="r" b="b"/>
                <a:pathLst>
                  <a:path w="105" h="9">
                    <a:moveTo>
                      <a:pt x="104" y="8"/>
                    </a:moveTo>
                    <a:lnTo>
                      <a:pt x="55" y="0"/>
                    </a:lnTo>
                    <a:lnTo>
                      <a:pt x="29" y="8"/>
                    </a:lnTo>
                    <a:lnTo>
                      <a:pt x="0" y="0"/>
                    </a:lnTo>
                  </a:path>
                </a:pathLst>
              </a:custGeom>
              <a:noFill/>
              <a:ln w="18851" cap="flat" cmpd="sng">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52" name="その他">
                <a:extLst>
                  <a:ext uri="{FF2B5EF4-FFF2-40B4-BE49-F238E27FC236}">
                    <a16:creationId xmlns:a16="http://schemas.microsoft.com/office/drawing/2014/main" id="{4E7896D3-0D40-426A-9026-0D9D8AB0286B}"/>
                  </a:ext>
                </a:extLst>
              </p:cNvPr>
              <p:cNvSpPr>
                <a:spLocks/>
              </p:cNvSpPr>
              <p:nvPr/>
            </p:nvSpPr>
            <p:spPr bwMode="auto">
              <a:xfrm>
                <a:off x="291" y="195"/>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53" name="その他">
                <a:extLst>
                  <a:ext uri="{FF2B5EF4-FFF2-40B4-BE49-F238E27FC236}">
                    <a16:creationId xmlns:a16="http://schemas.microsoft.com/office/drawing/2014/main" id="{7F7FF609-5ED7-470B-BA49-C2CA4B591852}"/>
                  </a:ext>
                </a:extLst>
              </p:cNvPr>
              <p:cNvSpPr>
                <a:spLocks/>
              </p:cNvSpPr>
              <p:nvPr/>
            </p:nvSpPr>
            <p:spPr bwMode="auto">
              <a:xfrm>
                <a:off x="291" y="218"/>
                <a:ext cx="105" cy="10"/>
              </a:xfrm>
              <a:custGeom>
                <a:avLst/>
                <a:gdLst>
                  <a:gd name="T0" fmla="*/ 104 w 105"/>
                  <a:gd name="T1" fmla="*/ 9 h 10"/>
                  <a:gd name="T2" fmla="*/ 55 w 105"/>
                  <a:gd name="T3" fmla="*/ 0 h 10"/>
                  <a:gd name="T4" fmla="*/ 29 w 105"/>
                  <a:gd name="T5" fmla="*/ 9 h 10"/>
                  <a:gd name="T6" fmla="*/ 0 w 105"/>
                  <a:gd name="T7" fmla="*/ 0 h 10"/>
                </a:gdLst>
                <a:ahLst/>
                <a:cxnLst>
                  <a:cxn ang="0">
                    <a:pos x="T0" y="T1"/>
                  </a:cxn>
                  <a:cxn ang="0">
                    <a:pos x="T2" y="T3"/>
                  </a:cxn>
                  <a:cxn ang="0">
                    <a:pos x="T4" y="T5"/>
                  </a:cxn>
                  <a:cxn ang="0">
                    <a:pos x="T6" y="T7"/>
                  </a:cxn>
                </a:cxnLst>
                <a:rect l="0" t="0" r="r" b="b"/>
                <a:pathLst>
                  <a:path w="105" h="10">
                    <a:moveTo>
                      <a:pt x="104" y="9"/>
                    </a:moveTo>
                    <a:lnTo>
                      <a:pt x="55" y="0"/>
                    </a:lnTo>
                    <a:lnTo>
                      <a:pt x="29" y="9"/>
                    </a:lnTo>
                    <a:lnTo>
                      <a:pt x="0"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254" name="その他">
                <a:extLst>
                  <a:ext uri="{FF2B5EF4-FFF2-40B4-BE49-F238E27FC236}">
                    <a16:creationId xmlns:a16="http://schemas.microsoft.com/office/drawing/2014/main" id="{49E4F059-8F4B-4B3D-999B-D4C2A839C6FE}"/>
                  </a:ext>
                </a:extLst>
              </p:cNvPr>
              <p:cNvSpPr>
                <a:spLocks/>
              </p:cNvSpPr>
              <p:nvPr/>
            </p:nvSpPr>
            <p:spPr bwMode="auto">
              <a:xfrm>
                <a:off x="291" y="240"/>
                <a:ext cx="105" cy="8"/>
              </a:xfrm>
              <a:custGeom>
                <a:avLst/>
                <a:gdLst>
                  <a:gd name="T0" fmla="*/ 104 w 105"/>
                  <a:gd name="T1" fmla="*/ 7 h 8"/>
                  <a:gd name="T2" fmla="*/ 55 w 105"/>
                  <a:gd name="T3" fmla="*/ 0 h 8"/>
                  <a:gd name="T4" fmla="*/ 29 w 105"/>
                  <a:gd name="T5" fmla="*/ 7 h 8"/>
                  <a:gd name="T6" fmla="*/ 0 w 105"/>
                  <a:gd name="T7" fmla="*/ 0 h 8"/>
                </a:gdLst>
                <a:ahLst/>
                <a:cxnLst>
                  <a:cxn ang="0">
                    <a:pos x="T0" y="T1"/>
                  </a:cxn>
                  <a:cxn ang="0">
                    <a:pos x="T2" y="T3"/>
                  </a:cxn>
                  <a:cxn ang="0">
                    <a:pos x="T4" y="T5"/>
                  </a:cxn>
                  <a:cxn ang="0">
                    <a:pos x="T6" y="T7"/>
                  </a:cxn>
                </a:cxnLst>
                <a:rect l="0" t="0" r="r" b="b"/>
                <a:pathLst>
                  <a:path w="105" h="8">
                    <a:moveTo>
                      <a:pt x="104" y="7"/>
                    </a:moveTo>
                    <a:lnTo>
                      <a:pt x="55" y="0"/>
                    </a:lnTo>
                    <a:lnTo>
                      <a:pt x="29" y="7"/>
                    </a:lnTo>
                    <a:lnTo>
                      <a:pt x="0" y="0"/>
                    </a:lnTo>
                  </a:path>
                </a:pathLst>
              </a:custGeom>
              <a:noFill/>
              <a:ln w="18851" cap="flat"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grpSp>
      <p:sp>
        <p:nvSpPr>
          <p:cNvPr id="3255" name="Rectangle 183">
            <a:extLst>
              <a:ext uri="{FF2B5EF4-FFF2-40B4-BE49-F238E27FC236}">
                <a16:creationId xmlns:a16="http://schemas.microsoft.com/office/drawing/2014/main" id="{7C9A5576-22B8-4A14-B92B-05F093499678}"/>
              </a:ext>
            </a:extLst>
          </p:cNvPr>
          <p:cNvSpPr>
            <a:spLocks noGrp="1" noChangeArrowheads="1"/>
          </p:cNvSpPr>
          <p:nvPr>
            <p:ph type="title"/>
          </p:nvPr>
        </p:nvSpPr>
        <p:spPr>
          <a:xfrm>
            <a:off x="0" y="269875"/>
            <a:ext cx="9059863" cy="782638"/>
          </a:xfrm>
        </p:spPr>
        <p:txBody>
          <a:bodyPr/>
          <a:lstStyle/>
          <a:p>
            <a:r>
              <a:rPr lang="ja-JP" altLang="ja-JP" sz="8200" dirty="0">
                <a:effectLst/>
                <a:latin typeface="HGP明朝B" panose="02020800000000000000" pitchFamily="18" charset="-128"/>
                <a:ea typeface="HGP明朝B" panose="02020800000000000000" pitchFamily="18" charset="-128"/>
              </a:rPr>
              <a:t>桃論</a:t>
            </a:r>
          </a:p>
        </p:txBody>
      </p:sp>
      <p:sp>
        <p:nvSpPr>
          <p:cNvPr id="3256" name="Text Box 184">
            <a:extLst>
              <a:ext uri="{FF2B5EF4-FFF2-40B4-BE49-F238E27FC236}">
                <a16:creationId xmlns:a16="http://schemas.microsoft.com/office/drawing/2014/main" id="{FF0721F8-8BED-4A51-9FC0-D7C4CC0C0D8C}"/>
              </a:ext>
            </a:extLst>
          </p:cNvPr>
          <p:cNvSpPr txBox="1">
            <a:spLocks noChangeArrowheads="1"/>
          </p:cNvSpPr>
          <p:nvPr/>
        </p:nvSpPr>
        <p:spPr bwMode="auto">
          <a:xfrm>
            <a:off x="154779" y="5452861"/>
            <a:ext cx="4417221" cy="707886"/>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buClr>
                <a:srgbClr val="008000"/>
              </a:buClr>
              <a:buSzPct val="90000"/>
              <a:buFont typeface="Monotype Sorts" pitchFamily="2" charset="2"/>
              <a:buNone/>
            </a:pPr>
            <a:r>
              <a:rPr lang="ja-JP" altLang="ja-JP" sz="2000" dirty="0">
                <a:solidFill>
                  <a:schemeClr val="tx1"/>
                </a:solidFill>
                <a:latin typeface="HGP明朝B" panose="02020800000000000000" pitchFamily="18" charset="-128"/>
                <a:ea typeface="HGP明朝B" panose="02020800000000000000" pitchFamily="18" charset="-128"/>
              </a:rPr>
              <a:t>20</a:t>
            </a:r>
            <a:r>
              <a:rPr lang="en-US" altLang="ja-JP" sz="2000" dirty="0">
                <a:solidFill>
                  <a:schemeClr val="tx1"/>
                </a:solidFill>
                <a:latin typeface="HGP明朝B" panose="02020800000000000000" pitchFamily="18" charset="-128"/>
                <a:ea typeface="HGP明朝B" panose="02020800000000000000" pitchFamily="18" charset="-128"/>
              </a:rPr>
              <a:t>18</a:t>
            </a:r>
            <a:r>
              <a:rPr lang="ja-JP" altLang="ja-JP" sz="2000" dirty="0">
                <a:solidFill>
                  <a:schemeClr val="tx1"/>
                </a:solidFill>
                <a:latin typeface="HGP明朝B" panose="02020800000000000000" pitchFamily="18" charset="-128"/>
                <a:ea typeface="HGP明朝B" panose="02020800000000000000" pitchFamily="18" charset="-128"/>
              </a:rPr>
              <a:t>年</a:t>
            </a:r>
            <a:r>
              <a:rPr lang="en-US" altLang="ja-JP" sz="2000" dirty="0">
                <a:solidFill>
                  <a:schemeClr val="tx1"/>
                </a:solidFill>
                <a:latin typeface="HGP明朝B" panose="02020800000000000000" pitchFamily="18" charset="-128"/>
                <a:ea typeface="HGP明朝B" panose="02020800000000000000" pitchFamily="18" charset="-128"/>
              </a:rPr>
              <a:t>2</a:t>
            </a:r>
            <a:r>
              <a:rPr lang="ja-JP" altLang="ja-JP" sz="2000" dirty="0">
                <a:solidFill>
                  <a:schemeClr val="tx1"/>
                </a:solidFill>
                <a:latin typeface="HGP明朝B" panose="02020800000000000000" pitchFamily="18" charset="-128"/>
                <a:ea typeface="HGP明朝B" panose="02020800000000000000" pitchFamily="18" charset="-128"/>
              </a:rPr>
              <a:t>月</a:t>
            </a:r>
            <a:r>
              <a:rPr lang="en-US" altLang="ja-JP" sz="2000" dirty="0">
                <a:solidFill>
                  <a:schemeClr val="tx1"/>
                </a:solidFill>
                <a:latin typeface="HGP明朝B" panose="02020800000000000000" pitchFamily="18" charset="-128"/>
                <a:ea typeface="HGP明朝B" panose="02020800000000000000" pitchFamily="18" charset="-128"/>
              </a:rPr>
              <a:t>10</a:t>
            </a:r>
            <a:r>
              <a:rPr lang="ja-JP" altLang="ja-JP" sz="2000" dirty="0">
                <a:solidFill>
                  <a:schemeClr val="tx1"/>
                </a:solidFill>
                <a:latin typeface="HGP明朝B" panose="02020800000000000000" pitchFamily="18" charset="-128"/>
                <a:ea typeface="HGP明朝B" panose="02020800000000000000" pitchFamily="18" charset="-128"/>
              </a:rPr>
              <a:t>日　</a:t>
            </a:r>
            <a:r>
              <a:rPr lang="ja-JP" altLang="en-US" sz="2000" dirty="0">
                <a:solidFill>
                  <a:schemeClr val="tx1"/>
                </a:solidFill>
                <a:latin typeface="HGP明朝B" panose="02020800000000000000" pitchFamily="18" charset="-128"/>
                <a:ea typeface="HGP明朝B" panose="02020800000000000000" pitchFamily="18" charset="-128"/>
              </a:rPr>
              <a:t>小さな勉強会</a:t>
            </a:r>
            <a:br>
              <a:rPr lang="en-US" altLang="ja-JP" sz="2000" dirty="0">
                <a:solidFill>
                  <a:schemeClr val="tx1"/>
                </a:solidFill>
                <a:latin typeface="HGP明朝B" panose="02020800000000000000" pitchFamily="18" charset="-128"/>
                <a:ea typeface="HGP明朝B" panose="02020800000000000000" pitchFamily="18" charset="-128"/>
              </a:rPr>
            </a:br>
            <a:r>
              <a:rPr lang="ja-JP" altLang="en-US" sz="2000" dirty="0">
                <a:solidFill>
                  <a:schemeClr val="tx1"/>
                </a:solidFill>
                <a:latin typeface="HGP明朝B" panose="02020800000000000000" pitchFamily="18" charset="-128"/>
                <a:ea typeface="HGP明朝B" panose="02020800000000000000" pitchFamily="18" charset="-128"/>
              </a:rPr>
              <a:t>（</a:t>
            </a:r>
            <a:r>
              <a:rPr lang="en-US" altLang="ja-JP" sz="2000" dirty="0">
                <a:solidFill>
                  <a:schemeClr val="tx1"/>
                </a:solidFill>
                <a:latin typeface="HGP明朝B" panose="02020800000000000000" pitchFamily="18" charset="-128"/>
                <a:ea typeface="HGP明朝B" panose="02020800000000000000" pitchFamily="18" charset="-128"/>
              </a:rPr>
              <a:t>2006</a:t>
            </a:r>
            <a:r>
              <a:rPr lang="ja-JP" altLang="en-US" sz="2000" dirty="0">
                <a:solidFill>
                  <a:schemeClr val="tx1"/>
                </a:solidFill>
                <a:latin typeface="HGP明朝B" panose="02020800000000000000" pitchFamily="18" charset="-128"/>
                <a:ea typeface="HGP明朝B" panose="02020800000000000000" pitchFamily="18" charset="-128"/>
              </a:rPr>
              <a:t>年</a:t>
            </a:r>
            <a:r>
              <a:rPr lang="en-US" altLang="ja-JP" sz="2000" dirty="0">
                <a:solidFill>
                  <a:schemeClr val="tx1"/>
                </a:solidFill>
                <a:latin typeface="HGP明朝B" panose="02020800000000000000" pitchFamily="18" charset="-128"/>
                <a:ea typeface="HGP明朝B" panose="02020800000000000000" pitchFamily="18" charset="-128"/>
              </a:rPr>
              <a:t>5</a:t>
            </a:r>
            <a:r>
              <a:rPr lang="ja-JP" altLang="en-US" sz="2000" dirty="0">
                <a:solidFill>
                  <a:schemeClr val="tx1"/>
                </a:solidFill>
                <a:latin typeface="HGP明朝B" panose="02020800000000000000" pitchFamily="18" charset="-128"/>
                <a:ea typeface="HGP明朝B" panose="02020800000000000000" pitchFamily="18" charset="-128"/>
              </a:rPr>
              <a:t>月</a:t>
            </a:r>
            <a:r>
              <a:rPr lang="en-US" altLang="ja-JP" sz="2000" dirty="0">
                <a:solidFill>
                  <a:schemeClr val="tx1"/>
                </a:solidFill>
                <a:latin typeface="HGP明朝B" panose="02020800000000000000" pitchFamily="18" charset="-128"/>
                <a:ea typeface="HGP明朝B" panose="02020800000000000000" pitchFamily="18" charset="-128"/>
              </a:rPr>
              <a:t>13</a:t>
            </a:r>
            <a:r>
              <a:rPr lang="ja-JP" altLang="en-US" sz="2000" dirty="0">
                <a:solidFill>
                  <a:schemeClr val="tx1"/>
                </a:solidFill>
                <a:latin typeface="HGP明朝B" panose="02020800000000000000" pitchFamily="18" charset="-128"/>
                <a:ea typeface="HGP明朝B" panose="02020800000000000000" pitchFamily="18" charset="-128"/>
              </a:rPr>
              <a:t>日  法大</a:t>
            </a:r>
            <a:r>
              <a:rPr lang="en-US" altLang="ja-JP" sz="2000" dirty="0">
                <a:solidFill>
                  <a:schemeClr val="tx1"/>
                </a:solidFill>
                <a:latin typeface="HGP明朝B" panose="02020800000000000000" pitchFamily="18" charset="-128"/>
                <a:ea typeface="HGP明朝B" panose="02020800000000000000" pitchFamily="18" charset="-128"/>
              </a:rPr>
              <a:t>EC</a:t>
            </a:r>
            <a:r>
              <a:rPr lang="ja-JP" altLang="en-US" sz="2000" dirty="0">
                <a:solidFill>
                  <a:schemeClr val="tx1"/>
                </a:solidFill>
                <a:latin typeface="HGP明朝B" panose="02020800000000000000" pitchFamily="18" charset="-128"/>
                <a:ea typeface="HGP明朝B" panose="02020800000000000000" pitchFamily="18" charset="-128"/>
              </a:rPr>
              <a:t>第</a:t>
            </a:r>
            <a:r>
              <a:rPr lang="en-US" altLang="ja-JP" sz="2000" dirty="0">
                <a:solidFill>
                  <a:schemeClr val="tx1"/>
                </a:solidFill>
                <a:latin typeface="HGP明朝B" panose="02020800000000000000" pitchFamily="18" charset="-128"/>
                <a:ea typeface="HGP明朝B" panose="02020800000000000000" pitchFamily="18" charset="-128"/>
              </a:rPr>
              <a:t>1</a:t>
            </a:r>
            <a:r>
              <a:rPr lang="ja-JP" altLang="en-US" sz="2000" dirty="0">
                <a:solidFill>
                  <a:schemeClr val="tx1"/>
                </a:solidFill>
                <a:latin typeface="HGP明朝B" panose="02020800000000000000" pitchFamily="18" charset="-128"/>
                <a:ea typeface="HGP明朝B" panose="02020800000000000000" pitchFamily="18" charset="-128"/>
              </a:rPr>
              <a:t>回より）</a:t>
            </a:r>
            <a:endParaRPr lang="ja-JP" altLang="ja-JP" sz="2000" dirty="0">
              <a:solidFill>
                <a:schemeClr val="tx1"/>
              </a:solidFill>
              <a:latin typeface="HGP明朝B" panose="02020800000000000000" pitchFamily="18" charset="-128"/>
              <a:ea typeface="HGP明朝B" panose="02020800000000000000" pitchFamily="18" charset="-128"/>
            </a:endParaRPr>
          </a:p>
        </p:txBody>
      </p:sp>
      <p:sp>
        <p:nvSpPr>
          <p:cNvPr id="3257" name="Text Box 185">
            <a:extLst>
              <a:ext uri="{FF2B5EF4-FFF2-40B4-BE49-F238E27FC236}">
                <a16:creationId xmlns:a16="http://schemas.microsoft.com/office/drawing/2014/main" id="{B716BE17-A926-45D2-9EC2-6B9259701DA8}"/>
              </a:ext>
            </a:extLst>
          </p:cNvPr>
          <p:cNvSpPr txBox="1">
            <a:spLocks noChangeArrowheads="1"/>
          </p:cNvSpPr>
          <p:nvPr/>
        </p:nvSpPr>
        <p:spPr bwMode="auto">
          <a:xfrm>
            <a:off x="0" y="160925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考える技術</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4914" name="Picture 2" descr="05062506 (2)">
            <a:extLst>
              <a:ext uri="{FF2B5EF4-FFF2-40B4-BE49-F238E27FC236}">
                <a16:creationId xmlns:a16="http://schemas.microsoft.com/office/drawing/2014/main" id="{5DCF2AFA-DA66-4812-96CF-3323E7BDE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08050"/>
            <a:ext cx="2592387"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5" name="Line 3">
            <a:extLst>
              <a:ext uri="{FF2B5EF4-FFF2-40B4-BE49-F238E27FC236}">
                <a16:creationId xmlns:a16="http://schemas.microsoft.com/office/drawing/2014/main" id="{B414DEAE-624E-4C26-9BBB-4ACFEBCFA88B}"/>
              </a:ext>
            </a:extLst>
          </p:cNvPr>
          <p:cNvSpPr>
            <a:spLocks noChangeShapeType="1"/>
          </p:cNvSpPr>
          <p:nvPr/>
        </p:nvSpPr>
        <p:spPr bwMode="auto">
          <a:xfrm>
            <a:off x="1187450" y="1844675"/>
            <a:ext cx="366713" cy="1295400"/>
          </a:xfrm>
          <a:prstGeom prst="line">
            <a:avLst/>
          </a:prstGeom>
          <a:noFill/>
          <a:ln w="38100">
            <a:solidFill>
              <a:schemeClr val="bg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pic>
        <p:nvPicPr>
          <p:cNvPr id="294916" name="Picture 4" descr="05062511 (2)">
            <a:extLst>
              <a:ext uri="{FF2B5EF4-FFF2-40B4-BE49-F238E27FC236}">
                <a16:creationId xmlns:a16="http://schemas.microsoft.com/office/drawing/2014/main" id="{7C23B4E8-D4DC-4C23-8142-C5B9355A5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338" y="3505200"/>
            <a:ext cx="481647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7" name="Text Box 5">
            <a:extLst>
              <a:ext uri="{FF2B5EF4-FFF2-40B4-BE49-F238E27FC236}">
                <a16:creationId xmlns:a16="http://schemas.microsoft.com/office/drawing/2014/main" id="{3D343A09-2D00-4371-86E4-A149AF34E1B2}"/>
              </a:ext>
            </a:extLst>
          </p:cNvPr>
          <p:cNvSpPr txBox="1">
            <a:spLocks noChangeArrowheads="1"/>
          </p:cNvSpPr>
          <p:nvPr/>
        </p:nvSpPr>
        <p:spPr bwMode="auto">
          <a:xfrm>
            <a:off x="3563938" y="549275"/>
            <a:ext cx="5184775"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パロール（話し言葉）的に</a:t>
            </a:r>
          </a:p>
          <a:p>
            <a:pPr algn="l"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外的連関（リンクはできる</a:t>
            </a:r>
          </a:p>
          <a:p>
            <a:pPr algn="l"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＝複雑性の縮減）</a:t>
            </a:r>
          </a:p>
          <a:p>
            <a:pPr algn="l"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創発＝トリックスター</a:t>
            </a:r>
          </a:p>
          <a:p>
            <a:pPr algn="l"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リアリティに乏しい＝バイロジカル</a:t>
            </a:r>
          </a:p>
        </p:txBody>
      </p:sp>
      <p:grpSp>
        <p:nvGrpSpPr>
          <p:cNvPr id="294918" name="Group 6">
            <a:extLst>
              <a:ext uri="{FF2B5EF4-FFF2-40B4-BE49-F238E27FC236}">
                <a16:creationId xmlns:a16="http://schemas.microsoft.com/office/drawing/2014/main" id="{B21CD187-C754-4F5B-96C9-0516AFD0C11B}"/>
              </a:ext>
            </a:extLst>
          </p:cNvPr>
          <p:cNvGrpSpPr>
            <a:grpSpLocks/>
          </p:cNvGrpSpPr>
          <p:nvPr/>
        </p:nvGrpSpPr>
        <p:grpSpPr bwMode="auto">
          <a:xfrm>
            <a:off x="323850" y="3933825"/>
            <a:ext cx="2952750" cy="2490788"/>
            <a:chOff x="1519" y="2069"/>
            <a:chExt cx="2359" cy="1996"/>
          </a:xfrm>
        </p:grpSpPr>
        <p:pic>
          <p:nvPicPr>
            <p:cNvPr id="294921" name="Picture 7" descr="ボロメオの結び目">
              <a:extLst>
                <a:ext uri="{FF2B5EF4-FFF2-40B4-BE49-F238E27FC236}">
                  <a16:creationId xmlns:a16="http://schemas.microsoft.com/office/drawing/2014/main" id="{9A464E4A-9490-4886-882A-76184B979B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412" b="10654"/>
            <a:stretch>
              <a:fillRect/>
            </a:stretch>
          </p:blipFill>
          <p:spPr bwMode="auto">
            <a:xfrm>
              <a:off x="1519" y="2069"/>
              <a:ext cx="2359"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22" name="Text Box 8">
              <a:extLst>
                <a:ext uri="{FF2B5EF4-FFF2-40B4-BE49-F238E27FC236}">
                  <a16:creationId xmlns:a16="http://schemas.microsoft.com/office/drawing/2014/main" id="{0C84902F-4209-4849-B0E8-F55C82CDFABC}"/>
                </a:ext>
              </a:extLst>
            </p:cNvPr>
            <p:cNvSpPr txBox="1">
              <a:spLocks noChangeArrowheads="1"/>
            </p:cNvSpPr>
            <p:nvPr/>
          </p:nvSpPr>
          <p:spPr bwMode="auto">
            <a:xfrm>
              <a:off x="1678" y="3423"/>
              <a:ext cx="1066" cy="318"/>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algn="l" eaLnBrk="1" hangingPunct="1">
                <a:spcBef>
                  <a:spcPct val="50000"/>
                </a:spcBef>
                <a:buClr>
                  <a:srgbClr val="008000"/>
                </a:buClr>
                <a:buSzPct val="90000"/>
                <a:buFont typeface="Monotype Sorts" pitchFamily="2" charset="2"/>
                <a:buNone/>
              </a:pPr>
              <a:r>
                <a:rPr lang="ja-JP" altLang="en-US" sz="2000" dirty="0">
                  <a:solidFill>
                    <a:schemeClr val="tx1"/>
                  </a:solidFill>
                  <a:latin typeface="HGP明朝B" panose="02020800000000000000" pitchFamily="18" charset="-128"/>
                  <a:ea typeface="HGP明朝B" panose="02020800000000000000" pitchFamily="18" charset="-128"/>
                </a:rPr>
                <a:t>統合連関</a:t>
              </a:r>
            </a:p>
          </p:txBody>
        </p:sp>
        <p:sp>
          <p:nvSpPr>
            <p:cNvPr id="294923" name="Text Box 9">
              <a:extLst>
                <a:ext uri="{FF2B5EF4-FFF2-40B4-BE49-F238E27FC236}">
                  <a16:creationId xmlns:a16="http://schemas.microsoft.com/office/drawing/2014/main" id="{4467FEB0-C8B3-4E6A-9381-F13C4B713222}"/>
                </a:ext>
              </a:extLst>
            </p:cNvPr>
            <p:cNvSpPr txBox="1">
              <a:spLocks noChangeArrowheads="1"/>
            </p:cNvSpPr>
            <p:nvPr/>
          </p:nvSpPr>
          <p:spPr bwMode="auto">
            <a:xfrm>
              <a:off x="3052" y="3392"/>
              <a:ext cx="654" cy="318"/>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2000" dirty="0">
                  <a:solidFill>
                    <a:schemeClr val="tx1"/>
                  </a:solidFill>
                  <a:latin typeface="HGP明朝B" panose="02020800000000000000" pitchFamily="18" charset="-128"/>
                  <a:ea typeface="HGP明朝B" panose="02020800000000000000" pitchFamily="18" charset="-128"/>
                </a:rPr>
                <a:t>象徴</a:t>
              </a:r>
            </a:p>
          </p:txBody>
        </p:sp>
        <p:sp>
          <p:nvSpPr>
            <p:cNvPr id="294924" name="Text Box 10">
              <a:extLst>
                <a:ext uri="{FF2B5EF4-FFF2-40B4-BE49-F238E27FC236}">
                  <a16:creationId xmlns:a16="http://schemas.microsoft.com/office/drawing/2014/main" id="{3A2995E6-5FF6-4256-AC6C-E3A40F0068B5}"/>
                </a:ext>
              </a:extLst>
            </p:cNvPr>
            <p:cNvSpPr txBox="1">
              <a:spLocks noChangeArrowheads="1"/>
            </p:cNvSpPr>
            <p:nvPr/>
          </p:nvSpPr>
          <p:spPr bwMode="auto">
            <a:xfrm>
              <a:off x="2204" y="2472"/>
              <a:ext cx="1077" cy="318"/>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2000" dirty="0">
                  <a:solidFill>
                    <a:schemeClr val="tx1"/>
                  </a:solidFill>
                  <a:latin typeface="HGP明朝B" panose="02020800000000000000" pitchFamily="18" charset="-128"/>
                  <a:ea typeface="HGP明朝B" panose="02020800000000000000" pitchFamily="18" charset="-128"/>
                </a:rPr>
                <a:t>並列連関</a:t>
              </a:r>
            </a:p>
          </p:txBody>
        </p:sp>
      </p:grpSp>
      <p:sp>
        <p:nvSpPr>
          <p:cNvPr id="294919" name="Oval 11">
            <a:extLst>
              <a:ext uri="{FF2B5EF4-FFF2-40B4-BE49-F238E27FC236}">
                <a16:creationId xmlns:a16="http://schemas.microsoft.com/office/drawing/2014/main" id="{5C9A4015-7D17-4063-8889-53059BD92DC1}"/>
              </a:ext>
            </a:extLst>
          </p:cNvPr>
          <p:cNvSpPr>
            <a:spLocks noChangeArrowheads="1"/>
          </p:cNvSpPr>
          <p:nvPr/>
        </p:nvSpPr>
        <p:spPr bwMode="auto">
          <a:xfrm rot="1808095">
            <a:off x="882650" y="3897313"/>
            <a:ext cx="1363663" cy="2735262"/>
          </a:xfrm>
          <a:prstGeom prst="ellipse">
            <a:avLst/>
          </a:prstGeom>
          <a:noFill/>
          <a:ln w="38100" algn="ctr">
            <a:solidFill>
              <a:srgbClr val="FF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endParaRPr lang="ja-JP" altLang="en-US" dirty="0"/>
          </a:p>
        </p:txBody>
      </p:sp>
      <p:sp>
        <p:nvSpPr>
          <p:cNvPr id="294920" name="Rectangle 12">
            <a:extLst>
              <a:ext uri="{FF2B5EF4-FFF2-40B4-BE49-F238E27FC236}">
                <a16:creationId xmlns:a16="http://schemas.microsoft.com/office/drawing/2014/main" id="{9BE57401-B91D-497B-B967-4A89AD3FC5CB}"/>
              </a:ext>
            </a:extLst>
          </p:cNvPr>
          <p:cNvSpPr>
            <a:spLocks noGrp="1" noChangeArrowheads="1"/>
          </p:cNvSpPr>
          <p:nvPr>
            <p:ph type="title"/>
          </p:nvPr>
        </p:nvSpPr>
        <p:spPr>
          <a:xfrm>
            <a:off x="0" y="44450"/>
            <a:ext cx="9144000" cy="493713"/>
          </a:xfrm>
          <a:noFill/>
        </p:spPr>
        <p:txBody>
          <a:bodyPr/>
          <a:lstStyle/>
          <a:p>
            <a:pPr eaLnBrk="1" hangingPunct="1"/>
            <a:r>
              <a:rPr lang="ja-JP" altLang="en-US" sz="3200" dirty="0">
                <a:effectLst/>
              </a:rPr>
              <a:t>ひねりと３分の</a:t>
            </a:r>
            <a:r>
              <a:rPr lang="en-US" altLang="ja-JP" sz="3200" dirty="0">
                <a:effectLst/>
              </a:rPr>
              <a:t>1</a:t>
            </a:r>
            <a:r>
              <a:rPr lang="ja-JP" altLang="en-US" sz="3200" dirty="0">
                <a:effectLst/>
              </a:rPr>
              <a:t>切断</a:t>
            </a:r>
          </a:p>
        </p:txBody>
      </p:sp>
    </p:spTree>
    <p:extLst>
      <p:ext uri="{BB962C8B-B14F-4D97-AF65-F5344CB8AC3E}">
        <p14:creationId xmlns:p14="http://schemas.microsoft.com/office/powerpoint/2010/main" val="95837587"/>
      </p:ext>
    </p:extLst>
  </p:cSld>
  <p:clrMapOvr>
    <a:masterClrMapping/>
  </p:clrMapOvr>
  <p:transition spd="med">
    <p:random/>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BC319248-3F17-4D1F-BF2D-BDCA45364453}"/>
              </a:ext>
            </a:extLst>
          </p:cNvPr>
          <p:cNvSpPr>
            <a:spLocks noGrp="1" noChangeArrowheads="1"/>
          </p:cNvSpPr>
          <p:nvPr>
            <p:ph type="title"/>
          </p:nvPr>
        </p:nvSpPr>
        <p:spPr>
          <a:xfrm>
            <a:off x="323850" y="44450"/>
            <a:ext cx="8345488" cy="782638"/>
          </a:xfrm>
        </p:spPr>
        <p:txBody>
          <a:bodyPr/>
          <a:lstStyle/>
          <a:p>
            <a:pPr eaLnBrk="1" hangingPunct="1"/>
            <a:r>
              <a:rPr lang="en-US" altLang="ja-JP" dirty="0">
                <a:effectLst/>
              </a:rPr>
              <a:t>2</a:t>
            </a:r>
            <a:r>
              <a:rPr lang="ja-JP" altLang="en-US" dirty="0">
                <a:effectLst/>
              </a:rPr>
              <a:t>分の</a:t>
            </a:r>
            <a:r>
              <a:rPr lang="en-US" altLang="ja-JP" dirty="0">
                <a:effectLst/>
              </a:rPr>
              <a:t>1</a:t>
            </a:r>
            <a:r>
              <a:rPr lang="ja-JP" altLang="en-US" dirty="0">
                <a:effectLst/>
              </a:rPr>
              <a:t>の輪をさらに切ってみる</a:t>
            </a:r>
          </a:p>
        </p:txBody>
      </p:sp>
      <p:pic>
        <p:nvPicPr>
          <p:cNvPr id="296963" name="Picture 3" descr="05062511 (6)">
            <a:extLst>
              <a:ext uri="{FF2B5EF4-FFF2-40B4-BE49-F238E27FC236}">
                <a16:creationId xmlns:a16="http://schemas.microsoft.com/office/drawing/2014/main" id="{1A73D81E-AE05-43BA-9E9A-0EFD0B607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08050"/>
            <a:ext cx="310673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64" name="Picture 4" descr="05062511">
            <a:extLst>
              <a:ext uri="{FF2B5EF4-FFF2-40B4-BE49-F238E27FC236}">
                <a16:creationId xmlns:a16="http://schemas.microsoft.com/office/drawing/2014/main" id="{0D48AAD8-ECE7-4398-8EE5-3100D8D80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2678113"/>
            <a:ext cx="553402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5" name="Text Box 5">
            <a:extLst>
              <a:ext uri="{FF2B5EF4-FFF2-40B4-BE49-F238E27FC236}">
                <a16:creationId xmlns:a16="http://schemas.microsoft.com/office/drawing/2014/main" id="{BE8144F9-0AE4-4FFC-AB78-E838A5EC4ACA}"/>
              </a:ext>
            </a:extLst>
          </p:cNvPr>
          <p:cNvSpPr txBox="1">
            <a:spLocks noChangeArrowheads="1"/>
          </p:cNvSpPr>
          <p:nvPr/>
        </p:nvSpPr>
        <p:spPr bwMode="auto">
          <a:xfrm>
            <a:off x="34925" y="3500438"/>
            <a:ext cx="3671888" cy="264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さらなる</a:t>
            </a:r>
            <a:r>
              <a:rPr lang="en-US" altLang="ja-JP" sz="2400" dirty="0">
                <a:solidFill>
                  <a:schemeClr val="tx1"/>
                </a:solidFill>
                <a:latin typeface="HGP明朝B" panose="02020800000000000000" pitchFamily="18" charset="-128"/>
                <a:ea typeface="HGP明朝B" panose="02020800000000000000" pitchFamily="18" charset="-128"/>
              </a:rPr>
              <a:t>2</a:t>
            </a:r>
            <a:r>
              <a:rPr lang="ja-JP" altLang="en-US" sz="2400" dirty="0">
                <a:solidFill>
                  <a:schemeClr val="tx1"/>
                </a:solidFill>
                <a:latin typeface="HGP明朝B" panose="02020800000000000000" pitchFamily="18" charset="-128"/>
                <a:ea typeface="HGP明朝B" panose="02020800000000000000" pitchFamily="18" charset="-128"/>
              </a:rPr>
              <a:t>分の</a:t>
            </a:r>
            <a:r>
              <a:rPr lang="en-US" altLang="ja-JP" sz="2400" dirty="0">
                <a:solidFill>
                  <a:schemeClr val="tx1"/>
                </a:solidFill>
                <a:latin typeface="HGP明朝B" panose="02020800000000000000" pitchFamily="18" charset="-128"/>
                <a:ea typeface="HGP明朝B" panose="02020800000000000000" pitchFamily="18" charset="-128"/>
              </a:rPr>
              <a:t>1</a:t>
            </a:r>
            <a:r>
              <a:rPr lang="ja-JP" altLang="en-US" sz="2400" dirty="0">
                <a:solidFill>
                  <a:schemeClr val="tx1"/>
                </a:solidFill>
                <a:latin typeface="HGP明朝B" panose="02020800000000000000" pitchFamily="18" charset="-128"/>
                <a:ea typeface="HGP明朝B" panose="02020800000000000000" pitchFamily="18" charset="-128"/>
              </a:rPr>
              <a:t>切断</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「ひねりと</a:t>
            </a:r>
            <a:r>
              <a:rPr lang="en-US" altLang="ja-JP" sz="2400" dirty="0">
                <a:solidFill>
                  <a:schemeClr val="tx1"/>
                </a:solidFill>
                <a:latin typeface="HGP明朝B" panose="02020800000000000000" pitchFamily="18" charset="-128"/>
                <a:ea typeface="HGP明朝B" panose="02020800000000000000" pitchFamily="18" charset="-128"/>
              </a:rPr>
              <a:t>2</a:t>
            </a:r>
            <a:r>
              <a:rPr lang="ja-JP" altLang="en-US" sz="2400" dirty="0">
                <a:solidFill>
                  <a:schemeClr val="tx1"/>
                </a:solidFill>
                <a:latin typeface="HGP明朝B" panose="02020800000000000000" pitchFamily="18" charset="-128"/>
                <a:ea typeface="HGP明朝B" panose="02020800000000000000" pitchFamily="18" charset="-128"/>
              </a:rPr>
              <a:t>分の</a:t>
            </a:r>
            <a:r>
              <a:rPr lang="en-US" altLang="ja-JP" sz="2400" dirty="0">
                <a:solidFill>
                  <a:schemeClr val="tx1"/>
                </a:solidFill>
                <a:latin typeface="HGP明朝B" panose="02020800000000000000" pitchFamily="18" charset="-128"/>
                <a:ea typeface="HGP明朝B" panose="02020800000000000000" pitchFamily="18" charset="-128"/>
              </a:rPr>
              <a:t>1</a:t>
            </a:r>
            <a:r>
              <a:rPr lang="ja-JP" altLang="en-US" sz="2400" dirty="0">
                <a:solidFill>
                  <a:schemeClr val="tx1"/>
                </a:solidFill>
                <a:latin typeface="HGP明朝B" panose="02020800000000000000" pitchFamily="18" charset="-128"/>
                <a:ea typeface="HGP明朝B" panose="02020800000000000000" pitchFamily="18" charset="-128"/>
              </a:rPr>
              <a:t>切断</a:t>
            </a:r>
            <a:r>
              <a:rPr lang="en-US" altLang="ja-JP" sz="2400" dirty="0">
                <a:solidFill>
                  <a:schemeClr val="tx1"/>
                </a:solidFill>
                <a:latin typeface="HGP明朝B" panose="02020800000000000000" pitchFamily="18" charset="-128"/>
                <a:ea typeface="HGP明朝B" panose="02020800000000000000" pitchFamily="18" charset="-128"/>
              </a:rPr>
              <a:t>×2</a:t>
            </a:r>
            <a:r>
              <a:rPr lang="ja-JP" altLang="en-US" sz="2400" dirty="0">
                <a:solidFill>
                  <a:schemeClr val="tx1"/>
                </a:solidFill>
                <a:latin typeface="HGP明朝B" panose="02020800000000000000" pitchFamily="18" charset="-128"/>
                <a:ea typeface="HGP明朝B" panose="02020800000000000000" pitchFamily="18" charset="-128"/>
              </a:rPr>
              <a:t>」</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大きな繋がった輪が</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二つできる</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リンクをつくる</a:t>
            </a:r>
          </a:p>
        </p:txBody>
      </p:sp>
      <p:sp>
        <p:nvSpPr>
          <p:cNvPr id="296966" name="Line 6">
            <a:extLst>
              <a:ext uri="{FF2B5EF4-FFF2-40B4-BE49-F238E27FC236}">
                <a16:creationId xmlns:a16="http://schemas.microsoft.com/office/drawing/2014/main" id="{CD3A7A84-3879-4454-AEDC-BA76B324962F}"/>
              </a:ext>
            </a:extLst>
          </p:cNvPr>
          <p:cNvSpPr>
            <a:spLocks noChangeShapeType="1"/>
          </p:cNvSpPr>
          <p:nvPr/>
        </p:nvSpPr>
        <p:spPr bwMode="auto">
          <a:xfrm flipH="1">
            <a:off x="2338388" y="1196975"/>
            <a:ext cx="433387" cy="1008063"/>
          </a:xfrm>
          <a:prstGeom prst="line">
            <a:avLst/>
          </a:prstGeom>
          <a:noFill/>
          <a:ln w="381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Tree>
    <p:extLst>
      <p:ext uri="{BB962C8B-B14F-4D97-AF65-F5344CB8AC3E}">
        <p14:creationId xmlns:p14="http://schemas.microsoft.com/office/powerpoint/2010/main" val="2578918064"/>
      </p:ext>
    </p:extLst>
  </p:cSld>
  <p:clrMapOvr>
    <a:masterClrMapping/>
  </p:clrMapOvr>
  <p:transition spd="med">
    <p:random/>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010" name="Group 2">
            <a:extLst>
              <a:ext uri="{FF2B5EF4-FFF2-40B4-BE49-F238E27FC236}">
                <a16:creationId xmlns:a16="http://schemas.microsoft.com/office/drawing/2014/main" id="{C3D794A9-D9A4-4489-AE88-1CF4A6476470}"/>
              </a:ext>
            </a:extLst>
          </p:cNvPr>
          <p:cNvGrpSpPr>
            <a:grpSpLocks/>
          </p:cNvGrpSpPr>
          <p:nvPr/>
        </p:nvGrpSpPr>
        <p:grpSpPr bwMode="auto">
          <a:xfrm>
            <a:off x="1474788" y="1989138"/>
            <a:ext cx="6583362" cy="4749800"/>
            <a:chOff x="46" y="125"/>
            <a:chExt cx="5601" cy="3996"/>
          </a:xfrm>
        </p:grpSpPr>
        <p:pic>
          <p:nvPicPr>
            <p:cNvPr id="299012" name="Picture 3" descr="ボロメオの結び目">
              <a:extLst>
                <a:ext uri="{FF2B5EF4-FFF2-40B4-BE49-F238E27FC236}">
                  <a16:creationId xmlns:a16="http://schemas.microsoft.com/office/drawing/2014/main" id="{A5FBB576-2FFF-4BE8-9EC8-3D0831DBC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8" r="3972"/>
            <a:stretch>
              <a:fillRect/>
            </a:stretch>
          </p:blipFill>
          <p:spPr bwMode="auto">
            <a:xfrm>
              <a:off x="1292" y="618"/>
              <a:ext cx="3075"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3" name="Picture 4" descr="05062511 (5)">
              <a:extLst>
                <a:ext uri="{FF2B5EF4-FFF2-40B4-BE49-F238E27FC236}">
                  <a16:creationId xmlns:a16="http://schemas.microsoft.com/office/drawing/2014/main" id="{A7C9AA7A-D5F3-4F68-B919-6FEAAEEB1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 y="2417"/>
              <a:ext cx="1071"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4" name="Picture 5" descr="05062511 (2)">
              <a:extLst>
                <a:ext uri="{FF2B5EF4-FFF2-40B4-BE49-F238E27FC236}">
                  <a16:creationId xmlns:a16="http://schemas.microsoft.com/office/drawing/2014/main" id="{E1BF13B2-2EBF-423E-A942-9C574401C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 y="918"/>
              <a:ext cx="1105"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5" name="Picture 6" descr="05062511">
              <a:extLst>
                <a:ext uri="{FF2B5EF4-FFF2-40B4-BE49-F238E27FC236}">
                  <a16:creationId xmlns:a16="http://schemas.microsoft.com/office/drawing/2014/main" id="{559CF342-D62F-4070-BD18-8C23B5BCF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 y="2367"/>
              <a:ext cx="1037"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6" name="AutoShape 7">
              <a:extLst>
                <a:ext uri="{FF2B5EF4-FFF2-40B4-BE49-F238E27FC236}">
                  <a16:creationId xmlns:a16="http://schemas.microsoft.com/office/drawing/2014/main" id="{455D9FA9-A969-4F1A-8A5A-0D5868B8E9BC}"/>
                </a:ext>
              </a:extLst>
            </p:cNvPr>
            <p:cNvSpPr>
              <a:spLocks/>
            </p:cNvSpPr>
            <p:nvPr/>
          </p:nvSpPr>
          <p:spPr bwMode="auto">
            <a:xfrm rot="9645289">
              <a:off x="3869" y="438"/>
              <a:ext cx="599" cy="2992"/>
            </a:xfrm>
            <a:prstGeom prst="leftBrace">
              <a:avLst>
                <a:gd name="adj1" fmla="val 4162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endParaRPr lang="ja-JP" altLang="en-US" dirty="0"/>
            </a:p>
          </p:txBody>
        </p:sp>
        <p:sp>
          <p:nvSpPr>
            <p:cNvPr id="299017" name="Text Box 8">
              <a:extLst>
                <a:ext uri="{FF2B5EF4-FFF2-40B4-BE49-F238E27FC236}">
                  <a16:creationId xmlns:a16="http://schemas.microsoft.com/office/drawing/2014/main" id="{79CD3DD6-38A0-4F20-9CC4-2DBA27CC0798}"/>
                </a:ext>
              </a:extLst>
            </p:cNvPr>
            <p:cNvSpPr txBox="1">
              <a:spLocks noChangeArrowheads="1"/>
            </p:cNvSpPr>
            <p:nvPr/>
          </p:nvSpPr>
          <p:spPr bwMode="auto">
            <a:xfrm>
              <a:off x="4013" y="695"/>
              <a:ext cx="1634" cy="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たわいもない会話</a:t>
              </a:r>
            </a:p>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コミュニケーションのためのコミュニケーション</a:t>
              </a:r>
            </a:p>
          </p:txBody>
        </p:sp>
        <p:sp>
          <p:nvSpPr>
            <p:cNvPr id="299018" name="AutoShape 9">
              <a:extLst>
                <a:ext uri="{FF2B5EF4-FFF2-40B4-BE49-F238E27FC236}">
                  <a16:creationId xmlns:a16="http://schemas.microsoft.com/office/drawing/2014/main" id="{AE7A9E28-A3E9-4508-A470-71C01DF1C14C}"/>
                </a:ext>
              </a:extLst>
            </p:cNvPr>
            <p:cNvSpPr>
              <a:spLocks/>
            </p:cNvSpPr>
            <p:nvPr/>
          </p:nvSpPr>
          <p:spPr bwMode="auto">
            <a:xfrm rot="1286047">
              <a:off x="1066" y="438"/>
              <a:ext cx="599" cy="2992"/>
            </a:xfrm>
            <a:prstGeom prst="leftBrace">
              <a:avLst>
                <a:gd name="adj1" fmla="val 4162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endParaRPr lang="ja-JP" altLang="en-US" dirty="0"/>
            </a:p>
          </p:txBody>
        </p:sp>
        <p:sp>
          <p:nvSpPr>
            <p:cNvPr id="299019" name="Text Box 10">
              <a:extLst>
                <a:ext uri="{FF2B5EF4-FFF2-40B4-BE49-F238E27FC236}">
                  <a16:creationId xmlns:a16="http://schemas.microsoft.com/office/drawing/2014/main" id="{155EE606-934B-4452-A80F-37B8C7098393}"/>
                </a:ext>
              </a:extLst>
            </p:cNvPr>
            <p:cNvSpPr txBox="1">
              <a:spLocks noChangeArrowheads="1"/>
            </p:cNvSpPr>
            <p:nvPr/>
          </p:nvSpPr>
          <p:spPr bwMode="auto">
            <a:xfrm>
              <a:off x="46" y="1388"/>
              <a:ext cx="1293" cy="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象徴の一部否定</a:t>
              </a:r>
            </a:p>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パロール的</a:t>
              </a:r>
            </a:p>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エクリチュール</a:t>
              </a:r>
            </a:p>
          </p:txBody>
        </p:sp>
        <p:sp>
          <p:nvSpPr>
            <p:cNvPr id="299020" name="Line 11">
              <a:extLst>
                <a:ext uri="{FF2B5EF4-FFF2-40B4-BE49-F238E27FC236}">
                  <a16:creationId xmlns:a16="http://schemas.microsoft.com/office/drawing/2014/main" id="{85C382C7-4D20-435B-8A08-EC776D631CD0}"/>
                </a:ext>
              </a:extLst>
            </p:cNvPr>
            <p:cNvSpPr>
              <a:spLocks noChangeShapeType="1"/>
            </p:cNvSpPr>
            <p:nvPr/>
          </p:nvSpPr>
          <p:spPr bwMode="auto">
            <a:xfrm>
              <a:off x="2789" y="618"/>
              <a:ext cx="0" cy="224"/>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p>
          </p:txBody>
        </p:sp>
        <p:sp>
          <p:nvSpPr>
            <p:cNvPr id="299021" name="Text Box 12">
              <a:extLst>
                <a:ext uri="{FF2B5EF4-FFF2-40B4-BE49-F238E27FC236}">
                  <a16:creationId xmlns:a16="http://schemas.microsoft.com/office/drawing/2014/main" id="{EBADEE0D-E53D-4289-9819-E17ED4FC61F3}"/>
                </a:ext>
              </a:extLst>
            </p:cNvPr>
            <p:cNvSpPr txBox="1">
              <a:spLocks noChangeArrowheads="1"/>
            </p:cNvSpPr>
            <p:nvPr/>
          </p:nvSpPr>
          <p:spPr bwMode="auto">
            <a:xfrm>
              <a:off x="2062" y="125"/>
              <a:ext cx="1512"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反転と</a:t>
              </a:r>
              <a:r>
                <a:rPr lang="en-US" altLang="ja-JP" sz="1200" dirty="0">
                  <a:solidFill>
                    <a:schemeClr val="tx1"/>
                  </a:solidFill>
                  <a:latin typeface="HGP明朝B" panose="02020800000000000000" pitchFamily="18" charset="-128"/>
                  <a:ea typeface="HGP明朝B" panose="02020800000000000000" pitchFamily="18" charset="-128"/>
                </a:rPr>
                <a:t>3</a:t>
              </a:r>
              <a:r>
                <a:rPr lang="ja-JP" altLang="en-US" sz="1200" dirty="0">
                  <a:solidFill>
                    <a:schemeClr val="tx1"/>
                  </a:solidFill>
                  <a:latin typeface="HGP明朝B" panose="02020800000000000000" pitchFamily="18" charset="-128"/>
                  <a:ea typeface="HGP明朝B" panose="02020800000000000000" pitchFamily="18" charset="-128"/>
                </a:rPr>
                <a:t>分の</a:t>
              </a:r>
              <a:r>
                <a:rPr lang="en-US" altLang="ja-JP" sz="1200" dirty="0">
                  <a:solidFill>
                    <a:schemeClr val="tx1"/>
                  </a:solidFill>
                  <a:latin typeface="HGP明朝B" panose="02020800000000000000" pitchFamily="18" charset="-128"/>
                  <a:ea typeface="HGP明朝B" panose="02020800000000000000" pitchFamily="18" charset="-128"/>
                </a:rPr>
                <a:t>1</a:t>
              </a:r>
              <a:r>
                <a:rPr lang="ja-JP" altLang="en-US" sz="1200" dirty="0">
                  <a:solidFill>
                    <a:schemeClr val="tx1"/>
                  </a:solidFill>
                  <a:latin typeface="HGP明朝B" panose="02020800000000000000" pitchFamily="18" charset="-128"/>
                  <a:ea typeface="HGP明朝B" panose="02020800000000000000" pitchFamily="18" charset="-128"/>
                </a:rPr>
                <a:t>切断</a:t>
              </a:r>
            </a:p>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ボケと突っ込み　ズレ</a:t>
              </a:r>
            </a:p>
          </p:txBody>
        </p:sp>
        <p:sp>
          <p:nvSpPr>
            <p:cNvPr id="299022" name="Line 13">
              <a:extLst>
                <a:ext uri="{FF2B5EF4-FFF2-40B4-BE49-F238E27FC236}">
                  <a16:creationId xmlns:a16="http://schemas.microsoft.com/office/drawing/2014/main" id="{D47E1FEF-11FC-458B-ADB4-CB545992F063}"/>
                </a:ext>
              </a:extLst>
            </p:cNvPr>
            <p:cNvSpPr>
              <a:spLocks noChangeShapeType="1"/>
            </p:cNvSpPr>
            <p:nvPr/>
          </p:nvSpPr>
          <p:spPr bwMode="auto">
            <a:xfrm flipV="1">
              <a:off x="1465" y="3203"/>
              <a:ext cx="417" cy="227"/>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p>
          </p:txBody>
        </p:sp>
        <p:sp>
          <p:nvSpPr>
            <p:cNvPr id="299023" name="Text Box 14">
              <a:extLst>
                <a:ext uri="{FF2B5EF4-FFF2-40B4-BE49-F238E27FC236}">
                  <a16:creationId xmlns:a16="http://schemas.microsoft.com/office/drawing/2014/main" id="{48ED0AE3-0297-4E02-A9B9-4E30AA398E48}"/>
                </a:ext>
              </a:extLst>
            </p:cNvPr>
            <p:cNvSpPr txBox="1">
              <a:spLocks noChangeArrowheads="1"/>
            </p:cNvSpPr>
            <p:nvPr/>
          </p:nvSpPr>
          <p:spPr bwMode="auto">
            <a:xfrm>
              <a:off x="475" y="3428"/>
              <a:ext cx="1845" cy="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反転と</a:t>
              </a:r>
              <a:r>
                <a:rPr lang="en-US" altLang="ja-JP" sz="1200" dirty="0">
                  <a:solidFill>
                    <a:schemeClr val="tx1"/>
                  </a:solidFill>
                  <a:latin typeface="HGP明朝B" panose="02020800000000000000" pitchFamily="18" charset="-128"/>
                  <a:ea typeface="HGP明朝B" panose="02020800000000000000" pitchFamily="18" charset="-128"/>
                </a:rPr>
                <a:t>2</a:t>
              </a:r>
              <a:r>
                <a:rPr lang="ja-JP" altLang="en-US" sz="1200" dirty="0">
                  <a:solidFill>
                    <a:schemeClr val="tx1"/>
                  </a:solidFill>
                  <a:latin typeface="HGP明朝B" panose="02020800000000000000" pitchFamily="18" charset="-128"/>
                  <a:ea typeface="HGP明朝B" panose="02020800000000000000" pitchFamily="18" charset="-128"/>
                </a:rPr>
                <a:t>分の</a:t>
              </a:r>
              <a:r>
                <a:rPr lang="en-US" altLang="ja-JP" sz="1200" dirty="0">
                  <a:solidFill>
                    <a:schemeClr val="tx1"/>
                  </a:solidFill>
                  <a:latin typeface="HGP明朝B" panose="02020800000000000000" pitchFamily="18" charset="-128"/>
                  <a:ea typeface="HGP明朝B" panose="02020800000000000000" pitchFamily="18" charset="-128"/>
                </a:rPr>
                <a:t>1</a:t>
              </a:r>
              <a:r>
                <a:rPr lang="ja-JP" altLang="en-US" sz="1200" dirty="0">
                  <a:solidFill>
                    <a:schemeClr val="tx1"/>
                  </a:solidFill>
                  <a:latin typeface="HGP明朝B" panose="02020800000000000000" pitchFamily="18" charset="-128"/>
                  <a:ea typeface="HGP明朝B" panose="02020800000000000000" pitchFamily="18" charset="-128"/>
                </a:rPr>
                <a:t>切断</a:t>
              </a:r>
              <a:r>
                <a:rPr lang="en-US" altLang="ja-JP" sz="1200" dirty="0">
                  <a:solidFill>
                    <a:schemeClr val="tx1"/>
                  </a:solidFill>
                  <a:latin typeface="HGP明朝B" panose="02020800000000000000" pitchFamily="18" charset="-128"/>
                  <a:ea typeface="HGP明朝B" panose="02020800000000000000" pitchFamily="18" charset="-128"/>
                </a:rPr>
                <a:t>×2</a:t>
              </a:r>
            </a:p>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反省の次元</a:t>
              </a:r>
            </a:p>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種的基体</a:t>
              </a:r>
            </a:p>
          </p:txBody>
        </p:sp>
        <p:sp>
          <p:nvSpPr>
            <p:cNvPr id="299024" name="Line 15">
              <a:extLst>
                <a:ext uri="{FF2B5EF4-FFF2-40B4-BE49-F238E27FC236}">
                  <a16:creationId xmlns:a16="http://schemas.microsoft.com/office/drawing/2014/main" id="{D3C3F3F0-3DD5-4A67-947A-0C863570CF8D}"/>
                </a:ext>
              </a:extLst>
            </p:cNvPr>
            <p:cNvSpPr>
              <a:spLocks noChangeShapeType="1"/>
            </p:cNvSpPr>
            <p:nvPr/>
          </p:nvSpPr>
          <p:spPr bwMode="auto">
            <a:xfrm flipH="1" flipV="1">
              <a:off x="3742" y="3158"/>
              <a:ext cx="272" cy="181"/>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p>
          </p:txBody>
        </p:sp>
        <p:sp>
          <p:nvSpPr>
            <p:cNvPr id="299025" name="Text Box 16">
              <a:extLst>
                <a:ext uri="{FF2B5EF4-FFF2-40B4-BE49-F238E27FC236}">
                  <a16:creationId xmlns:a16="http://schemas.microsoft.com/office/drawing/2014/main" id="{D42FE6F3-68E5-4036-AD1E-9F62F406EDDA}"/>
                </a:ext>
              </a:extLst>
            </p:cNvPr>
            <p:cNvSpPr txBox="1">
              <a:spLocks noChangeArrowheads="1"/>
            </p:cNvSpPr>
            <p:nvPr/>
          </p:nvSpPr>
          <p:spPr bwMode="auto">
            <a:xfrm>
              <a:off x="3470" y="3339"/>
              <a:ext cx="1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1200" dirty="0">
                  <a:solidFill>
                    <a:schemeClr val="tx1"/>
                  </a:solidFill>
                  <a:latin typeface="HGP明朝B" panose="02020800000000000000" pitchFamily="18" charset="-128"/>
                  <a:ea typeface="HGP明朝B" panose="02020800000000000000" pitchFamily="18" charset="-128"/>
                </a:rPr>
                <a:t>ステロタイプ</a:t>
              </a:r>
            </a:p>
          </p:txBody>
        </p:sp>
      </p:grpSp>
      <p:sp>
        <p:nvSpPr>
          <p:cNvPr id="299011" name="Text Box 17">
            <a:extLst>
              <a:ext uri="{FF2B5EF4-FFF2-40B4-BE49-F238E27FC236}">
                <a16:creationId xmlns:a16="http://schemas.microsoft.com/office/drawing/2014/main" id="{C58B6491-C297-42ED-B7FE-D43A7D5FB492}"/>
              </a:ext>
            </a:extLst>
          </p:cNvPr>
          <p:cNvSpPr txBox="1">
            <a:spLocks noChangeArrowheads="1"/>
          </p:cNvSpPr>
          <p:nvPr/>
        </p:nvSpPr>
        <p:spPr bwMode="auto">
          <a:xfrm>
            <a:off x="539750" y="115888"/>
            <a:ext cx="7993063" cy="180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lgn="ctr">
                <a:solidFill>
                  <a:srgbClr val="FF0000"/>
                </a:solidFill>
                <a:prstDash val="lgDash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2800" dirty="0">
                <a:solidFill>
                  <a:schemeClr val="tx1"/>
                </a:solidFill>
                <a:latin typeface="HGP明朝B" panose="02020800000000000000" pitchFamily="18" charset="-128"/>
                <a:ea typeface="HGP明朝B" panose="02020800000000000000" pitchFamily="18" charset="-128"/>
              </a:rPr>
              <a:t>これらはフツーにある</a:t>
            </a:r>
          </a:p>
          <a:p>
            <a:pPr eaLnBrk="1" hangingPunct="1">
              <a:spcBef>
                <a:spcPct val="50000"/>
              </a:spcBef>
              <a:buClr>
                <a:srgbClr val="008000"/>
              </a:buClr>
              <a:buSzPct val="90000"/>
              <a:buFont typeface="Monotype Sorts" pitchFamily="2" charset="2"/>
              <a:buNone/>
            </a:pPr>
            <a:r>
              <a:rPr lang="ja-JP" altLang="en-US" sz="2800" dirty="0">
                <a:solidFill>
                  <a:schemeClr val="tx1"/>
                </a:solidFill>
                <a:latin typeface="HGP明朝B" panose="02020800000000000000" pitchFamily="18" charset="-128"/>
                <a:ea typeface="HGP明朝B" panose="02020800000000000000" pitchFamily="18" charset="-128"/>
              </a:rPr>
              <a:t>なにがよくてなにがわるいわけでもない</a:t>
            </a:r>
          </a:p>
          <a:p>
            <a:pPr eaLnBrk="1" hangingPunct="1">
              <a:spcBef>
                <a:spcPct val="50000"/>
              </a:spcBef>
              <a:buClr>
                <a:srgbClr val="008000"/>
              </a:buClr>
              <a:buSzPct val="90000"/>
              <a:buFont typeface="Monotype Sorts" pitchFamily="2" charset="2"/>
              <a:buNone/>
            </a:pPr>
            <a:r>
              <a:rPr lang="ja-JP" altLang="en-US" sz="2800" dirty="0">
                <a:solidFill>
                  <a:schemeClr val="tx1"/>
                </a:solidFill>
                <a:latin typeface="HGP明朝B" panose="02020800000000000000" pitchFamily="18" charset="-128"/>
                <a:ea typeface="HGP明朝B" panose="02020800000000000000" pitchFamily="18" charset="-128"/>
              </a:rPr>
              <a:t>それぞれの特性が わかっていていればよい</a:t>
            </a:r>
          </a:p>
        </p:txBody>
      </p:sp>
    </p:spTree>
    <p:extLst>
      <p:ext uri="{BB962C8B-B14F-4D97-AF65-F5344CB8AC3E}">
        <p14:creationId xmlns:p14="http://schemas.microsoft.com/office/powerpoint/2010/main" val="2609896883"/>
      </p:ext>
    </p:extLst>
  </p:cSld>
  <p:clrMapOvr>
    <a:masterClrMapping/>
  </p:clrMapOvr>
  <p:transition spd="med">
    <p:random/>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1E41CA7-7B4A-45F7-9AC1-0021A8D7F3DC}"/>
              </a:ext>
            </a:extLst>
          </p:cNvPr>
          <p:cNvSpPr>
            <a:spLocks noGrp="1" noChangeArrowheads="1"/>
          </p:cNvSpPr>
          <p:nvPr>
            <p:ph type="title"/>
          </p:nvPr>
        </p:nvSpPr>
        <p:spPr>
          <a:xfrm>
            <a:off x="466725" y="2205038"/>
            <a:ext cx="8004175" cy="561975"/>
          </a:xfrm>
        </p:spPr>
        <p:txBody>
          <a:bodyPr/>
          <a:lstStyle/>
          <a:p>
            <a:br>
              <a:rPr lang="ja-JP" altLang="ja-JP" sz="8800" dirty="0">
                <a:effectLst/>
                <a:latin typeface="HGPﾌﾞｰｹ" pitchFamily="2" charset="-128"/>
                <a:ea typeface="HGPﾌﾞｰｹ" pitchFamily="2" charset="-128"/>
              </a:rPr>
            </a:br>
            <a:r>
              <a:rPr lang="ja-JP" altLang="ja-JP" sz="8800" dirty="0">
                <a:effectLst/>
                <a:latin typeface="HGP明朝B" panose="02020800000000000000" pitchFamily="18" charset="-128"/>
                <a:ea typeface="HGP明朝B" panose="02020800000000000000" pitchFamily="18" charset="-128"/>
              </a:rPr>
              <a:t>考える技術</a:t>
            </a:r>
            <a:br>
              <a:rPr lang="ja-JP" altLang="ja-JP" sz="8800" dirty="0">
                <a:effectLst/>
                <a:latin typeface="HGP明朝B" panose="02020800000000000000" pitchFamily="18" charset="-128"/>
                <a:ea typeface="HGP明朝B" panose="02020800000000000000" pitchFamily="18" charset="-128"/>
              </a:rPr>
            </a:br>
            <a:r>
              <a:rPr lang="ja-JP" altLang="ja-JP" sz="8800" dirty="0">
                <a:effectLst/>
                <a:latin typeface="HGP明朝B" panose="02020800000000000000" pitchFamily="18" charset="-128"/>
                <a:ea typeface="HGP明朝B" panose="02020800000000000000" pitchFamily="18" charset="-128"/>
              </a:rPr>
              <a:t>～</a:t>
            </a:r>
            <a:br>
              <a:rPr lang="ja-JP" altLang="ja-JP" sz="8800" dirty="0">
                <a:effectLst/>
                <a:latin typeface="HGP明朝B" panose="02020800000000000000" pitchFamily="18" charset="-128"/>
                <a:ea typeface="HGP明朝B" panose="02020800000000000000" pitchFamily="18" charset="-128"/>
              </a:rPr>
            </a:br>
            <a:r>
              <a:rPr lang="ja-JP" altLang="ja-JP" sz="8800" dirty="0">
                <a:effectLst/>
                <a:latin typeface="HGP明朝B" panose="02020800000000000000" pitchFamily="18" charset="-128"/>
                <a:ea typeface="HGP明朝B" panose="02020800000000000000" pitchFamily="18" charset="-128"/>
              </a:rPr>
              <a:t>創造力</a:t>
            </a:r>
          </a:p>
        </p:txBody>
      </p:sp>
    </p:spTree>
  </p:cSld>
  <p:clrMapOvr>
    <a:masterClrMapping/>
  </p:clrMapOvr>
  <p:transition spd="med">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C1CC118-63E9-4E0A-8DC0-F60E96395594}"/>
              </a:ext>
            </a:extLst>
          </p:cNvPr>
          <p:cNvSpPr>
            <a:spLocks noGrp="1" noChangeArrowheads="1"/>
          </p:cNvSpPr>
          <p:nvPr>
            <p:ph type="title"/>
          </p:nvPr>
        </p:nvSpPr>
        <p:spPr>
          <a:xfrm>
            <a:off x="34925" y="44450"/>
            <a:ext cx="9109075" cy="455613"/>
          </a:xfrm>
        </p:spPr>
        <p:txBody>
          <a:bodyPr/>
          <a:lstStyle/>
          <a:p>
            <a:r>
              <a:rPr lang="ja-JP" altLang="ja-JP" sz="4000" dirty="0">
                <a:effectLst/>
                <a:latin typeface="HGP明朝B" panose="02020800000000000000" pitchFamily="18" charset="-128"/>
                <a:ea typeface="HGP明朝B" panose="02020800000000000000" pitchFamily="18" charset="-128"/>
              </a:rPr>
              <a:t>情報が見えるということ</a:t>
            </a:r>
          </a:p>
        </p:txBody>
      </p:sp>
      <p:sp>
        <p:nvSpPr>
          <p:cNvPr id="10243" name="Rectangle 3">
            <a:extLst>
              <a:ext uri="{FF2B5EF4-FFF2-40B4-BE49-F238E27FC236}">
                <a16:creationId xmlns:a16="http://schemas.microsoft.com/office/drawing/2014/main" id="{E350A79B-F2E9-4CC5-B1D2-DF3DD54A1F91}"/>
              </a:ext>
            </a:extLst>
          </p:cNvPr>
          <p:cNvSpPr>
            <a:spLocks noChangeArrowheads="1"/>
          </p:cNvSpPr>
          <p:nvPr/>
        </p:nvSpPr>
        <p:spPr bwMode="auto">
          <a:xfrm>
            <a:off x="468313" y="1341438"/>
            <a:ext cx="8128000" cy="4141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ja-JP" altLang="ja-JP" dirty="0">
                <a:solidFill>
                  <a:schemeClr val="tx1"/>
                </a:solidFill>
                <a:effectLst>
                  <a:outerShdw blurRad="38100" dist="38100" dir="2700000" algn="tl">
                    <a:srgbClr val="C0C0C0"/>
                  </a:outerShdw>
                </a:effectLst>
                <a:latin typeface="HGP明朝B" panose="02020800000000000000" pitchFamily="18" charset="-128"/>
                <a:ea typeface="HGP明朝B" panose="02020800000000000000" pitchFamily="18" charset="-128"/>
              </a:rPr>
              <a:t>情報が見える能力（信頼の能力）</a:t>
            </a:r>
          </a:p>
          <a:p>
            <a:pPr>
              <a:lnSpc>
                <a:spcPct val="90000"/>
              </a:lnSpc>
              <a:spcBef>
                <a:spcPct val="50000"/>
              </a:spcBef>
              <a:buClr>
                <a:srgbClr val="008000"/>
              </a:buClr>
              <a:buSzPct val="90000"/>
              <a:buFont typeface="Monotype Sorts" pitchFamily="2" charset="2"/>
              <a:buNone/>
            </a:pPr>
            <a:endParaRPr lang="ja-JP" altLang="ja-JP" dirty="0">
              <a:solidFill>
                <a:schemeClr val="tx1"/>
              </a:solidFill>
              <a:effectLst>
                <a:outerShdw blurRad="38100" dist="38100" dir="2700000" algn="tl">
                  <a:srgbClr val="C0C0C0"/>
                </a:outerShdw>
              </a:effectLst>
              <a:latin typeface="HGP明朝B" panose="02020800000000000000" pitchFamily="18" charset="-128"/>
              <a:ea typeface="HGP明朝B" panose="02020800000000000000" pitchFamily="18" charset="-128"/>
            </a:endParaRPr>
          </a:p>
          <a:p>
            <a:pPr>
              <a:lnSpc>
                <a:spcPct val="90000"/>
              </a:lnSpc>
              <a:spcBef>
                <a:spcPct val="50000"/>
              </a:spcBef>
              <a:buClr>
                <a:srgbClr val="008000"/>
              </a:buClr>
              <a:buSzPct val="90000"/>
              <a:buFont typeface="Monotype Sorts" pitchFamily="2" charset="2"/>
              <a:buNone/>
            </a:pPr>
            <a:r>
              <a:rPr lang="ja-JP" altLang="ja-JP" dirty="0">
                <a:solidFill>
                  <a:schemeClr val="tx1"/>
                </a:solidFill>
                <a:effectLst>
                  <a:outerShdw blurRad="38100" dist="38100" dir="2700000" algn="tl">
                    <a:srgbClr val="C0C0C0"/>
                  </a:outerShdw>
                </a:effectLst>
                <a:latin typeface="HGP明朝B" panose="02020800000000000000" pitchFamily="18" charset="-128"/>
                <a:ea typeface="HGP明朝B" panose="02020800000000000000" pitchFamily="18" charset="-128"/>
              </a:rPr>
              <a:t>情報を発信する能力（信頼性）</a:t>
            </a:r>
          </a:p>
          <a:p>
            <a:pPr>
              <a:lnSpc>
                <a:spcPct val="90000"/>
              </a:lnSpc>
              <a:spcBef>
                <a:spcPct val="50000"/>
              </a:spcBef>
              <a:buClr>
                <a:srgbClr val="008000"/>
              </a:buClr>
              <a:buSzPct val="90000"/>
              <a:buFont typeface="Monotype Sorts" pitchFamily="2" charset="2"/>
              <a:buNone/>
            </a:pPr>
            <a:endParaRPr lang="ja-JP" altLang="ja-JP" dirty="0">
              <a:solidFill>
                <a:schemeClr val="tx1"/>
              </a:solidFill>
              <a:effectLst>
                <a:outerShdw blurRad="38100" dist="38100" dir="2700000" algn="tl">
                  <a:srgbClr val="C0C0C0"/>
                </a:outerShdw>
              </a:effectLst>
              <a:latin typeface="HGP明朝B" panose="02020800000000000000" pitchFamily="18" charset="-128"/>
              <a:ea typeface="HGP明朝B" panose="02020800000000000000" pitchFamily="18" charset="-128"/>
            </a:endParaRPr>
          </a:p>
          <a:p>
            <a:pPr>
              <a:lnSpc>
                <a:spcPct val="90000"/>
              </a:lnSpc>
              <a:spcBef>
                <a:spcPct val="50000"/>
              </a:spcBef>
              <a:buClr>
                <a:srgbClr val="008000"/>
              </a:buClr>
              <a:buSzPct val="90000"/>
              <a:buFont typeface="Monotype Sorts" pitchFamily="2" charset="2"/>
              <a:buNone/>
            </a:pPr>
            <a:r>
              <a:rPr lang="ja-JP" altLang="ja-JP" sz="4400" dirty="0">
                <a:solidFill>
                  <a:schemeClr val="tx1"/>
                </a:solidFill>
                <a:effectLst>
                  <a:outerShdw blurRad="38100" dist="38100" dir="2700000" algn="tl">
                    <a:srgbClr val="C0C0C0"/>
                  </a:outerShdw>
                </a:effectLst>
                <a:latin typeface="HGP明朝B" panose="02020800000000000000" pitchFamily="18" charset="-128"/>
                <a:ea typeface="HGP明朝B" panose="02020800000000000000" pitchFamily="18" charset="-128"/>
              </a:rPr>
              <a:t>バイロジカルな知性</a:t>
            </a:r>
          </a:p>
        </p:txBody>
      </p:sp>
      <p:sp>
        <p:nvSpPr>
          <p:cNvPr id="10244" name="AutoShape 4">
            <a:extLst>
              <a:ext uri="{FF2B5EF4-FFF2-40B4-BE49-F238E27FC236}">
                <a16:creationId xmlns:a16="http://schemas.microsoft.com/office/drawing/2014/main" id="{86E83A32-280A-44FD-9668-DECCBD80DC3B}"/>
              </a:ext>
            </a:extLst>
          </p:cNvPr>
          <p:cNvSpPr>
            <a:spLocks noChangeArrowheads="1"/>
          </p:cNvSpPr>
          <p:nvPr/>
        </p:nvSpPr>
        <p:spPr bwMode="auto">
          <a:xfrm>
            <a:off x="2916238" y="2124151"/>
            <a:ext cx="2873375" cy="665012"/>
          </a:xfrm>
          <a:prstGeom prst="upDownArrow">
            <a:avLst>
              <a:gd name="adj1" fmla="val 50000"/>
              <a:gd name="adj2" fmla="val 20000"/>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共進化</a:t>
            </a:r>
          </a:p>
        </p:txBody>
      </p:sp>
      <p:sp>
        <p:nvSpPr>
          <p:cNvPr id="10245" name="AutoShape 5">
            <a:extLst>
              <a:ext uri="{FF2B5EF4-FFF2-40B4-BE49-F238E27FC236}">
                <a16:creationId xmlns:a16="http://schemas.microsoft.com/office/drawing/2014/main" id="{EED52BFD-7A15-4880-A3A0-5CF205C91811}"/>
              </a:ext>
            </a:extLst>
          </p:cNvPr>
          <p:cNvSpPr>
            <a:spLocks noChangeArrowheads="1"/>
          </p:cNvSpPr>
          <p:nvPr/>
        </p:nvSpPr>
        <p:spPr bwMode="auto">
          <a:xfrm>
            <a:off x="2916238" y="3779913"/>
            <a:ext cx="2873375" cy="665012"/>
          </a:xfrm>
          <a:prstGeom prst="upDownArrow">
            <a:avLst>
              <a:gd name="adj1" fmla="val 50000"/>
              <a:gd name="adj2" fmla="val 20000"/>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共進化</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3000" fill="hold"/>
                                        <p:tgtEl>
                                          <p:spTgt spid="10243"/>
                                        </p:tgtEl>
                                        <p:attrNameLst>
                                          <p:attrName>ppt_w</p:attrName>
                                        </p:attrNameLst>
                                      </p:cBhvr>
                                      <p:tavLst>
                                        <p:tav tm="0">
                                          <p:val>
                                            <p:fltVal val="0"/>
                                          </p:val>
                                        </p:tav>
                                        <p:tav tm="100000">
                                          <p:val>
                                            <p:strVal val="#ppt_w"/>
                                          </p:val>
                                        </p:tav>
                                      </p:tavLst>
                                    </p:anim>
                                    <p:anim calcmode="lin" valueType="num">
                                      <p:cBhvr>
                                        <p:cTn id="8" dur="3000" fill="hold"/>
                                        <p:tgtEl>
                                          <p:spTgt spid="10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ppt_w</p:attrName>
                                        </p:attrNameLst>
                                      </p:cBhvr>
                                      <p:tavLst>
                                        <p:tav tm="0">
                                          <p:val>
                                            <p:fltVal val="0"/>
                                          </p:val>
                                        </p:tav>
                                        <p:tav tm="100000">
                                          <p:val>
                                            <p:strVal val="#ppt_w"/>
                                          </p:val>
                                        </p:tav>
                                      </p:tavLst>
                                    </p:anim>
                                    <p:anim calcmode="lin" valueType="num">
                                      <p:cBhvr>
                                        <p:cTn id="13" dur="500" fill="hold"/>
                                        <p:tgtEl>
                                          <p:spTgt spid="10244"/>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p:cTn id="16" dur="500" fill="hold"/>
                                        <p:tgtEl>
                                          <p:spTgt spid="10245"/>
                                        </p:tgtEl>
                                        <p:attrNameLst>
                                          <p:attrName>ppt_w</p:attrName>
                                        </p:attrNameLst>
                                      </p:cBhvr>
                                      <p:tavLst>
                                        <p:tav tm="0">
                                          <p:val>
                                            <p:fltVal val="0"/>
                                          </p:val>
                                        </p:tav>
                                        <p:tav tm="100000">
                                          <p:val>
                                            <p:strVal val="#ppt_w"/>
                                          </p:val>
                                        </p:tav>
                                      </p:tavLst>
                                    </p:anim>
                                    <p:anim calcmode="lin" valueType="num">
                                      <p:cBhvr>
                                        <p:cTn id="17"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nimBg="1" autoUpdateAnimBg="0"/>
      <p:bldP spid="1024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375B9F-46D4-45A6-B8C3-6F23CBD6DD33}"/>
              </a:ext>
            </a:extLst>
          </p:cNvPr>
          <p:cNvSpPr>
            <a:spLocks noChangeArrowheads="1"/>
          </p:cNvSpPr>
          <p:nvPr/>
        </p:nvSpPr>
        <p:spPr bwMode="auto">
          <a:xfrm>
            <a:off x="2133600" y="3322638"/>
            <a:ext cx="5181600" cy="563562"/>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データベース化・スーパーフラット</a:t>
            </a:r>
          </a:p>
        </p:txBody>
      </p:sp>
      <p:sp>
        <p:nvSpPr>
          <p:cNvPr id="11267" name="Rectangle 3">
            <a:extLst>
              <a:ext uri="{FF2B5EF4-FFF2-40B4-BE49-F238E27FC236}">
                <a16:creationId xmlns:a16="http://schemas.microsoft.com/office/drawing/2014/main" id="{17492E21-D35F-40EF-95A0-3D6BBD07FB43}"/>
              </a:ext>
            </a:extLst>
          </p:cNvPr>
          <p:cNvSpPr>
            <a:spLocks noChangeArrowheads="1"/>
          </p:cNvSpPr>
          <p:nvPr/>
        </p:nvSpPr>
        <p:spPr bwMode="auto">
          <a:xfrm>
            <a:off x="2133600" y="2438400"/>
            <a:ext cx="5181600" cy="884238"/>
          </a:xfrm>
          <a:prstGeom prst="rect">
            <a:avLst/>
          </a:prstGeom>
          <a:solidFill>
            <a:schemeClr val="tx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solidFill>
                <a:schemeClr val="accent1"/>
              </a:solidFill>
              <a:latin typeface="HGP明朝B" panose="02020800000000000000" pitchFamily="18" charset="-128"/>
              <a:ea typeface="HGP明朝B" panose="02020800000000000000" pitchFamily="18" charset="-128"/>
            </a:endParaRPr>
          </a:p>
        </p:txBody>
      </p:sp>
      <p:sp>
        <p:nvSpPr>
          <p:cNvPr id="11268" name="Rectangle 4">
            <a:extLst>
              <a:ext uri="{FF2B5EF4-FFF2-40B4-BE49-F238E27FC236}">
                <a16:creationId xmlns:a16="http://schemas.microsoft.com/office/drawing/2014/main" id="{FAFCC483-8828-457C-A2F5-FE4193F26093}"/>
              </a:ext>
            </a:extLst>
          </p:cNvPr>
          <p:cNvSpPr>
            <a:spLocks noGrp="1" noChangeArrowheads="1"/>
          </p:cNvSpPr>
          <p:nvPr>
            <p:ph type="title"/>
          </p:nvPr>
        </p:nvSpPr>
        <p:spPr>
          <a:xfrm>
            <a:off x="2133600" y="2540000"/>
            <a:ext cx="5181600" cy="782638"/>
          </a:xfrm>
          <a:noFill/>
          <a:ln/>
        </p:spPr>
        <p:txBody>
          <a:bodyPr/>
          <a:lstStyle/>
          <a:p>
            <a:r>
              <a:rPr lang="ja-JP" altLang="ja-JP" sz="2800" dirty="0">
                <a:solidFill>
                  <a:schemeClr val="bg1"/>
                </a:solidFill>
                <a:effectLst/>
                <a:latin typeface="HGP明朝B" panose="02020800000000000000" pitchFamily="18" charset="-128"/>
                <a:ea typeface="HGP明朝B" panose="02020800000000000000" pitchFamily="18" charset="-128"/>
              </a:rPr>
              <a:t>ITが普通にある時代の創造性</a:t>
            </a:r>
          </a:p>
        </p:txBody>
      </p:sp>
      <p:sp>
        <p:nvSpPr>
          <p:cNvPr id="11269" name="Rectangle 5">
            <a:extLst>
              <a:ext uri="{FF2B5EF4-FFF2-40B4-BE49-F238E27FC236}">
                <a16:creationId xmlns:a16="http://schemas.microsoft.com/office/drawing/2014/main" id="{449D3504-C1C0-4A6D-AF80-0CB6A4EA6649}"/>
              </a:ext>
            </a:extLst>
          </p:cNvPr>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defRPr sz="2400">
                <a:solidFill>
                  <a:schemeClr val="tx1"/>
                </a:solidFill>
                <a:latin typeface="Times New Roman" panose="02020603050405020304" pitchFamily="18" charset="0"/>
                <a:ea typeface="ＭＳ Ｐゴシック" panose="020B0600070205080204" pitchFamily="50" charset="-128"/>
              </a:defRPr>
            </a:lvl1pPr>
            <a:lvl2pPr algn="l" defTabSz="820738">
              <a:defRPr sz="2400">
                <a:solidFill>
                  <a:schemeClr val="tx1"/>
                </a:solidFill>
                <a:latin typeface="Times New Roman" panose="02020603050405020304" pitchFamily="18" charset="0"/>
                <a:ea typeface="ＭＳ Ｐゴシック" panose="020B0600070205080204" pitchFamily="50" charset="-128"/>
              </a:defRPr>
            </a:lvl2pPr>
            <a:lvl3pPr algn="l" defTabSz="820738">
              <a:defRPr sz="2400">
                <a:solidFill>
                  <a:schemeClr val="tx1"/>
                </a:solidFill>
                <a:latin typeface="Times New Roman" panose="02020603050405020304" pitchFamily="18" charset="0"/>
                <a:ea typeface="ＭＳ Ｐゴシック" panose="020B0600070205080204" pitchFamily="50" charset="-128"/>
              </a:defRPr>
            </a:lvl3pPr>
            <a:lvl4pPr algn="l" defTabSz="820738">
              <a:defRPr sz="2400">
                <a:solidFill>
                  <a:schemeClr val="tx1"/>
                </a:solidFill>
                <a:latin typeface="Times New Roman" panose="02020603050405020304" pitchFamily="18" charset="0"/>
                <a:ea typeface="ＭＳ Ｐゴシック" panose="020B0600070205080204" pitchFamily="50" charset="-128"/>
              </a:defRPr>
            </a:lvl4pPr>
            <a:lvl5pPr algn="l" defTabSz="820738">
              <a:defRPr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3200" dirty="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random/>
    <p:sndAc>
      <p:stSnd>
        <p:snd r:embed="rId3"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611F42C-763D-489D-AB10-A22E8A19C3FA}"/>
              </a:ext>
            </a:extLst>
          </p:cNvPr>
          <p:cNvSpPr>
            <a:spLocks noGrp="1" noChangeArrowheads="1"/>
          </p:cNvSpPr>
          <p:nvPr>
            <p:ph type="title"/>
          </p:nvPr>
        </p:nvSpPr>
        <p:spPr>
          <a:xfrm>
            <a:off x="323850" y="1916113"/>
            <a:ext cx="8345488" cy="782637"/>
          </a:xfrm>
        </p:spPr>
        <p:txBody>
          <a:bodyPr/>
          <a:lstStyle/>
          <a:p>
            <a:r>
              <a:rPr lang="ja-JP" altLang="ja-JP" sz="6000" dirty="0">
                <a:effectLst/>
                <a:latin typeface="HGP明朝B" panose="02020800000000000000" pitchFamily="18" charset="-128"/>
                <a:ea typeface="HGP明朝B" panose="02020800000000000000" pitchFamily="18" charset="-128"/>
              </a:rPr>
              <a:t>アール・ブリュット</a:t>
            </a:r>
          </a:p>
        </p:txBody>
      </p:sp>
      <p:sp>
        <p:nvSpPr>
          <p:cNvPr id="13315" name="Rectangle 3">
            <a:extLst>
              <a:ext uri="{FF2B5EF4-FFF2-40B4-BE49-F238E27FC236}">
                <a16:creationId xmlns:a16="http://schemas.microsoft.com/office/drawing/2014/main" id="{5E0733BA-E2DD-4BFF-9724-FF2591586507}"/>
              </a:ext>
            </a:extLst>
          </p:cNvPr>
          <p:cNvSpPr>
            <a:spLocks noChangeArrowheads="1"/>
          </p:cNvSpPr>
          <p:nvPr/>
        </p:nvSpPr>
        <p:spPr bwMode="auto">
          <a:xfrm>
            <a:off x="323850" y="3294063"/>
            <a:ext cx="8345488"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defTabSz="820738">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1pPr>
            <a:lvl2pPr defTabSz="820738">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2pPr>
            <a:lvl3pPr defTabSz="820738">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3pPr>
            <a:lvl4pPr defTabSz="820738">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4pPr>
            <a:lvl5pPr defTabSz="820738">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5pPr>
            <a:lvl6pPr marL="457200" algn="ctr" defTabSz="820738"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6pPr>
            <a:lvl7pPr marL="914400" algn="ctr" defTabSz="820738"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7pPr>
            <a:lvl8pPr marL="1371600" algn="ctr" defTabSz="820738"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8pPr>
            <a:lvl9pPr marL="1828800" algn="ctr" defTabSz="820738" fontAlgn="base">
              <a:spcBef>
                <a:spcPct val="0"/>
              </a:spcBef>
              <a:spcAft>
                <a:spcPct val="0"/>
              </a:spcAft>
              <a:defRPr sz="3600">
                <a:solidFill>
                  <a:srgbClr val="00004A"/>
                </a:solidFill>
                <a:effectLst>
                  <a:outerShdw blurRad="38100" dist="38100" dir="2700000" algn="tl">
                    <a:srgbClr val="C0C0C0"/>
                  </a:outerShdw>
                </a:effectLst>
                <a:latin typeface="HGP明朝E" panose="02020900000000000000" pitchFamily="18" charset="-128"/>
                <a:ea typeface="HGP明朝E" panose="02020900000000000000" pitchFamily="18" charset="-128"/>
              </a:defRPr>
            </a:lvl9pPr>
          </a:lstStyle>
          <a:p>
            <a:r>
              <a:rPr lang="ja-JP" altLang="ja-JP" sz="6000" dirty="0">
                <a:effectLst/>
                <a:latin typeface="HGP明朝B" panose="02020800000000000000" pitchFamily="18" charset="-128"/>
                <a:ea typeface="HGP明朝B" panose="02020800000000000000" pitchFamily="18" charset="-128"/>
              </a:rPr>
              <a:t>生まれたままの芸術</a:t>
            </a:r>
          </a:p>
        </p:txBody>
      </p:sp>
    </p:spTree>
  </p:cSld>
  <p:clrMapOvr>
    <a:masterClrMapping/>
  </p:clrMapOvr>
  <p:transition spd="med">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05110504">
            <a:extLst>
              <a:ext uri="{FF2B5EF4-FFF2-40B4-BE49-F238E27FC236}">
                <a16:creationId xmlns:a16="http://schemas.microsoft.com/office/drawing/2014/main" id="{CAB1AA22-A0E1-4216-BC17-753E31BD2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1341438"/>
            <a:ext cx="814546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4339" name="Rectangle 3">
            <a:extLst>
              <a:ext uri="{FF2B5EF4-FFF2-40B4-BE49-F238E27FC236}">
                <a16:creationId xmlns:a16="http://schemas.microsoft.com/office/drawing/2014/main" id="{671FA561-E4DB-447D-91A5-27362DB7DB92}"/>
              </a:ext>
            </a:extLst>
          </p:cNvPr>
          <p:cNvSpPr>
            <a:spLocks noChangeArrowheads="1"/>
          </p:cNvSpPr>
          <p:nvPr/>
        </p:nvSpPr>
        <p:spPr bwMode="auto">
          <a:xfrm>
            <a:off x="981075" y="5915452"/>
            <a:ext cx="71064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ja-JP" altLang="ja-JP" sz="2400" dirty="0">
                <a:solidFill>
                  <a:schemeClr val="tx1"/>
                </a:solidFill>
                <a:latin typeface="HGP明朝B" panose="02020800000000000000" pitchFamily="18" charset="-128"/>
                <a:ea typeface="HGP明朝B" panose="02020800000000000000" pitchFamily="18" charset="-128"/>
              </a:rPr>
              <a:t>「At.Jennie Richee」　Henry Darger　</a:t>
            </a:r>
          </a:p>
          <a:p>
            <a:pPr algn="l"/>
            <a:r>
              <a:rPr lang="ja-JP" altLang="ja-JP" sz="1800" dirty="0">
                <a:solidFill>
                  <a:schemeClr val="tx1"/>
                </a:solidFill>
                <a:latin typeface="HGP明朝B" panose="02020800000000000000" pitchFamily="18" charset="-128"/>
                <a:ea typeface="HGP明朝B" panose="02020800000000000000" pitchFamily="18" charset="-128"/>
              </a:rPr>
              <a:t>（「Passion and Action - 生の芸術 アール・ブリュット展」配布チラシより）</a:t>
            </a:r>
            <a:r>
              <a:rPr lang="ja-JP" altLang="ja-JP" sz="2400" dirty="0">
                <a:solidFill>
                  <a:schemeClr val="tx1"/>
                </a:solidFill>
                <a:latin typeface="HGP明朝B" panose="02020800000000000000" pitchFamily="18" charset="-128"/>
                <a:ea typeface="HGP明朝B" panose="02020800000000000000" pitchFamily="18" charset="-128"/>
              </a:rPr>
              <a:t> </a:t>
            </a:r>
          </a:p>
        </p:txBody>
      </p:sp>
      <p:pic>
        <p:nvPicPr>
          <p:cNvPr id="14340" name="Picture 4" descr="05110504">
            <a:extLst>
              <a:ext uri="{FF2B5EF4-FFF2-40B4-BE49-F238E27FC236}">
                <a16:creationId xmlns:a16="http://schemas.microsoft.com/office/drawing/2014/main" id="{0E2983D8-548A-4220-9408-5F5BDB37E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874" r="42526"/>
          <a:stretch>
            <a:fillRect/>
          </a:stretch>
        </p:blipFill>
        <p:spPr bwMode="auto">
          <a:xfrm>
            <a:off x="2555875" y="1341438"/>
            <a:ext cx="27368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4341" name="Rectangle 5">
            <a:extLst>
              <a:ext uri="{FF2B5EF4-FFF2-40B4-BE49-F238E27FC236}">
                <a16:creationId xmlns:a16="http://schemas.microsoft.com/office/drawing/2014/main" id="{651463BA-9365-4210-A094-D851A522B655}"/>
              </a:ext>
            </a:extLst>
          </p:cNvPr>
          <p:cNvSpPr>
            <a:spLocks noGrp="1" noChangeArrowheads="1"/>
          </p:cNvSpPr>
          <p:nvPr>
            <p:ph type="title"/>
          </p:nvPr>
        </p:nvSpPr>
        <p:spPr/>
        <p:txBody>
          <a:bodyPr/>
          <a:lstStyle/>
          <a:p>
            <a:r>
              <a:rPr lang="ja-JP" altLang="ja-JP" sz="4000" dirty="0">
                <a:effectLst/>
                <a:latin typeface="HGP明朝B" panose="02020800000000000000" pitchFamily="18" charset="-128"/>
                <a:ea typeface="HGP明朝B" panose="02020800000000000000" pitchFamily="18" charset="-128"/>
              </a:rPr>
              <a:t>ヘンリー・ダーガー</a:t>
            </a:r>
          </a:p>
        </p:txBody>
      </p:sp>
    </p:spTree>
  </p:cSld>
  <p:clrMapOvr>
    <a:masterClrMapping/>
  </p:clrMapOvr>
  <p:transition spd="me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43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05110501">
            <a:extLst>
              <a:ext uri="{FF2B5EF4-FFF2-40B4-BE49-F238E27FC236}">
                <a16:creationId xmlns:a16="http://schemas.microsoft.com/office/drawing/2014/main" id="{3C9C3FBF-1C60-48FF-81F6-D37E2528D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1700"/>
            <a:ext cx="7993063"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5363" name="Rectangle 3">
            <a:extLst>
              <a:ext uri="{FF2B5EF4-FFF2-40B4-BE49-F238E27FC236}">
                <a16:creationId xmlns:a16="http://schemas.microsoft.com/office/drawing/2014/main" id="{2EA7FAF6-9868-4FFB-B823-B3210924BF15}"/>
              </a:ext>
            </a:extLst>
          </p:cNvPr>
          <p:cNvSpPr>
            <a:spLocks noGrp="1" noChangeArrowheads="1"/>
          </p:cNvSpPr>
          <p:nvPr>
            <p:ph type="title"/>
          </p:nvPr>
        </p:nvSpPr>
        <p:spPr/>
        <p:txBody>
          <a:bodyPr/>
          <a:lstStyle/>
          <a:p>
            <a:r>
              <a:rPr lang="ja-JP" altLang="ja-JP" sz="4000" dirty="0">
                <a:effectLst/>
                <a:latin typeface="HGP明朝B" panose="02020800000000000000" pitchFamily="18" charset="-128"/>
                <a:ea typeface="HGP明朝B" panose="02020800000000000000" pitchFamily="18" charset="-128"/>
              </a:rPr>
              <a:t>松本国三さんの作品</a:t>
            </a:r>
          </a:p>
        </p:txBody>
      </p:sp>
    </p:spTree>
  </p:cSld>
  <p:clrMapOvr>
    <a:masterClrMapping/>
  </p:clrMapOvr>
  <p:transition spd="med">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a0005573_101120">
            <a:extLst>
              <a:ext uri="{FF2B5EF4-FFF2-40B4-BE49-F238E27FC236}">
                <a16:creationId xmlns:a16="http://schemas.microsoft.com/office/drawing/2014/main" id="{8B74E2FA-7069-4D26-A125-8B5414753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23950"/>
            <a:ext cx="7129463"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6387" name="Rectangle 3">
            <a:extLst>
              <a:ext uri="{FF2B5EF4-FFF2-40B4-BE49-F238E27FC236}">
                <a16:creationId xmlns:a16="http://schemas.microsoft.com/office/drawing/2014/main" id="{4BEFB4A0-04AA-4DED-8CC3-79FD5DDED866}"/>
              </a:ext>
            </a:extLst>
          </p:cNvPr>
          <p:cNvSpPr>
            <a:spLocks noGrp="1" noChangeArrowheads="1"/>
          </p:cNvSpPr>
          <p:nvPr>
            <p:ph type="title"/>
          </p:nvPr>
        </p:nvSpPr>
        <p:spPr>
          <a:xfrm>
            <a:off x="755650" y="53975"/>
            <a:ext cx="8345488" cy="782638"/>
          </a:xfrm>
        </p:spPr>
        <p:txBody>
          <a:bodyPr/>
          <a:lstStyle/>
          <a:p>
            <a:r>
              <a:rPr lang="ja-JP" altLang="ja-JP" sz="4000" dirty="0">
                <a:effectLst/>
                <a:latin typeface="HGP明朝B" panose="02020800000000000000" pitchFamily="18" charset="-128"/>
                <a:ea typeface="HGP明朝B" panose="02020800000000000000" pitchFamily="18" charset="-128"/>
              </a:rPr>
              <a:t>松本国三さんの作品（２）</a:t>
            </a:r>
          </a:p>
        </p:txBody>
      </p:sp>
    </p:spTree>
  </p:cSld>
  <p:clrMapOvr>
    <a:masterClrMapping/>
  </p:clrMapOvr>
  <p:transition spd="med">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5B7843C-805C-44FF-97E0-4CD3EB7CE985}"/>
              </a:ext>
            </a:extLst>
          </p:cNvPr>
          <p:cNvSpPr>
            <a:spLocks noChangeArrowheads="1"/>
          </p:cNvSpPr>
          <p:nvPr/>
        </p:nvSpPr>
        <p:spPr bwMode="auto">
          <a:xfrm>
            <a:off x="2133600" y="3322638"/>
            <a:ext cx="5181600" cy="563562"/>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考える技術</a:t>
            </a:r>
          </a:p>
        </p:txBody>
      </p:sp>
      <p:sp>
        <p:nvSpPr>
          <p:cNvPr id="4099" name="Rectangle 3">
            <a:extLst>
              <a:ext uri="{FF2B5EF4-FFF2-40B4-BE49-F238E27FC236}">
                <a16:creationId xmlns:a16="http://schemas.microsoft.com/office/drawing/2014/main" id="{67B5B230-9DD8-4679-9240-07C2116CD8A5}"/>
              </a:ext>
            </a:extLst>
          </p:cNvPr>
          <p:cNvSpPr>
            <a:spLocks noChangeArrowheads="1"/>
          </p:cNvSpPr>
          <p:nvPr/>
        </p:nvSpPr>
        <p:spPr bwMode="auto">
          <a:xfrm>
            <a:off x="2133600" y="2438400"/>
            <a:ext cx="5181600" cy="884238"/>
          </a:xfrm>
          <a:prstGeom prst="rect">
            <a:avLst/>
          </a:prstGeom>
          <a:solidFill>
            <a:schemeClr val="tx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solidFill>
                <a:schemeClr val="accent1"/>
              </a:solidFill>
              <a:latin typeface="HGP明朝B" panose="02020800000000000000" pitchFamily="18" charset="-128"/>
              <a:ea typeface="HGP明朝B" panose="02020800000000000000" pitchFamily="18" charset="-128"/>
            </a:endParaRPr>
          </a:p>
        </p:txBody>
      </p:sp>
      <p:sp>
        <p:nvSpPr>
          <p:cNvPr id="4100" name="Rectangle 4">
            <a:extLst>
              <a:ext uri="{FF2B5EF4-FFF2-40B4-BE49-F238E27FC236}">
                <a16:creationId xmlns:a16="http://schemas.microsoft.com/office/drawing/2014/main" id="{02964321-1E7E-4E01-8472-9D7935AD5555}"/>
              </a:ext>
            </a:extLst>
          </p:cNvPr>
          <p:cNvSpPr>
            <a:spLocks noGrp="1" noChangeArrowheads="1"/>
          </p:cNvSpPr>
          <p:nvPr>
            <p:ph type="title"/>
          </p:nvPr>
        </p:nvSpPr>
        <p:spPr>
          <a:xfrm>
            <a:off x="2133600" y="2540000"/>
            <a:ext cx="5181600" cy="782638"/>
          </a:xfrm>
          <a:noFill/>
          <a:ln/>
        </p:spPr>
        <p:txBody>
          <a:bodyPr/>
          <a:lstStyle/>
          <a:p>
            <a:r>
              <a:rPr lang="ja-JP" altLang="ja-JP" sz="3200" dirty="0">
                <a:solidFill>
                  <a:schemeClr val="bg1"/>
                </a:solidFill>
                <a:effectLst/>
                <a:latin typeface="HGP明朝B" panose="02020800000000000000" pitchFamily="18" charset="-128"/>
                <a:ea typeface="HGP明朝B" panose="02020800000000000000" pitchFamily="18" charset="-128"/>
              </a:rPr>
              <a:t>テーマ</a:t>
            </a:r>
          </a:p>
        </p:txBody>
      </p:sp>
      <p:sp>
        <p:nvSpPr>
          <p:cNvPr id="4101" name="Rectangle 5">
            <a:extLst>
              <a:ext uri="{FF2B5EF4-FFF2-40B4-BE49-F238E27FC236}">
                <a16:creationId xmlns:a16="http://schemas.microsoft.com/office/drawing/2014/main" id="{CACDBCB0-00A9-418E-9B40-35CF01F9DF78}"/>
              </a:ext>
            </a:extLst>
          </p:cNvPr>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defRPr sz="2400">
                <a:solidFill>
                  <a:schemeClr val="tx1"/>
                </a:solidFill>
                <a:latin typeface="Times New Roman" panose="02020603050405020304" pitchFamily="18" charset="0"/>
                <a:ea typeface="ＭＳ Ｐゴシック" panose="020B0600070205080204" pitchFamily="50" charset="-128"/>
              </a:defRPr>
            </a:lvl1pPr>
            <a:lvl2pPr algn="l" defTabSz="820738">
              <a:defRPr sz="2400">
                <a:solidFill>
                  <a:schemeClr val="tx1"/>
                </a:solidFill>
                <a:latin typeface="Times New Roman" panose="02020603050405020304" pitchFamily="18" charset="0"/>
                <a:ea typeface="ＭＳ Ｐゴシック" panose="020B0600070205080204" pitchFamily="50" charset="-128"/>
              </a:defRPr>
            </a:lvl2pPr>
            <a:lvl3pPr algn="l" defTabSz="820738">
              <a:defRPr sz="2400">
                <a:solidFill>
                  <a:schemeClr val="tx1"/>
                </a:solidFill>
                <a:latin typeface="Times New Roman" panose="02020603050405020304" pitchFamily="18" charset="0"/>
                <a:ea typeface="ＭＳ Ｐゴシック" panose="020B0600070205080204" pitchFamily="50" charset="-128"/>
              </a:defRPr>
            </a:lvl3pPr>
            <a:lvl4pPr algn="l" defTabSz="820738">
              <a:defRPr sz="2400">
                <a:solidFill>
                  <a:schemeClr val="tx1"/>
                </a:solidFill>
                <a:latin typeface="Times New Roman" panose="02020603050405020304" pitchFamily="18" charset="0"/>
                <a:ea typeface="ＭＳ Ｐゴシック" panose="020B0600070205080204" pitchFamily="50" charset="-128"/>
              </a:defRPr>
            </a:lvl4pPr>
            <a:lvl5pPr algn="l" defTabSz="820738">
              <a:defRPr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3200" dirty="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random/>
    <p:sndAc>
      <p:stSnd>
        <p:snd r:embed="rId3"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capt002">
            <a:extLst>
              <a:ext uri="{FF2B5EF4-FFF2-40B4-BE49-F238E27FC236}">
                <a16:creationId xmlns:a16="http://schemas.microsoft.com/office/drawing/2014/main" id="{F68D9561-01CB-47D0-B1CE-19521FCBB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55" t="32068" r="7835"/>
          <a:stretch>
            <a:fillRect/>
          </a:stretch>
        </p:blipFill>
        <p:spPr bwMode="auto">
          <a:xfrm rot="21465179">
            <a:off x="2484438" y="836613"/>
            <a:ext cx="40322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7411" name="Rectangle 3">
            <a:extLst>
              <a:ext uri="{FF2B5EF4-FFF2-40B4-BE49-F238E27FC236}">
                <a16:creationId xmlns:a16="http://schemas.microsoft.com/office/drawing/2014/main" id="{A6794E9B-9924-4524-B9FC-D5B416B3D5C7}"/>
              </a:ext>
            </a:extLst>
          </p:cNvPr>
          <p:cNvSpPr>
            <a:spLocks noGrp="1" noChangeArrowheads="1"/>
          </p:cNvSpPr>
          <p:nvPr>
            <p:ph type="title"/>
          </p:nvPr>
        </p:nvSpPr>
        <p:spPr>
          <a:xfrm>
            <a:off x="673100" y="115888"/>
            <a:ext cx="7427913" cy="561975"/>
          </a:xfrm>
        </p:spPr>
        <p:txBody>
          <a:bodyPr/>
          <a:lstStyle/>
          <a:p>
            <a:r>
              <a:rPr lang="ja-JP" altLang="ja-JP" sz="4000" dirty="0">
                <a:effectLst/>
                <a:latin typeface="HGP明朝B" panose="02020800000000000000" pitchFamily="18" charset="-128"/>
                <a:ea typeface="HGP明朝B" panose="02020800000000000000" pitchFamily="18" charset="-128"/>
              </a:rPr>
              <a:t>ギャル文字</a:t>
            </a:r>
          </a:p>
        </p:txBody>
      </p:sp>
      <p:pic>
        <p:nvPicPr>
          <p:cNvPr id="17412" name="Picture 4" descr="capt002">
            <a:extLst>
              <a:ext uri="{FF2B5EF4-FFF2-40B4-BE49-F238E27FC236}">
                <a16:creationId xmlns:a16="http://schemas.microsoft.com/office/drawing/2014/main" id="{20367E6A-1EEC-432B-9869-6E6E28F18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55" t="51059" r="7835" b="30807"/>
          <a:stretch>
            <a:fillRect/>
          </a:stretch>
        </p:blipFill>
        <p:spPr bwMode="auto">
          <a:xfrm rot="21465179">
            <a:off x="2390775" y="2420938"/>
            <a:ext cx="40322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41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ボロメオの結び目">
            <a:extLst>
              <a:ext uri="{FF2B5EF4-FFF2-40B4-BE49-F238E27FC236}">
                <a16:creationId xmlns:a16="http://schemas.microsoft.com/office/drawing/2014/main" id="{193C6145-6F0D-4BD4-A833-0490A78FE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123950"/>
            <a:ext cx="5937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8435" name="Text Box 3">
            <a:extLst>
              <a:ext uri="{FF2B5EF4-FFF2-40B4-BE49-F238E27FC236}">
                <a16:creationId xmlns:a16="http://schemas.microsoft.com/office/drawing/2014/main" id="{BBFC6001-D423-49A1-9EC7-A3D3C464EE4A}"/>
              </a:ext>
            </a:extLst>
          </p:cNvPr>
          <p:cNvSpPr txBox="1">
            <a:spLocks noChangeArrowheads="1"/>
          </p:cNvSpPr>
          <p:nvPr/>
        </p:nvSpPr>
        <p:spPr bwMode="auto">
          <a:xfrm>
            <a:off x="2143125" y="4456113"/>
            <a:ext cx="2078038" cy="51911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統合連関</a:t>
            </a:r>
          </a:p>
        </p:txBody>
      </p:sp>
      <p:sp>
        <p:nvSpPr>
          <p:cNvPr id="18436" name="Text Box 4">
            <a:extLst>
              <a:ext uri="{FF2B5EF4-FFF2-40B4-BE49-F238E27FC236}">
                <a16:creationId xmlns:a16="http://schemas.microsoft.com/office/drawing/2014/main" id="{FFCDA23A-3B7B-4A6B-B5E5-2637542C3C45}"/>
              </a:ext>
            </a:extLst>
          </p:cNvPr>
          <p:cNvSpPr txBox="1">
            <a:spLocks noChangeArrowheads="1"/>
          </p:cNvSpPr>
          <p:nvPr/>
        </p:nvSpPr>
        <p:spPr bwMode="auto">
          <a:xfrm>
            <a:off x="5510213" y="4225925"/>
            <a:ext cx="3454400"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象徴</a:t>
            </a:r>
          </a:p>
        </p:txBody>
      </p:sp>
      <p:sp>
        <p:nvSpPr>
          <p:cNvPr id="18437" name="Text Box 5">
            <a:extLst>
              <a:ext uri="{FF2B5EF4-FFF2-40B4-BE49-F238E27FC236}">
                <a16:creationId xmlns:a16="http://schemas.microsoft.com/office/drawing/2014/main" id="{FD33A92C-E357-41B4-B264-69F4BF9B7A3A}"/>
              </a:ext>
            </a:extLst>
          </p:cNvPr>
          <p:cNvSpPr txBox="1">
            <a:spLocks noChangeArrowheads="1"/>
          </p:cNvSpPr>
          <p:nvPr/>
        </p:nvSpPr>
        <p:spPr bwMode="auto">
          <a:xfrm>
            <a:off x="3290888" y="2065338"/>
            <a:ext cx="2560637" cy="519112"/>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並列連関</a:t>
            </a:r>
          </a:p>
        </p:txBody>
      </p:sp>
      <p:sp>
        <p:nvSpPr>
          <p:cNvPr id="18438" name="Rectangle 6">
            <a:extLst>
              <a:ext uri="{FF2B5EF4-FFF2-40B4-BE49-F238E27FC236}">
                <a16:creationId xmlns:a16="http://schemas.microsoft.com/office/drawing/2014/main" id="{9DB9BD9F-C0B4-4675-BB98-BA11A4FAFCEA}"/>
              </a:ext>
            </a:extLst>
          </p:cNvPr>
          <p:cNvSpPr>
            <a:spLocks noGrp="1" noChangeArrowheads="1"/>
          </p:cNvSpPr>
          <p:nvPr>
            <p:ph type="ctrTitle"/>
          </p:nvPr>
        </p:nvSpPr>
        <p:spPr>
          <a:xfrm>
            <a:off x="685800" y="44450"/>
            <a:ext cx="7772400" cy="506413"/>
          </a:xfrm>
        </p:spPr>
        <p:txBody>
          <a:bodyPr anchor="ctr"/>
          <a:lstStyle/>
          <a:p>
            <a:r>
              <a:rPr lang="ja-JP" altLang="ja-JP" sz="4000" dirty="0">
                <a:latin typeface="HGP明朝B" panose="02020800000000000000" pitchFamily="18" charset="-128"/>
                <a:ea typeface="HGP明朝B" panose="02020800000000000000" pitchFamily="18" charset="-128"/>
              </a:rPr>
              <a:t>データベース化</a:t>
            </a:r>
          </a:p>
        </p:txBody>
      </p:sp>
      <p:sp>
        <p:nvSpPr>
          <p:cNvPr id="18439" name="Text Box 7">
            <a:extLst>
              <a:ext uri="{FF2B5EF4-FFF2-40B4-BE49-F238E27FC236}">
                <a16:creationId xmlns:a16="http://schemas.microsoft.com/office/drawing/2014/main" id="{F32431B7-37B7-40CE-8F5A-8B4586044423}"/>
              </a:ext>
            </a:extLst>
          </p:cNvPr>
          <p:cNvSpPr txBox="1">
            <a:spLocks noChangeArrowheads="1"/>
          </p:cNvSpPr>
          <p:nvPr/>
        </p:nvSpPr>
        <p:spPr bwMode="auto">
          <a:xfrm>
            <a:off x="177800" y="2420938"/>
            <a:ext cx="20891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外的連関</a:t>
            </a:r>
          </a:p>
        </p:txBody>
      </p:sp>
      <p:sp>
        <p:nvSpPr>
          <p:cNvPr id="18440" name="Text Box 8">
            <a:extLst>
              <a:ext uri="{FF2B5EF4-FFF2-40B4-BE49-F238E27FC236}">
                <a16:creationId xmlns:a16="http://schemas.microsoft.com/office/drawing/2014/main" id="{AB249833-3AA9-4750-AA0B-347223F8BE8A}"/>
              </a:ext>
            </a:extLst>
          </p:cNvPr>
          <p:cNvSpPr txBox="1">
            <a:spLocks noChangeArrowheads="1"/>
          </p:cNvSpPr>
          <p:nvPr/>
        </p:nvSpPr>
        <p:spPr bwMode="auto">
          <a:xfrm>
            <a:off x="6788150" y="2921000"/>
            <a:ext cx="18161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内的連関</a:t>
            </a:r>
          </a:p>
        </p:txBody>
      </p:sp>
      <p:sp>
        <p:nvSpPr>
          <p:cNvPr id="18441" name="AutoShape 9">
            <a:extLst>
              <a:ext uri="{FF2B5EF4-FFF2-40B4-BE49-F238E27FC236}">
                <a16:creationId xmlns:a16="http://schemas.microsoft.com/office/drawing/2014/main" id="{6E11B567-3F62-4C5C-91F9-A6CC46048372}"/>
              </a:ext>
            </a:extLst>
          </p:cNvPr>
          <p:cNvSpPr>
            <a:spLocks/>
          </p:cNvSpPr>
          <p:nvPr/>
        </p:nvSpPr>
        <p:spPr bwMode="auto">
          <a:xfrm rot="1341530">
            <a:off x="2036910" y="2800171"/>
            <a:ext cx="518818" cy="824270"/>
          </a:xfrm>
          <a:prstGeom prst="leftBrace">
            <a:avLst>
              <a:gd name="adj1" fmla="val 44171"/>
              <a:gd name="adj2" fmla="val 50000"/>
            </a:avLst>
          </a:pr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18442" name="Text Box 10">
            <a:extLst>
              <a:ext uri="{FF2B5EF4-FFF2-40B4-BE49-F238E27FC236}">
                <a16:creationId xmlns:a16="http://schemas.microsoft.com/office/drawing/2014/main" id="{F32DF4FF-59D8-4D88-AFA9-05DDB9789A51}"/>
              </a:ext>
            </a:extLst>
          </p:cNvPr>
          <p:cNvSpPr txBox="1">
            <a:spLocks noChangeArrowheads="1"/>
          </p:cNvSpPr>
          <p:nvPr/>
        </p:nvSpPr>
        <p:spPr bwMode="auto">
          <a:xfrm>
            <a:off x="2339975" y="3211513"/>
            <a:ext cx="2790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600" b="1" dirty="0">
                <a:solidFill>
                  <a:srgbClr val="FC2E18"/>
                </a:solidFill>
                <a:effectLst>
                  <a:outerShdw blurRad="38100" dist="38100" dir="2700000" algn="tl">
                    <a:srgbClr val="C0C0C0"/>
                  </a:outerShdw>
                </a:effectLst>
                <a:latin typeface="HGP明朝B" panose="02020800000000000000" pitchFamily="18" charset="-128"/>
                <a:ea typeface="HGP明朝B" panose="02020800000000000000" pitchFamily="18" charset="-128"/>
              </a:rPr>
              <a:t>エンコード</a:t>
            </a:r>
          </a:p>
        </p:txBody>
      </p:sp>
      <p:sp>
        <p:nvSpPr>
          <p:cNvPr id="18443" name="Line 11">
            <a:extLst>
              <a:ext uri="{FF2B5EF4-FFF2-40B4-BE49-F238E27FC236}">
                <a16:creationId xmlns:a16="http://schemas.microsoft.com/office/drawing/2014/main" id="{8F3F1EEC-ACB7-4DB0-9A2A-BC9A21763362}"/>
              </a:ext>
            </a:extLst>
          </p:cNvPr>
          <p:cNvSpPr>
            <a:spLocks noChangeShapeType="1"/>
          </p:cNvSpPr>
          <p:nvPr/>
        </p:nvSpPr>
        <p:spPr bwMode="auto">
          <a:xfrm flipH="1">
            <a:off x="5580063" y="4149725"/>
            <a:ext cx="720725" cy="719138"/>
          </a:xfrm>
          <a:prstGeom prst="line">
            <a:avLst/>
          </a:prstGeom>
          <a:noFill/>
          <a:ln w="57150"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p>
            <a:endParaRPr lang="ja-JP" altLang="en-US" dirty="0">
              <a:latin typeface="HGP明朝B" panose="02020800000000000000" pitchFamily="18" charset="-128"/>
              <a:ea typeface="HGP明朝B" panose="02020800000000000000" pitchFamily="18" charset="-128"/>
            </a:endParaRPr>
          </a:p>
        </p:txBody>
      </p:sp>
      <p:sp>
        <p:nvSpPr>
          <p:cNvPr id="18444" name="Rectangle 12">
            <a:extLst>
              <a:ext uri="{FF2B5EF4-FFF2-40B4-BE49-F238E27FC236}">
                <a16:creationId xmlns:a16="http://schemas.microsoft.com/office/drawing/2014/main" id="{E29B5C62-C1D9-4126-ABD3-A4E6DAA39615}"/>
              </a:ext>
            </a:extLst>
          </p:cNvPr>
          <p:cNvSpPr>
            <a:spLocks noChangeArrowheads="1"/>
          </p:cNvSpPr>
          <p:nvPr/>
        </p:nvSpPr>
        <p:spPr bwMode="auto">
          <a:xfrm>
            <a:off x="5372295" y="4900613"/>
            <a:ext cx="3538148" cy="156966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デコード</a:t>
            </a:r>
          </a:p>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データ化・スーパーフラット</a:t>
            </a:r>
          </a:p>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機能等価</a:t>
            </a:r>
          </a:p>
        </p:txBody>
      </p:sp>
    </p:spTree>
  </p:cSld>
  <p:clrMapOvr>
    <a:masterClrMapping/>
  </p:clrMapOvr>
  <p:transition spd="med">
    <p:random/>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5B1446-9D03-4405-B342-661044919606}"/>
              </a:ext>
            </a:extLst>
          </p:cNvPr>
          <p:cNvSpPr>
            <a:spLocks noChangeArrowheads="1"/>
          </p:cNvSpPr>
          <p:nvPr/>
        </p:nvSpPr>
        <p:spPr bwMode="auto">
          <a:xfrm>
            <a:off x="2133600" y="3322638"/>
            <a:ext cx="5181600" cy="563562"/>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ITが普通にある時代の創造性の基本</a:t>
            </a:r>
          </a:p>
        </p:txBody>
      </p:sp>
      <p:sp>
        <p:nvSpPr>
          <p:cNvPr id="20483" name="Rectangle 3">
            <a:extLst>
              <a:ext uri="{FF2B5EF4-FFF2-40B4-BE49-F238E27FC236}">
                <a16:creationId xmlns:a16="http://schemas.microsoft.com/office/drawing/2014/main" id="{159F621A-5012-442D-BAF8-A290D9867976}"/>
              </a:ext>
            </a:extLst>
          </p:cNvPr>
          <p:cNvSpPr>
            <a:spLocks noChangeArrowheads="1"/>
          </p:cNvSpPr>
          <p:nvPr/>
        </p:nvSpPr>
        <p:spPr bwMode="auto">
          <a:xfrm>
            <a:off x="2133600" y="2438400"/>
            <a:ext cx="5181600" cy="884238"/>
          </a:xfrm>
          <a:prstGeom prst="rect">
            <a:avLst/>
          </a:prstGeom>
          <a:solidFill>
            <a:schemeClr val="tx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solidFill>
                <a:schemeClr val="accent1"/>
              </a:solidFill>
              <a:latin typeface="HGP明朝B" panose="02020800000000000000" pitchFamily="18" charset="-128"/>
              <a:ea typeface="HGP明朝B" panose="02020800000000000000" pitchFamily="18" charset="-128"/>
            </a:endParaRPr>
          </a:p>
        </p:txBody>
      </p:sp>
      <p:sp>
        <p:nvSpPr>
          <p:cNvPr id="20484" name="Rectangle 4">
            <a:extLst>
              <a:ext uri="{FF2B5EF4-FFF2-40B4-BE49-F238E27FC236}">
                <a16:creationId xmlns:a16="http://schemas.microsoft.com/office/drawing/2014/main" id="{1B23138A-C79B-451F-8EC0-E00638ED76F9}"/>
              </a:ext>
            </a:extLst>
          </p:cNvPr>
          <p:cNvSpPr>
            <a:spLocks noGrp="1" noChangeArrowheads="1"/>
          </p:cNvSpPr>
          <p:nvPr>
            <p:ph type="title"/>
          </p:nvPr>
        </p:nvSpPr>
        <p:spPr>
          <a:xfrm>
            <a:off x="2133600" y="2540000"/>
            <a:ext cx="5181600" cy="782638"/>
          </a:xfrm>
          <a:noFill/>
          <a:ln/>
        </p:spPr>
        <p:txBody>
          <a:bodyPr/>
          <a:lstStyle/>
          <a:p>
            <a:r>
              <a:rPr lang="ja-JP" altLang="en-US" sz="3200" dirty="0">
                <a:solidFill>
                  <a:schemeClr val="bg1"/>
                </a:solidFill>
                <a:effectLst/>
                <a:latin typeface="HGP明朝B" panose="02020800000000000000" pitchFamily="18" charset="-128"/>
                <a:ea typeface="HGP明朝B" panose="02020800000000000000" pitchFamily="18" charset="-128"/>
              </a:rPr>
              <a:t>ハイブリッド</a:t>
            </a:r>
            <a:endParaRPr lang="ja-JP" altLang="ja-JP" sz="3200" dirty="0">
              <a:solidFill>
                <a:schemeClr val="bg1"/>
              </a:solidFill>
              <a:effectLst/>
              <a:latin typeface="HGP明朝B" panose="02020800000000000000" pitchFamily="18" charset="-128"/>
              <a:ea typeface="HGP明朝B" panose="02020800000000000000" pitchFamily="18" charset="-128"/>
            </a:endParaRPr>
          </a:p>
        </p:txBody>
      </p:sp>
    </p:spTree>
  </p:cSld>
  <p:clrMapOvr>
    <a:masterClrMapping/>
  </p:clrMapOvr>
  <p:transition spd="med">
    <p:random/>
    <p:sndAc>
      <p:stSnd>
        <p:snd r:embed="rId3"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ejiko">
            <a:extLst>
              <a:ext uri="{FF2B5EF4-FFF2-40B4-BE49-F238E27FC236}">
                <a16:creationId xmlns:a16="http://schemas.microsoft.com/office/drawing/2014/main" id="{86DED779-8124-4B77-B007-5ABAB8FE9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1196975"/>
            <a:ext cx="35052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2531" name="Rectangle 3">
            <a:extLst>
              <a:ext uri="{FF2B5EF4-FFF2-40B4-BE49-F238E27FC236}">
                <a16:creationId xmlns:a16="http://schemas.microsoft.com/office/drawing/2014/main" id="{82CC4D86-9A9B-4C7A-88CB-05C37F41AFB9}"/>
              </a:ext>
            </a:extLst>
          </p:cNvPr>
          <p:cNvSpPr>
            <a:spLocks noGrp="1" noChangeArrowheads="1"/>
          </p:cNvSpPr>
          <p:nvPr>
            <p:ph type="ctrTitle"/>
          </p:nvPr>
        </p:nvSpPr>
        <p:spPr>
          <a:xfrm>
            <a:off x="685800" y="122238"/>
            <a:ext cx="7772400" cy="642937"/>
          </a:xfrm>
        </p:spPr>
        <p:txBody>
          <a:bodyPr anchor="ctr"/>
          <a:lstStyle/>
          <a:p>
            <a:r>
              <a:rPr lang="ja-JP" altLang="ja-JP" sz="4000" dirty="0">
                <a:effectLst/>
                <a:latin typeface="HGP明朝B" panose="02020800000000000000" pitchFamily="18" charset="-128"/>
                <a:ea typeface="HGP明朝B" panose="02020800000000000000" pitchFamily="18" charset="-128"/>
              </a:rPr>
              <a:t>デ・ジ・キャラット</a:t>
            </a:r>
          </a:p>
        </p:txBody>
      </p:sp>
    </p:spTree>
  </p:cSld>
  <p:clrMapOvr>
    <a:masterClrMapping/>
  </p:clrMapOvr>
  <p:transition spd="med">
    <p:rand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A96FD4E-D4C0-482D-A1B4-F6679428DF2E}"/>
              </a:ext>
            </a:extLst>
          </p:cNvPr>
          <p:cNvSpPr>
            <a:spLocks noGrp="1" noChangeArrowheads="1"/>
          </p:cNvSpPr>
          <p:nvPr>
            <p:ph type="ctrTitle"/>
          </p:nvPr>
        </p:nvSpPr>
        <p:spPr>
          <a:xfrm>
            <a:off x="685800" y="122238"/>
            <a:ext cx="7772400" cy="642937"/>
          </a:xfrm>
        </p:spPr>
        <p:txBody>
          <a:bodyPr anchor="ctr"/>
          <a:lstStyle/>
          <a:p>
            <a:r>
              <a:rPr lang="ja-JP" altLang="ja-JP" sz="4000" dirty="0">
                <a:effectLst/>
                <a:latin typeface="HGP明朝B" panose="02020800000000000000" pitchFamily="18" charset="-128"/>
                <a:ea typeface="HGP明朝B" panose="02020800000000000000" pitchFamily="18" charset="-128"/>
              </a:rPr>
              <a:t>DOB</a:t>
            </a:r>
          </a:p>
        </p:txBody>
      </p:sp>
      <p:sp>
        <p:nvSpPr>
          <p:cNvPr id="23555" name="Rectangle 3">
            <a:extLst>
              <a:ext uri="{FF2B5EF4-FFF2-40B4-BE49-F238E27FC236}">
                <a16:creationId xmlns:a16="http://schemas.microsoft.com/office/drawing/2014/main" id="{C3AC2EEC-6CFE-4E65-80C9-F645D3D568D5}"/>
              </a:ext>
            </a:extLst>
          </p:cNvPr>
          <p:cNvSpPr>
            <a:spLocks noChangeArrowheads="1"/>
          </p:cNvSpPr>
          <p:nvPr/>
        </p:nvSpPr>
        <p:spPr bwMode="auto">
          <a:xfrm>
            <a:off x="3635375" y="6414060"/>
            <a:ext cx="1593995" cy="32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p>
            <a:pPr algn="l"/>
            <a:r>
              <a:rPr lang="ja-JP" altLang="ja-JP" sz="1600" dirty="0">
                <a:latin typeface="HGP明朝B" panose="02020800000000000000" pitchFamily="18" charset="-128"/>
                <a:ea typeface="HGP明朝B" panose="02020800000000000000" pitchFamily="18" charset="-128"/>
              </a:rPr>
              <a:t>村上隆　「DOB」 </a:t>
            </a:r>
          </a:p>
        </p:txBody>
      </p:sp>
      <p:pic>
        <p:nvPicPr>
          <p:cNvPr id="23556" name="Picture 4" descr="dob">
            <a:extLst>
              <a:ext uri="{FF2B5EF4-FFF2-40B4-BE49-F238E27FC236}">
                <a16:creationId xmlns:a16="http://schemas.microsoft.com/office/drawing/2014/main" id="{F8082F89-C9C1-4A2E-AE10-B5689EDDF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763588"/>
            <a:ext cx="40227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random/>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0DF69F2-93FF-49C3-8F50-AACCED074C4C}"/>
              </a:ext>
            </a:extLst>
          </p:cNvPr>
          <p:cNvSpPr>
            <a:spLocks noGrp="1" noChangeArrowheads="1"/>
          </p:cNvSpPr>
          <p:nvPr>
            <p:ph type="title"/>
          </p:nvPr>
        </p:nvSpPr>
        <p:spPr>
          <a:xfrm>
            <a:off x="1187530" y="408353"/>
            <a:ext cx="7427913" cy="561975"/>
          </a:xfrm>
        </p:spPr>
        <p:txBody>
          <a:bodyPr/>
          <a:lstStyle/>
          <a:p>
            <a:r>
              <a:rPr lang="ja-JP" altLang="ja-JP" sz="4000" dirty="0">
                <a:effectLst/>
                <a:latin typeface="HGP明朝B" panose="02020800000000000000" pitchFamily="18" charset="-128"/>
                <a:ea typeface="HGP明朝B" panose="02020800000000000000" pitchFamily="18" charset="-128"/>
              </a:rPr>
              <a:t>マッシュアップ</a:t>
            </a:r>
          </a:p>
        </p:txBody>
      </p:sp>
      <p:pic>
        <p:nvPicPr>
          <p:cNvPr id="24579" name="Picture 3" descr="06050503">
            <a:extLst>
              <a:ext uri="{FF2B5EF4-FFF2-40B4-BE49-F238E27FC236}">
                <a16:creationId xmlns:a16="http://schemas.microsoft.com/office/drawing/2014/main" id="{35980BD1-D154-4BB4-B1D8-BE04B2C6C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680" y="1844780"/>
            <a:ext cx="4161127" cy="40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sndAc>
      <p:stSnd>
        <p:snd r:embed="rId2"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2734903-5ED6-4248-9C12-4F40D4C52C28}"/>
              </a:ext>
            </a:extLst>
          </p:cNvPr>
          <p:cNvSpPr>
            <a:spLocks noGrp="1" noChangeArrowheads="1"/>
          </p:cNvSpPr>
          <p:nvPr>
            <p:ph type="title"/>
          </p:nvPr>
        </p:nvSpPr>
        <p:spPr>
          <a:xfrm>
            <a:off x="755650" y="115888"/>
            <a:ext cx="7427913" cy="561975"/>
          </a:xfrm>
        </p:spPr>
        <p:txBody>
          <a:bodyPr/>
          <a:lstStyle/>
          <a:p>
            <a:r>
              <a:rPr lang="ja-JP" altLang="ja-JP" sz="4000" dirty="0">
                <a:effectLst/>
                <a:latin typeface="HGP明朝B" panose="02020800000000000000" pitchFamily="18" charset="-128"/>
                <a:ea typeface="HGP明朝B" panose="02020800000000000000" pitchFamily="18" charset="-128"/>
              </a:rPr>
              <a:t>Google maps</a:t>
            </a:r>
          </a:p>
        </p:txBody>
      </p:sp>
      <p:pic>
        <p:nvPicPr>
          <p:cNvPr id="25603" name="Picture 3" descr="06051301">
            <a:extLst>
              <a:ext uri="{FF2B5EF4-FFF2-40B4-BE49-F238E27FC236}">
                <a16:creationId xmlns:a16="http://schemas.microsoft.com/office/drawing/2014/main" id="{E0768E5C-7541-4DFD-8560-F4BA8A442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668338"/>
            <a:ext cx="6119812"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8896D78-192A-47FF-96D4-6424D880D585}"/>
              </a:ext>
            </a:extLst>
          </p:cNvPr>
          <p:cNvSpPr>
            <a:spLocks noGrp="1" noChangeArrowheads="1"/>
          </p:cNvSpPr>
          <p:nvPr>
            <p:ph type="title"/>
          </p:nvPr>
        </p:nvSpPr>
        <p:spPr>
          <a:xfrm>
            <a:off x="395288" y="2579688"/>
            <a:ext cx="8424862" cy="561975"/>
          </a:xfrm>
        </p:spPr>
        <p:txBody>
          <a:bodyPr/>
          <a:lstStyle/>
          <a:p>
            <a:r>
              <a:rPr lang="ja-JP" altLang="ja-JP" sz="6000" dirty="0">
                <a:effectLst/>
                <a:latin typeface="HGP明朝B" panose="02020800000000000000" pitchFamily="18" charset="-128"/>
                <a:ea typeface="HGP明朝B" panose="02020800000000000000" pitchFamily="18" charset="-128"/>
              </a:rPr>
              <a:t>ハイブリッド</a:t>
            </a:r>
            <a:br>
              <a:rPr lang="ja-JP" altLang="ja-JP" sz="6000" dirty="0">
                <a:effectLst/>
                <a:latin typeface="HGP明朝B" panose="02020800000000000000" pitchFamily="18" charset="-128"/>
                <a:ea typeface="HGP明朝B" panose="02020800000000000000" pitchFamily="18" charset="-128"/>
              </a:rPr>
            </a:br>
            <a:r>
              <a:rPr lang="ja-JP" altLang="ja-JP" sz="6000" dirty="0">
                <a:effectLst/>
                <a:latin typeface="HGP明朝B" panose="02020800000000000000" pitchFamily="18" charset="-128"/>
                <a:ea typeface="HGP明朝B" panose="02020800000000000000" pitchFamily="18" charset="-128"/>
              </a:rPr>
              <a:t>（マッシュアップ）</a:t>
            </a:r>
          </a:p>
        </p:txBody>
      </p:sp>
    </p:spTree>
  </p:cSld>
  <p:clrMapOvr>
    <a:masterClrMapping/>
  </p:clrMapOvr>
  <p:transition spd="med">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46A7D2-6A9C-4A6C-9DB4-C6055344023D}"/>
              </a:ext>
            </a:extLst>
          </p:cNvPr>
          <p:cNvSpPr>
            <a:spLocks noGrp="1" noChangeArrowheads="1"/>
          </p:cNvSpPr>
          <p:nvPr>
            <p:ph type="title"/>
          </p:nvPr>
        </p:nvSpPr>
        <p:spPr>
          <a:xfrm>
            <a:off x="395288" y="2579688"/>
            <a:ext cx="8424862" cy="561975"/>
          </a:xfrm>
        </p:spPr>
        <p:txBody>
          <a:bodyPr/>
          <a:lstStyle/>
          <a:p>
            <a:r>
              <a:rPr lang="ja-JP" altLang="ja-JP" sz="6000" dirty="0">
                <a:effectLst/>
                <a:latin typeface="HGP明朝B" panose="02020800000000000000" pitchFamily="18" charset="-128"/>
                <a:ea typeface="HGP明朝B" panose="02020800000000000000" pitchFamily="18" charset="-128"/>
              </a:rPr>
              <a:t>漢字</a:t>
            </a:r>
            <a:br>
              <a:rPr lang="ja-JP" altLang="ja-JP" sz="6000" dirty="0">
                <a:effectLst/>
                <a:latin typeface="HGP明朝B" panose="02020800000000000000" pitchFamily="18" charset="-128"/>
                <a:ea typeface="HGP明朝B" panose="02020800000000000000" pitchFamily="18" charset="-128"/>
              </a:rPr>
            </a:br>
            <a:r>
              <a:rPr lang="ja-JP" altLang="ja-JP" sz="6000" dirty="0">
                <a:effectLst/>
                <a:latin typeface="HGP明朝B" panose="02020800000000000000" pitchFamily="18" charset="-128"/>
                <a:ea typeface="HGP明朝B" panose="02020800000000000000" pitchFamily="18" charset="-128"/>
              </a:rPr>
              <a:t>ひらがな</a:t>
            </a:r>
            <a:br>
              <a:rPr lang="ja-JP" altLang="ja-JP" sz="6000" dirty="0">
                <a:effectLst/>
                <a:latin typeface="HGP明朝B" panose="02020800000000000000" pitchFamily="18" charset="-128"/>
                <a:ea typeface="HGP明朝B" panose="02020800000000000000" pitchFamily="18" charset="-128"/>
              </a:rPr>
            </a:br>
            <a:r>
              <a:rPr lang="ja-JP" altLang="ja-JP" sz="6000" dirty="0">
                <a:effectLst/>
                <a:latin typeface="HGP明朝B" panose="02020800000000000000" pitchFamily="18" charset="-128"/>
                <a:ea typeface="HGP明朝B" panose="02020800000000000000" pitchFamily="18" charset="-128"/>
              </a:rPr>
              <a:t>カタカナ</a:t>
            </a:r>
            <a:br>
              <a:rPr lang="ja-JP" altLang="ja-JP" sz="6000" dirty="0">
                <a:effectLst/>
                <a:latin typeface="HGP明朝B" panose="02020800000000000000" pitchFamily="18" charset="-128"/>
                <a:ea typeface="HGP明朝B" panose="02020800000000000000" pitchFamily="18" charset="-128"/>
              </a:rPr>
            </a:br>
            <a:r>
              <a:rPr lang="ja-JP" altLang="ja-JP" sz="6000" dirty="0">
                <a:effectLst/>
                <a:latin typeface="HGP明朝B" panose="02020800000000000000" pitchFamily="18" charset="-128"/>
                <a:ea typeface="HGP明朝B" panose="02020800000000000000" pitchFamily="18" charset="-128"/>
              </a:rPr>
              <a:t>English</a:t>
            </a:r>
          </a:p>
        </p:txBody>
      </p:sp>
    </p:spTree>
  </p:cSld>
  <p:clrMapOvr>
    <a:masterClrMapping/>
  </p:clrMapOvr>
  <p:transition spd="med">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51CD71A-20CF-4194-97C1-1F223933D59B}"/>
              </a:ext>
            </a:extLst>
          </p:cNvPr>
          <p:cNvSpPr>
            <a:spLocks noGrp="1" noChangeArrowheads="1"/>
          </p:cNvSpPr>
          <p:nvPr>
            <p:ph type="ctrTitle"/>
          </p:nvPr>
        </p:nvSpPr>
        <p:spPr>
          <a:xfrm>
            <a:off x="1331913" y="44450"/>
            <a:ext cx="6550025" cy="863600"/>
          </a:xfrm>
        </p:spPr>
        <p:txBody>
          <a:bodyPr anchor="ctr"/>
          <a:lstStyle/>
          <a:p>
            <a:r>
              <a:rPr lang="ja-JP" altLang="ja-JP" sz="4000" dirty="0">
                <a:latin typeface="HGP明朝B" panose="02020800000000000000" pitchFamily="18" charset="-128"/>
                <a:ea typeface="HGP明朝B" panose="02020800000000000000" pitchFamily="18" charset="-128"/>
              </a:rPr>
              <a:t>脳の三層構造</a:t>
            </a:r>
          </a:p>
        </p:txBody>
      </p:sp>
      <p:grpSp>
        <p:nvGrpSpPr>
          <p:cNvPr id="28675" name="Group 3">
            <a:extLst>
              <a:ext uri="{FF2B5EF4-FFF2-40B4-BE49-F238E27FC236}">
                <a16:creationId xmlns:a16="http://schemas.microsoft.com/office/drawing/2014/main" id="{646238D5-A549-40EE-9028-F7CAD0E3AB3A}"/>
              </a:ext>
            </a:extLst>
          </p:cNvPr>
          <p:cNvGrpSpPr>
            <a:grpSpLocks/>
          </p:cNvGrpSpPr>
          <p:nvPr/>
        </p:nvGrpSpPr>
        <p:grpSpPr bwMode="auto">
          <a:xfrm>
            <a:off x="1173684" y="1246331"/>
            <a:ext cx="6486525" cy="5453062"/>
            <a:chOff x="0" y="0"/>
            <a:chExt cx="4086" cy="3435"/>
          </a:xfrm>
        </p:grpSpPr>
        <p:grpSp>
          <p:nvGrpSpPr>
            <p:cNvPr id="28676" name="Group 4">
              <a:extLst>
                <a:ext uri="{FF2B5EF4-FFF2-40B4-BE49-F238E27FC236}">
                  <a16:creationId xmlns:a16="http://schemas.microsoft.com/office/drawing/2014/main" id="{B3266190-3ECA-442D-8FB0-FEA95390F539}"/>
                </a:ext>
              </a:extLst>
            </p:cNvPr>
            <p:cNvGrpSpPr>
              <a:grpSpLocks/>
            </p:cNvGrpSpPr>
            <p:nvPr/>
          </p:nvGrpSpPr>
          <p:grpSpPr bwMode="auto">
            <a:xfrm>
              <a:off x="0" y="0"/>
              <a:ext cx="4086" cy="3435"/>
              <a:chOff x="0" y="0"/>
              <a:chExt cx="4086" cy="3435"/>
            </a:xfrm>
          </p:grpSpPr>
          <p:sp>
            <p:nvSpPr>
              <p:cNvPr id="28677" name="Oval 5">
                <a:extLst>
                  <a:ext uri="{FF2B5EF4-FFF2-40B4-BE49-F238E27FC236}">
                    <a16:creationId xmlns:a16="http://schemas.microsoft.com/office/drawing/2014/main" id="{D280E1E3-65AE-4413-AFBB-AEDE10482326}"/>
                  </a:ext>
                </a:extLst>
              </p:cNvPr>
              <p:cNvSpPr>
                <a:spLocks noChangeArrowheads="1"/>
              </p:cNvSpPr>
              <p:nvPr/>
            </p:nvSpPr>
            <p:spPr bwMode="auto">
              <a:xfrm>
                <a:off x="1635" y="2290"/>
                <a:ext cx="1360" cy="1145"/>
              </a:xfrm>
              <a:prstGeom prst="ellipse">
                <a:avLst/>
              </a:prstGeom>
              <a:noFill/>
              <a:ln w="952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altLang="ja-JP" sz="2000" dirty="0">
                    <a:solidFill>
                      <a:schemeClr val="tx1"/>
                    </a:solidFill>
                    <a:latin typeface="HGP明朝B" panose="02020800000000000000" pitchFamily="18" charset="-128"/>
                    <a:ea typeface="HGP明朝B" panose="02020800000000000000" pitchFamily="18" charset="-128"/>
                  </a:rPr>
                  <a:t>爬虫類脳</a:t>
                </a:r>
              </a:p>
            </p:txBody>
          </p:sp>
          <p:sp>
            <p:nvSpPr>
              <p:cNvPr id="28678" name="Oval 6">
                <a:extLst>
                  <a:ext uri="{FF2B5EF4-FFF2-40B4-BE49-F238E27FC236}">
                    <a16:creationId xmlns:a16="http://schemas.microsoft.com/office/drawing/2014/main" id="{34E83E50-C7D7-4A78-BB2F-34863BE6BA24}"/>
                  </a:ext>
                </a:extLst>
              </p:cNvPr>
              <p:cNvSpPr>
                <a:spLocks noChangeArrowheads="1"/>
              </p:cNvSpPr>
              <p:nvPr/>
            </p:nvSpPr>
            <p:spPr bwMode="auto">
              <a:xfrm>
                <a:off x="1157" y="1344"/>
                <a:ext cx="2291" cy="2090"/>
              </a:xfrm>
              <a:prstGeom prst="ellipse">
                <a:avLst/>
              </a:prstGeom>
              <a:noFill/>
              <a:ln w="952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r>
                  <a:rPr lang="ja-JP" altLang="ja-JP" sz="3200" dirty="0">
                    <a:solidFill>
                      <a:schemeClr val="tx1"/>
                    </a:solidFill>
                    <a:latin typeface="HGP明朝B" panose="02020800000000000000" pitchFamily="18" charset="-128"/>
                    <a:ea typeface="HGP明朝B" panose="02020800000000000000" pitchFamily="18" charset="-128"/>
                  </a:rPr>
                  <a:t>哺乳類脳</a:t>
                </a:r>
              </a:p>
              <a:p>
                <a:pPr>
                  <a:spcBef>
                    <a:spcPct val="50000"/>
                  </a:spcBef>
                </a:pPr>
                <a:endParaRPr lang="ja-JP" altLang="ja-JP" sz="20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0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0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000" dirty="0">
                  <a:solidFill>
                    <a:schemeClr val="tx1"/>
                  </a:solidFill>
                  <a:latin typeface="HGP明朝B" panose="02020800000000000000" pitchFamily="18" charset="-128"/>
                  <a:ea typeface="HGP明朝B" panose="02020800000000000000" pitchFamily="18" charset="-128"/>
                </a:endParaRPr>
              </a:p>
            </p:txBody>
          </p:sp>
          <p:sp>
            <p:nvSpPr>
              <p:cNvPr id="28679" name="Oval 7">
                <a:extLst>
                  <a:ext uri="{FF2B5EF4-FFF2-40B4-BE49-F238E27FC236}">
                    <a16:creationId xmlns:a16="http://schemas.microsoft.com/office/drawing/2014/main" id="{6906C756-FEAE-4F9D-AE84-2BA6DC9A00D8}"/>
                  </a:ext>
                </a:extLst>
              </p:cNvPr>
              <p:cNvSpPr>
                <a:spLocks noChangeArrowheads="1"/>
              </p:cNvSpPr>
              <p:nvPr/>
            </p:nvSpPr>
            <p:spPr bwMode="auto">
              <a:xfrm>
                <a:off x="597" y="255"/>
                <a:ext cx="3489" cy="3180"/>
              </a:xfrm>
              <a:prstGeom prst="ellipse">
                <a:avLst/>
              </a:prstGeom>
              <a:noFill/>
              <a:ln w="952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50000"/>
                  </a:spcBef>
                </a:pPr>
                <a:endParaRPr lang="ja-JP" altLang="ja-JP" sz="24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4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4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4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400" dirty="0">
                  <a:solidFill>
                    <a:schemeClr val="tx1"/>
                  </a:solidFill>
                  <a:latin typeface="HGP明朝B" panose="02020800000000000000" pitchFamily="18" charset="-128"/>
                  <a:ea typeface="HGP明朝B" panose="02020800000000000000" pitchFamily="18" charset="-128"/>
                </a:endParaRPr>
              </a:p>
              <a:p>
                <a:pPr>
                  <a:spcBef>
                    <a:spcPct val="50000"/>
                  </a:spcBef>
                </a:pPr>
                <a:endParaRPr lang="ja-JP" altLang="ja-JP" sz="2400" dirty="0">
                  <a:solidFill>
                    <a:schemeClr val="tx1"/>
                  </a:solidFill>
                  <a:latin typeface="HGP明朝B" panose="02020800000000000000" pitchFamily="18" charset="-128"/>
                  <a:ea typeface="HGP明朝B" panose="02020800000000000000" pitchFamily="18" charset="-128"/>
                </a:endParaRPr>
              </a:p>
            </p:txBody>
          </p:sp>
          <p:sp>
            <p:nvSpPr>
              <p:cNvPr id="28680" name="Rectangle 8">
                <a:extLst>
                  <a:ext uri="{FF2B5EF4-FFF2-40B4-BE49-F238E27FC236}">
                    <a16:creationId xmlns:a16="http://schemas.microsoft.com/office/drawing/2014/main" id="{FD0CAE9C-4D3F-4BC2-BAE1-1D05F7898195}"/>
                  </a:ext>
                </a:extLst>
              </p:cNvPr>
              <p:cNvSpPr>
                <a:spLocks noChangeArrowheads="1"/>
              </p:cNvSpPr>
              <p:nvPr/>
            </p:nvSpPr>
            <p:spPr bwMode="auto">
              <a:xfrm>
                <a:off x="0" y="0"/>
                <a:ext cx="21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人類に形成された新皮質</a:t>
                </a:r>
              </a:p>
            </p:txBody>
          </p:sp>
          <p:sp>
            <p:nvSpPr>
              <p:cNvPr id="28681" name="Line 9">
                <a:extLst>
                  <a:ext uri="{FF2B5EF4-FFF2-40B4-BE49-F238E27FC236}">
                    <a16:creationId xmlns:a16="http://schemas.microsoft.com/office/drawing/2014/main" id="{EEE3CE7C-B0EC-4720-8551-6A30E639ADBB}"/>
                  </a:ext>
                </a:extLst>
              </p:cNvPr>
              <p:cNvSpPr>
                <a:spLocks noChangeShapeType="1"/>
              </p:cNvSpPr>
              <p:nvPr/>
            </p:nvSpPr>
            <p:spPr bwMode="auto">
              <a:xfrm>
                <a:off x="822" y="255"/>
                <a:ext cx="335" cy="306"/>
              </a:xfrm>
              <a:prstGeom prst="line">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28682" name="Arc 10">
                <a:extLst>
                  <a:ext uri="{FF2B5EF4-FFF2-40B4-BE49-F238E27FC236}">
                    <a16:creationId xmlns:a16="http://schemas.microsoft.com/office/drawing/2014/main" id="{7F4C9D2F-FB59-467D-8A6C-15142872FD5B}"/>
                  </a:ext>
                </a:extLst>
              </p:cNvPr>
              <p:cNvSpPr>
                <a:spLocks/>
              </p:cNvSpPr>
              <p:nvPr/>
            </p:nvSpPr>
            <p:spPr bwMode="auto">
              <a:xfrm>
                <a:off x="1311" y="582"/>
                <a:ext cx="699" cy="793"/>
              </a:xfrm>
              <a:custGeom>
                <a:avLst/>
                <a:gdLst>
                  <a:gd name="G0" fmla="+- 3603 0 0"/>
                  <a:gd name="G1" fmla="+- 21600 0 0"/>
                  <a:gd name="G2" fmla="+- 21600 0 0"/>
                  <a:gd name="T0" fmla="*/ 0 w 25203"/>
                  <a:gd name="T1" fmla="*/ 303 h 22254"/>
                  <a:gd name="T2" fmla="*/ 25193 w 25203"/>
                  <a:gd name="T3" fmla="*/ 22254 h 22254"/>
                  <a:gd name="T4" fmla="*/ 3603 w 25203"/>
                  <a:gd name="T5" fmla="*/ 21600 h 22254"/>
                </a:gdLst>
                <a:ahLst/>
                <a:cxnLst>
                  <a:cxn ang="0">
                    <a:pos x="T0" y="T1"/>
                  </a:cxn>
                  <a:cxn ang="0">
                    <a:pos x="T2" y="T3"/>
                  </a:cxn>
                  <a:cxn ang="0">
                    <a:pos x="T4" y="T5"/>
                  </a:cxn>
                </a:cxnLst>
                <a:rect l="0" t="0" r="r" b="b"/>
                <a:pathLst>
                  <a:path w="25203" h="22254" fill="none" extrusionOk="0">
                    <a:moveTo>
                      <a:pt x="-1" y="302"/>
                    </a:moveTo>
                    <a:cubicBezTo>
                      <a:pt x="1190" y="101"/>
                      <a:pt x="2395" y="0"/>
                      <a:pt x="3603" y="0"/>
                    </a:cubicBezTo>
                    <a:cubicBezTo>
                      <a:pt x="15532" y="0"/>
                      <a:pt x="25203" y="9670"/>
                      <a:pt x="25203" y="21600"/>
                    </a:cubicBezTo>
                    <a:cubicBezTo>
                      <a:pt x="25203" y="21818"/>
                      <a:pt x="25199" y="22036"/>
                      <a:pt x="25193" y="22254"/>
                    </a:cubicBezTo>
                  </a:path>
                  <a:path w="25203" h="22254" stroke="0" extrusionOk="0">
                    <a:moveTo>
                      <a:pt x="-1" y="302"/>
                    </a:moveTo>
                    <a:cubicBezTo>
                      <a:pt x="1190" y="101"/>
                      <a:pt x="2395" y="0"/>
                      <a:pt x="3603" y="0"/>
                    </a:cubicBezTo>
                    <a:cubicBezTo>
                      <a:pt x="15532" y="0"/>
                      <a:pt x="25203" y="9670"/>
                      <a:pt x="25203" y="21600"/>
                    </a:cubicBezTo>
                    <a:cubicBezTo>
                      <a:pt x="25203" y="21818"/>
                      <a:pt x="25199" y="22036"/>
                      <a:pt x="25193" y="22254"/>
                    </a:cubicBezTo>
                    <a:lnTo>
                      <a:pt x="3603" y="21600"/>
                    </a:lnTo>
                    <a:close/>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28683" name="Arc 11">
                <a:extLst>
                  <a:ext uri="{FF2B5EF4-FFF2-40B4-BE49-F238E27FC236}">
                    <a16:creationId xmlns:a16="http://schemas.microsoft.com/office/drawing/2014/main" id="{15D313F2-47C7-4534-BA54-87F80398E121}"/>
                  </a:ext>
                </a:extLst>
              </p:cNvPr>
              <p:cNvSpPr>
                <a:spLocks/>
              </p:cNvSpPr>
              <p:nvPr/>
            </p:nvSpPr>
            <p:spPr bwMode="auto">
              <a:xfrm rot="14199699">
                <a:off x="2413" y="534"/>
                <a:ext cx="1037" cy="857"/>
              </a:xfrm>
              <a:custGeom>
                <a:avLst/>
                <a:gdLst>
                  <a:gd name="G0" fmla="+- 0 0 0"/>
                  <a:gd name="G1" fmla="+- 21029 0 0"/>
                  <a:gd name="G2" fmla="+- 21600 0 0"/>
                  <a:gd name="T0" fmla="*/ 4934 w 21600"/>
                  <a:gd name="T1" fmla="*/ 0 h 31760"/>
                  <a:gd name="T2" fmla="*/ 18746 w 21600"/>
                  <a:gd name="T3" fmla="*/ 31760 h 31760"/>
                  <a:gd name="T4" fmla="*/ 0 w 21600"/>
                  <a:gd name="T5" fmla="*/ 21029 h 31760"/>
                </a:gdLst>
                <a:ahLst/>
                <a:cxnLst>
                  <a:cxn ang="0">
                    <a:pos x="T0" y="T1"/>
                  </a:cxn>
                  <a:cxn ang="0">
                    <a:pos x="T2" y="T3"/>
                  </a:cxn>
                  <a:cxn ang="0">
                    <a:pos x="T4" y="T5"/>
                  </a:cxn>
                </a:cxnLst>
                <a:rect l="0" t="0" r="r" b="b"/>
                <a:pathLst>
                  <a:path w="21600" h="31760" fill="none" extrusionOk="0">
                    <a:moveTo>
                      <a:pt x="4933" y="0"/>
                    </a:moveTo>
                    <a:cubicBezTo>
                      <a:pt x="14697" y="2290"/>
                      <a:pt x="21600" y="11000"/>
                      <a:pt x="21600" y="21029"/>
                    </a:cubicBezTo>
                    <a:cubicBezTo>
                      <a:pt x="21600" y="24793"/>
                      <a:pt x="20616" y="28492"/>
                      <a:pt x="18745" y="31759"/>
                    </a:cubicBezTo>
                  </a:path>
                  <a:path w="21600" h="31760" stroke="0" extrusionOk="0">
                    <a:moveTo>
                      <a:pt x="4933" y="0"/>
                    </a:moveTo>
                    <a:cubicBezTo>
                      <a:pt x="14697" y="2290"/>
                      <a:pt x="21600" y="11000"/>
                      <a:pt x="21600" y="21029"/>
                    </a:cubicBezTo>
                    <a:cubicBezTo>
                      <a:pt x="21600" y="24793"/>
                      <a:pt x="20616" y="28492"/>
                      <a:pt x="18745" y="31759"/>
                    </a:cubicBezTo>
                    <a:lnTo>
                      <a:pt x="0" y="21029"/>
                    </a:lnTo>
                    <a:close/>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28684" name="Text Box 12">
                <a:extLst>
                  <a:ext uri="{FF2B5EF4-FFF2-40B4-BE49-F238E27FC236}">
                    <a16:creationId xmlns:a16="http://schemas.microsoft.com/office/drawing/2014/main" id="{141BB98F-2490-4CDA-A338-95E3FE1E884F}"/>
                  </a:ext>
                </a:extLst>
              </p:cNvPr>
              <p:cNvSpPr txBox="1">
                <a:spLocks noChangeArrowheads="1"/>
              </p:cNvSpPr>
              <p:nvPr/>
            </p:nvSpPr>
            <p:spPr bwMode="auto">
              <a:xfrm>
                <a:off x="2098" y="343"/>
                <a:ext cx="45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脳梁</a:t>
                </a:r>
              </a:p>
            </p:txBody>
          </p:sp>
          <p:sp>
            <p:nvSpPr>
              <p:cNvPr id="28685" name="Text Box 13">
                <a:extLst>
                  <a:ext uri="{FF2B5EF4-FFF2-40B4-BE49-F238E27FC236}">
                    <a16:creationId xmlns:a16="http://schemas.microsoft.com/office/drawing/2014/main" id="{1235B095-3231-422A-ABCD-D9AFC4551792}"/>
                  </a:ext>
                </a:extLst>
              </p:cNvPr>
              <p:cNvSpPr txBox="1">
                <a:spLocks noChangeArrowheads="1"/>
              </p:cNvSpPr>
              <p:nvPr/>
            </p:nvSpPr>
            <p:spPr bwMode="auto">
              <a:xfrm>
                <a:off x="1156" y="910"/>
                <a:ext cx="82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左脳</a:t>
                </a:r>
              </a:p>
            </p:txBody>
          </p:sp>
          <p:sp>
            <p:nvSpPr>
              <p:cNvPr id="28686" name="Text Box 14">
                <a:extLst>
                  <a:ext uri="{FF2B5EF4-FFF2-40B4-BE49-F238E27FC236}">
                    <a16:creationId xmlns:a16="http://schemas.microsoft.com/office/drawing/2014/main" id="{6ADBFA1D-A7C5-43FD-8EFA-FE0B128E2DEC}"/>
                  </a:ext>
                </a:extLst>
              </p:cNvPr>
              <p:cNvSpPr txBox="1">
                <a:spLocks noChangeArrowheads="1"/>
              </p:cNvSpPr>
              <p:nvPr/>
            </p:nvSpPr>
            <p:spPr bwMode="auto">
              <a:xfrm>
                <a:off x="2499" y="906"/>
                <a:ext cx="82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右脳</a:t>
                </a:r>
              </a:p>
            </p:txBody>
          </p:sp>
          <p:sp>
            <p:nvSpPr>
              <p:cNvPr id="28687" name="AutoShape 15">
                <a:extLst>
                  <a:ext uri="{FF2B5EF4-FFF2-40B4-BE49-F238E27FC236}">
                    <a16:creationId xmlns:a16="http://schemas.microsoft.com/office/drawing/2014/main" id="{3F31FEB1-1473-4D03-B89F-C3AD1EC8BA0E}"/>
                  </a:ext>
                </a:extLst>
              </p:cNvPr>
              <p:cNvSpPr>
                <a:spLocks noChangeArrowheads="1"/>
              </p:cNvSpPr>
              <p:nvPr/>
            </p:nvSpPr>
            <p:spPr bwMode="auto">
              <a:xfrm rot="3322100">
                <a:off x="3042" y="1458"/>
                <a:ext cx="282" cy="549"/>
              </a:xfrm>
              <a:prstGeom prst="can">
                <a:avLst>
                  <a:gd name="adj" fmla="val 25000"/>
                </a:avLst>
              </a:prstGeom>
              <a:solidFill>
                <a:schemeClr val="bg2"/>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28688" name="AutoShape 16">
                <a:extLst>
                  <a:ext uri="{FF2B5EF4-FFF2-40B4-BE49-F238E27FC236}">
                    <a16:creationId xmlns:a16="http://schemas.microsoft.com/office/drawing/2014/main" id="{F6715E45-1191-422E-88D0-DF28FAF9D7C2}"/>
                  </a:ext>
                </a:extLst>
              </p:cNvPr>
              <p:cNvSpPr>
                <a:spLocks noChangeArrowheads="1"/>
              </p:cNvSpPr>
              <p:nvPr/>
            </p:nvSpPr>
            <p:spPr bwMode="auto">
              <a:xfrm rot="3322100">
                <a:off x="2613" y="2191"/>
                <a:ext cx="281" cy="549"/>
              </a:xfrm>
              <a:prstGeom prst="can">
                <a:avLst>
                  <a:gd name="adj" fmla="val 25000"/>
                </a:avLst>
              </a:prstGeom>
              <a:solidFill>
                <a:schemeClr val="bg2"/>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grpSp>
        <p:sp>
          <p:nvSpPr>
            <p:cNvPr id="28689" name="Text Box 17">
              <a:extLst>
                <a:ext uri="{FF2B5EF4-FFF2-40B4-BE49-F238E27FC236}">
                  <a16:creationId xmlns:a16="http://schemas.microsoft.com/office/drawing/2014/main" id="{7A253358-92EA-4217-A656-1355E5CDEE09}"/>
                </a:ext>
              </a:extLst>
            </p:cNvPr>
            <p:cNvSpPr txBox="1">
              <a:spLocks noChangeArrowheads="1"/>
            </p:cNvSpPr>
            <p:nvPr/>
          </p:nvSpPr>
          <p:spPr bwMode="auto">
            <a:xfrm>
              <a:off x="1159" y="1485"/>
              <a:ext cx="47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dirty="0">
                  <a:solidFill>
                    <a:srgbClr val="FC2E18"/>
                  </a:solidFill>
                  <a:latin typeface="HGP明朝B" panose="02020800000000000000" pitchFamily="18" charset="-128"/>
                  <a:ea typeface="HGP明朝B" panose="02020800000000000000" pitchFamily="18" charset="-128"/>
                </a:rPr>
                <a:t>×</a:t>
              </a:r>
            </a:p>
          </p:txBody>
        </p:sp>
      </p:grpSp>
    </p:spTree>
  </p:cSld>
  <p:clrMapOvr>
    <a:masterClrMapping/>
  </p:clrMapOvr>
  <p:transition spd="med">
    <p:random/>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4674" name="Picture 2" descr="05062507">
            <a:extLst>
              <a:ext uri="{FF2B5EF4-FFF2-40B4-BE49-F238E27FC236}">
                <a16:creationId xmlns:a16="http://schemas.microsoft.com/office/drawing/2014/main" id="{F955B3A1-7A12-4C16-BF95-FCC79C0F1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570" y="1412720"/>
            <a:ext cx="597693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63716" name="Rectangle 4">
            <a:extLst>
              <a:ext uri="{FF2B5EF4-FFF2-40B4-BE49-F238E27FC236}">
                <a16:creationId xmlns:a16="http://schemas.microsoft.com/office/drawing/2014/main" id="{4F2849C7-0452-4210-8C63-4EE08733C82B}"/>
              </a:ext>
            </a:extLst>
          </p:cNvPr>
          <p:cNvSpPr>
            <a:spLocks noGrp="1" noChangeArrowheads="1"/>
          </p:cNvSpPr>
          <p:nvPr>
            <p:ph type="title"/>
          </p:nvPr>
        </p:nvSpPr>
        <p:spPr>
          <a:xfrm>
            <a:off x="491660" y="-2545"/>
            <a:ext cx="8345488" cy="782638"/>
          </a:xfrm>
        </p:spPr>
        <p:txBody>
          <a:bodyPr/>
          <a:lstStyle/>
          <a:p>
            <a:pPr eaLnBrk="1" hangingPunct="1">
              <a:defRPr/>
            </a:pPr>
            <a:r>
              <a:rPr lang="ja-JP" altLang="en-US" dirty="0"/>
              <a:t>まず円環をつくってみよう</a:t>
            </a:r>
          </a:p>
        </p:txBody>
      </p:sp>
    </p:spTree>
    <p:extLst>
      <p:ext uri="{BB962C8B-B14F-4D97-AF65-F5344CB8AC3E}">
        <p14:creationId xmlns:p14="http://schemas.microsoft.com/office/powerpoint/2010/main" val="2488811135"/>
      </p:ext>
    </p:extLst>
  </p:cSld>
  <p:clrMapOvr>
    <a:masterClrMapping/>
  </p:clrMapOvr>
  <p:transition spd="med">
    <p:random/>
    <p:sndAc>
      <p:stSnd>
        <p:snd r:embed="rId3"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03E92-C962-4B25-9984-7F7EFAEDB716}"/>
              </a:ext>
            </a:extLst>
          </p:cNvPr>
          <p:cNvSpPr>
            <a:spLocks noGrp="1" noChangeArrowheads="1"/>
          </p:cNvSpPr>
          <p:nvPr>
            <p:ph type="title"/>
          </p:nvPr>
        </p:nvSpPr>
        <p:spPr>
          <a:xfrm>
            <a:off x="755650" y="1412875"/>
            <a:ext cx="7427913" cy="561975"/>
          </a:xfrm>
        </p:spPr>
        <p:txBody>
          <a:bodyPr/>
          <a:lstStyle/>
          <a:p>
            <a:r>
              <a:rPr lang="ja-JP" altLang="ja-JP" sz="8800" dirty="0">
                <a:effectLst/>
                <a:latin typeface="HGP明朝B" panose="02020800000000000000" pitchFamily="18" charset="-128"/>
                <a:ea typeface="HGP明朝B" panose="02020800000000000000" pitchFamily="18" charset="-128"/>
              </a:rPr>
              <a:t>左脳</a:t>
            </a:r>
            <a:br>
              <a:rPr lang="ja-JP" altLang="ja-JP" sz="8800" dirty="0">
                <a:effectLst/>
                <a:latin typeface="HGP明朝B" panose="02020800000000000000" pitchFamily="18" charset="-128"/>
                <a:ea typeface="HGP明朝B" panose="02020800000000000000" pitchFamily="18" charset="-128"/>
              </a:rPr>
            </a:br>
            <a:endParaRPr lang="ja-JP" altLang="ja-JP" sz="4800" dirty="0">
              <a:effectLst/>
              <a:latin typeface="HGP明朝B" panose="02020800000000000000" pitchFamily="18" charset="-128"/>
              <a:ea typeface="HGP明朝B" panose="02020800000000000000" pitchFamily="18" charset="-128"/>
            </a:endParaRPr>
          </a:p>
        </p:txBody>
      </p:sp>
      <p:sp>
        <p:nvSpPr>
          <p:cNvPr id="29699" name="Text Box 3">
            <a:extLst>
              <a:ext uri="{FF2B5EF4-FFF2-40B4-BE49-F238E27FC236}">
                <a16:creationId xmlns:a16="http://schemas.microsoft.com/office/drawing/2014/main" id="{F1079F84-38CE-433D-87E8-A88CCC2625B7}"/>
              </a:ext>
            </a:extLst>
          </p:cNvPr>
          <p:cNvSpPr txBox="1">
            <a:spLocks noChangeArrowheads="1"/>
          </p:cNvSpPr>
          <p:nvPr/>
        </p:nvSpPr>
        <p:spPr bwMode="auto">
          <a:xfrm>
            <a:off x="1187450" y="3068638"/>
            <a:ext cx="69961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言語的な構造にしたがって働く知性</a:t>
            </a:r>
          </a:p>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論理的思考</a:t>
            </a:r>
          </a:p>
        </p:txBody>
      </p:sp>
    </p:spTree>
  </p:cSld>
  <p:clrMapOvr>
    <a:masterClrMapping/>
  </p:clrMapOvr>
  <p:transition spd="med">
    <p:sndAc>
      <p:stSnd>
        <p:snd r:embed="rId2"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67CAE6-62F9-4983-B5C9-B5B2C936C58C}"/>
              </a:ext>
            </a:extLst>
          </p:cNvPr>
          <p:cNvSpPr>
            <a:spLocks noGrp="1" noChangeArrowheads="1"/>
          </p:cNvSpPr>
          <p:nvPr>
            <p:ph type="title"/>
          </p:nvPr>
        </p:nvSpPr>
        <p:spPr>
          <a:xfrm>
            <a:off x="755650" y="1412875"/>
            <a:ext cx="7427913" cy="561975"/>
          </a:xfrm>
        </p:spPr>
        <p:txBody>
          <a:bodyPr/>
          <a:lstStyle/>
          <a:p>
            <a:r>
              <a:rPr lang="ja-JP" altLang="ja-JP" sz="8800" dirty="0">
                <a:effectLst/>
                <a:latin typeface="HGP明朝B" panose="02020800000000000000" pitchFamily="18" charset="-128"/>
                <a:ea typeface="HGP明朝B" panose="02020800000000000000" pitchFamily="18" charset="-128"/>
              </a:rPr>
              <a:t>右脳</a:t>
            </a:r>
            <a:br>
              <a:rPr lang="ja-JP" altLang="ja-JP" sz="8800" dirty="0">
                <a:effectLst/>
                <a:latin typeface="HGP明朝B" panose="02020800000000000000" pitchFamily="18" charset="-128"/>
                <a:ea typeface="HGP明朝B" panose="02020800000000000000" pitchFamily="18" charset="-128"/>
              </a:rPr>
            </a:br>
            <a:endParaRPr lang="ja-JP" altLang="ja-JP" sz="4800" dirty="0">
              <a:effectLst/>
              <a:latin typeface="HGP明朝B" panose="02020800000000000000" pitchFamily="18" charset="-128"/>
              <a:ea typeface="HGP明朝B" panose="02020800000000000000" pitchFamily="18" charset="-128"/>
            </a:endParaRPr>
          </a:p>
        </p:txBody>
      </p:sp>
      <p:sp>
        <p:nvSpPr>
          <p:cNvPr id="30723" name="Text Box 3">
            <a:extLst>
              <a:ext uri="{FF2B5EF4-FFF2-40B4-BE49-F238E27FC236}">
                <a16:creationId xmlns:a16="http://schemas.microsoft.com/office/drawing/2014/main" id="{45E8F524-1C9D-42C9-9663-1BBCB1C7C7D2}"/>
              </a:ext>
            </a:extLst>
          </p:cNvPr>
          <p:cNvSpPr txBox="1">
            <a:spLocks noChangeArrowheads="1"/>
          </p:cNvSpPr>
          <p:nvPr/>
        </p:nvSpPr>
        <p:spPr bwMode="auto">
          <a:xfrm>
            <a:off x="755650" y="3068638"/>
            <a:ext cx="7704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非言語的の情動的な知性の働き</a:t>
            </a:r>
          </a:p>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対象性の知性</a:t>
            </a:r>
          </a:p>
        </p:txBody>
      </p:sp>
    </p:spTree>
  </p:cSld>
  <p:clrMapOvr>
    <a:masterClrMapping/>
  </p:clrMapOvr>
  <p:transition spd="med">
    <p:sndAc>
      <p:stSnd>
        <p:snd r:embed="rId2"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07B3AD0-57F0-44B8-B3CB-3BE83115A974}"/>
              </a:ext>
            </a:extLst>
          </p:cNvPr>
          <p:cNvSpPr>
            <a:spLocks noGrp="1" noChangeArrowheads="1"/>
          </p:cNvSpPr>
          <p:nvPr>
            <p:ph type="title"/>
          </p:nvPr>
        </p:nvSpPr>
        <p:spPr>
          <a:xfrm>
            <a:off x="1258888" y="2651125"/>
            <a:ext cx="6840537" cy="561975"/>
          </a:xfrm>
        </p:spPr>
        <p:txBody>
          <a:bodyPr/>
          <a:lstStyle/>
          <a:p>
            <a:r>
              <a:rPr lang="ja-JP" altLang="ja-JP" sz="5400" dirty="0">
                <a:effectLst/>
                <a:latin typeface="HGP明朝B" panose="02020800000000000000" pitchFamily="18" charset="-128"/>
                <a:ea typeface="HGP明朝B" panose="02020800000000000000" pitchFamily="18" charset="-128"/>
              </a:rPr>
              <a:t>日本人には</a:t>
            </a:r>
            <a:br>
              <a:rPr lang="ja-JP" altLang="ja-JP" sz="5400" dirty="0">
                <a:effectLst/>
                <a:latin typeface="HGP明朝B" panose="02020800000000000000" pitchFamily="18" charset="-128"/>
                <a:ea typeface="HGP明朝B" panose="02020800000000000000" pitchFamily="18" charset="-128"/>
              </a:rPr>
            </a:br>
            <a:r>
              <a:rPr lang="ja-JP" altLang="ja-JP" sz="5400" dirty="0">
                <a:effectLst/>
                <a:latin typeface="HGP明朝B" panose="02020800000000000000" pitchFamily="18" charset="-128"/>
                <a:ea typeface="HGP明朝B" panose="02020800000000000000" pitchFamily="18" charset="-128"/>
              </a:rPr>
              <a:t>精神分析はいらない</a:t>
            </a:r>
            <a:br>
              <a:rPr lang="ja-JP" altLang="ja-JP" sz="5400" dirty="0">
                <a:effectLst/>
                <a:latin typeface="HGP明朝B" panose="02020800000000000000" pitchFamily="18" charset="-128"/>
                <a:ea typeface="HGP明朝B" panose="02020800000000000000" pitchFamily="18" charset="-128"/>
              </a:rPr>
            </a:br>
            <a:r>
              <a:rPr lang="ja-JP" altLang="ja-JP" sz="5400" dirty="0">
                <a:effectLst/>
                <a:latin typeface="HGP明朝B" panose="02020800000000000000" pitchFamily="18" charset="-128"/>
                <a:ea typeface="HGP明朝B" panose="02020800000000000000" pitchFamily="18" charset="-128"/>
              </a:rPr>
              <a:t>（ジャック・ラカン）</a:t>
            </a:r>
          </a:p>
        </p:txBody>
      </p:sp>
    </p:spTree>
  </p:cSld>
  <p:clrMapOvr>
    <a:masterClrMapping/>
  </p:clrMapOvr>
  <p:transition spd="med">
    <p:sndAc>
      <p:stSnd>
        <p:snd r:embed="rId2"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E017923-1EFB-43F9-B520-21E8FF9BB207}"/>
              </a:ext>
            </a:extLst>
          </p:cNvPr>
          <p:cNvSpPr>
            <a:spLocks noChangeArrowheads="1"/>
          </p:cNvSpPr>
          <p:nvPr/>
        </p:nvSpPr>
        <p:spPr bwMode="auto">
          <a:xfrm>
            <a:off x="0" y="1576388"/>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8000"/>
              </a:buClr>
              <a:buSzPct val="90000"/>
              <a:buFont typeface="Monotype Sorts" pitchFamily="2" charset="2"/>
              <a:buNone/>
            </a:pPr>
            <a:endParaRPr lang="ja-JP" altLang="ja-JP" sz="7200" dirty="0">
              <a:solidFill>
                <a:schemeClr val="tx1"/>
              </a:solidFill>
              <a:latin typeface="HGP明朝B" panose="02020800000000000000" pitchFamily="18" charset="-128"/>
              <a:ea typeface="HGP明朝B" panose="02020800000000000000" pitchFamily="18" charset="-128"/>
            </a:endParaRPr>
          </a:p>
        </p:txBody>
      </p:sp>
      <p:sp>
        <p:nvSpPr>
          <p:cNvPr id="32771" name="Rectangle 3">
            <a:extLst>
              <a:ext uri="{FF2B5EF4-FFF2-40B4-BE49-F238E27FC236}">
                <a16:creationId xmlns:a16="http://schemas.microsoft.com/office/drawing/2014/main" id="{CCDB484C-0F26-45AA-B61A-46BBB3355488}"/>
              </a:ext>
            </a:extLst>
          </p:cNvPr>
          <p:cNvSpPr>
            <a:spLocks noGrp="1" noChangeArrowheads="1"/>
          </p:cNvSpPr>
          <p:nvPr>
            <p:ph type="title"/>
          </p:nvPr>
        </p:nvSpPr>
        <p:spPr>
          <a:xfrm>
            <a:off x="250031" y="2570957"/>
            <a:ext cx="6913563" cy="782637"/>
          </a:xfrm>
        </p:spPr>
        <p:txBody>
          <a:bodyPr/>
          <a:lstStyle/>
          <a:p>
            <a:r>
              <a:rPr lang="ja-JP" altLang="ja-JP" sz="6000" dirty="0">
                <a:effectLst/>
                <a:latin typeface="HGP明朝B" panose="02020800000000000000" pitchFamily="18" charset="-128"/>
                <a:ea typeface="HGP明朝B" panose="02020800000000000000" pitchFamily="18" charset="-128"/>
              </a:rPr>
              <a:t>新聞をよむ</a:t>
            </a:r>
            <a:br>
              <a:rPr lang="ja-JP" altLang="ja-JP" sz="6000" dirty="0">
                <a:effectLst/>
                <a:latin typeface="HGPﾌﾞｰｹ" pitchFamily="2" charset="-128"/>
                <a:ea typeface="HGPﾌﾞｰｹ" pitchFamily="2" charset="-128"/>
              </a:rPr>
            </a:br>
            <a:br>
              <a:rPr lang="ja-JP" altLang="ja-JP" sz="6000" dirty="0">
                <a:effectLst/>
                <a:latin typeface="HGPﾌﾞｰｹ" pitchFamily="2" charset="-128"/>
                <a:ea typeface="HGPﾌﾞｰｹ" pitchFamily="2" charset="-128"/>
              </a:rPr>
            </a:br>
            <a:r>
              <a:rPr lang="ja-JP" altLang="ja-JP" sz="6000" dirty="0">
                <a:effectLst/>
                <a:latin typeface="HGP明朝B" panose="02020800000000000000" pitchFamily="18" charset="-128"/>
                <a:ea typeface="HGP明朝B" panose="02020800000000000000" pitchFamily="18" charset="-128"/>
              </a:rPr>
              <a:t>和歌をよむ</a:t>
            </a:r>
          </a:p>
        </p:txBody>
      </p:sp>
      <p:sp>
        <p:nvSpPr>
          <p:cNvPr id="32772" name="Text Box 4">
            <a:extLst>
              <a:ext uri="{FF2B5EF4-FFF2-40B4-BE49-F238E27FC236}">
                <a16:creationId xmlns:a16="http://schemas.microsoft.com/office/drawing/2014/main" id="{C6FCC215-F167-4730-8469-93DC0B176E93}"/>
              </a:ext>
            </a:extLst>
          </p:cNvPr>
          <p:cNvSpPr txBox="1">
            <a:spLocks noChangeArrowheads="1"/>
          </p:cNvSpPr>
          <p:nvPr/>
        </p:nvSpPr>
        <p:spPr bwMode="auto">
          <a:xfrm>
            <a:off x="5437188" y="1379538"/>
            <a:ext cx="2663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6000" dirty="0">
                <a:solidFill>
                  <a:schemeClr val="tx1"/>
                </a:solidFill>
                <a:latin typeface="HGP明朝B" panose="02020800000000000000" pitchFamily="18" charset="-128"/>
                <a:ea typeface="HGP明朝B" panose="02020800000000000000" pitchFamily="18" charset="-128"/>
              </a:rPr>
              <a:t>読む</a:t>
            </a:r>
          </a:p>
        </p:txBody>
      </p:sp>
      <p:sp>
        <p:nvSpPr>
          <p:cNvPr id="32773" name="Text Box 5">
            <a:extLst>
              <a:ext uri="{FF2B5EF4-FFF2-40B4-BE49-F238E27FC236}">
                <a16:creationId xmlns:a16="http://schemas.microsoft.com/office/drawing/2014/main" id="{15C47F84-79EE-4098-BC29-3101BD7C30B2}"/>
              </a:ext>
            </a:extLst>
          </p:cNvPr>
          <p:cNvSpPr txBox="1">
            <a:spLocks noChangeArrowheads="1"/>
          </p:cNvSpPr>
          <p:nvPr/>
        </p:nvSpPr>
        <p:spPr bwMode="auto">
          <a:xfrm>
            <a:off x="5437188" y="3179763"/>
            <a:ext cx="2663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6000" dirty="0">
                <a:solidFill>
                  <a:schemeClr val="tx1"/>
                </a:solidFill>
                <a:latin typeface="HGP明朝B" panose="02020800000000000000" pitchFamily="18" charset="-128"/>
                <a:ea typeface="HGP明朝B" panose="02020800000000000000" pitchFamily="18" charset="-128"/>
              </a:rPr>
              <a:t>詠む</a:t>
            </a:r>
          </a:p>
        </p:txBody>
      </p:sp>
      <p:sp>
        <p:nvSpPr>
          <p:cNvPr id="32774" name="Text Box 6">
            <a:extLst>
              <a:ext uri="{FF2B5EF4-FFF2-40B4-BE49-F238E27FC236}">
                <a16:creationId xmlns:a16="http://schemas.microsoft.com/office/drawing/2014/main" id="{E05E64B0-2112-4228-876B-79D2FF75CDD7}"/>
              </a:ext>
            </a:extLst>
          </p:cNvPr>
          <p:cNvSpPr txBox="1">
            <a:spLocks noChangeArrowheads="1"/>
          </p:cNvSpPr>
          <p:nvPr/>
        </p:nvSpPr>
        <p:spPr bwMode="auto">
          <a:xfrm>
            <a:off x="5435600" y="981075"/>
            <a:ext cx="2376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音＝どく</a:t>
            </a:r>
          </a:p>
        </p:txBody>
      </p:sp>
      <p:sp>
        <p:nvSpPr>
          <p:cNvPr id="32775" name="Text Box 7">
            <a:extLst>
              <a:ext uri="{FF2B5EF4-FFF2-40B4-BE49-F238E27FC236}">
                <a16:creationId xmlns:a16="http://schemas.microsoft.com/office/drawing/2014/main" id="{3D829557-B57A-49B0-B52E-E9608C06338F}"/>
              </a:ext>
            </a:extLst>
          </p:cNvPr>
          <p:cNvSpPr txBox="1">
            <a:spLocks noChangeArrowheads="1"/>
          </p:cNvSpPr>
          <p:nvPr/>
        </p:nvSpPr>
        <p:spPr bwMode="auto">
          <a:xfrm>
            <a:off x="5508625" y="2730500"/>
            <a:ext cx="2376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音＝えい</a:t>
            </a:r>
          </a:p>
        </p:txBody>
      </p:sp>
      <p:sp>
        <p:nvSpPr>
          <p:cNvPr id="32776" name="Text Box 8">
            <a:extLst>
              <a:ext uri="{FF2B5EF4-FFF2-40B4-BE49-F238E27FC236}">
                <a16:creationId xmlns:a16="http://schemas.microsoft.com/office/drawing/2014/main" id="{399064B3-0F5C-4974-BE21-1D2F9EA91BF9}"/>
              </a:ext>
            </a:extLst>
          </p:cNvPr>
          <p:cNvSpPr txBox="1">
            <a:spLocks noChangeArrowheads="1"/>
          </p:cNvSpPr>
          <p:nvPr/>
        </p:nvSpPr>
        <p:spPr bwMode="auto">
          <a:xfrm>
            <a:off x="971550" y="5194300"/>
            <a:ext cx="69135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音読み（漢字の象形）が訓読み（かな）に注釈を与える </a:t>
            </a:r>
          </a:p>
        </p:txBody>
      </p:sp>
    </p:spTree>
  </p:cSld>
  <p:clrMapOvr>
    <a:masterClrMapping/>
  </p:clrMapOvr>
  <p:transition spd="med">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43D7C20-C407-4057-BF4D-9E47A997FC24}"/>
              </a:ext>
            </a:extLst>
          </p:cNvPr>
          <p:cNvSpPr>
            <a:spLocks noGrp="1" noChangeArrowheads="1"/>
          </p:cNvSpPr>
          <p:nvPr>
            <p:ph type="title"/>
          </p:nvPr>
        </p:nvSpPr>
        <p:spPr>
          <a:xfrm>
            <a:off x="1258888" y="2651125"/>
            <a:ext cx="6840537" cy="561975"/>
          </a:xfrm>
        </p:spPr>
        <p:txBody>
          <a:bodyPr/>
          <a:lstStyle/>
          <a:p>
            <a:r>
              <a:rPr lang="ja-JP" altLang="ja-JP" sz="6000" dirty="0">
                <a:effectLst/>
                <a:latin typeface="HGP明朝B" panose="02020800000000000000" pitchFamily="18" charset="-128"/>
                <a:ea typeface="HGP明朝B" panose="02020800000000000000" pitchFamily="18" charset="-128"/>
              </a:rPr>
              <a:t>あいまいな日本語で考える私</a:t>
            </a:r>
          </a:p>
        </p:txBody>
      </p:sp>
    </p:spTree>
  </p:cSld>
  <p:clrMapOvr>
    <a:masterClrMapping/>
  </p:clrMapOvr>
  <p:transition spd="med">
    <p:sndAc>
      <p:stSnd>
        <p:snd r:embed="rId2"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22B7FF4-CC48-43E2-A2AB-4EAB23AC4073}"/>
              </a:ext>
            </a:extLst>
          </p:cNvPr>
          <p:cNvSpPr>
            <a:spLocks noChangeArrowheads="1"/>
          </p:cNvSpPr>
          <p:nvPr/>
        </p:nvSpPr>
        <p:spPr bwMode="auto">
          <a:xfrm>
            <a:off x="2133600" y="3322638"/>
            <a:ext cx="5181600" cy="563562"/>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ITが普通にある時代の信頼</a:t>
            </a:r>
          </a:p>
        </p:txBody>
      </p:sp>
      <p:sp>
        <p:nvSpPr>
          <p:cNvPr id="36867" name="Rectangle 3">
            <a:extLst>
              <a:ext uri="{FF2B5EF4-FFF2-40B4-BE49-F238E27FC236}">
                <a16:creationId xmlns:a16="http://schemas.microsoft.com/office/drawing/2014/main" id="{07702B63-AFCE-4D47-8EF2-4B113557DD22}"/>
              </a:ext>
            </a:extLst>
          </p:cNvPr>
          <p:cNvSpPr>
            <a:spLocks noChangeArrowheads="1"/>
          </p:cNvSpPr>
          <p:nvPr/>
        </p:nvSpPr>
        <p:spPr bwMode="auto">
          <a:xfrm>
            <a:off x="2133600" y="2438400"/>
            <a:ext cx="5181600" cy="884238"/>
          </a:xfrm>
          <a:prstGeom prst="rect">
            <a:avLst/>
          </a:prstGeom>
          <a:solidFill>
            <a:schemeClr val="tx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solidFill>
                <a:schemeClr val="accent1"/>
              </a:solidFill>
              <a:latin typeface="HGP明朝B" panose="02020800000000000000" pitchFamily="18" charset="-128"/>
              <a:ea typeface="HGP明朝B" panose="02020800000000000000" pitchFamily="18" charset="-128"/>
            </a:endParaRPr>
          </a:p>
        </p:txBody>
      </p:sp>
      <p:sp>
        <p:nvSpPr>
          <p:cNvPr id="36868" name="Rectangle 4">
            <a:extLst>
              <a:ext uri="{FF2B5EF4-FFF2-40B4-BE49-F238E27FC236}">
                <a16:creationId xmlns:a16="http://schemas.microsoft.com/office/drawing/2014/main" id="{32F21FED-F891-460F-ADF3-F03DCE410AA1}"/>
              </a:ext>
            </a:extLst>
          </p:cNvPr>
          <p:cNvSpPr>
            <a:spLocks noGrp="1" noChangeArrowheads="1"/>
          </p:cNvSpPr>
          <p:nvPr>
            <p:ph type="title"/>
          </p:nvPr>
        </p:nvSpPr>
        <p:spPr>
          <a:xfrm>
            <a:off x="2133600" y="2540000"/>
            <a:ext cx="5181600" cy="782638"/>
          </a:xfrm>
          <a:noFill/>
          <a:ln/>
        </p:spPr>
        <p:txBody>
          <a:bodyPr/>
          <a:lstStyle/>
          <a:p>
            <a:r>
              <a:rPr lang="ja-JP" altLang="ja-JP" sz="3200" dirty="0">
                <a:solidFill>
                  <a:schemeClr val="bg1"/>
                </a:solidFill>
                <a:effectLst/>
                <a:latin typeface="HGP明朝B" panose="02020800000000000000" pitchFamily="18" charset="-128"/>
                <a:ea typeface="HGP明朝B" panose="02020800000000000000" pitchFamily="18" charset="-128"/>
              </a:rPr>
              <a:t>信頼</a:t>
            </a:r>
          </a:p>
        </p:txBody>
      </p:sp>
      <p:sp>
        <p:nvSpPr>
          <p:cNvPr id="36869" name="Rectangle 5">
            <a:extLst>
              <a:ext uri="{FF2B5EF4-FFF2-40B4-BE49-F238E27FC236}">
                <a16:creationId xmlns:a16="http://schemas.microsoft.com/office/drawing/2014/main" id="{DA58487E-E762-440D-A3BC-ED1CEF648261}"/>
              </a:ext>
            </a:extLst>
          </p:cNvPr>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defRPr sz="2400">
                <a:solidFill>
                  <a:schemeClr val="tx1"/>
                </a:solidFill>
                <a:latin typeface="Times New Roman" panose="02020603050405020304" pitchFamily="18" charset="0"/>
                <a:ea typeface="ＭＳ Ｐゴシック" panose="020B0600070205080204" pitchFamily="50" charset="-128"/>
              </a:defRPr>
            </a:lvl1pPr>
            <a:lvl2pPr algn="l" defTabSz="820738">
              <a:defRPr sz="2400">
                <a:solidFill>
                  <a:schemeClr val="tx1"/>
                </a:solidFill>
                <a:latin typeface="Times New Roman" panose="02020603050405020304" pitchFamily="18" charset="0"/>
                <a:ea typeface="ＭＳ Ｐゴシック" panose="020B0600070205080204" pitchFamily="50" charset="-128"/>
              </a:defRPr>
            </a:lvl2pPr>
            <a:lvl3pPr algn="l" defTabSz="820738">
              <a:defRPr sz="2400">
                <a:solidFill>
                  <a:schemeClr val="tx1"/>
                </a:solidFill>
                <a:latin typeface="Times New Roman" panose="02020603050405020304" pitchFamily="18" charset="0"/>
                <a:ea typeface="ＭＳ Ｐゴシック" panose="020B0600070205080204" pitchFamily="50" charset="-128"/>
              </a:defRPr>
            </a:lvl3pPr>
            <a:lvl4pPr algn="l" defTabSz="820738">
              <a:defRPr sz="2400">
                <a:solidFill>
                  <a:schemeClr val="tx1"/>
                </a:solidFill>
                <a:latin typeface="Times New Roman" panose="02020603050405020304" pitchFamily="18" charset="0"/>
                <a:ea typeface="ＭＳ Ｐゴシック" panose="020B0600070205080204" pitchFamily="50" charset="-128"/>
              </a:defRPr>
            </a:lvl4pPr>
            <a:lvl5pPr algn="l" defTabSz="820738">
              <a:defRPr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3200" dirty="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random/>
    <p:sndAc>
      <p:stSnd>
        <p:snd r:embed="rId3"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7BA1694-F35A-4310-8E48-53CDF0551052}"/>
              </a:ext>
            </a:extLst>
          </p:cNvPr>
          <p:cNvSpPr>
            <a:spLocks noGrp="1" noChangeArrowheads="1"/>
          </p:cNvSpPr>
          <p:nvPr>
            <p:ph type="title"/>
          </p:nvPr>
        </p:nvSpPr>
        <p:spPr>
          <a:xfrm>
            <a:off x="395288" y="2708275"/>
            <a:ext cx="8424862" cy="561975"/>
          </a:xfrm>
        </p:spPr>
        <p:txBody>
          <a:bodyPr/>
          <a:lstStyle/>
          <a:p>
            <a:r>
              <a:rPr lang="ja-JP" altLang="ja-JP" sz="12900" dirty="0">
                <a:effectLst/>
                <a:latin typeface="HGP明朝B" panose="02020800000000000000" pitchFamily="18" charset="-128"/>
                <a:ea typeface="HGP明朝B" panose="02020800000000000000" pitchFamily="18" charset="-128"/>
              </a:rPr>
              <a:t>信頼</a:t>
            </a:r>
          </a:p>
        </p:txBody>
      </p:sp>
    </p:spTree>
  </p:cSld>
  <p:clrMapOvr>
    <a:masterClrMapping/>
  </p:clrMapOvr>
  <p:transition spd="med">
    <p:sndAc>
      <p:stSnd>
        <p:snd r:embed="rId2"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E6AA3E5-DC24-4ACA-9BDC-65EAE44AF14C}"/>
              </a:ext>
            </a:extLst>
          </p:cNvPr>
          <p:cNvSpPr>
            <a:spLocks noGrp="1" noChangeArrowheads="1"/>
          </p:cNvSpPr>
          <p:nvPr>
            <p:ph type="title"/>
          </p:nvPr>
        </p:nvSpPr>
        <p:spPr>
          <a:xfrm>
            <a:off x="755650" y="2708275"/>
            <a:ext cx="7427913" cy="561975"/>
          </a:xfrm>
        </p:spPr>
        <p:txBody>
          <a:bodyPr/>
          <a:lstStyle/>
          <a:p>
            <a:r>
              <a:rPr lang="ja-JP" altLang="ja-JP" sz="10600" dirty="0">
                <a:effectLst/>
                <a:latin typeface="HGP明朝B" panose="02020800000000000000" pitchFamily="18" charset="-128"/>
                <a:ea typeface="HGP明朝B" panose="02020800000000000000" pitchFamily="18" charset="-128"/>
              </a:rPr>
              <a:t>一人まえ</a:t>
            </a:r>
          </a:p>
        </p:txBody>
      </p:sp>
    </p:spTree>
  </p:cSld>
  <p:clrMapOvr>
    <a:masterClrMapping/>
  </p:clrMapOvr>
  <p:transition spd="med">
    <p:sndAc>
      <p:stSnd>
        <p:snd r:embed="rId2"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407BF8C-722B-48B3-B79B-713AD6F06D27}"/>
              </a:ext>
            </a:extLst>
          </p:cNvPr>
          <p:cNvSpPr>
            <a:spLocks noGrp="1" noChangeArrowheads="1"/>
          </p:cNvSpPr>
          <p:nvPr>
            <p:ph type="title"/>
          </p:nvPr>
        </p:nvSpPr>
        <p:spPr>
          <a:xfrm>
            <a:off x="468313" y="2708275"/>
            <a:ext cx="8424862" cy="561975"/>
          </a:xfrm>
        </p:spPr>
        <p:txBody>
          <a:bodyPr/>
          <a:lstStyle/>
          <a:p>
            <a:r>
              <a:rPr lang="ja-JP" altLang="ja-JP" sz="10600" dirty="0">
                <a:effectLst/>
                <a:latin typeface="HGP明朝B" panose="02020800000000000000" pitchFamily="18" charset="-128"/>
                <a:ea typeface="HGP明朝B" panose="02020800000000000000" pitchFamily="18" charset="-128"/>
              </a:rPr>
              <a:t>君に任せた！</a:t>
            </a:r>
          </a:p>
        </p:txBody>
      </p:sp>
    </p:spTree>
  </p:cSld>
  <p:clrMapOvr>
    <a:masterClrMapping/>
  </p:clrMapOvr>
  <p:transition spd="med">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79681E4-C7E8-4A45-B312-8D731EEEAF52}"/>
              </a:ext>
            </a:extLst>
          </p:cNvPr>
          <p:cNvSpPr>
            <a:spLocks noGrp="1" noChangeArrowheads="1"/>
          </p:cNvSpPr>
          <p:nvPr>
            <p:ph type="title"/>
          </p:nvPr>
        </p:nvSpPr>
        <p:spPr>
          <a:xfrm>
            <a:off x="395288" y="2708275"/>
            <a:ext cx="8424862" cy="561975"/>
          </a:xfrm>
        </p:spPr>
        <p:txBody>
          <a:bodyPr/>
          <a:lstStyle/>
          <a:p>
            <a:r>
              <a:rPr lang="ja-JP" altLang="ja-JP" sz="8000" dirty="0">
                <a:effectLst/>
                <a:latin typeface="HGP明朝B" panose="02020800000000000000" pitchFamily="18" charset="-128"/>
                <a:ea typeface="HGP明朝B" panose="02020800000000000000" pitchFamily="18" charset="-128"/>
              </a:rPr>
              <a:t>半人まえ/一人まえ</a:t>
            </a:r>
          </a:p>
        </p:txBody>
      </p:sp>
      <p:sp>
        <p:nvSpPr>
          <p:cNvPr id="41987" name="Text Box 3">
            <a:extLst>
              <a:ext uri="{FF2B5EF4-FFF2-40B4-BE49-F238E27FC236}">
                <a16:creationId xmlns:a16="http://schemas.microsoft.com/office/drawing/2014/main" id="{6F8E2E1E-342F-49FF-AF3C-0189D16B1766}"/>
              </a:ext>
            </a:extLst>
          </p:cNvPr>
          <p:cNvSpPr txBox="1">
            <a:spLocks noChangeArrowheads="1"/>
          </p:cNvSpPr>
          <p:nvPr/>
        </p:nvSpPr>
        <p:spPr bwMode="auto">
          <a:xfrm>
            <a:off x="2124075" y="3933825"/>
            <a:ext cx="482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1800" dirty="0">
                <a:solidFill>
                  <a:schemeClr val="tx1"/>
                </a:solidFill>
                <a:latin typeface="HGP明朝B" panose="02020800000000000000" pitchFamily="18" charset="-128"/>
                <a:ea typeface="HGP明朝B" panose="02020800000000000000" pitchFamily="18" charset="-128"/>
              </a:rPr>
              <a:t>バイナリーコード：二項区分</a:t>
            </a:r>
          </a:p>
        </p:txBody>
      </p:sp>
    </p:spTree>
  </p:cSld>
  <p:clrMapOvr>
    <a:masterClrMapping/>
  </p:clrMapOvr>
  <p:transition spd="med">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4674" name="Picture 2" descr="05062507">
            <a:extLst>
              <a:ext uri="{FF2B5EF4-FFF2-40B4-BE49-F238E27FC236}">
                <a16:creationId xmlns:a16="http://schemas.microsoft.com/office/drawing/2014/main" id="{F955B3A1-7A12-4C16-BF95-FCC79C0F1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60350"/>
            <a:ext cx="597693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5" name="Text Box 3">
            <a:extLst>
              <a:ext uri="{FF2B5EF4-FFF2-40B4-BE49-F238E27FC236}">
                <a16:creationId xmlns:a16="http://schemas.microsoft.com/office/drawing/2014/main" id="{2AC5D043-4D2A-43B3-BC09-1D7D64660CAE}"/>
              </a:ext>
            </a:extLst>
          </p:cNvPr>
          <p:cNvSpPr txBox="1">
            <a:spLocks noChangeArrowheads="1"/>
          </p:cNvSpPr>
          <p:nvPr/>
        </p:nvSpPr>
        <p:spPr bwMode="auto">
          <a:xfrm>
            <a:off x="3924300" y="5589588"/>
            <a:ext cx="5103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dirty="0">
                <a:solidFill>
                  <a:schemeClr val="tx1"/>
                </a:solidFill>
                <a:latin typeface="HGP明朝B" panose="02020800000000000000" pitchFamily="18" charset="-128"/>
                <a:ea typeface="HGP明朝B" panose="02020800000000000000" pitchFamily="18" charset="-128"/>
              </a:rPr>
              <a:t>ステロタイプの再生産</a:t>
            </a:r>
          </a:p>
        </p:txBody>
      </p:sp>
      <p:sp>
        <p:nvSpPr>
          <p:cNvPr id="8563716" name="Rectangle 4">
            <a:extLst>
              <a:ext uri="{FF2B5EF4-FFF2-40B4-BE49-F238E27FC236}">
                <a16:creationId xmlns:a16="http://schemas.microsoft.com/office/drawing/2014/main" id="{4F2849C7-0452-4210-8C63-4EE08733C82B}"/>
              </a:ext>
            </a:extLst>
          </p:cNvPr>
          <p:cNvSpPr>
            <a:spLocks noGrp="1" noChangeArrowheads="1"/>
          </p:cNvSpPr>
          <p:nvPr>
            <p:ph type="title"/>
          </p:nvPr>
        </p:nvSpPr>
        <p:spPr>
          <a:xfrm>
            <a:off x="466725" y="44450"/>
            <a:ext cx="8345488" cy="782638"/>
          </a:xfrm>
        </p:spPr>
        <p:txBody>
          <a:bodyPr/>
          <a:lstStyle/>
          <a:p>
            <a:pPr eaLnBrk="1" hangingPunct="1">
              <a:defRPr/>
            </a:pPr>
            <a:r>
              <a:rPr lang="ja-JP" altLang="en-US" dirty="0"/>
              <a:t>円環を切る</a:t>
            </a:r>
          </a:p>
        </p:txBody>
      </p:sp>
      <p:pic>
        <p:nvPicPr>
          <p:cNvPr id="284677" name="Picture 5" descr="05062511 (5)">
            <a:extLst>
              <a:ext uri="{FF2B5EF4-FFF2-40B4-BE49-F238E27FC236}">
                <a16:creationId xmlns:a16="http://schemas.microsoft.com/office/drawing/2014/main" id="{1538625C-2F21-4D62-A7FC-B00330DF3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4397375"/>
            <a:ext cx="4019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081505"/>
      </p:ext>
    </p:extLst>
  </p:cSld>
  <p:clrMapOvr>
    <a:masterClrMapping/>
  </p:clrMapOvr>
  <p:transition spd="med">
    <p:random/>
    <p:sndAc>
      <p:stSnd>
        <p:snd r:embed="rId3" name="CAMERA.WAV"/>
      </p:stSnd>
    </p:sndAc>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F3372FA-C84E-4B64-AA83-4D8511AA10E9}"/>
              </a:ext>
            </a:extLst>
          </p:cNvPr>
          <p:cNvSpPr>
            <a:spLocks noGrp="1" noChangeArrowheads="1"/>
          </p:cNvSpPr>
          <p:nvPr>
            <p:ph type="title"/>
          </p:nvPr>
        </p:nvSpPr>
        <p:spPr>
          <a:xfrm>
            <a:off x="395288" y="2708275"/>
            <a:ext cx="8424862" cy="561975"/>
          </a:xfrm>
        </p:spPr>
        <p:txBody>
          <a:bodyPr/>
          <a:lstStyle/>
          <a:p>
            <a:r>
              <a:rPr lang="ja-JP" altLang="ja-JP" sz="10600" dirty="0">
                <a:effectLst/>
                <a:latin typeface="HGP明朝B" panose="02020800000000000000" pitchFamily="18" charset="-128"/>
                <a:ea typeface="HGP明朝B" panose="02020800000000000000" pitchFamily="18" charset="-128"/>
              </a:rPr>
              <a:t>不信/信頼</a:t>
            </a:r>
          </a:p>
        </p:txBody>
      </p:sp>
      <p:sp>
        <p:nvSpPr>
          <p:cNvPr id="43011" name="Text Box 3">
            <a:extLst>
              <a:ext uri="{FF2B5EF4-FFF2-40B4-BE49-F238E27FC236}">
                <a16:creationId xmlns:a16="http://schemas.microsoft.com/office/drawing/2014/main" id="{DCE69697-16A0-4F03-9AAE-449E15C84047}"/>
              </a:ext>
            </a:extLst>
          </p:cNvPr>
          <p:cNvSpPr txBox="1">
            <a:spLocks noChangeArrowheads="1"/>
          </p:cNvSpPr>
          <p:nvPr/>
        </p:nvSpPr>
        <p:spPr bwMode="auto">
          <a:xfrm>
            <a:off x="2124075" y="4005263"/>
            <a:ext cx="482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1800" dirty="0">
                <a:solidFill>
                  <a:schemeClr val="tx1"/>
                </a:solidFill>
                <a:latin typeface="HGP明朝B" panose="02020800000000000000" pitchFamily="18" charset="-128"/>
                <a:ea typeface="HGP明朝B" panose="02020800000000000000" pitchFamily="18" charset="-128"/>
              </a:rPr>
              <a:t>バイナリーコード：二項区分</a:t>
            </a:r>
          </a:p>
        </p:txBody>
      </p:sp>
    </p:spTree>
  </p:cSld>
  <p:clrMapOvr>
    <a:masterClrMapping/>
  </p:clrMapOvr>
  <p:transition spd="med">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E9BE285-CC80-4FD0-A95A-F427FE19F258}"/>
              </a:ext>
            </a:extLst>
          </p:cNvPr>
          <p:cNvSpPr>
            <a:spLocks noGrp="1" noChangeArrowheads="1"/>
          </p:cNvSpPr>
          <p:nvPr>
            <p:ph type="ctrTitle"/>
          </p:nvPr>
        </p:nvSpPr>
        <p:spPr>
          <a:xfrm>
            <a:off x="541338" y="231775"/>
            <a:ext cx="7772400" cy="749300"/>
          </a:xfrm>
        </p:spPr>
        <p:txBody>
          <a:bodyPr anchor="ctr"/>
          <a:lstStyle/>
          <a:p>
            <a:r>
              <a:rPr lang="ja-JP" altLang="ja-JP" sz="4000" dirty="0">
                <a:effectLst/>
                <a:latin typeface="HGP明朝B" panose="02020800000000000000" pitchFamily="18" charset="-128"/>
                <a:ea typeface="HGP明朝B" panose="02020800000000000000" pitchFamily="18" charset="-128"/>
              </a:rPr>
              <a:t>キアスム図式（交差理論法）</a:t>
            </a:r>
          </a:p>
        </p:txBody>
      </p:sp>
      <p:sp>
        <p:nvSpPr>
          <p:cNvPr id="44035" name="Text Box 3">
            <a:extLst>
              <a:ext uri="{FF2B5EF4-FFF2-40B4-BE49-F238E27FC236}">
                <a16:creationId xmlns:a16="http://schemas.microsoft.com/office/drawing/2014/main" id="{6B838243-8D18-4D60-86E8-1C0CE65B06A1}"/>
              </a:ext>
            </a:extLst>
          </p:cNvPr>
          <p:cNvSpPr txBox="1">
            <a:spLocks noChangeArrowheads="1"/>
          </p:cNvSpPr>
          <p:nvPr/>
        </p:nvSpPr>
        <p:spPr bwMode="auto">
          <a:xfrm>
            <a:off x="1655763" y="5661025"/>
            <a:ext cx="53641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分離→結合→再分離</a:t>
            </a:r>
          </a:p>
        </p:txBody>
      </p:sp>
      <p:grpSp>
        <p:nvGrpSpPr>
          <p:cNvPr id="44036" name="Group 4">
            <a:extLst>
              <a:ext uri="{FF2B5EF4-FFF2-40B4-BE49-F238E27FC236}">
                <a16:creationId xmlns:a16="http://schemas.microsoft.com/office/drawing/2014/main" id="{5D67F316-5A25-4839-B797-DB640FA15525}"/>
              </a:ext>
            </a:extLst>
          </p:cNvPr>
          <p:cNvGrpSpPr>
            <a:grpSpLocks/>
          </p:cNvGrpSpPr>
          <p:nvPr/>
        </p:nvGrpSpPr>
        <p:grpSpPr bwMode="auto">
          <a:xfrm>
            <a:off x="461963" y="1298575"/>
            <a:ext cx="8358188" cy="3930650"/>
            <a:chOff x="69" y="0"/>
            <a:chExt cx="5265" cy="2113"/>
          </a:xfrm>
        </p:grpSpPr>
        <p:sp>
          <p:nvSpPr>
            <p:cNvPr id="44037" name="Line 5">
              <a:extLst>
                <a:ext uri="{FF2B5EF4-FFF2-40B4-BE49-F238E27FC236}">
                  <a16:creationId xmlns:a16="http://schemas.microsoft.com/office/drawing/2014/main" id="{433EB56E-135E-4C97-A360-3A9E8E58C0A7}"/>
                </a:ext>
              </a:extLst>
            </p:cNvPr>
            <p:cNvSpPr>
              <a:spLocks noChangeShapeType="1"/>
            </p:cNvSpPr>
            <p:nvPr/>
          </p:nvSpPr>
          <p:spPr bwMode="auto">
            <a:xfrm flipV="1">
              <a:off x="889" y="480"/>
              <a:ext cx="0" cy="1270"/>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44038" name="Line 6">
              <a:extLst>
                <a:ext uri="{FF2B5EF4-FFF2-40B4-BE49-F238E27FC236}">
                  <a16:creationId xmlns:a16="http://schemas.microsoft.com/office/drawing/2014/main" id="{369E67F6-76CF-48A9-8FFF-01454F985A4F}"/>
                </a:ext>
              </a:extLst>
            </p:cNvPr>
            <p:cNvSpPr>
              <a:spLocks noChangeShapeType="1"/>
            </p:cNvSpPr>
            <p:nvPr/>
          </p:nvSpPr>
          <p:spPr bwMode="auto">
            <a:xfrm>
              <a:off x="889" y="480"/>
              <a:ext cx="3493" cy="1633"/>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44039" name="Line 7">
              <a:extLst>
                <a:ext uri="{FF2B5EF4-FFF2-40B4-BE49-F238E27FC236}">
                  <a16:creationId xmlns:a16="http://schemas.microsoft.com/office/drawing/2014/main" id="{1E58D5C6-B289-4D44-8450-A363EB422721}"/>
                </a:ext>
              </a:extLst>
            </p:cNvPr>
            <p:cNvSpPr>
              <a:spLocks noChangeShapeType="1"/>
            </p:cNvSpPr>
            <p:nvPr/>
          </p:nvSpPr>
          <p:spPr bwMode="auto">
            <a:xfrm flipV="1">
              <a:off x="889" y="0"/>
              <a:ext cx="3493" cy="175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44040" name="Line 8">
              <a:extLst>
                <a:ext uri="{FF2B5EF4-FFF2-40B4-BE49-F238E27FC236}">
                  <a16:creationId xmlns:a16="http://schemas.microsoft.com/office/drawing/2014/main" id="{E8471F38-64CA-4D91-B1D3-7C1704993037}"/>
                </a:ext>
              </a:extLst>
            </p:cNvPr>
            <p:cNvSpPr>
              <a:spLocks noChangeShapeType="1"/>
            </p:cNvSpPr>
            <p:nvPr/>
          </p:nvSpPr>
          <p:spPr bwMode="auto">
            <a:xfrm>
              <a:off x="4382" y="0"/>
              <a:ext cx="0" cy="2113"/>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44041" name="Text Box 9">
              <a:extLst>
                <a:ext uri="{FF2B5EF4-FFF2-40B4-BE49-F238E27FC236}">
                  <a16:creationId xmlns:a16="http://schemas.microsoft.com/office/drawing/2014/main" id="{7BF5B0BA-0478-4398-8261-07021101E573}"/>
                </a:ext>
              </a:extLst>
            </p:cNvPr>
            <p:cNvSpPr txBox="1">
              <a:spLocks noChangeArrowheads="1"/>
            </p:cNvSpPr>
            <p:nvPr/>
          </p:nvSpPr>
          <p:spPr bwMode="auto">
            <a:xfrm>
              <a:off x="1796" y="660"/>
              <a:ext cx="771"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ｂ</a:t>
              </a:r>
            </a:p>
          </p:txBody>
        </p:sp>
        <p:sp>
          <p:nvSpPr>
            <p:cNvPr id="44042" name="Rectangle 10">
              <a:extLst>
                <a:ext uri="{FF2B5EF4-FFF2-40B4-BE49-F238E27FC236}">
                  <a16:creationId xmlns:a16="http://schemas.microsoft.com/office/drawing/2014/main" id="{5340F4D6-365F-4034-B399-3533AD88D2E9}"/>
                </a:ext>
              </a:extLst>
            </p:cNvPr>
            <p:cNvSpPr>
              <a:spLocks noChangeArrowheads="1"/>
            </p:cNvSpPr>
            <p:nvPr/>
          </p:nvSpPr>
          <p:spPr bwMode="auto">
            <a:xfrm>
              <a:off x="69" y="888"/>
              <a:ext cx="665"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buClr>
                  <a:srgbClr val="008000"/>
                </a:buClr>
                <a:buSzPct val="90000"/>
                <a:buFont typeface="Monotype Sorts" pitchFamily="2" charset="2"/>
                <a:buNone/>
              </a:pPr>
              <a:r>
                <a:rPr lang="ja-JP" altLang="ja-JP" sz="3200" dirty="0">
                  <a:effectLst>
                    <a:outerShdw blurRad="38100" dist="38100" dir="2700000" algn="tl">
                      <a:srgbClr val="C0C0C0"/>
                    </a:outerShdw>
                  </a:effectLst>
                  <a:latin typeface="HGP明朝B" panose="02020800000000000000" pitchFamily="18" charset="-128"/>
                  <a:ea typeface="HGP明朝B" panose="02020800000000000000" pitchFamily="18" charset="-128"/>
                </a:rPr>
                <a:t>Fx(a)</a:t>
              </a:r>
            </a:p>
          </p:txBody>
        </p:sp>
        <p:sp>
          <p:nvSpPr>
            <p:cNvPr id="44043" name="Rectangle 11">
              <a:extLst>
                <a:ext uri="{FF2B5EF4-FFF2-40B4-BE49-F238E27FC236}">
                  <a16:creationId xmlns:a16="http://schemas.microsoft.com/office/drawing/2014/main" id="{EDC1FE64-1B8B-465F-918E-073CB12A324F}"/>
                </a:ext>
              </a:extLst>
            </p:cNvPr>
            <p:cNvSpPr>
              <a:spLocks noChangeArrowheads="1"/>
            </p:cNvSpPr>
            <p:nvPr/>
          </p:nvSpPr>
          <p:spPr bwMode="auto">
            <a:xfrm>
              <a:off x="4440" y="932"/>
              <a:ext cx="894"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 </a:t>
              </a:r>
              <a:r>
                <a:rPr lang="ja-JP" altLang="ja-JP" sz="3200" dirty="0">
                  <a:effectLst>
                    <a:outerShdw blurRad="38100" dist="38100" dir="2700000" algn="tl">
                      <a:srgbClr val="C0C0C0"/>
                    </a:outerShdw>
                  </a:effectLst>
                  <a:latin typeface="HGP明朝B" panose="02020800000000000000" pitchFamily="18" charset="-128"/>
                  <a:ea typeface="HGP明朝B" panose="02020800000000000000" pitchFamily="18" charset="-128"/>
                </a:rPr>
                <a:t>Fa</a:t>
              </a:r>
              <a:r>
                <a:rPr lang="ja-JP" altLang="ja-JP" sz="2800" baseline="30000" dirty="0">
                  <a:effectLst>
                    <a:outerShdw blurRad="38100" dist="38100" dir="2700000" algn="tl">
                      <a:srgbClr val="C0C0C0"/>
                    </a:outerShdw>
                  </a:effectLst>
                  <a:latin typeface="HGP明朝B" panose="02020800000000000000" pitchFamily="18" charset="-128"/>
                  <a:ea typeface="HGP明朝B" panose="02020800000000000000" pitchFamily="18" charset="-128"/>
                </a:rPr>
                <a:t>-1</a:t>
              </a:r>
              <a:r>
                <a:rPr lang="ja-JP" altLang="ja-JP" sz="3200" dirty="0">
                  <a:effectLst>
                    <a:outerShdw blurRad="38100" dist="38100" dir="2700000" algn="tl">
                      <a:srgbClr val="C0C0C0"/>
                    </a:outerShdw>
                  </a:effectLst>
                  <a:latin typeface="HGP明朝B" panose="02020800000000000000" pitchFamily="18" charset="-128"/>
                  <a:ea typeface="HGP明朝B" panose="02020800000000000000" pitchFamily="18" charset="-128"/>
                </a:rPr>
                <a:t>(y)</a:t>
              </a:r>
            </a:p>
          </p:txBody>
        </p:sp>
        <p:sp>
          <p:nvSpPr>
            <p:cNvPr id="44044" name="Line 12">
              <a:extLst>
                <a:ext uri="{FF2B5EF4-FFF2-40B4-BE49-F238E27FC236}">
                  <a16:creationId xmlns:a16="http://schemas.microsoft.com/office/drawing/2014/main" id="{FB7F87A3-061A-487A-8B3F-A674D4317E4A}"/>
                </a:ext>
              </a:extLst>
            </p:cNvPr>
            <p:cNvSpPr>
              <a:spLocks noChangeShapeType="1"/>
            </p:cNvSpPr>
            <p:nvPr/>
          </p:nvSpPr>
          <p:spPr bwMode="auto">
            <a:xfrm>
              <a:off x="3338" y="526"/>
              <a:ext cx="0" cy="1134"/>
            </a:xfrm>
            <a:prstGeom prst="line">
              <a:avLst/>
            </a:prstGeom>
            <a:noFill/>
            <a:ln w="3810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44045" name="Text Box 13">
              <a:extLst>
                <a:ext uri="{FF2B5EF4-FFF2-40B4-BE49-F238E27FC236}">
                  <a16:creationId xmlns:a16="http://schemas.microsoft.com/office/drawing/2014/main" id="{A680C3C7-6F63-4F59-A39A-AA024BA412CD}"/>
                </a:ext>
              </a:extLst>
            </p:cNvPr>
            <p:cNvSpPr txBox="1">
              <a:spLocks noChangeArrowheads="1"/>
            </p:cNvSpPr>
            <p:nvPr/>
          </p:nvSpPr>
          <p:spPr bwMode="auto">
            <a:xfrm>
              <a:off x="1615" y="254"/>
              <a:ext cx="154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トリックスター</a:t>
              </a:r>
            </a:p>
          </p:txBody>
        </p:sp>
      </p:grpSp>
    </p:spTree>
  </p:cSld>
  <p:clrMapOvr>
    <a:masterClrMapping/>
  </p:clrMapOvr>
  <p:transition spd="med">
    <p:random/>
    <p:sndAc>
      <p:stSnd>
        <p:snd r:embed="rId2"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41BBDB3-EA91-4C94-BFED-FC18DF1A1DD8}"/>
              </a:ext>
            </a:extLst>
          </p:cNvPr>
          <p:cNvSpPr>
            <a:spLocks noGrp="1" noChangeArrowheads="1"/>
          </p:cNvSpPr>
          <p:nvPr>
            <p:ph type="ctrTitle"/>
          </p:nvPr>
        </p:nvSpPr>
        <p:spPr>
          <a:xfrm>
            <a:off x="179388" y="2606675"/>
            <a:ext cx="8569325" cy="1470025"/>
          </a:xfrm>
        </p:spPr>
        <p:txBody>
          <a:bodyPr anchor="ctr"/>
          <a:lstStyle/>
          <a:p>
            <a:r>
              <a:rPr lang="ja-JP" altLang="ja-JP" sz="3600" dirty="0">
                <a:effectLst/>
                <a:latin typeface="HGP明朝B" panose="02020800000000000000" pitchFamily="18" charset="-128"/>
                <a:ea typeface="HGP明朝B" panose="02020800000000000000" pitchFamily="18" charset="-128"/>
              </a:rPr>
              <a:t>神話のアルゴリズム</a:t>
            </a:r>
            <a:br>
              <a:rPr lang="ja-JP" altLang="ja-JP" sz="4400" dirty="0">
                <a:effectLst/>
                <a:latin typeface="HGP明朝B" panose="02020800000000000000" pitchFamily="18" charset="-128"/>
                <a:ea typeface="HGP明朝B" panose="02020800000000000000" pitchFamily="18" charset="-128"/>
              </a:rPr>
            </a:br>
            <a:br>
              <a:rPr lang="ja-JP" altLang="ja-JP" sz="4400" dirty="0">
                <a:effectLst/>
                <a:latin typeface="HGP明朝B" panose="02020800000000000000" pitchFamily="18" charset="-128"/>
                <a:ea typeface="HGP明朝B" panose="02020800000000000000" pitchFamily="18" charset="-128"/>
              </a:rPr>
            </a:br>
            <a:r>
              <a:rPr lang="ja-JP" altLang="ja-JP" sz="4400" dirty="0">
                <a:effectLst/>
                <a:latin typeface="HGP明朝B" panose="02020800000000000000" pitchFamily="18" charset="-128"/>
                <a:ea typeface="HGP明朝B" panose="02020800000000000000" pitchFamily="18" charset="-128"/>
              </a:rPr>
              <a:t>Fx(a) : Fy(b)</a:t>
            </a:r>
            <a:r>
              <a:rPr lang="ja-JP" altLang="ja-JP" sz="4400" u="sng" dirty="0">
                <a:effectLst/>
                <a:latin typeface="HGP明朝B" panose="02020800000000000000" pitchFamily="18" charset="-128"/>
                <a:ea typeface="HGP明朝B" panose="02020800000000000000" pitchFamily="18" charset="-128"/>
              </a:rPr>
              <a:t>～</a:t>
            </a:r>
            <a:r>
              <a:rPr lang="ja-JP" altLang="ja-JP" sz="4400" dirty="0">
                <a:effectLst/>
                <a:latin typeface="HGP明朝B" panose="02020800000000000000" pitchFamily="18" charset="-128"/>
                <a:ea typeface="HGP明朝B" panose="02020800000000000000" pitchFamily="18" charset="-128"/>
              </a:rPr>
              <a:t>Fｘ(b) : Fa</a:t>
            </a:r>
            <a:r>
              <a:rPr lang="ja-JP" altLang="ja-JP" sz="2400" baseline="30000" dirty="0">
                <a:effectLst/>
                <a:latin typeface="HGP明朝B" panose="02020800000000000000" pitchFamily="18" charset="-128"/>
                <a:ea typeface="HGP明朝B" panose="02020800000000000000" pitchFamily="18" charset="-128"/>
              </a:rPr>
              <a:t>-1</a:t>
            </a:r>
            <a:r>
              <a:rPr lang="ja-JP" altLang="ja-JP" sz="4400" dirty="0">
                <a:effectLst/>
                <a:latin typeface="HGP明朝B" panose="02020800000000000000" pitchFamily="18" charset="-128"/>
                <a:ea typeface="HGP明朝B" panose="02020800000000000000" pitchFamily="18" charset="-128"/>
              </a:rPr>
              <a:t>(y)</a:t>
            </a:r>
            <a:br>
              <a:rPr lang="ja-JP" altLang="ja-JP" sz="4400" dirty="0">
                <a:effectLst/>
                <a:latin typeface="HGP明朝B" panose="02020800000000000000" pitchFamily="18" charset="-128"/>
                <a:ea typeface="HGP明朝B" panose="02020800000000000000" pitchFamily="18" charset="-128"/>
              </a:rPr>
            </a:br>
            <a:br>
              <a:rPr lang="ja-JP" altLang="ja-JP" sz="1200" dirty="0">
                <a:effectLst/>
                <a:latin typeface="HGP明朝B" panose="02020800000000000000" pitchFamily="18" charset="-128"/>
                <a:ea typeface="HGP明朝B" panose="02020800000000000000" pitchFamily="18" charset="-128"/>
              </a:rPr>
            </a:br>
            <a:r>
              <a:rPr lang="ja-JP" altLang="ja-JP" sz="2000" dirty="0">
                <a:effectLst/>
                <a:latin typeface="HGP明朝B" panose="02020800000000000000" pitchFamily="18" charset="-128"/>
                <a:ea typeface="HGP明朝B" panose="02020800000000000000" pitchFamily="18" charset="-128"/>
              </a:rPr>
              <a:t>：はアナロジー関係</a:t>
            </a:r>
          </a:p>
        </p:txBody>
      </p:sp>
      <p:sp>
        <p:nvSpPr>
          <p:cNvPr id="45059" name="Text Box 3">
            <a:extLst>
              <a:ext uri="{FF2B5EF4-FFF2-40B4-BE49-F238E27FC236}">
                <a16:creationId xmlns:a16="http://schemas.microsoft.com/office/drawing/2014/main" id="{5F5B6B71-14C4-448C-B4AB-EC9B17AC4BBD}"/>
              </a:ext>
            </a:extLst>
          </p:cNvPr>
          <p:cNvSpPr txBox="1">
            <a:spLocks noChangeArrowheads="1"/>
          </p:cNvSpPr>
          <p:nvPr/>
        </p:nvSpPr>
        <p:spPr bwMode="auto">
          <a:xfrm>
            <a:off x="1116013" y="908050"/>
            <a:ext cx="669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クロード・レヴィ＝ストロース</a:t>
            </a:r>
          </a:p>
        </p:txBody>
      </p:sp>
    </p:spTree>
  </p:cSld>
  <p:clrMapOvr>
    <a:masterClrMapping/>
  </p:clrMapOvr>
  <p:transition spd="med">
    <p:random/>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41BBDB3-EA91-4C94-BFED-FC18DF1A1DD8}"/>
              </a:ext>
            </a:extLst>
          </p:cNvPr>
          <p:cNvSpPr>
            <a:spLocks noGrp="1" noChangeArrowheads="1"/>
          </p:cNvSpPr>
          <p:nvPr>
            <p:ph type="ctrTitle"/>
          </p:nvPr>
        </p:nvSpPr>
        <p:spPr>
          <a:xfrm>
            <a:off x="0" y="260560"/>
            <a:ext cx="9143999" cy="457200"/>
          </a:xfrm>
        </p:spPr>
        <p:txBody>
          <a:bodyPr anchor="ctr"/>
          <a:lstStyle/>
          <a:p>
            <a:r>
              <a:rPr lang="ja-JP" altLang="en-US" sz="2400" dirty="0">
                <a:solidFill>
                  <a:schemeClr val="tx1"/>
                </a:solidFill>
                <a:latin typeface="HGP明朝B" panose="02020800000000000000" pitchFamily="18" charset="-128"/>
                <a:ea typeface="HGP明朝B" panose="02020800000000000000" pitchFamily="18" charset="-128"/>
              </a:rPr>
              <a:t>ガメラ </a:t>
            </a:r>
            <a:r>
              <a:rPr lang="en-US" altLang="ja-JP" sz="2400" dirty="0">
                <a:solidFill>
                  <a:schemeClr val="tx1"/>
                </a:solidFill>
                <a:latin typeface="HGP明朝B" panose="02020800000000000000" pitchFamily="18" charset="-128"/>
                <a:ea typeface="HGP明朝B" panose="02020800000000000000" pitchFamily="18" charset="-128"/>
              </a:rPr>
              <a:t>VS</a:t>
            </a:r>
            <a:r>
              <a:rPr lang="ja-JP" altLang="en-US" sz="2400" dirty="0">
                <a:solidFill>
                  <a:schemeClr val="tx1"/>
                </a:solidFill>
                <a:latin typeface="HGP明朝B" panose="02020800000000000000" pitchFamily="18" charset="-128"/>
                <a:ea typeface="HGP明朝B" panose="02020800000000000000" pitchFamily="18" charset="-128"/>
              </a:rPr>
              <a:t>　ギャオス</a:t>
            </a:r>
            <a:br>
              <a:rPr lang="ja-JP" altLang="ja-JP" sz="2000" dirty="0">
                <a:solidFill>
                  <a:schemeClr val="tx1"/>
                </a:solidFill>
                <a:latin typeface="HGP明朝B" panose="02020800000000000000" pitchFamily="18" charset="-128"/>
                <a:ea typeface="HGP明朝B" panose="02020800000000000000" pitchFamily="18" charset="-128"/>
              </a:rPr>
            </a:br>
            <a:endParaRPr lang="ja-JP" altLang="ja-JP" sz="2000" dirty="0">
              <a:effectLst/>
              <a:latin typeface="HGP明朝B" panose="02020800000000000000" pitchFamily="18" charset="-128"/>
              <a:ea typeface="HGP明朝B" panose="02020800000000000000" pitchFamily="18" charset="-128"/>
            </a:endParaRPr>
          </a:p>
        </p:txBody>
      </p:sp>
      <p:sp>
        <p:nvSpPr>
          <p:cNvPr id="45059" name="Text Box 3">
            <a:extLst>
              <a:ext uri="{FF2B5EF4-FFF2-40B4-BE49-F238E27FC236}">
                <a16:creationId xmlns:a16="http://schemas.microsoft.com/office/drawing/2014/main" id="{5F5B6B71-14C4-448C-B4AB-EC9B17AC4BBD}"/>
              </a:ext>
            </a:extLst>
          </p:cNvPr>
          <p:cNvSpPr txBox="1">
            <a:spLocks noChangeArrowheads="1"/>
          </p:cNvSpPr>
          <p:nvPr/>
        </p:nvSpPr>
        <p:spPr bwMode="auto">
          <a:xfrm>
            <a:off x="179390" y="717760"/>
            <a:ext cx="896460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Clr>
                <a:srgbClr val="008000"/>
              </a:buClr>
              <a:buSzPct val="90000"/>
              <a:buFont typeface="Monotype Sorts" pitchFamily="2" charset="2"/>
              <a:buNone/>
            </a:pPr>
            <a:r>
              <a:rPr lang="en-US" altLang="ja-JP" sz="2400" dirty="0" err="1">
                <a:solidFill>
                  <a:schemeClr val="tx1"/>
                </a:solidFill>
                <a:latin typeface="HGP明朝B" panose="02020800000000000000" pitchFamily="18" charset="-128"/>
                <a:ea typeface="HGP明朝B" panose="02020800000000000000" pitchFamily="18" charset="-128"/>
              </a:rPr>
              <a:t>Fx</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err="1">
                <a:solidFill>
                  <a:schemeClr val="tx1"/>
                </a:solidFill>
                <a:latin typeface="HGP明朝B" panose="02020800000000000000" pitchFamily="18" charset="-128"/>
                <a:ea typeface="HGP明朝B" panose="02020800000000000000" pitchFamily="18" charset="-128"/>
              </a:rPr>
              <a:t>Fy</a:t>
            </a: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a:solidFill>
                  <a:schemeClr val="tx1"/>
                </a:solidFill>
                <a:latin typeface="HGP明朝B" panose="02020800000000000000" pitchFamily="18" charset="-128"/>
                <a:ea typeface="HGP明朝B" panose="02020800000000000000" pitchFamily="18" charset="-128"/>
              </a:rPr>
              <a:t>F</a:t>
            </a:r>
            <a:r>
              <a:rPr lang="ja-JP" altLang="en-US" sz="2400" dirty="0" err="1">
                <a:solidFill>
                  <a:schemeClr val="tx1"/>
                </a:solidFill>
                <a:latin typeface="HGP明朝B" panose="02020800000000000000" pitchFamily="18" charset="-128"/>
                <a:ea typeface="HGP明朝B" panose="02020800000000000000" pitchFamily="18" charset="-128"/>
              </a:rPr>
              <a:t>ｘ</a:t>
            </a: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a:solidFill>
                  <a:schemeClr val="tx1"/>
                </a:solidFill>
                <a:latin typeface="HGP明朝B" panose="02020800000000000000" pitchFamily="18" charset="-128"/>
                <a:ea typeface="HGP明朝B" panose="02020800000000000000" pitchFamily="18" charset="-128"/>
              </a:rPr>
              <a:t>Fa-1(y)</a:t>
            </a: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（：はアナロジー関係）</a:t>
            </a:r>
          </a:p>
          <a:p>
            <a:pPr>
              <a:spcBef>
                <a:spcPct val="50000"/>
              </a:spcBef>
              <a:buClr>
                <a:srgbClr val="008000"/>
              </a:buClr>
              <a:buSzPct val="90000"/>
              <a:buFont typeface="Monotype Sorts" pitchFamily="2" charset="2"/>
              <a:buNone/>
            </a:pP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a:solidFill>
                  <a:schemeClr val="tx1"/>
                </a:solidFill>
                <a:latin typeface="HGP明朝B" panose="02020800000000000000" pitchFamily="18" charset="-128"/>
                <a:ea typeface="HGP明朝B" panose="02020800000000000000" pitchFamily="18" charset="-128"/>
              </a:rPr>
              <a:t>＝ギャオス　</a:t>
            </a:r>
            <a:r>
              <a:rPr lang="en-US" altLang="ja-JP" sz="2400" dirty="0">
                <a:solidFill>
                  <a:schemeClr val="tx1"/>
                </a:solidFill>
                <a:latin typeface="HGP明朝B" panose="02020800000000000000" pitchFamily="18" charset="-128"/>
                <a:ea typeface="HGP明朝B" panose="02020800000000000000" pitchFamily="18" charset="-128"/>
              </a:rPr>
              <a:t>x</a:t>
            </a:r>
            <a:r>
              <a:rPr lang="ja-JP" altLang="en-US" sz="2400" dirty="0">
                <a:solidFill>
                  <a:schemeClr val="tx1"/>
                </a:solidFill>
                <a:latin typeface="HGP明朝B" panose="02020800000000000000" pitchFamily="18" charset="-128"/>
                <a:ea typeface="HGP明朝B" panose="02020800000000000000" pitchFamily="18" charset="-128"/>
              </a:rPr>
              <a:t>＝ギャオスの機能</a:t>
            </a: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err="1">
                <a:solidFill>
                  <a:schemeClr val="tx1"/>
                </a:solidFill>
                <a:latin typeface="HGP明朝B" panose="02020800000000000000" pitchFamily="18" charset="-128"/>
                <a:ea typeface="HGP明朝B" panose="02020800000000000000" pitchFamily="18" charset="-128"/>
              </a:rPr>
              <a:t>Fx</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a:solidFill>
                  <a:schemeClr val="tx1"/>
                </a:solidFill>
                <a:latin typeface="HGP明朝B" panose="02020800000000000000" pitchFamily="18" charset="-128"/>
                <a:ea typeface="HGP明朝B" panose="02020800000000000000" pitchFamily="18" charset="-128"/>
              </a:rPr>
              <a:t>＝ギャオスが機能している状態</a:t>
            </a:r>
          </a:p>
          <a:p>
            <a:pPr>
              <a:spcBef>
                <a:spcPct val="50000"/>
              </a:spcBef>
              <a:buClr>
                <a:srgbClr val="008000"/>
              </a:buClr>
              <a:buSzPct val="90000"/>
              <a:buFont typeface="Monotype Sorts" pitchFamily="2" charset="2"/>
              <a:buNone/>
            </a:pP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a:solidFill>
                  <a:schemeClr val="tx1"/>
                </a:solidFill>
                <a:latin typeface="HGP明朝B" panose="02020800000000000000" pitchFamily="18" charset="-128"/>
                <a:ea typeface="HGP明朝B" panose="02020800000000000000" pitchFamily="18" charset="-128"/>
              </a:rPr>
              <a:t>＝ガメラ　 ｙ＝ガメラの機能</a:t>
            </a: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err="1">
                <a:solidFill>
                  <a:schemeClr val="tx1"/>
                </a:solidFill>
                <a:latin typeface="HGP明朝B" panose="02020800000000000000" pitchFamily="18" charset="-128"/>
                <a:ea typeface="HGP明朝B" panose="02020800000000000000" pitchFamily="18" charset="-128"/>
              </a:rPr>
              <a:t>Fy</a:t>
            </a: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a:solidFill>
                  <a:schemeClr val="tx1"/>
                </a:solidFill>
                <a:latin typeface="HGP明朝B" panose="02020800000000000000" pitchFamily="18" charset="-128"/>
                <a:ea typeface="HGP明朝B" panose="02020800000000000000" pitchFamily="18" charset="-128"/>
              </a:rPr>
              <a:t>＝ガメラが機能している状態</a:t>
            </a: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物語の構造分析</a:t>
            </a: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まずギャオスが悪さをする </a:t>
            </a:r>
            <a:r>
              <a:rPr lang="en-US" altLang="ja-JP" sz="2400" dirty="0" err="1">
                <a:solidFill>
                  <a:schemeClr val="tx1"/>
                </a:solidFill>
                <a:latin typeface="HGP明朝B" panose="02020800000000000000" pitchFamily="18" charset="-128"/>
                <a:ea typeface="HGP明朝B" panose="02020800000000000000" pitchFamily="18" charset="-128"/>
              </a:rPr>
              <a:t>Fx</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err="1">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そこにガメラがやってきてギャオスと闘う </a:t>
            </a:r>
            <a:r>
              <a:rPr lang="en-US" altLang="ja-JP" sz="2400" dirty="0" err="1">
                <a:solidFill>
                  <a:schemeClr val="tx1"/>
                </a:solidFill>
                <a:latin typeface="HGP明朝B" panose="02020800000000000000" pitchFamily="18" charset="-128"/>
                <a:ea typeface="HGP明朝B" panose="02020800000000000000" pitchFamily="18" charset="-128"/>
              </a:rPr>
              <a:t>Fy</a:t>
            </a: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err="1">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その時、ガメラはギャオス性を帯びる、つまり、ガメラとギャオスはたいしてかわらないものとなる（機能等価＝等価関係）。それが</a:t>
            </a:r>
            <a:r>
              <a:rPr lang="en-US" altLang="ja-JP" sz="2400" dirty="0">
                <a:solidFill>
                  <a:schemeClr val="tx1"/>
                </a:solidFill>
                <a:latin typeface="HGP明朝B" panose="02020800000000000000" pitchFamily="18" charset="-128"/>
                <a:ea typeface="HGP明朝B" panose="02020800000000000000" pitchFamily="18" charset="-128"/>
              </a:rPr>
              <a:t>F</a:t>
            </a:r>
            <a:r>
              <a:rPr lang="ja-JP" altLang="en-US" sz="2400" dirty="0" err="1">
                <a:solidFill>
                  <a:schemeClr val="tx1"/>
                </a:solidFill>
                <a:latin typeface="HGP明朝B" panose="02020800000000000000" pitchFamily="18" charset="-128"/>
                <a:ea typeface="HGP明朝B" panose="02020800000000000000" pitchFamily="18" charset="-128"/>
              </a:rPr>
              <a:t>ｘ</a:t>
            </a: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ガメラがギャオス性を持つ</a:t>
            </a:r>
            <a:r>
              <a:rPr lang="en-US" altLang="ja-JP" sz="2400" dirty="0">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の意味である。</a:t>
            </a:r>
          </a:p>
          <a:p>
            <a:pPr>
              <a:spcBef>
                <a:spcPct val="50000"/>
              </a:spcBef>
              <a:buClr>
                <a:srgbClr val="008000"/>
              </a:buClr>
              <a:buSzPct val="90000"/>
              <a:buFont typeface="Monotype Sorts" pitchFamily="2" charset="2"/>
              <a:buNone/>
            </a:pPr>
            <a:endParaRPr lang="ja-JP" altLang="en-US" sz="2400" dirty="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874882474"/>
      </p:ext>
    </p:extLst>
  </p:cSld>
  <p:clrMapOvr>
    <a:masterClrMapping/>
  </p:clrMapOvr>
  <p:transition spd="med">
    <p:random/>
    <p:sndAc>
      <p:stSnd>
        <p:snd r:embed="rId2"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a:extLst>
              <a:ext uri="{FF2B5EF4-FFF2-40B4-BE49-F238E27FC236}">
                <a16:creationId xmlns:a16="http://schemas.microsoft.com/office/drawing/2014/main" id="{5F5B6B71-14C4-448C-B4AB-EC9B17AC4BBD}"/>
              </a:ext>
            </a:extLst>
          </p:cNvPr>
          <p:cNvSpPr txBox="1">
            <a:spLocks noChangeArrowheads="1"/>
          </p:cNvSpPr>
          <p:nvPr/>
        </p:nvSpPr>
        <p:spPr bwMode="auto">
          <a:xfrm>
            <a:off x="179546" y="764630"/>
            <a:ext cx="871305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これは平成ガメラ三部作の三作目をご存知の方ならすぐにピンとくるだろう。イリスを育てた少女にとって、ガメラは家族を殺した仇（かたき）でしかない。ガメラがギャオスを退治するのはガメラの本能だろうが、その都度、都市は破壊され人々が死傷する。つまり人間からみれば、ガメラもギャオスもたいしてかわらない（どっちも怪獣</a:t>
            </a:r>
            <a:r>
              <a:rPr lang="ja-JP" altLang="en-US" sz="2400" dirty="0" err="1">
                <a:solidFill>
                  <a:schemeClr val="tx1"/>
                </a:solidFill>
                <a:latin typeface="HGP明朝B" panose="02020800000000000000" pitchFamily="18" charset="-128"/>
                <a:ea typeface="HGP明朝B" panose="02020800000000000000" pitchFamily="18" charset="-128"/>
              </a:rPr>
              <a:t>だ</a:t>
            </a:r>
            <a:r>
              <a:rPr lang="ja-JP" altLang="en-US" sz="2400" dirty="0">
                <a:solidFill>
                  <a:schemeClr val="tx1"/>
                </a:solidFill>
                <a:latin typeface="HGP明朝B" panose="02020800000000000000" pitchFamily="18" charset="-128"/>
                <a:ea typeface="HGP明朝B" panose="02020800000000000000" pitchFamily="18" charset="-128"/>
              </a:rPr>
              <a:t>ものね）。</a:t>
            </a:r>
          </a:p>
          <a:p>
            <a:pPr>
              <a:spcBef>
                <a:spcPct val="50000"/>
              </a:spcBef>
              <a:buClr>
                <a:srgbClr val="008000"/>
              </a:buClr>
              <a:buSzPct val="90000"/>
              <a:buFont typeface="Monotype Sorts" pitchFamily="2" charset="2"/>
              <a:buNone/>
            </a:pPr>
            <a:endParaRPr lang="ja-JP" altLang="en-US" sz="2400" dirty="0">
              <a:solidFill>
                <a:schemeClr val="tx1"/>
              </a:solidFill>
              <a:latin typeface="HGP明朝B" panose="02020800000000000000" pitchFamily="18" charset="-128"/>
              <a:ea typeface="HGP明朝B" panose="02020800000000000000" pitchFamily="18" charset="-128"/>
            </a:endParaRP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そんなこんなで、物語は予定調和的に終焉に向かうのだが、ガメラはギャオスに勝利をおさめ、ギャオスはいなくなる</a:t>
            </a:r>
            <a:r>
              <a:rPr lang="en-US" altLang="ja-JP" sz="2400" dirty="0">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a:solidFill>
                  <a:schemeClr val="tx1"/>
                </a:solidFill>
                <a:latin typeface="HGP明朝B" panose="02020800000000000000" pitchFamily="18" charset="-128"/>
                <a:ea typeface="HGP明朝B" panose="02020800000000000000" pitchFamily="18" charset="-128"/>
              </a:rPr>
              <a:t>）つまりギャオスが －</a:t>
            </a:r>
            <a:r>
              <a:rPr lang="en-US" altLang="ja-JP" sz="2400" dirty="0">
                <a:solidFill>
                  <a:schemeClr val="tx1"/>
                </a:solidFill>
                <a:latin typeface="HGP明朝B" panose="02020800000000000000" pitchFamily="18" charset="-128"/>
                <a:ea typeface="HGP明朝B" panose="02020800000000000000" pitchFamily="18" charset="-128"/>
              </a:rPr>
              <a:t>1 </a:t>
            </a:r>
            <a:r>
              <a:rPr lang="ja-JP" altLang="en-US" sz="2400" dirty="0">
                <a:solidFill>
                  <a:schemeClr val="tx1"/>
                </a:solidFill>
                <a:latin typeface="HGP明朝B" panose="02020800000000000000" pitchFamily="18" charset="-128"/>
                <a:ea typeface="HGP明朝B" panose="02020800000000000000" pitchFamily="18" charset="-128"/>
              </a:rPr>
              <a:t>される</a:t>
            </a:r>
            <a:r>
              <a:rPr lang="en-US" altLang="ja-JP" sz="2400" dirty="0">
                <a:solidFill>
                  <a:schemeClr val="tx1"/>
                </a:solidFill>
                <a:latin typeface="HGP明朝B" panose="02020800000000000000" pitchFamily="18" charset="-128"/>
                <a:ea typeface="HGP明朝B" panose="02020800000000000000" pitchFamily="18" charset="-128"/>
              </a:rPr>
              <a:t>――</a:t>
            </a:r>
            <a:r>
              <a:rPr lang="ja-JP" altLang="en-US" sz="2400" dirty="0" err="1">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それは同時に、でもガメラはどこかにいる</a:t>
            </a:r>
            <a:r>
              <a:rPr lang="en-US" altLang="ja-JP" sz="2400" dirty="0">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ガメラの機能 </a:t>
            </a:r>
            <a:r>
              <a:rPr lang="en-US" altLang="ja-JP" sz="2400" dirty="0">
                <a:solidFill>
                  <a:schemeClr val="tx1"/>
                </a:solidFill>
                <a:latin typeface="HGP明朝B" panose="02020800000000000000" pitchFamily="18" charset="-128"/>
                <a:ea typeface="HGP明朝B" panose="02020800000000000000" pitchFamily="18" charset="-128"/>
              </a:rPr>
              <a:t>y </a:t>
            </a:r>
            <a:r>
              <a:rPr lang="ja-JP" altLang="en-US" sz="2400" dirty="0">
                <a:solidFill>
                  <a:schemeClr val="tx1"/>
                </a:solidFill>
                <a:latin typeface="HGP明朝B" panose="02020800000000000000" pitchFamily="18" charset="-128"/>
                <a:ea typeface="HGP明朝B" panose="02020800000000000000" pitchFamily="18" charset="-128"/>
              </a:rPr>
              <a:t>は健在である</a:t>
            </a:r>
            <a:r>
              <a:rPr lang="en-US" altLang="ja-JP" sz="2400" dirty="0">
                <a:solidFill>
                  <a:schemeClr val="tx1"/>
                </a:solidFill>
                <a:latin typeface="HGP明朝B" panose="02020800000000000000" pitchFamily="18" charset="-128"/>
                <a:ea typeface="HGP明朝B" panose="02020800000000000000" pitchFamily="18" charset="-128"/>
              </a:rPr>
              <a:t>――</a:t>
            </a:r>
            <a:r>
              <a:rPr lang="ja-JP" altLang="en-US" sz="2400" dirty="0" err="1">
                <a:solidFill>
                  <a:schemeClr val="tx1"/>
                </a:solidFill>
                <a:latin typeface="HGP明朝B" panose="02020800000000000000" pitchFamily="18" charset="-128"/>
                <a:ea typeface="HGP明朝B" panose="02020800000000000000" pitchFamily="18" charset="-128"/>
              </a:rPr>
              <a:t>、</a:t>
            </a:r>
            <a:r>
              <a:rPr lang="ja-JP" altLang="en-US" sz="2400" dirty="0">
                <a:solidFill>
                  <a:schemeClr val="tx1"/>
                </a:solidFill>
                <a:latin typeface="HGP明朝B" panose="02020800000000000000" pitchFamily="18" charset="-128"/>
                <a:ea typeface="HGP明朝B" panose="02020800000000000000" pitchFamily="18" charset="-128"/>
              </a:rPr>
              <a:t>ということであって、つまり </a:t>
            </a:r>
            <a:r>
              <a:rPr lang="en-US" altLang="ja-JP" sz="2400" dirty="0">
                <a:solidFill>
                  <a:schemeClr val="tx1"/>
                </a:solidFill>
                <a:latin typeface="HGP明朝B" panose="02020800000000000000" pitchFamily="18" charset="-128"/>
                <a:ea typeface="HGP明朝B" panose="02020800000000000000" pitchFamily="18" charset="-128"/>
              </a:rPr>
              <a:t>Fa-1(y)</a:t>
            </a:r>
            <a:r>
              <a:rPr lang="ja-JP" altLang="en-US" sz="2400" dirty="0">
                <a:solidFill>
                  <a:schemeClr val="tx1"/>
                </a:solidFill>
                <a:latin typeface="HGP明朝B" panose="02020800000000000000" pitchFamily="18" charset="-128"/>
                <a:ea typeface="HGP明朝B" panose="02020800000000000000" pitchFamily="18" charset="-128"/>
              </a:rPr>
              <a:t>の状態となる。</a:t>
            </a:r>
          </a:p>
          <a:p>
            <a:pPr>
              <a:spcBef>
                <a:spcPct val="50000"/>
              </a:spcBef>
              <a:buClr>
                <a:srgbClr val="008000"/>
              </a:buClr>
              <a:buSzPct val="90000"/>
              <a:buFont typeface="Monotype Sorts" pitchFamily="2" charset="2"/>
              <a:buNone/>
            </a:pPr>
            <a:endParaRPr lang="ja-JP" altLang="en-US" sz="2400" dirty="0">
              <a:solidFill>
                <a:schemeClr val="tx1"/>
              </a:solidFill>
              <a:latin typeface="HGP明朝B" panose="02020800000000000000" pitchFamily="18" charset="-128"/>
              <a:ea typeface="HGP明朝B" panose="02020800000000000000" pitchFamily="18" charset="-128"/>
            </a:endParaRPr>
          </a:p>
          <a:p>
            <a:pPr>
              <a:spcBef>
                <a:spcPct val="50000"/>
              </a:spcBef>
              <a:buClr>
                <a:srgbClr val="008000"/>
              </a:buClr>
              <a:buSzPct val="90000"/>
              <a:buFont typeface="Monotype Sorts" pitchFamily="2" charset="2"/>
              <a:buNone/>
            </a:pPr>
            <a:r>
              <a:rPr lang="ja-JP" altLang="en-US" sz="2400" dirty="0" err="1">
                <a:solidFill>
                  <a:schemeClr val="tx1"/>
                </a:solidFill>
                <a:latin typeface="HGP明朝B" panose="02020800000000000000" pitchFamily="18" charset="-128"/>
                <a:ea typeface="HGP明朝B" panose="02020800000000000000" pitchFamily="18" charset="-128"/>
              </a:rPr>
              <a:t>。</a:t>
            </a:r>
            <a:endParaRPr lang="ja-JP" altLang="en-US" sz="2400" dirty="0">
              <a:solidFill>
                <a:schemeClr val="tx1"/>
              </a:solidFill>
              <a:latin typeface="HGP明朝B" panose="02020800000000000000" pitchFamily="18" charset="-128"/>
              <a:ea typeface="HGP明朝B" panose="02020800000000000000" pitchFamily="18" charset="-128"/>
            </a:endParaRPr>
          </a:p>
        </p:txBody>
      </p:sp>
      <p:sp>
        <p:nvSpPr>
          <p:cNvPr id="5" name="Rectangle 2">
            <a:extLst>
              <a:ext uri="{FF2B5EF4-FFF2-40B4-BE49-F238E27FC236}">
                <a16:creationId xmlns:a16="http://schemas.microsoft.com/office/drawing/2014/main" id="{68EBB304-0AF4-4576-A7CC-C78CE777D6F7}"/>
              </a:ext>
            </a:extLst>
          </p:cNvPr>
          <p:cNvSpPr>
            <a:spLocks noGrp="1" noChangeArrowheads="1"/>
          </p:cNvSpPr>
          <p:nvPr>
            <p:ph type="ctrTitle"/>
          </p:nvPr>
        </p:nvSpPr>
        <p:spPr>
          <a:xfrm>
            <a:off x="179545" y="264996"/>
            <a:ext cx="8569325" cy="279167"/>
          </a:xfrm>
        </p:spPr>
        <p:txBody>
          <a:bodyPr anchor="ctr"/>
          <a:lstStyle/>
          <a:p>
            <a:r>
              <a:rPr lang="ja-JP" altLang="en-US" sz="2400" dirty="0">
                <a:solidFill>
                  <a:schemeClr val="tx1"/>
                </a:solidFill>
                <a:latin typeface="HGP明朝B" panose="02020800000000000000" pitchFamily="18" charset="-128"/>
                <a:ea typeface="HGP明朝B" panose="02020800000000000000" pitchFamily="18" charset="-128"/>
              </a:rPr>
              <a:t>ガメラ </a:t>
            </a:r>
            <a:r>
              <a:rPr lang="en-US" altLang="ja-JP" sz="2400" dirty="0">
                <a:solidFill>
                  <a:schemeClr val="tx1"/>
                </a:solidFill>
                <a:latin typeface="HGP明朝B" panose="02020800000000000000" pitchFamily="18" charset="-128"/>
                <a:ea typeface="HGP明朝B" panose="02020800000000000000" pitchFamily="18" charset="-128"/>
              </a:rPr>
              <a:t>VS</a:t>
            </a:r>
            <a:r>
              <a:rPr lang="ja-JP" altLang="en-US" sz="2400" dirty="0">
                <a:solidFill>
                  <a:schemeClr val="tx1"/>
                </a:solidFill>
                <a:latin typeface="HGP明朝B" panose="02020800000000000000" pitchFamily="18" charset="-128"/>
                <a:ea typeface="HGP明朝B" panose="02020800000000000000" pitchFamily="18" charset="-128"/>
              </a:rPr>
              <a:t>　ギャオス</a:t>
            </a:r>
            <a:br>
              <a:rPr lang="ja-JP" altLang="ja-JP" sz="2000" dirty="0">
                <a:solidFill>
                  <a:schemeClr val="tx1"/>
                </a:solidFill>
                <a:latin typeface="HGP明朝B" panose="02020800000000000000" pitchFamily="18" charset="-128"/>
                <a:ea typeface="HGP明朝B" panose="02020800000000000000" pitchFamily="18" charset="-128"/>
              </a:rPr>
            </a:br>
            <a:endParaRPr lang="ja-JP" altLang="ja-JP" sz="2000" dirty="0">
              <a:effectLst/>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404943936"/>
      </p:ext>
    </p:extLst>
  </p:cSld>
  <p:clrMapOvr>
    <a:masterClrMapping/>
  </p:clrMapOvr>
  <p:transition spd="med">
    <p:random/>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41BBDB3-EA91-4C94-BFED-FC18DF1A1DD8}"/>
              </a:ext>
            </a:extLst>
          </p:cNvPr>
          <p:cNvSpPr>
            <a:spLocks noGrp="1" noChangeArrowheads="1"/>
          </p:cNvSpPr>
          <p:nvPr>
            <p:ph type="ctrTitle"/>
          </p:nvPr>
        </p:nvSpPr>
        <p:spPr>
          <a:xfrm>
            <a:off x="182223" y="260560"/>
            <a:ext cx="8569325" cy="641298"/>
          </a:xfrm>
        </p:spPr>
        <p:txBody>
          <a:bodyPr anchor="ctr"/>
          <a:lstStyle/>
          <a:p>
            <a:r>
              <a:rPr lang="ja-JP" altLang="en-US" sz="2000" dirty="0">
                <a:effectLst/>
                <a:latin typeface="HGP明朝B" panose="02020800000000000000" pitchFamily="18" charset="-128"/>
                <a:ea typeface="HGP明朝B" panose="02020800000000000000" pitchFamily="18" charset="-128"/>
              </a:rPr>
              <a:t>ガメラ </a:t>
            </a:r>
            <a:r>
              <a:rPr lang="en-US" altLang="ja-JP" sz="2000" dirty="0">
                <a:effectLst/>
                <a:latin typeface="HGP明朝B" panose="02020800000000000000" pitchFamily="18" charset="-128"/>
                <a:ea typeface="HGP明朝B" panose="02020800000000000000" pitchFamily="18" charset="-128"/>
              </a:rPr>
              <a:t>VS </a:t>
            </a:r>
            <a:r>
              <a:rPr lang="ja-JP" altLang="en-US" sz="2000" dirty="0">
                <a:effectLst/>
                <a:latin typeface="HGP明朝B" panose="02020800000000000000" pitchFamily="18" charset="-128"/>
                <a:ea typeface="HGP明朝B" panose="02020800000000000000" pitchFamily="18" charset="-128"/>
              </a:rPr>
              <a:t>ギャオス</a:t>
            </a:r>
            <a:endParaRPr lang="ja-JP" altLang="ja-JP" sz="2000" dirty="0">
              <a:effectLst/>
              <a:latin typeface="HGP明朝B" panose="02020800000000000000" pitchFamily="18" charset="-128"/>
              <a:ea typeface="HGP明朝B" panose="02020800000000000000" pitchFamily="18" charset="-128"/>
            </a:endParaRPr>
          </a:p>
        </p:txBody>
      </p:sp>
      <p:sp>
        <p:nvSpPr>
          <p:cNvPr id="45059" name="Text Box 3">
            <a:extLst>
              <a:ext uri="{FF2B5EF4-FFF2-40B4-BE49-F238E27FC236}">
                <a16:creationId xmlns:a16="http://schemas.microsoft.com/office/drawing/2014/main" id="{5F5B6B71-14C4-448C-B4AB-EC9B17AC4BBD}"/>
              </a:ext>
            </a:extLst>
          </p:cNvPr>
          <p:cNvSpPr txBox="1">
            <a:spLocks noChangeArrowheads="1"/>
          </p:cNvSpPr>
          <p:nvPr/>
        </p:nvSpPr>
        <p:spPr bwMode="auto">
          <a:xfrm>
            <a:off x="323410" y="1556740"/>
            <a:ext cx="842813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つまり、ガメラ（</a:t>
            </a:r>
            <a:r>
              <a:rPr lang="en-US" altLang="ja-JP" sz="2400" dirty="0">
                <a:solidFill>
                  <a:schemeClr val="tx1"/>
                </a:solidFill>
                <a:latin typeface="HGP明朝B" panose="02020800000000000000" pitchFamily="18" charset="-128"/>
                <a:ea typeface="HGP明朝B" panose="02020800000000000000" pitchFamily="18" charset="-128"/>
              </a:rPr>
              <a:t>b</a:t>
            </a:r>
            <a:r>
              <a:rPr lang="ja-JP" altLang="en-US" sz="2400" dirty="0">
                <a:solidFill>
                  <a:schemeClr val="tx1"/>
                </a:solidFill>
                <a:latin typeface="HGP明朝B" panose="02020800000000000000" pitchFamily="18" charset="-128"/>
                <a:ea typeface="HGP明朝B" panose="02020800000000000000" pitchFamily="18" charset="-128"/>
              </a:rPr>
              <a:t>）のおかげでギャオス（</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a:solidFill>
                  <a:schemeClr val="tx1"/>
                </a:solidFill>
                <a:latin typeface="HGP明朝B" panose="02020800000000000000" pitchFamily="18" charset="-128"/>
                <a:ea typeface="HGP明朝B" panose="02020800000000000000" pitchFamily="18" charset="-128"/>
              </a:rPr>
              <a:t>が悪さする状態 </a:t>
            </a:r>
            <a:r>
              <a:rPr lang="en-US" altLang="ja-JP" sz="2400" dirty="0" err="1">
                <a:solidFill>
                  <a:schemeClr val="tx1"/>
                </a:solidFill>
                <a:latin typeface="HGP明朝B" panose="02020800000000000000" pitchFamily="18" charset="-128"/>
                <a:ea typeface="HGP明朝B" panose="02020800000000000000" pitchFamily="18" charset="-128"/>
              </a:rPr>
              <a:t>Fx</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a:solidFill>
                  <a:schemeClr val="tx1"/>
                </a:solidFill>
                <a:latin typeface="HGP明朝B" panose="02020800000000000000" pitchFamily="18" charset="-128"/>
                <a:ea typeface="HGP明朝B" panose="02020800000000000000" pitchFamily="18" charset="-128"/>
              </a:rPr>
              <a:t>は、ギャオスはいない（でもガメラはいる）状態 </a:t>
            </a:r>
            <a:r>
              <a:rPr lang="en-US" altLang="ja-JP" sz="2400" dirty="0">
                <a:solidFill>
                  <a:schemeClr val="tx1"/>
                </a:solidFill>
                <a:latin typeface="HGP明朝B" panose="02020800000000000000" pitchFamily="18" charset="-128"/>
                <a:ea typeface="HGP明朝B" panose="02020800000000000000" pitchFamily="18" charset="-128"/>
              </a:rPr>
              <a:t>Fa-1(y)</a:t>
            </a:r>
            <a:r>
              <a:rPr lang="ja-JP" altLang="en-US" sz="2400" dirty="0">
                <a:solidFill>
                  <a:schemeClr val="tx1"/>
                </a:solidFill>
                <a:latin typeface="HGP明朝B" panose="02020800000000000000" pitchFamily="18" charset="-128"/>
                <a:ea typeface="HGP明朝B" panose="02020800000000000000" pitchFamily="18" charset="-128"/>
              </a:rPr>
              <a:t>に書き換えられている。 ガメラは「場（状況）を変える」トリックスターとして機能したということになる。</a:t>
            </a:r>
          </a:p>
          <a:p>
            <a:pPr>
              <a:spcBef>
                <a:spcPct val="50000"/>
              </a:spcBef>
              <a:buClr>
                <a:srgbClr val="008000"/>
              </a:buClr>
              <a:buSzPct val="90000"/>
              <a:buFont typeface="Monotype Sorts" pitchFamily="2" charset="2"/>
              <a:buNone/>
            </a:pPr>
            <a:endParaRPr lang="ja-JP" altLang="en-US" sz="2400" dirty="0">
              <a:solidFill>
                <a:schemeClr val="tx1"/>
              </a:solidFill>
              <a:latin typeface="HGP明朝B" panose="02020800000000000000" pitchFamily="18" charset="-128"/>
              <a:ea typeface="HGP明朝B" panose="02020800000000000000" pitchFamily="18" charset="-128"/>
            </a:endParaRPr>
          </a:p>
          <a:p>
            <a:pPr>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物語ならここで終わりなのだが、現実の世界では、</a:t>
            </a:r>
            <a:r>
              <a:rPr lang="en-US" altLang="ja-JP" sz="2400" dirty="0">
                <a:solidFill>
                  <a:schemeClr val="tx1"/>
                </a:solidFill>
                <a:latin typeface="HGP明朝B" panose="02020800000000000000" pitchFamily="18" charset="-128"/>
                <a:ea typeface="HGP明朝B" panose="02020800000000000000" pitchFamily="18" charset="-128"/>
              </a:rPr>
              <a:t>Fa-1(y)</a:t>
            </a:r>
            <a:r>
              <a:rPr lang="ja-JP" altLang="en-US" sz="2400" dirty="0">
                <a:solidFill>
                  <a:schemeClr val="tx1"/>
                </a:solidFill>
                <a:latin typeface="HGP明朝B" panose="02020800000000000000" pitchFamily="18" charset="-128"/>
                <a:ea typeface="HGP明朝B" panose="02020800000000000000" pitchFamily="18" charset="-128"/>
              </a:rPr>
              <a:t>はいつでも</a:t>
            </a:r>
            <a:r>
              <a:rPr lang="en-US" altLang="ja-JP" sz="2400" dirty="0" err="1">
                <a:solidFill>
                  <a:schemeClr val="tx1"/>
                </a:solidFill>
                <a:latin typeface="HGP明朝B" panose="02020800000000000000" pitchFamily="18" charset="-128"/>
                <a:ea typeface="HGP明朝B" panose="02020800000000000000" pitchFamily="18" charset="-128"/>
              </a:rPr>
              <a:t>Fx</a:t>
            </a:r>
            <a:r>
              <a:rPr lang="en-US" altLang="ja-JP" sz="2400" dirty="0">
                <a:solidFill>
                  <a:schemeClr val="tx1"/>
                </a:solidFill>
                <a:latin typeface="HGP明朝B" panose="02020800000000000000" pitchFamily="18" charset="-128"/>
                <a:ea typeface="HGP明朝B" panose="02020800000000000000" pitchFamily="18" charset="-128"/>
              </a:rPr>
              <a:t>(a)</a:t>
            </a:r>
            <a:r>
              <a:rPr lang="ja-JP" altLang="en-US" sz="2400" dirty="0" err="1">
                <a:solidFill>
                  <a:schemeClr val="tx1"/>
                </a:solidFill>
                <a:latin typeface="HGP明朝B" panose="02020800000000000000" pitchFamily="18" charset="-128"/>
                <a:ea typeface="HGP明朝B" panose="02020800000000000000" pitchFamily="18" charset="-128"/>
              </a:rPr>
              <a:t>なので</a:t>
            </a:r>
            <a:r>
              <a:rPr lang="ja-JP" altLang="en-US" sz="2400" dirty="0">
                <a:solidFill>
                  <a:schemeClr val="tx1"/>
                </a:solidFill>
                <a:latin typeface="HGP明朝B" panose="02020800000000000000" pitchFamily="18" charset="-128"/>
                <a:ea typeface="HGP明朝B" panose="02020800000000000000" pitchFamily="18" charset="-128"/>
              </a:rPr>
              <a:t>あるから、神話のアルゴリズムは継続的に動いている。つまりひねりを孕んだ円環＝メビウスの帯のトポロジーを持つ。つまりこれは正のフィードバックとなるだろう</a:t>
            </a:r>
            <a:endParaRPr lang="ja-JP" altLang="ja-JP" sz="2400" dirty="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95727947"/>
      </p:ext>
    </p:extLst>
  </p:cSld>
  <p:clrMapOvr>
    <a:masterClrMapping/>
  </p:clrMapOvr>
  <p:transition spd="med">
    <p:random/>
    <p:sndAc>
      <p:stSnd>
        <p:snd r:embed="rId2"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F94A88D-FBA8-4497-84DB-CFF21A432F18}"/>
              </a:ext>
            </a:extLst>
          </p:cNvPr>
          <p:cNvSpPr>
            <a:spLocks noGrp="1" noChangeArrowheads="1"/>
          </p:cNvSpPr>
          <p:nvPr>
            <p:ph type="ctrTitle"/>
          </p:nvPr>
        </p:nvSpPr>
        <p:spPr>
          <a:xfrm>
            <a:off x="685800" y="122238"/>
            <a:ext cx="7772400" cy="642937"/>
          </a:xfrm>
        </p:spPr>
        <p:txBody>
          <a:bodyPr anchor="ctr"/>
          <a:lstStyle/>
          <a:p>
            <a:r>
              <a:rPr lang="ja-JP" altLang="ja-JP" sz="4000" dirty="0">
                <a:effectLst/>
                <a:latin typeface="HGP明朝B" panose="02020800000000000000" pitchFamily="18" charset="-128"/>
                <a:ea typeface="HGP明朝B" panose="02020800000000000000" pitchFamily="18" charset="-128"/>
              </a:rPr>
              <a:t>Reversal D.N.A</a:t>
            </a:r>
          </a:p>
        </p:txBody>
      </p:sp>
      <p:pic>
        <p:nvPicPr>
          <p:cNvPr id="46083" name="Picture 3" descr="05081501">
            <a:extLst>
              <a:ext uri="{FF2B5EF4-FFF2-40B4-BE49-F238E27FC236}">
                <a16:creationId xmlns:a16="http://schemas.microsoft.com/office/drawing/2014/main" id="{BEE7A3FA-60A1-4F43-B840-44DF8FBB9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049338"/>
            <a:ext cx="5688013"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6084" name="Rectangle 4">
            <a:extLst>
              <a:ext uri="{FF2B5EF4-FFF2-40B4-BE49-F238E27FC236}">
                <a16:creationId xmlns:a16="http://schemas.microsoft.com/office/drawing/2014/main" id="{D49A5726-C607-4386-BB9E-0440D69AC52E}"/>
              </a:ext>
            </a:extLst>
          </p:cNvPr>
          <p:cNvSpPr>
            <a:spLocks noChangeArrowheads="1"/>
          </p:cNvSpPr>
          <p:nvPr/>
        </p:nvSpPr>
        <p:spPr bwMode="auto">
          <a:xfrm>
            <a:off x="466725" y="6165850"/>
            <a:ext cx="26638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p>
            <a:pPr algn="l"/>
            <a:r>
              <a:rPr lang="ja-JP" altLang="ja-JP" sz="1600" dirty="0">
                <a:latin typeface="HGP明朝B" panose="02020800000000000000" pitchFamily="18" charset="-128"/>
                <a:ea typeface="HGP明朝B" panose="02020800000000000000" pitchFamily="18" charset="-128"/>
              </a:rPr>
              <a:t>村上隆　「Reversal　D.N.A」 </a:t>
            </a:r>
          </a:p>
        </p:txBody>
      </p:sp>
      <p:pic>
        <p:nvPicPr>
          <p:cNvPr id="46085" name="Picture 5" descr="dob">
            <a:extLst>
              <a:ext uri="{FF2B5EF4-FFF2-40B4-BE49-F238E27FC236}">
                <a16:creationId xmlns:a16="http://schemas.microsoft.com/office/drawing/2014/main" id="{8F396873-B5AA-4389-A133-4E68FED3C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1052513"/>
            <a:ext cx="2854325"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random/>
    <p:sndAc>
      <p:stSnd>
        <p:snd r:embed="rId2" name="camera.wav"/>
      </p:stSnd>
    </p:sndAc>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10613E82-85CD-4CB3-B21E-137D170D0973}"/>
              </a:ext>
            </a:extLst>
          </p:cNvPr>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dirty="0">
              <a:solidFill>
                <a:schemeClr val="accent2"/>
              </a:solidFill>
              <a:latin typeface="HGP明朝B" panose="02020800000000000000" pitchFamily="18" charset="-128"/>
              <a:ea typeface="HGP明朝B" panose="02020800000000000000" pitchFamily="18" charset="-128"/>
            </a:endParaRPr>
          </a:p>
        </p:txBody>
      </p:sp>
      <p:sp>
        <p:nvSpPr>
          <p:cNvPr id="49155" name="Rectangle 3">
            <a:extLst>
              <a:ext uri="{FF2B5EF4-FFF2-40B4-BE49-F238E27FC236}">
                <a16:creationId xmlns:a16="http://schemas.microsoft.com/office/drawing/2014/main" id="{48D7C8FB-6E2A-45BB-94FA-EFD87E4C7DDC}"/>
              </a:ext>
            </a:extLst>
          </p:cNvPr>
          <p:cNvSpPr>
            <a:spLocks noGrp="1" noChangeArrowheads="1"/>
          </p:cNvSpPr>
          <p:nvPr>
            <p:ph type="title"/>
          </p:nvPr>
        </p:nvSpPr>
        <p:spPr>
          <a:xfrm>
            <a:off x="0" y="44450"/>
            <a:ext cx="9144000" cy="782638"/>
          </a:xfrm>
        </p:spPr>
        <p:txBody>
          <a:bodyPr/>
          <a:lstStyle/>
          <a:p>
            <a:r>
              <a:rPr lang="ja-JP" altLang="ja-JP" sz="4000" dirty="0">
                <a:effectLst/>
                <a:latin typeface="HGP明朝B" panose="02020800000000000000" pitchFamily="18" charset="-128"/>
                <a:ea typeface="HGP明朝B" panose="02020800000000000000" pitchFamily="18" charset="-128"/>
              </a:rPr>
              <a:t>信頼の二分類</a:t>
            </a:r>
          </a:p>
        </p:txBody>
      </p:sp>
      <p:sp>
        <p:nvSpPr>
          <p:cNvPr id="49156" name="Oval 4">
            <a:extLst>
              <a:ext uri="{FF2B5EF4-FFF2-40B4-BE49-F238E27FC236}">
                <a16:creationId xmlns:a16="http://schemas.microsoft.com/office/drawing/2014/main" id="{A5342F1E-6A00-42ED-AC10-772524EB39B8}"/>
              </a:ext>
            </a:extLst>
          </p:cNvPr>
          <p:cNvSpPr>
            <a:spLocks noChangeArrowheads="1"/>
          </p:cNvSpPr>
          <p:nvPr/>
        </p:nvSpPr>
        <p:spPr bwMode="auto">
          <a:xfrm>
            <a:off x="179388" y="836613"/>
            <a:ext cx="4176712" cy="3529012"/>
          </a:xfrm>
          <a:prstGeom prst="ellipse">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「能力」</a:t>
            </a:r>
            <a:r>
              <a:rPr lang="ja-JP" altLang="ja-JP" sz="3200" dirty="0">
                <a:solidFill>
                  <a:schemeClr val="tx1"/>
                </a:solidFill>
                <a:latin typeface="HGP明朝B" panose="02020800000000000000" pitchFamily="18" charset="-128"/>
                <a:ea typeface="HGP明朝B" panose="02020800000000000000" pitchFamily="18" charset="-128"/>
              </a:rPr>
              <a:t>に</a:t>
            </a:r>
            <a:r>
              <a:rPr lang="ja-JP" altLang="ja-JP" sz="3600" dirty="0">
                <a:solidFill>
                  <a:schemeClr val="tx1"/>
                </a:solidFill>
                <a:latin typeface="HGP明朝B" panose="02020800000000000000" pitchFamily="18" charset="-128"/>
                <a:ea typeface="HGP明朝B" panose="02020800000000000000" pitchFamily="18" charset="-128"/>
              </a:rPr>
              <a:t>対</a:t>
            </a:r>
            <a:r>
              <a:rPr lang="ja-JP" altLang="ja-JP" sz="3200" dirty="0">
                <a:solidFill>
                  <a:schemeClr val="tx1"/>
                </a:solidFill>
                <a:latin typeface="HGP明朝B" panose="02020800000000000000" pitchFamily="18" charset="-128"/>
                <a:ea typeface="HGP明朝B" panose="02020800000000000000" pitchFamily="18" charset="-128"/>
              </a:rPr>
              <a:t>する</a:t>
            </a:r>
            <a:r>
              <a:rPr lang="ja-JP" altLang="ja-JP" sz="3600" dirty="0">
                <a:solidFill>
                  <a:schemeClr val="tx1"/>
                </a:solidFill>
                <a:latin typeface="HGP明朝B" panose="02020800000000000000" pitchFamily="18" charset="-128"/>
                <a:ea typeface="HGP明朝B" panose="02020800000000000000" pitchFamily="18" charset="-128"/>
              </a:rPr>
              <a:t>信頼</a:t>
            </a:r>
          </a:p>
          <a:p>
            <a:pPr>
              <a:spcBef>
                <a:spcPct val="50000"/>
              </a:spcBef>
              <a:buClr>
                <a:srgbClr val="008000"/>
              </a:buClr>
              <a:buSzPct val="90000"/>
              <a:buFont typeface="Monotype Sorts" pitchFamily="2" charset="2"/>
              <a:buNone/>
            </a:pPr>
            <a:endParaRPr lang="ja-JP" altLang="ja-JP" sz="3600" dirty="0">
              <a:solidFill>
                <a:schemeClr val="tx1"/>
              </a:solidFill>
              <a:latin typeface="HGP明朝B" panose="02020800000000000000" pitchFamily="18" charset="-128"/>
              <a:ea typeface="HGP明朝B" panose="02020800000000000000" pitchFamily="18" charset="-128"/>
            </a:endParaRPr>
          </a:p>
        </p:txBody>
      </p:sp>
      <p:sp>
        <p:nvSpPr>
          <p:cNvPr id="49157" name="Oval 5">
            <a:extLst>
              <a:ext uri="{FF2B5EF4-FFF2-40B4-BE49-F238E27FC236}">
                <a16:creationId xmlns:a16="http://schemas.microsoft.com/office/drawing/2014/main" id="{6617B9FE-431A-4FF7-9D69-B5F4A8E4AA2A}"/>
              </a:ext>
            </a:extLst>
          </p:cNvPr>
          <p:cNvSpPr>
            <a:spLocks noChangeArrowheads="1"/>
          </p:cNvSpPr>
          <p:nvPr/>
        </p:nvSpPr>
        <p:spPr bwMode="auto">
          <a:xfrm>
            <a:off x="4787900" y="836613"/>
            <a:ext cx="4033838" cy="3529012"/>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dirty="0">
                <a:solidFill>
                  <a:schemeClr val="tx1"/>
                </a:solidFill>
                <a:latin typeface="HGP明朝B" panose="02020800000000000000" pitchFamily="18" charset="-128"/>
                <a:ea typeface="HGP明朝B" panose="02020800000000000000" pitchFamily="18" charset="-128"/>
              </a:rPr>
              <a:t>「意図」</a:t>
            </a:r>
            <a:r>
              <a:rPr lang="ja-JP" altLang="ja-JP" sz="3200" dirty="0">
                <a:solidFill>
                  <a:schemeClr val="tx1"/>
                </a:solidFill>
                <a:latin typeface="HGP明朝B" panose="02020800000000000000" pitchFamily="18" charset="-128"/>
                <a:ea typeface="HGP明朝B" panose="02020800000000000000" pitchFamily="18" charset="-128"/>
              </a:rPr>
              <a:t>に</a:t>
            </a:r>
            <a:r>
              <a:rPr lang="ja-JP" altLang="ja-JP" sz="3600" dirty="0">
                <a:solidFill>
                  <a:schemeClr val="tx1"/>
                </a:solidFill>
                <a:latin typeface="HGP明朝B" panose="02020800000000000000" pitchFamily="18" charset="-128"/>
                <a:ea typeface="HGP明朝B" panose="02020800000000000000" pitchFamily="18" charset="-128"/>
              </a:rPr>
              <a:t>対</a:t>
            </a:r>
            <a:r>
              <a:rPr lang="ja-JP" altLang="ja-JP" sz="3200" dirty="0">
                <a:solidFill>
                  <a:schemeClr val="tx1"/>
                </a:solidFill>
                <a:latin typeface="HGP明朝B" panose="02020800000000000000" pitchFamily="18" charset="-128"/>
                <a:ea typeface="HGP明朝B" panose="02020800000000000000" pitchFamily="18" charset="-128"/>
              </a:rPr>
              <a:t>する</a:t>
            </a:r>
            <a:r>
              <a:rPr lang="ja-JP" altLang="ja-JP" sz="3600" dirty="0">
                <a:solidFill>
                  <a:schemeClr val="tx1"/>
                </a:solidFill>
                <a:latin typeface="HGP明朝B" panose="02020800000000000000" pitchFamily="18" charset="-128"/>
                <a:ea typeface="HGP明朝B" panose="02020800000000000000" pitchFamily="18" charset="-128"/>
              </a:rPr>
              <a:t>信頼</a:t>
            </a:r>
          </a:p>
          <a:p>
            <a:pPr>
              <a:spcBef>
                <a:spcPct val="50000"/>
              </a:spcBef>
              <a:buClr>
                <a:srgbClr val="008000"/>
              </a:buClr>
              <a:buSzPct val="90000"/>
              <a:buFont typeface="Monotype Sorts" pitchFamily="2" charset="2"/>
              <a:buNone/>
            </a:pPr>
            <a:endParaRPr lang="ja-JP" altLang="ja-JP" sz="3600" dirty="0">
              <a:solidFill>
                <a:schemeClr val="tx1"/>
              </a:solidFill>
              <a:latin typeface="HGP明朝B" panose="02020800000000000000" pitchFamily="18" charset="-128"/>
              <a:ea typeface="HGP明朝B" panose="02020800000000000000" pitchFamily="18" charset="-128"/>
            </a:endParaRPr>
          </a:p>
        </p:txBody>
      </p:sp>
      <p:sp>
        <p:nvSpPr>
          <p:cNvPr id="49158" name="Rectangle 6">
            <a:extLst>
              <a:ext uri="{FF2B5EF4-FFF2-40B4-BE49-F238E27FC236}">
                <a16:creationId xmlns:a16="http://schemas.microsoft.com/office/drawing/2014/main" id="{2B5DA486-F57C-45E0-B1A8-72C4C3F25142}"/>
              </a:ext>
            </a:extLst>
          </p:cNvPr>
          <p:cNvSpPr>
            <a:spLocks noChangeArrowheads="1"/>
          </p:cNvSpPr>
          <p:nvPr/>
        </p:nvSpPr>
        <p:spPr bwMode="auto">
          <a:xfrm>
            <a:off x="971550" y="6497638"/>
            <a:ext cx="5107488" cy="3139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buClr>
                <a:srgbClr val="008000"/>
              </a:buClr>
              <a:buSzPct val="90000"/>
              <a:buFont typeface="Monotype Sorts" pitchFamily="2" charset="2"/>
              <a:buNone/>
            </a:pPr>
            <a:r>
              <a:rPr lang="ja-JP" altLang="ja-JP" sz="1600" dirty="0">
                <a:solidFill>
                  <a:schemeClr val="tx1"/>
                </a:solidFill>
                <a:latin typeface="HGP明朝B" panose="02020800000000000000" pitchFamily="18" charset="-128"/>
                <a:ea typeface="HGP明朝B" panose="02020800000000000000" pitchFamily="18" charset="-128"/>
              </a:rPr>
              <a:t>（参考：山岸俊男『信頼の構造』1998年，東京大学出版会）</a:t>
            </a:r>
          </a:p>
        </p:txBody>
      </p:sp>
      <p:sp>
        <p:nvSpPr>
          <p:cNvPr id="49159" name="Text Box 7">
            <a:extLst>
              <a:ext uri="{FF2B5EF4-FFF2-40B4-BE49-F238E27FC236}">
                <a16:creationId xmlns:a16="http://schemas.microsoft.com/office/drawing/2014/main" id="{E80FA5C3-651E-444E-90CF-DE2ED9621886}"/>
              </a:ext>
            </a:extLst>
          </p:cNvPr>
          <p:cNvSpPr txBox="1">
            <a:spLocks noChangeArrowheads="1"/>
          </p:cNvSpPr>
          <p:nvPr/>
        </p:nvSpPr>
        <p:spPr bwMode="auto">
          <a:xfrm>
            <a:off x="684213" y="3608388"/>
            <a:ext cx="31686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ふぐの調理免許</a:t>
            </a:r>
          </a:p>
        </p:txBody>
      </p:sp>
      <p:sp>
        <p:nvSpPr>
          <p:cNvPr id="49160" name="Text Box 8">
            <a:extLst>
              <a:ext uri="{FF2B5EF4-FFF2-40B4-BE49-F238E27FC236}">
                <a16:creationId xmlns:a16="http://schemas.microsoft.com/office/drawing/2014/main" id="{91E48D75-85C0-478F-8A93-C643D830CD92}"/>
              </a:ext>
            </a:extLst>
          </p:cNvPr>
          <p:cNvSpPr txBox="1">
            <a:spLocks noChangeArrowheads="1"/>
          </p:cNvSpPr>
          <p:nvPr/>
        </p:nvSpPr>
        <p:spPr bwMode="auto">
          <a:xfrm>
            <a:off x="5580063" y="3630613"/>
            <a:ext cx="30241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夫は浮気をしない</a:t>
            </a:r>
          </a:p>
        </p:txBody>
      </p:sp>
      <p:sp>
        <p:nvSpPr>
          <p:cNvPr id="49161" name="Line 9">
            <a:extLst>
              <a:ext uri="{FF2B5EF4-FFF2-40B4-BE49-F238E27FC236}">
                <a16:creationId xmlns:a16="http://schemas.microsoft.com/office/drawing/2014/main" id="{96091FC7-BC17-4081-B9C1-ACF05B0EBC7A}"/>
              </a:ext>
            </a:extLst>
          </p:cNvPr>
          <p:cNvSpPr>
            <a:spLocks noChangeShapeType="1"/>
          </p:cNvSpPr>
          <p:nvPr/>
        </p:nvSpPr>
        <p:spPr bwMode="auto">
          <a:xfrm>
            <a:off x="4572000" y="981075"/>
            <a:ext cx="0" cy="4968875"/>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dirty="0">
              <a:latin typeface="HGP明朝B" panose="02020800000000000000" pitchFamily="18" charset="-128"/>
              <a:ea typeface="HGP明朝B" panose="02020800000000000000" pitchFamily="18" charset="-128"/>
            </a:endParaRPr>
          </a:p>
        </p:txBody>
      </p:sp>
    </p:spTree>
  </p:cSld>
  <p:clrMapOvr>
    <a:masterClrMapping/>
  </p:clrMapOvr>
  <p:transition spd="med">
    <p:random/>
    <p:sndAc>
      <p:stSnd>
        <p:snd r:embed="rId2"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52DC1B4-320F-430D-ADE3-D95F502DD812}"/>
              </a:ext>
            </a:extLst>
          </p:cNvPr>
          <p:cNvSpPr>
            <a:spLocks noGrp="1" noChangeArrowheads="1"/>
          </p:cNvSpPr>
          <p:nvPr>
            <p:ph type="title"/>
          </p:nvPr>
        </p:nvSpPr>
        <p:spPr>
          <a:xfrm>
            <a:off x="1042988" y="115888"/>
            <a:ext cx="6769100" cy="782637"/>
          </a:xfrm>
        </p:spPr>
        <p:txBody>
          <a:bodyPr/>
          <a:lstStyle/>
          <a:p>
            <a:r>
              <a:rPr lang="ja-JP" altLang="ja-JP" sz="4000" dirty="0">
                <a:effectLst/>
                <a:latin typeface="HGP明朝B" panose="02020800000000000000" pitchFamily="18" charset="-128"/>
                <a:ea typeface="HGP明朝B" panose="02020800000000000000" pitchFamily="18" charset="-128"/>
              </a:rPr>
              <a:t>意図に対する信頼の二分類</a:t>
            </a:r>
          </a:p>
        </p:txBody>
      </p:sp>
      <p:sp>
        <p:nvSpPr>
          <p:cNvPr id="50179" name="Oval 3">
            <a:extLst>
              <a:ext uri="{FF2B5EF4-FFF2-40B4-BE49-F238E27FC236}">
                <a16:creationId xmlns:a16="http://schemas.microsoft.com/office/drawing/2014/main" id="{4F3E6057-BD96-4F3A-BEB0-2B3527DBD2E0}"/>
              </a:ext>
            </a:extLst>
          </p:cNvPr>
          <p:cNvSpPr>
            <a:spLocks noChangeArrowheads="1"/>
          </p:cNvSpPr>
          <p:nvPr/>
        </p:nvSpPr>
        <p:spPr bwMode="auto">
          <a:xfrm>
            <a:off x="107950" y="908050"/>
            <a:ext cx="4176713" cy="3529013"/>
          </a:xfrm>
          <a:prstGeom prst="ellipse">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けん制装置付の</a:t>
            </a:r>
          </a:p>
          <a:p>
            <a:pPr>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「意図」に対する信頼</a:t>
            </a:r>
          </a:p>
        </p:txBody>
      </p:sp>
      <p:sp>
        <p:nvSpPr>
          <p:cNvPr id="50180" name="Oval 4">
            <a:extLst>
              <a:ext uri="{FF2B5EF4-FFF2-40B4-BE49-F238E27FC236}">
                <a16:creationId xmlns:a16="http://schemas.microsoft.com/office/drawing/2014/main" id="{BC178FB7-919D-4005-A7D2-993507A33A70}"/>
              </a:ext>
            </a:extLst>
          </p:cNvPr>
          <p:cNvSpPr>
            <a:spLocks noChangeArrowheads="1"/>
          </p:cNvSpPr>
          <p:nvPr/>
        </p:nvSpPr>
        <p:spPr bwMode="auto">
          <a:xfrm>
            <a:off x="1187450" y="3644900"/>
            <a:ext cx="2089150" cy="1944688"/>
          </a:xfrm>
          <a:prstGeom prst="ellipse">
            <a:avLst/>
          </a:prstGeom>
          <a:solidFill>
            <a:schemeClr val="bg1"/>
          </a:solidFill>
          <a:ln w="9525" cmpd="sng">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安心</a:t>
            </a:r>
          </a:p>
        </p:txBody>
      </p:sp>
      <p:sp>
        <p:nvSpPr>
          <p:cNvPr id="50181" name="Oval 5">
            <a:extLst>
              <a:ext uri="{FF2B5EF4-FFF2-40B4-BE49-F238E27FC236}">
                <a16:creationId xmlns:a16="http://schemas.microsoft.com/office/drawing/2014/main" id="{F94190D5-334B-4DD2-901C-466FFBDA5D99}"/>
              </a:ext>
            </a:extLst>
          </p:cNvPr>
          <p:cNvSpPr>
            <a:spLocks noChangeArrowheads="1"/>
          </p:cNvSpPr>
          <p:nvPr/>
        </p:nvSpPr>
        <p:spPr bwMode="auto">
          <a:xfrm>
            <a:off x="4716463" y="765175"/>
            <a:ext cx="4249737" cy="3656013"/>
          </a:xfrm>
          <a:prstGeom prst="ellipse">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相手の人格的な</a:t>
            </a:r>
          </a:p>
          <a:p>
            <a:pPr>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「意図」に対する信頼</a:t>
            </a:r>
          </a:p>
        </p:txBody>
      </p:sp>
      <p:sp>
        <p:nvSpPr>
          <p:cNvPr id="50182" name="Oval 6">
            <a:extLst>
              <a:ext uri="{FF2B5EF4-FFF2-40B4-BE49-F238E27FC236}">
                <a16:creationId xmlns:a16="http://schemas.microsoft.com/office/drawing/2014/main" id="{034603E2-3D02-49B5-8CBB-1AEA86720BFA}"/>
              </a:ext>
            </a:extLst>
          </p:cNvPr>
          <p:cNvSpPr>
            <a:spLocks noChangeArrowheads="1"/>
          </p:cNvSpPr>
          <p:nvPr/>
        </p:nvSpPr>
        <p:spPr bwMode="auto">
          <a:xfrm>
            <a:off x="5795963" y="3644900"/>
            <a:ext cx="2114550" cy="1933575"/>
          </a:xfrm>
          <a:prstGeom prst="ellipse">
            <a:avLst/>
          </a:prstGeom>
          <a:solidFill>
            <a:schemeClr val="bg1"/>
          </a:solidFill>
          <a:ln w="9525" cmpd="sng">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信頼</a:t>
            </a:r>
          </a:p>
        </p:txBody>
      </p:sp>
      <p:sp>
        <p:nvSpPr>
          <p:cNvPr id="50183" name="Rectangle 7">
            <a:extLst>
              <a:ext uri="{FF2B5EF4-FFF2-40B4-BE49-F238E27FC236}">
                <a16:creationId xmlns:a16="http://schemas.microsoft.com/office/drawing/2014/main" id="{8326F15E-BF32-40D5-99FB-D37855CD3286}"/>
              </a:ext>
            </a:extLst>
          </p:cNvPr>
          <p:cNvSpPr>
            <a:spLocks noChangeArrowheads="1"/>
          </p:cNvSpPr>
          <p:nvPr/>
        </p:nvSpPr>
        <p:spPr bwMode="auto">
          <a:xfrm>
            <a:off x="900113" y="6546850"/>
            <a:ext cx="3877985" cy="2585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buClr>
                <a:srgbClr val="008000"/>
              </a:buClr>
              <a:buSzPct val="90000"/>
              <a:buFont typeface="Monotype Sorts" pitchFamily="2" charset="2"/>
              <a:buNone/>
            </a:pPr>
            <a:r>
              <a:rPr lang="ja-JP" altLang="ja-JP" sz="1200" dirty="0">
                <a:solidFill>
                  <a:schemeClr val="tx1"/>
                </a:solidFill>
                <a:latin typeface="HGP明朝B" panose="02020800000000000000" pitchFamily="18" charset="-128"/>
                <a:ea typeface="HGP明朝B" panose="02020800000000000000" pitchFamily="18" charset="-128"/>
              </a:rPr>
              <a:t>（出典：山岸俊男『信頼の構造』1998年，東京大学出版会）</a:t>
            </a:r>
          </a:p>
        </p:txBody>
      </p:sp>
      <p:sp>
        <p:nvSpPr>
          <p:cNvPr id="50184" name="Line 8">
            <a:extLst>
              <a:ext uri="{FF2B5EF4-FFF2-40B4-BE49-F238E27FC236}">
                <a16:creationId xmlns:a16="http://schemas.microsoft.com/office/drawing/2014/main" id="{2682BB1C-399E-4DA3-9E14-2C5FD783D1BA}"/>
              </a:ext>
            </a:extLst>
          </p:cNvPr>
          <p:cNvSpPr>
            <a:spLocks noChangeShapeType="1"/>
          </p:cNvSpPr>
          <p:nvPr/>
        </p:nvSpPr>
        <p:spPr bwMode="auto">
          <a:xfrm>
            <a:off x="4500563" y="1268413"/>
            <a:ext cx="0" cy="438150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ja-JP" altLang="en-US" dirty="0">
              <a:latin typeface="HGP明朝B" panose="02020800000000000000" pitchFamily="18" charset="-128"/>
              <a:ea typeface="HGP明朝B" panose="02020800000000000000" pitchFamily="18" charset="-128"/>
            </a:endParaRPr>
          </a:p>
        </p:txBody>
      </p:sp>
    </p:spTree>
  </p:cSld>
  <p:clrMapOvr>
    <a:masterClrMapping/>
  </p:clrMapOvr>
  <p:transition spd="med">
    <p:fade/>
    <p:sndAc>
      <p:stSnd>
        <p:snd r:embed="rId2"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8B140DAF-5D84-4E18-B195-32DB91796DD9}"/>
              </a:ext>
            </a:extLst>
          </p:cNvPr>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dirty="0">
              <a:solidFill>
                <a:schemeClr val="accent2"/>
              </a:solidFill>
              <a:latin typeface="HGP明朝B" panose="02020800000000000000" pitchFamily="18" charset="-128"/>
              <a:ea typeface="HGP明朝B" panose="02020800000000000000" pitchFamily="18" charset="-128"/>
            </a:endParaRPr>
          </a:p>
        </p:txBody>
      </p:sp>
      <p:pic>
        <p:nvPicPr>
          <p:cNvPr id="51203" name="Picture 3" descr="mtr01">
            <a:extLst>
              <a:ext uri="{FF2B5EF4-FFF2-40B4-BE49-F238E27FC236}">
                <a16:creationId xmlns:a16="http://schemas.microsoft.com/office/drawing/2014/main" id="{AA892C0D-1B90-4054-9599-E216F3D1A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1014413"/>
            <a:ext cx="4427538"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204" name="Rectangle 4">
            <a:extLst>
              <a:ext uri="{FF2B5EF4-FFF2-40B4-BE49-F238E27FC236}">
                <a16:creationId xmlns:a16="http://schemas.microsoft.com/office/drawing/2014/main" id="{251AE25D-398D-4DE5-97FD-E7BA7A10410A}"/>
              </a:ext>
            </a:extLst>
          </p:cNvPr>
          <p:cNvSpPr>
            <a:spLocks noGrp="1" noChangeArrowheads="1"/>
          </p:cNvSpPr>
          <p:nvPr>
            <p:ph type="title"/>
          </p:nvPr>
        </p:nvSpPr>
        <p:spPr>
          <a:xfrm>
            <a:off x="533400" y="115888"/>
            <a:ext cx="8345488" cy="782637"/>
          </a:xfrm>
        </p:spPr>
        <p:txBody>
          <a:bodyPr/>
          <a:lstStyle/>
          <a:p>
            <a:r>
              <a:rPr lang="ja-JP" altLang="ja-JP" sz="4000" dirty="0">
                <a:effectLst/>
                <a:latin typeface="HGP明朝B" panose="02020800000000000000" pitchFamily="18" charset="-128"/>
                <a:ea typeface="HGP明朝B" panose="02020800000000000000" pitchFamily="18" charset="-128"/>
              </a:rPr>
              <a:t>モスラの繭モデル</a:t>
            </a:r>
          </a:p>
        </p:txBody>
      </p:sp>
    </p:spTree>
  </p:cSld>
  <p:clrMapOvr>
    <a:masterClrMapping/>
  </p:clrMapOvr>
  <p:transition spd="med">
    <p:random/>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22" name="Picture 2" descr="05062507">
            <a:extLst>
              <a:ext uri="{FF2B5EF4-FFF2-40B4-BE49-F238E27FC236}">
                <a16:creationId xmlns:a16="http://schemas.microsoft.com/office/drawing/2014/main" id="{E16C4A08-20A4-41FE-939A-A2DDCB8C5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827088"/>
            <a:ext cx="46799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3" name="Text Box 3">
            <a:extLst>
              <a:ext uri="{FF2B5EF4-FFF2-40B4-BE49-F238E27FC236}">
                <a16:creationId xmlns:a16="http://schemas.microsoft.com/office/drawing/2014/main" id="{B0FC715C-2804-421E-8BF4-4AE33DFB258D}"/>
              </a:ext>
            </a:extLst>
          </p:cNvPr>
          <p:cNvSpPr txBox="1">
            <a:spLocks noChangeArrowheads="1"/>
          </p:cNvSpPr>
          <p:nvPr/>
        </p:nvSpPr>
        <p:spPr bwMode="auto">
          <a:xfrm>
            <a:off x="2339975" y="4797425"/>
            <a:ext cx="5103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dirty="0">
                <a:solidFill>
                  <a:schemeClr val="tx1"/>
                </a:solidFill>
                <a:latin typeface="HGP明朝B" panose="02020800000000000000" pitchFamily="18" charset="-128"/>
                <a:ea typeface="HGP明朝B" panose="02020800000000000000" pitchFamily="18" charset="-128"/>
              </a:rPr>
              <a:t>たわいもない会話</a:t>
            </a:r>
          </a:p>
        </p:txBody>
      </p:sp>
      <p:sp>
        <p:nvSpPr>
          <p:cNvPr id="8644612" name="Rectangle 4">
            <a:extLst>
              <a:ext uri="{FF2B5EF4-FFF2-40B4-BE49-F238E27FC236}">
                <a16:creationId xmlns:a16="http://schemas.microsoft.com/office/drawing/2014/main" id="{B5A660C7-61DC-429B-893F-BBA83175D44D}"/>
              </a:ext>
            </a:extLst>
          </p:cNvPr>
          <p:cNvSpPr>
            <a:spLocks noGrp="1" noChangeArrowheads="1"/>
          </p:cNvSpPr>
          <p:nvPr>
            <p:ph type="title"/>
          </p:nvPr>
        </p:nvSpPr>
        <p:spPr>
          <a:xfrm>
            <a:off x="466725" y="44450"/>
            <a:ext cx="8345488" cy="782638"/>
          </a:xfrm>
        </p:spPr>
        <p:txBody>
          <a:bodyPr/>
          <a:lstStyle/>
          <a:p>
            <a:pPr eaLnBrk="1" hangingPunct="1">
              <a:defRPr/>
            </a:pPr>
            <a:r>
              <a:rPr lang="ja-JP" altLang="en-US" dirty="0"/>
              <a:t>円環（一体感）</a:t>
            </a:r>
          </a:p>
        </p:txBody>
      </p:sp>
      <p:sp>
        <p:nvSpPr>
          <p:cNvPr id="286725" name="Text Box 6">
            <a:extLst>
              <a:ext uri="{FF2B5EF4-FFF2-40B4-BE49-F238E27FC236}">
                <a16:creationId xmlns:a16="http://schemas.microsoft.com/office/drawing/2014/main" id="{3CEEE841-DDB8-4046-B0E2-0E2B7F9CC3AA}"/>
              </a:ext>
            </a:extLst>
          </p:cNvPr>
          <p:cNvSpPr txBox="1">
            <a:spLocks noChangeArrowheads="1"/>
          </p:cNvSpPr>
          <p:nvPr/>
        </p:nvSpPr>
        <p:spPr bwMode="auto">
          <a:xfrm>
            <a:off x="2266950" y="5589588"/>
            <a:ext cx="5103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dirty="0">
                <a:solidFill>
                  <a:schemeClr val="tx1"/>
                </a:solidFill>
                <a:latin typeface="HGP明朝B" panose="02020800000000000000" pitchFamily="18" charset="-128"/>
                <a:ea typeface="HGP明朝B" panose="02020800000000000000" pitchFamily="18" charset="-128"/>
              </a:rPr>
              <a:t>若しくは会話が無い</a:t>
            </a:r>
          </a:p>
        </p:txBody>
      </p:sp>
    </p:spTree>
    <p:extLst>
      <p:ext uri="{BB962C8B-B14F-4D97-AF65-F5344CB8AC3E}">
        <p14:creationId xmlns:p14="http://schemas.microsoft.com/office/powerpoint/2010/main" val="3838917862"/>
      </p:ext>
    </p:extLst>
  </p:cSld>
  <p:clrMapOvr>
    <a:masterClrMapping/>
  </p:clrMapOvr>
  <p:transition spd="med">
    <p:random/>
    <p:sndAc>
      <p:stSnd>
        <p:snd r:embed="rId3" name="CAMERA.WAV"/>
      </p:stSnd>
    </p:sndAc>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3E9F3028-CA96-4EBE-981C-5D5D675B717E}"/>
              </a:ext>
            </a:extLst>
          </p:cNvPr>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dirty="0">
              <a:solidFill>
                <a:schemeClr val="accent2"/>
              </a:solidFill>
              <a:latin typeface="HGP明朝B" panose="02020800000000000000" pitchFamily="18" charset="-128"/>
              <a:ea typeface="HGP明朝B" panose="02020800000000000000" pitchFamily="18" charset="-128"/>
            </a:endParaRPr>
          </a:p>
        </p:txBody>
      </p:sp>
      <p:sp>
        <p:nvSpPr>
          <p:cNvPr id="52227" name="Rectangle 3">
            <a:extLst>
              <a:ext uri="{FF2B5EF4-FFF2-40B4-BE49-F238E27FC236}">
                <a16:creationId xmlns:a16="http://schemas.microsoft.com/office/drawing/2014/main" id="{F8F4FCA6-2F8C-47A4-9D7D-4BDF8F39A85E}"/>
              </a:ext>
            </a:extLst>
          </p:cNvPr>
          <p:cNvSpPr>
            <a:spLocks noGrp="1" noChangeArrowheads="1"/>
          </p:cNvSpPr>
          <p:nvPr>
            <p:ph type="title"/>
          </p:nvPr>
        </p:nvSpPr>
        <p:spPr>
          <a:xfrm>
            <a:off x="331788" y="1998663"/>
            <a:ext cx="8345487" cy="782637"/>
          </a:xfrm>
        </p:spPr>
        <p:txBody>
          <a:bodyPr/>
          <a:lstStyle/>
          <a:p>
            <a:r>
              <a:rPr lang="ja-JP" altLang="ja-JP" sz="9600" dirty="0">
                <a:effectLst/>
                <a:latin typeface="HGP明朝B" panose="02020800000000000000" pitchFamily="18" charset="-128"/>
                <a:ea typeface="HGP明朝B" panose="02020800000000000000" pitchFamily="18" charset="-128"/>
              </a:rPr>
              <a:t>守・破・離</a:t>
            </a:r>
          </a:p>
        </p:txBody>
      </p:sp>
      <p:sp>
        <p:nvSpPr>
          <p:cNvPr id="52228" name="Text Box 4">
            <a:extLst>
              <a:ext uri="{FF2B5EF4-FFF2-40B4-BE49-F238E27FC236}">
                <a16:creationId xmlns:a16="http://schemas.microsoft.com/office/drawing/2014/main" id="{BA0D628C-8567-4C95-AFE2-E23A00B837BD}"/>
              </a:ext>
            </a:extLst>
          </p:cNvPr>
          <p:cNvSpPr txBox="1">
            <a:spLocks noChangeArrowheads="1"/>
          </p:cNvSpPr>
          <p:nvPr/>
        </p:nvSpPr>
        <p:spPr bwMode="auto">
          <a:xfrm>
            <a:off x="1042988" y="4752975"/>
            <a:ext cx="6697662"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algn="l" defTabSz="820738">
              <a:defRPr sz="2400">
                <a:solidFill>
                  <a:schemeClr val="tx1"/>
                </a:solidFill>
                <a:latin typeface="Times New Roman" panose="02020603050405020304" pitchFamily="18" charset="0"/>
                <a:ea typeface="ＭＳ Ｐゴシック" panose="020B0600070205080204" pitchFamily="50" charset="-128"/>
              </a:defRPr>
            </a:lvl1pPr>
            <a:lvl2pPr algn="l" defTabSz="820738">
              <a:defRPr sz="2400">
                <a:solidFill>
                  <a:schemeClr val="tx1"/>
                </a:solidFill>
                <a:latin typeface="Times New Roman" panose="02020603050405020304" pitchFamily="18" charset="0"/>
                <a:ea typeface="ＭＳ Ｐゴシック" panose="020B0600070205080204" pitchFamily="50" charset="-128"/>
              </a:defRPr>
            </a:lvl2pPr>
            <a:lvl3pPr algn="l" defTabSz="820738">
              <a:defRPr sz="2400">
                <a:solidFill>
                  <a:schemeClr val="tx1"/>
                </a:solidFill>
                <a:latin typeface="Times New Roman" panose="02020603050405020304" pitchFamily="18" charset="0"/>
                <a:ea typeface="ＭＳ Ｐゴシック" panose="020B0600070205080204" pitchFamily="50" charset="-128"/>
              </a:defRPr>
            </a:lvl3pPr>
            <a:lvl4pPr algn="l" defTabSz="820738">
              <a:defRPr sz="2400">
                <a:solidFill>
                  <a:schemeClr val="tx1"/>
                </a:solidFill>
                <a:latin typeface="Times New Roman" panose="02020603050405020304" pitchFamily="18" charset="0"/>
                <a:ea typeface="ＭＳ Ｐゴシック" panose="020B0600070205080204" pitchFamily="50" charset="-128"/>
              </a:defRPr>
            </a:lvl4pPr>
            <a:lvl5pPr algn="l" defTabSz="820738">
              <a:defRPr sz="2400">
                <a:solidFill>
                  <a:schemeClr val="tx1"/>
                </a:solidFill>
                <a:latin typeface="Times New Roman" panose="02020603050405020304" pitchFamily="18" charset="0"/>
                <a:ea typeface="ＭＳ Ｐゴシック" panose="020B0600070205080204" pitchFamily="50" charset="-128"/>
              </a:defRPr>
            </a:lvl5pPr>
            <a:lvl6pPr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ja-JP" sz="4000" dirty="0">
                <a:solidFill>
                  <a:srgbClr val="00004A"/>
                </a:solidFill>
                <a:latin typeface="HGP明朝B" panose="02020800000000000000" pitchFamily="18" charset="-128"/>
                <a:ea typeface="HGP明朝B" panose="02020800000000000000" pitchFamily="18" charset="-128"/>
              </a:rPr>
              <a:t>いまどきはやらないよね。（笑）</a:t>
            </a:r>
          </a:p>
        </p:txBody>
      </p:sp>
    </p:spTree>
  </p:cSld>
  <p:clrMapOvr>
    <a:masterClrMapping/>
  </p:clrMapOvr>
  <p:transition spd="med">
    <p:random/>
    <p:sndAc>
      <p:stSnd>
        <p:snd r:embed="rId2"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ACE3370C-9AC3-4E3C-AC13-66EF334969C0}"/>
              </a:ext>
            </a:extLst>
          </p:cNvPr>
          <p:cNvSpPr txBox="1">
            <a:spLocks noChangeArrowheads="1"/>
          </p:cNvSpPr>
          <p:nvPr/>
        </p:nvSpPr>
        <p:spPr bwMode="auto">
          <a:xfrm>
            <a:off x="76200" y="-95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dirty="0">
              <a:solidFill>
                <a:schemeClr val="accent2"/>
              </a:solidFill>
              <a:latin typeface="HGP明朝B" panose="02020800000000000000" pitchFamily="18" charset="-128"/>
              <a:ea typeface="HGP明朝B" panose="02020800000000000000" pitchFamily="18" charset="-128"/>
            </a:endParaRPr>
          </a:p>
        </p:txBody>
      </p:sp>
      <p:sp>
        <p:nvSpPr>
          <p:cNvPr id="53251" name="Rectangle 3">
            <a:extLst>
              <a:ext uri="{FF2B5EF4-FFF2-40B4-BE49-F238E27FC236}">
                <a16:creationId xmlns:a16="http://schemas.microsoft.com/office/drawing/2014/main" id="{FF7C6CE9-209A-46AB-A35B-3808F63FF8AD}"/>
              </a:ext>
            </a:extLst>
          </p:cNvPr>
          <p:cNvSpPr>
            <a:spLocks noGrp="1" noChangeArrowheads="1"/>
          </p:cNvSpPr>
          <p:nvPr>
            <p:ph type="title"/>
          </p:nvPr>
        </p:nvSpPr>
        <p:spPr>
          <a:xfrm>
            <a:off x="323850" y="2781300"/>
            <a:ext cx="8345488" cy="782638"/>
          </a:xfrm>
        </p:spPr>
        <p:txBody>
          <a:bodyPr/>
          <a:lstStyle/>
          <a:p>
            <a:r>
              <a:rPr lang="ja-JP" altLang="ja-JP" sz="6600" dirty="0">
                <a:effectLst/>
                <a:latin typeface="HGP明朝B" panose="02020800000000000000" pitchFamily="18" charset="-128"/>
                <a:ea typeface="HGP明朝B" panose="02020800000000000000" pitchFamily="18" charset="-128"/>
              </a:rPr>
              <a:t>ITが普通にある時代の</a:t>
            </a:r>
            <a:br>
              <a:rPr lang="ja-JP" altLang="ja-JP" sz="6600" dirty="0">
                <a:effectLst/>
                <a:latin typeface="HGP明朝B" panose="02020800000000000000" pitchFamily="18" charset="-128"/>
                <a:ea typeface="HGP明朝B" panose="02020800000000000000" pitchFamily="18" charset="-128"/>
              </a:rPr>
            </a:br>
            <a:r>
              <a:rPr lang="ja-JP" altLang="ja-JP" sz="6600" dirty="0">
                <a:effectLst/>
                <a:latin typeface="HGP明朝B" panose="02020800000000000000" pitchFamily="18" charset="-128"/>
                <a:ea typeface="HGP明朝B" panose="02020800000000000000" pitchFamily="18" charset="-128"/>
              </a:rPr>
              <a:t>信頼</a:t>
            </a:r>
            <a:br>
              <a:rPr lang="ja-JP" altLang="ja-JP" sz="6600" dirty="0">
                <a:effectLst/>
                <a:latin typeface="HGP明朝B" panose="02020800000000000000" pitchFamily="18" charset="-128"/>
                <a:ea typeface="HGP明朝B" panose="02020800000000000000" pitchFamily="18" charset="-128"/>
              </a:rPr>
            </a:br>
            <a:r>
              <a:rPr lang="ja-JP" altLang="ja-JP" sz="6600" dirty="0">
                <a:effectLst/>
                <a:latin typeface="HGP明朝B" panose="02020800000000000000" pitchFamily="18" charset="-128"/>
                <a:ea typeface="HGP明朝B" panose="02020800000000000000" pitchFamily="18" charset="-128"/>
              </a:rPr>
              <a:t>とはなにか</a:t>
            </a:r>
          </a:p>
        </p:txBody>
      </p:sp>
    </p:spTree>
  </p:cSld>
  <p:clrMapOvr>
    <a:masterClrMapping/>
  </p:clrMapOvr>
  <p:transition spd="med">
    <p:random/>
    <p:sndAc>
      <p:stSnd>
        <p:snd r:embed="rId2"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54BA31A-87AE-401D-951B-6D0B397D4908}"/>
              </a:ext>
            </a:extLst>
          </p:cNvPr>
          <p:cNvSpPr>
            <a:spLocks noChangeArrowheads="1"/>
          </p:cNvSpPr>
          <p:nvPr/>
        </p:nvSpPr>
        <p:spPr bwMode="auto">
          <a:xfrm>
            <a:off x="2133600" y="3322638"/>
            <a:ext cx="5181600" cy="563562"/>
          </a:xfrm>
          <a:prstGeom prst="rect">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Webのネットワーク的な特徴 </a:t>
            </a:r>
          </a:p>
        </p:txBody>
      </p:sp>
      <p:sp>
        <p:nvSpPr>
          <p:cNvPr id="54275" name="Rectangle 3">
            <a:extLst>
              <a:ext uri="{FF2B5EF4-FFF2-40B4-BE49-F238E27FC236}">
                <a16:creationId xmlns:a16="http://schemas.microsoft.com/office/drawing/2014/main" id="{CDFAF097-0D55-40A9-84EF-17AF8C31E992}"/>
              </a:ext>
            </a:extLst>
          </p:cNvPr>
          <p:cNvSpPr>
            <a:spLocks noChangeArrowheads="1"/>
          </p:cNvSpPr>
          <p:nvPr/>
        </p:nvSpPr>
        <p:spPr bwMode="auto">
          <a:xfrm>
            <a:off x="2133600" y="2438400"/>
            <a:ext cx="5181600" cy="884238"/>
          </a:xfrm>
          <a:prstGeom prst="rect">
            <a:avLst/>
          </a:prstGeom>
          <a:solidFill>
            <a:schemeClr val="tx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2400" dirty="0">
              <a:solidFill>
                <a:schemeClr val="accent1"/>
              </a:solidFill>
              <a:latin typeface="HGP明朝B" panose="02020800000000000000" pitchFamily="18" charset="-128"/>
              <a:ea typeface="HGP明朝B" panose="02020800000000000000" pitchFamily="18" charset="-128"/>
            </a:endParaRPr>
          </a:p>
        </p:txBody>
      </p:sp>
      <p:sp>
        <p:nvSpPr>
          <p:cNvPr id="54276" name="Rectangle 4">
            <a:extLst>
              <a:ext uri="{FF2B5EF4-FFF2-40B4-BE49-F238E27FC236}">
                <a16:creationId xmlns:a16="http://schemas.microsoft.com/office/drawing/2014/main" id="{7A86A7D7-84AA-404F-BACE-78DD77102387}"/>
              </a:ext>
            </a:extLst>
          </p:cNvPr>
          <p:cNvSpPr>
            <a:spLocks noGrp="1" noChangeArrowheads="1"/>
          </p:cNvSpPr>
          <p:nvPr>
            <p:ph type="title"/>
          </p:nvPr>
        </p:nvSpPr>
        <p:spPr>
          <a:xfrm>
            <a:off x="2133600" y="2540000"/>
            <a:ext cx="5181600" cy="782638"/>
          </a:xfrm>
          <a:noFill/>
          <a:ln/>
        </p:spPr>
        <p:txBody>
          <a:bodyPr/>
          <a:lstStyle/>
          <a:p>
            <a:r>
              <a:rPr lang="ja-JP" altLang="ja-JP" sz="3200" dirty="0">
                <a:solidFill>
                  <a:schemeClr val="bg1"/>
                </a:solidFill>
                <a:effectLst/>
                <a:latin typeface="HGP明朝B" panose="02020800000000000000" pitchFamily="18" charset="-128"/>
                <a:ea typeface="HGP明朝B" panose="02020800000000000000" pitchFamily="18" charset="-128"/>
              </a:rPr>
              <a:t>ITが普通にある時代</a:t>
            </a:r>
          </a:p>
        </p:txBody>
      </p:sp>
      <p:sp>
        <p:nvSpPr>
          <p:cNvPr id="54277" name="Rectangle 5">
            <a:extLst>
              <a:ext uri="{FF2B5EF4-FFF2-40B4-BE49-F238E27FC236}">
                <a16:creationId xmlns:a16="http://schemas.microsoft.com/office/drawing/2014/main" id="{79DD465F-3EED-4336-8082-BD9B4A7C1D98}"/>
              </a:ext>
            </a:extLst>
          </p:cNvPr>
          <p:cNvSpPr>
            <a:spLocks noChangeArrowheads="1"/>
          </p:cNvSpPr>
          <p:nvPr/>
        </p:nvSpPr>
        <p:spPr bwMode="auto">
          <a:xfrm>
            <a:off x="457200" y="366713"/>
            <a:ext cx="43068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nchor="ctr"/>
          <a:lstStyle>
            <a:lvl1pPr algn="l" defTabSz="820738">
              <a:defRPr sz="2400">
                <a:solidFill>
                  <a:schemeClr val="tx1"/>
                </a:solidFill>
                <a:latin typeface="Times New Roman" panose="02020603050405020304" pitchFamily="18" charset="0"/>
                <a:ea typeface="ＭＳ Ｐゴシック" panose="020B0600070205080204" pitchFamily="50" charset="-128"/>
              </a:defRPr>
            </a:lvl1pPr>
            <a:lvl2pPr algn="l" defTabSz="820738">
              <a:defRPr sz="2400">
                <a:solidFill>
                  <a:schemeClr val="tx1"/>
                </a:solidFill>
                <a:latin typeface="Times New Roman" panose="02020603050405020304" pitchFamily="18" charset="0"/>
                <a:ea typeface="ＭＳ Ｐゴシック" panose="020B0600070205080204" pitchFamily="50" charset="-128"/>
              </a:defRPr>
            </a:lvl2pPr>
            <a:lvl3pPr algn="l" defTabSz="820738">
              <a:defRPr sz="2400">
                <a:solidFill>
                  <a:schemeClr val="tx1"/>
                </a:solidFill>
                <a:latin typeface="Times New Roman" panose="02020603050405020304" pitchFamily="18" charset="0"/>
                <a:ea typeface="ＭＳ Ｐゴシック" panose="020B0600070205080204" pitchFamily="50" charset="-128"/>
              </a:defRPr>
            </a:lvl3pPr>
            <a:lvl4pPr algn="l" defTabSz="820738">
              <a:defRPr sz="2400">
                <a:solidFill>
                  <a:schemeClr val="tx1"/>
                </a:solidFill>
                <a:latin typeface="Times New Roman" panose="02020603050405020304" pitchFamily="18" charset="0"/>
                <a:ea typeface="ＭＳ Ｐゴシック" panose="020B0600070205080204" pitchFamily="50" charset="-128"/>
              </a:defRPr>
            </a:lvl4pPr>
            <a:lvl5pPr algn="l" defTabSz="820738">
              <a:defRPr sz="2400">
                <a:solidFill>
                  <a:schemeClr val="tx1"/>
                </a:solidFill>
                <a:latin typeface="Times New Roman" panose="02020603050405020304" pitchFamily="18" charset="0"/>
                <a:ea typeface="ＭＳ Ｐゴシック" panose="020B0600070205080204" pitchFamily="50" charset="-128"/>
              </a:defRPr>
            </a:lvl5pPr>
            <a:lvl6pPr marL="4572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9144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13716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1828800" defTabSz="820738"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endParaRPr lang="ja-JP" altLang="ja-JP" sz="3200" dirty="0">
              <a:solidFill>
                <a:srgbClr val="00004A"/>
              </a:solidFill>
              <a:effectLst>
                <a:outerShdw blurRad="38100" dist="38100" dir="2700000" algn="tl">
                  <a:srgbClr val="C0C0C0"/>
                </a:outerShdw>
              </a:effectLst>
              <a:ea typeface="HGPｺﾞｼｯｸM" panose="020B0600000000000000" pitchFamily="50" charset="-128"/>
            </a:endParaRPr>
          </a:p>
        </p:txBody>
      </p:sp>
    </p:spTree>
  </p:cSld>
  <p:clrMapOvr>
    <a:masterClrMapping/>
  </p:clrMapOvr>
  <p:transition spd="med">
    <p:random/>
    <p:sndAc>
      <p:stSnd>
        <p:snd r:embed="rId3" name="camera.wav"/>
      </p:stSnd>
    </p:sndAc>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802DDF5-D0C8-4E6B-880B-69E91E434A92}"/>
              </a:ext>
            </a:extLst>
          </p:cNvPr>
          <p:cNvSpPr>
            <a:spLocks noGrp="1" noChangeArrowheads="1"/>
          </p:cNvSpPr>
          <p:nvPr>
            <p:ph type="title"/>
          </p:nvPr>
        </p:nvSpPr>
        <p:spPr>
          <a:xfrm>
            <a:off x="539750" y="203200"/>
            <a:ext cx="8208963" cy="561975"/>
          </a:xfrm>
        </p:spPr>
        <p:txBody>
          <a:bodyPr/>
          <a:lstStyle/>
          <a:p>
            <a:r>
              <a:rPr lang="ja-JP" altLang="ja-JP" sz="4000" dirty="0">
                <a:solidFill>
                  <a:schemeClr val="tx1"/>
                </a:solidFill>
                <a:effectLst/>
                <a:latin typeface="HGP明朝B" panose="02020800000000000000" pitchFamily="18" charset="-128"/>
                <a:ea typeface="HGP明朝B" panose="02020800000000000000" pitchFamily="18" charset="-128"/>
              </a:rPr>
              <a:t>インターネットの精神文化</a:t>
            </a:r>
          </a:p>
        </p:txBody>
      </p:sp>
      <p:sp>
        <p:nvSpPr>
          <p:cNvPr id="56323" name="Rectangle 3">
            <a:extLst>
              <a:ext uri="{FF2B5EF4-FFF2-40B4-BE49-F238E27FC236}">
                <a16:creationId xmlns:a16="http://schemas.microsoft.com/office/drawing/2014/main" id="{709DA814-36EE-48ED-A53A-2711A7082A1E}"/>
              </a:ext>
            </a:extLst>
          </p:cNvPr>
          <p:cNvSpPr>
            <a:spLocks noChangeArrowheads="1"/>
          </p:cNvSpPr>
          <p:nvPr/>
        </p:nvSpPr>
        <p:spPr bwMode="auto">
          <a:xfrm>
            <a:off x="596900" y="1196975"/>
            <a:ext cx="5846763"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ja-JP" altLang="ja-JP" sz="4800" dirty="0">
                <a:solidFill>
                  <a:schemeClr val="tx1"/>
                </a:solidFill>
                <a:latin typeface="HGP明朝B" panose="02020800000000000000" pitchFamily="18" charset="-128"/>
                <a:ea typeface="HGP明朝B" panose="02020800000000000000" pitchFamily="18" charset="-128"/>
              </a:rPr>
              <a:t>自発性（ボランティア）</a:t>
            </a:r>
          </a:p>
          <a:p>
            <a:pPr algn="l"/>
            <a:r>
              <a:rPr lang="ja-JP" altLang="ja-JP" sz="4800" dirty="0">
                <a:solidFill>
                  <a:schemeClr val="tx1"/>
                </a:solidFill>
                <a:latin typeface="HGP明朝B" panose="02020800000000000000" pitchFamily="18" charset="-128"/>
                <a:ea typeface="HGP明朝B" panose="02020800000000000000" pitchFamily="18" charset="-128"/>
              </a:rPr>
              <a:t>草の根（グラスルーツ）</a:t>
            </a:r>
          </a:p>
          <a:p>
            <a:pPr algn="l"/>
            <a:r>
              <a:rPr lang="ja-JP" altLang="ja-JP" sz="4800" dirty="0">
                <a:solidFill>
                  <a:schemeClr val="tx1"/>
                </a:solidFill>
                <a:latin typeface="HGP明朝B" panose="02020800000000000000" pitchFamily="18" charset="-128"/>
                <a:ea typeface="HGP明朝B" panose="02020800000000000000" pitchFamily="18" charset="-128"/>
              </a:rPr>
              <a:t>開放系（オープン） </a:t>
            </a:r>
          </a:p>
        </p:txBody>
      </p:sp>
      <p:sp>
        <p:nvSpPr>
          <p:cNvPr id="56324" name="Rectangle 4">
            <a:extLst>
              <a:ext uri="{FF2B5EF4-FFF2-40B4-BE49-F238E27FC236}">
                <a16:creationId xmlns:a16="http://schemas.microsoft.com/office/drawing/2014/main" id="{297450FE-4554-46A0-ABE2-31DCF39C3CA9}"/>
              </a:ext>
            </a:extLst>
          </p:cNvPr>
          <p:cNvSpPr>
            <a:spLocks noChangeArrowheads="1"/>
          </p:cNvSpPr>
          <p:nvPr/>
        </p:nvSpPr>
        <p:spPr bwMode="auto">
          <a:xfrm>
            <a:off x="684213" y="4192588"/>
            <a:ext cx="7097712"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r>
              <a:rPr lang="ja-JP" altLang="ja-JP" sz="3600" dirty="0">
                <a:solidFill>
                  <a:schemeClr val="tx1"/>
                </a:solidFill>
                <a:latin typeface="HGP明朝B" panose="02020800000000000000" pitchFamily="18" charset="-128"/>
                <a:ea typeface="HGP明朝B" panose="02020800000000000000" pitchFamily="18" charset="-128"/>
              </a:rPr>
              <a:t>カルフォルニア・イデオロギー</a:t>
            </a:r>
          </a:p>
          <a:p>
            <a:pPr algn="l"/>
            <a:r>
              <a:rPr lang="ja-JP" altLang="ja-JP" sz="3600" dirty="0">
                <a:solidFill>
                  <a:schemeClr val="tx1"/>
                </a:solidFill>
                <a:latin typeface="HGP明朝B" panose="02020800000000000000" pitchFamily="18" charset="-128"/>
                <a:ea typeface="HGP明朝B" panose="02020800000000000000" pitchFamily="18" charset="-128"/>
              </a:rPr>
              <a:t>　</a:t>
            </a:r>
            <a:r>
              <a:rPr lang="ja-JP" altLang="ja-JP" sz="2800" dirty="0">
                <a:solidFill>
                  <a:schemeClr val="tx1"/>
                </a:solidFill>
                <a:latin typeface="HGP明朝B" panose="02020800000000000000" pitchFamily="18" charset="-128"/>
                <a:ea typeface="HGP明朝B" panose="02020800000000000000" pitchFamily="18" charset="-128"/>
              </a:rPr>
              <a:t>・反体制的イデオロギー</a:t>
            </a:r>
          </a:p>
          <a:p>
            <a:pPr algn="l"/>
            <a:r>
              <a:rPr lang="ja-JP" altLang="ja-JP" sz="2800" dirty="0">
                <a:solidFill>
                  <a:schemeClr val="tx1"/>
                </a:solidFill>
                <a:latin typeface="HGP明朝B" panose="02020800000000000000" pitchFamily="18" charset="-128"/>
                <a:ea typeface="HGP明朝B" panose="02020800000000000000" pitchFamily="18" charset="-128"/>
              </a:rPr>
              <a:t>　・資本主義のゲームを全肯定するリバタリアン</a:t>
            </a:r>
          </a:p>
          <a:p>
            <a:pPr algn="l"/>
            <a:r>
              <a:rPr lang="ja-JP" altLang="ja-JP" sz="2800" dirty="0">
                <a:solidFill>
                  <a:schemeClr val="tx1"/>
                </a:solidFill>
                <a:latin typeface="HGP明朝B" panose="02020800000000000000" pitchFamily="18" charset="-128"/>
                <a:ea typeface="HGP明朝B" panose="02020800000000000000" pitchFamily="18" charset="-128"/>
              </a:rPr>
              <a:t>　・無邪気な技術信仰</a:t>
            </a:r>
          </a:p>
        </p:txBody>
      </p:sp>
    </p:spTree>
  </p:cSld>
  <p:clrMapOvr>
    <a:masterClrMapping/>
  </p:clrMapOvr>
  <p:transition spd="med">
    <p:sndAc>
      <p:stSnd>
        <p:snd r:embed="rId2"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8399BEB-179D-4C70-8A59-73BE82B4CFF2}"/>
              </a:ext>
            </a:extLst>
          </p:cNvPr>
          <p:cNvSpPr>
            <a:spLocks noGrp="1" noChangeArrowheads="1"/>
          </p:cNvSpPr>
          <p:nvPr>
            <p:ph type="title"/>
          </p:nvPr>
        </p:nvSpPr>
        <p:spPr>
          <a:xfrm>
            <a:off x="323850" y="692150"/>
            <a:ext cx="8208963" cy="561975"/>
          </a:xfrm>
        </p:spPr>
        <p:txBody>
          <a:bodyPr/>
          <a:lstStyle/>
          <a:p>
            <a:r>
              <a:rPr lang="ja-JP" altLang="ja-JP" sz="6000" dirty="0">
                <a:solidFill>
                  <a:schemeClr val="tx1"/>
                </a:solidFill>
                <a:effectLst/>
                <a:latin typeface="HGP明朝B" panose="02020800000000000000" pitchFamily="18" charset="-128"/>
                <a:ea typeface="HGP明朝B" panose="02020800000000000000" pitchFamily="18" charset="-128"/>
              </a:rPr>
              <a:t>IT化の方向性</a:t>
            </a:r>
          </a:p>
        </p:txBody>
      </p:sp>
      <p:sp>
        <p:nvSpPr>
          <p:cNvPr id="57347" name="Rectangle 3">
            <a:extLst>
              <a:ext uri="{FF2B5EF4-FFF2-40B4-BE49-F238E27FC236}">
                <a16:creationId xmlns:a16="http://schemas.microsoft.com/office/drawing/2014/main" id="{35A3C28F-2A64-4FAE-8C35-29EBEAA03B7D}"/>
              </a:ext>
            </a:extLst>
          </p:cNvPr>
          <p:cNvSpPr>
            <a:spLocks noChangeArrowheads="1"/>
          </p:cNvSpPr>
          <p:nvPr/>
        </p:nvSpPr>
        <p:spPr bwMode="auto">
          <a:xfrm>
            <a:off x="401121" y="1816478"/>
            <a:ext cx="828143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lang="ja-JP" altLang="ja-JP" sz="6600" dirty="0">
                <a:solidFill>
                  <a:schemeClr val="tx1"/>
                </a:solidFill>
                <a:latin typeface="HGP明朝B" panose="02020800000000000000" pitchFamily="18" charset="-128"/>
                <a:ea typeface="HGP明朝B" panose="02020800000000000000" pitchFamily="18" charset="-128"/>
              </a:rPr>
              <a:t>コミュニティ</a:t>
            </a:r>
          </a:p>
          <a:p>
            <a:r>
              <a:rPr lang="ja-JP" altLang="ja-JP" sz="6600" dirty="0">
                <a:solidFill>
                  <a:schemeClr val="tx1"/>
                </a:solidFill>
                <a:latin typeface="HGP明朝B" panose="02020800000000000000" pitchFamily="18" charset="-128"/>
                <a:ea typeface="HGP明朝B" panose="02020800000000000000" pitchFamily="18" charset="-128"/>
              </a:rPr>
              <a:t>と</a:t>
            </a:r>
          </a:p>
          <a:p>
            <a:r>
              <a:rPr lang="ja-JP" altLang="ja-JP" sz="6600" dirty="0">
                <a:solidFill>
                  <a:schemeClr val="tx1"/>
                </a:solidFill>
                <a:latin typeface="HGP明朝B" panose="02020800000000000000" pitchFamily="18" charset="-128"/>
                <a:ea typeface="HGP明朝B" panose="02020800000000000000" pitchFamily="18" charset="-128"/>
              </a:rPr>
              <a:t>パーソナライゼーション</a:t>
            </a:r>
          </a:p>
        </p:txBody>
      </p:sp>
    </p:spTree>
  </p:cSld>
  <p:clrMapOvr>
    <a:masterClrMapping/>
  </p:clrMapOvr>
  <p:transition spd="med">
    <p:sndAc>
      <p:stSnd>
        <p:snd r:embed="rId2" name="CAMERA.WAV"/>
      </p:stSnd>
    </p:sndAc>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67C3A74-910A-4803-A294-37EC5F07F3EF}"/>
              </a:ext>
            </a:extLst>
          </p:cNvPr>
          <p:cNvSpPr>
            <a:spLocks noGrp="1" noChangeArrowheads="1"/>
          </p:cNvSpPr>
          <p:nvPr>
            <p:ph type="title"/>
          </p:nvPr>
        </p:nvSpPr>
        <p:spPr>
          <a:xfrm>
            <a:off x="684213" y="115888"/>
            <a:ext cx="7850187" cy="561975"/>
          </a:xfrm>
        </p:spPr>
        <p:txBody>
          <a:bodyPr/>
          <a:lstStyle/>
          <a:p>
            <a:r>
              <a:rPr lang="ja-JP" altLang="ja-JP" sz="4000" dirty="0">
                <a:solidFill>
                  <a:schemeClr val="tx1"/>
                </a:solidFill>
                <a:effectLst/>
                <a:latin typeface="HGPﾌﾞｰｹ" pitchFamily="2" charset="-128"/>
                <a:ea typeface="HGPﾌﾞｰｹ" pitchFamily="2" charset="-128"/>
              </a:rPr>
              <a:t>コミュニティ（mixi）</a:t>
            </a:r>
          </a:p>
        </p:txBody>
      </p:sp>
      <p:pic>
        <p:nvPicPr>
          <p:cNvPr id="58371" name="Picture 3" descr="mixi01">
            <a:extLst>
              <a:ext uri="{FF2B5EF4-FFF2-40B4-BE49-F238E27FC236}">
                <a16:creationId xmlns:a16="http://schemas.microsoft.com/office/drawing/2014/main" id="{DDF24701-9D27-4534-9ACA-31045CC5A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3125"/>
            <a:ext cx="914400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7935025-96BC-4646-B3F7-E869F6009CD3}"/>
              </a:ext>
            </a:extLst>
          </p:cNvPr>
          <p:cNvSpPr>
            <a:spLocks noGrp="1" noChangeArrowheads="1"/>
          </p:cNvSpPr>
          <p:nvPr>
            <p:ph type="title"/>
          </p:nvPr>
        </p:nvSpPr>
        <p:spPr>
          <a:xfrm>
            <a:off x="684213" y="115888"/>
            <a:ext cx="7850187" cy="561975"/>
          </a:xfrm>
        </p:spPr>
        <p:txBody>
          <a:bodyPr/>
          <a:lstStyle/>
          <a:p>
            <a:r>
              <a:rPr lang="ja-JP" altLang="ja-JP" sz="4000" dirty="0">
                <a:solidFill>
                  <a:schemeClr val="tx1"/>
                </a:solidFill>
                <a:effectLst/>
                <a:latin typeface="HGPﾌﾞｰｹ" pitchFamily="2" charset="-128"/>
                <a:ea typeface="HGPﾌﾞｰｹ" pitchFamily="2" charset="-128"/>
              </a:rPr>
              <a:t>パーソナライゼーション</a:t>
            </a:r>
          </a:p>
        </p:txBody>
      </p:sp>
      <p:pic>
        <p:nvPicPr>
          <p:cNvPr id="59395" name="Picture 3" descr="yahoo01">
            <a:extLst>
              <a:ext uri="{FF2B5EF4-FFF2-40B4-BE49-F238E27FC236}">
                <a16:creationId xmlns:a16="http://schemas.microsoft.com/office/drawing/2014/main" id="{BE95806F-1F36-4733-A42E-C9CD50CC6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812800"/>
            <a:ext cx="9178925"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Ovr>
    <a:masterClrMapping/>
  </p:clrMapOvr>
  <p:transition spd="med">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Oval 2">
            <a:extLst>
              <a:ext uri="{FF2B5EF4-FFF2-40B4-BE49-F238E27FC236}">
                <a16:creationId xmlns:a16="http://schemas.microsoft.com/office/drawing/2014/main" id="{3295086D-8F35-4E99-B7A2-7D7944BF8767}"/>
              </a:ext>
            </a:extLst>
          </p:cNvPr>
          <p:cNvSpPr>
            <a:spLocks noChangeArrowheads="1"/>
          </p:cNvSpPr>
          <p:nvPr/>
        </p:nvSpPr>
        <p:spPr bwMode="auto">
          <a:xfrm>
            <a:off x="4356100" y="1539875"/>
            <a:ext cx="4240213" cy="2105025"/>
          </a:xfrm>
          <a:prstGeom prst="ellipse">
            <a:avLst/>
          </a:prstGeom>
          <a:noFill/>
          <a:ln>
            <a:noFill/>
          </a:ln>
          <a:effectLst/>
          <a:extLst>
            <a:ext uri="{909E8E84-426E-40DD-AFC4-6F175D3DCCD1}">
              <a14:hiddenFill xmlns:a14="http://schemas.microsoft.com/office/drawing/2010/main">
                <a:solidFill>
                  <a:srgbClr val="FFFBAD"/>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第Ⅰ象限</a:t>
            </a:r>
          </a:p>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グローバル指向</a:t>
            </a:r>
          </a:p>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＋コミュニティ指向</a:t>
            </a:r>
          </a:p>
        </p:txBody>
      </p:sp>
      <p:sp>
        <p:nvSpPr>
          <p:cNvPr id="60419" name="Oval 3">
            <a:extLst>
              <a:ext uri="{FF2B5EF4-FFF2-40B4-BE49-F238E27FC236}">
                <a16:creationId xmlns:a16="http://schemas.microsoft.com/office/drawing/2014/main" id="{C4914CE4-131B-4C7F-8CD6-C5A15F5C7F22}"/>
              </a:ext>
            </a:extLst>
          </p:cNvPr>
          <p:cNvSpPr>
            <a:spLocks noChangeArrowheads="1"/>
          </p:cNvSpPr>
          <p:nvPr/>
        </p:nvSpPr>
        <p:spPr bwMode="auto">
          <a:xfrm>
            <a:off x="250825" y="3916363"/>
            <a:ext cx="4537075" cy="2105025"/>
          </a:xfrm>
          <a:prstGeom prst="ellipse">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第Ⅳ象限</a:t>
            </a:r>
          </a:p>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ノングローバル指向</a:t>
            </a:r>
          </a:p>
          <a:p>
            <a:pPr>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＋ノンコミュニティ指向</a:t>
            </a:r>
          </a:p>
        </p:txBody>
      </p:sp>
      <p:sp>
        <p:nvSpPr>
          <p:cNvPr id="60420" name="Text Box 4">
            <a:extLst>
              <a:ext uri="{FF2B5EF4-FFF2-40B4-BE49-F238E27FC236}">
                <a16:creationId xmlns:a16="http://schemas.microsoft.com/office/drawing/2014/main" id="{24B7C144-8ED6-49E6-B127-47FFD422BD03}"/>
              </a:ext>
            </a:extLst>
          </p:cNvPr>
          <p:cNvSpPr txBox="1">
            <a:spLocks noChangeArrowheads="1"/>
          </p:cNvSpPr>
          <p:nvPr/>
        </p:nvSpPr>
        <p:spPr bwMode="auto">
          <a:xfrm>
            <a:off x="2339975" y="981075"/>
            <a:ext cx="4537075"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グローバル</a:t>
            </a:r>
          </a:p>
        </p:txBody>
      </p:sp>
      <p:sp>
        <p:nvSpPr>
          <p:cNvPr id="60421" name="Text Box 5">
            <a:extLst>
              <a:ext uri="{FF2B5EF4-FFF2-40B4-BE49-F238E27FC236}">
                <a16:creationId xmlns:a16="http://schemas.microsoft.com/office/drawing/2014/main" id="{71BA357C-4763-4ED8-AE77-583C038B39CA}"/>
              </a:ext>
            </a:extLst>
          </p:cNvPr>
          <p:cNvSpPr txBox="1">
            <a:spLocks noChangeArrowheads="1"/>
          </p:cNvSpPr>
          <p:nvPr/>
        </p:nvSpPr>
        <p:spPr bwMode="auto">
          <a:xfrm>
            <a:off x="8384211" y="1700213"/>
            <a:ext cx="572464" cy="4151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nSpc>
                <a:spcPct val="90000"/>
              </a:lnSpc>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コミュニティ</a:t>
            </a:r>
          </a:p>
        </p:txBody>
      </p:sp>
      <p:sp>
        <p:nvSpPr>
          <p:cNvPr id="60422" name="Oval 6">
            <a:extLst>
              <a:ext uri="{FF2B5EF4-FFF2-40B4-BE49-F238E27FC236}">
                <a16:creationId xmlns:a16="http://schemas.microsoft.com/office/drawing/2014/main" id="{2D063FD3-F9A4-4E72-9C9E-AC93A383CF65}"/>
              </a:ext>
            </a:extLst>
          </p:cNvPr>
          <p:cNvSpPr>
            <a:spLocks noChangeArrowheads="1"/>
          </p:cNvSpPr>
          <p:nvPr/>
        </p:nvSpPr>
        <p:spPr bwMode="auto">
          <a:xfrm>
            <a:off x="990600" y="1557338"/>
            <a:ext cx="3221038" cy="2105025"/>
          </a:xfrm>
          <a:prstGeom prst="ellipse">
            <a:avLst/>
          </a:prstGeom>
          <a:noFill/>
          <a:ln>
            <a:noFill/>
          </a:ln>
          <a:effectLst/>
          <a:extLst>
            <a:ext uri="{909E8E84-426E-40DD-AFC4-6F175D3DCCD1}">
              <a14:hiddenFill xmlns:a14="http://schemas.microsoft.com/office/drawing/2010/main">
                <a:solidFill>
                  <a:schemeClr val="bg2">
                    <a:alpha val="50000"/>
                  </a:schemeClr>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第Ⅲ象限</a:t>
            </a:r>
          </a:p>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グローバル指向</a:t>
            </a:r>
          </a:p>
          <a:p>
            <a:pPr>
              <a:spcBef>
                <a:spcPct val="50000"/>
              </a:spcBef>
              <a:buClr>
                <a:srgbClr val="008000"/>
              </a:buClr>
              <a:buSzPct val="90000"/>
              <a:buFont typeface="Monotype Sorts" pitchFamily="2" charset="2"/>
              <a:buNone/>
            </a:pPr>
            <a:endParaRPr lang="ja-JP" altLang="ja-JP" sz="2800" dirty="0">
              <a:solidFill>
                <a:schemeClr val="tx1"/>
              </a:solidFill>
              <a:latin typeface="HGP明朝B" panose="02020800000000000000" pitchFamily="18" charset="-128"/>
              <a:ea typeface="HGP明朝B" panose="02020800000000000000" pitchFamily="18" charset="-128"/>
            </a:endParaRPr>
          </a:p>
        </p:txBody>
      </p:sp>
      <p:sp>
        <p:nvSpPr>
          <p:cNvPr id="60423" name="Rectangle 7">
            <a:extLst>
              <a:ext uri="{FF2B5EF4-FFF2-40B4-BE49-F238E27FC236}">
                <a16:creationId xmlns:a16="http://schemas.microsoft.com/office/drawing/2014/main" id="{97548525-488E-43FC-B829-8B84F934B7F4}"/>
              </a:ext>
            </a:extLst>
          </p:cNvPr>
          <p:cNvSpPr>
            <a:spLocks noChangeArrowheads="1"/>
          </p:cNvSpPr>
          <p:nvPr/>
        </p:nvSpPr>
        <p:spPr bwMode="auto">
          <a:xfrm>
            <a:off x="1763713" y="6453188"/>
            <a:ext cx="741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ja-JP" sz="1400" dirty="0">
                <a:solidFill>
                  <a:schemeClr val="tx1"/>
                </a:solidFill>
                <a:latin typeface="HGP明朝B" panose="02020800000000000000" pitchFamily="18" charset="-128"/>
                <a:ea typeface="HGP明朝B" panose="02020800000000000000" pitchFamily="18" charset="-128"/>
              </a:rPr>
              <a:t> </a:t>
            </a:r>
            <a:r>
              <a:rPr lang="ja-JP" altLang="ja-JP" sz="1400" dirty="0">
                <a:solidFill>
                  <a:schemeClr val="tx1"/>
                </a:solidFill>
                <a:latin typeface="HGP明朝B" panose="02020800000000000000" pitchFamily="18" charset="-128"/>
                <a:ea typeface="HGP明朝B" panose="02020800000000000000" pitchFamily="18" charset="-128"/>
                <a:hlinkClick r:id="rId3"/>
              </a:rPr>
              <a:t>新版 コミュニティ・ソリューション</a:t>
            </a:r>
            <a:r>
              <a:rPr lang="ja-JP" altLang="ja-JP" sz="1400" dirty="0">
                <a:solidFill>
                  <a:schemeClr val="tx1"/>
                </a:solidFill>
                <a:latin typeface="HGP明朝B" panose="02020800000000000000" pitchFamily="18" charset="-128"/>
                <a:ea typeface="HGP明朝B" panose="02020800000000000000" pitchFamily="18" charset="-128"/>
              </a:rPr>
              <a:t>　金子郁容（著）　2002年4月20日　岩波書店 p85 の表を修正</a:t>
            </a:r>
          </a:p>
        </p:txBody>
      </p:sp>
      <p:sp>
        <p:nvSpPr>
          <p:cNvPr id="60424" name="Line 8">
            <a:extLst>
              <a:ext uri="{FF2B5EF4-FFF2-40B4-BE49-F238E27FC236}">
                <a16:creationId xmlns:a16="http://schemas.microsoft.com/office/drawing/2014/main" id="{907E9C16-87DD-4DF1-8861-A07A7748FF3F}"/>
              </a:ext>
            </a:extLst>
          </p:cNvPr>
          <p:cNvSpPr>
            <a:spLocks noChangeShapeType="1"/>
          </p:cNvSpPr>
          <p:nvPr/>
        </p:nvSpPr>
        <p:spPr bwMode="auto">
          <a:xfrm flipV="1">
            <a:off x="4572000" y="1485900"/>
            <a:ext cx="0" cy="4632325"/>
          </a:xfrm>
          <a:prstGeom prst="line">
            <a:avLst/>
          </a:prstGeom>
          <a:noFill/>
          <a:ln w="76200" cmpd="sng">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60425" name="Line 9">
            <a:extLst>
              <a:ext uri="{FF2B5EF4-FFF2-40B4-BE49-F238E27FC236}">
                <a16:creationId xmlns:a16="http://schemas.microsoft.com/office/drawing/2014/main" id="{2A208826-9055-4FA7-A1B8-97CB62C1189D}"/>
              </a:ext>
            </a:extLst>
          </p:cNvPr>
          <p:cNvSpPr>
            <a:spLocks noChangeShapeType="1"/>
          </p:cNvSpPr>
          <p:nvPr/>
        </p:nvSpPr>
        <p:spPr bwMode="auto">
          <a:xfrm>
            <a:off x="746125" y="3789363"/>
            <a:ext cx="7570788" cy="1587"/>
          </a:xfrm>
          <a:prstGeom prst="line">
            <a:avLst/>
          </a:prstGeom>
          <a:noFill/>
          <a:ln w="76200" cmpd="sng">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60426" name="Oval 10">
            <a:extLst>
              <a:ext uri="{FF2B5EF4-FFF2-40B4-BE49-F238E27FC236}">
                <a16:creationId xmlns:a16="http://schemas.microsoft.com/office/drawing/2014/main" id="{DE799829-9B06-46A6-9F90-C69D1DB31C41}"/>
              </a:ext>
            </a:extLst>
          </p:cNvPr>
          <p:cNvSpPr>
            <a:spLocks noChangeArrowheads="1"/>
          </p:cNvSpPr>
          <p:nvPr/>
        </p:nvSpPr>
        <p:spPr bwMode="auto">
          <a:xfrm>
            <a:off x="4859338" y="3987800"/>
            <a:ext cx="3224212" cy="2105025"/>
          </a:xfrm>
          <a:prstGeom prst="ellipse">
            <a:avLst/>
          </a:prstGeom>
          <a:noFill/>
          <a:ln>
            <a:noFill/>
          </a:ln>
          <a:effectLst/>
          <a:extLst>
            <a:ext uri="{909E8E84-426E-40DD-AFC4-6F175D3DCCD1}">
              <a14:hiddenFill xmlns:a14="http://schemas.microsoft.com/office/drawing/2010/main">
                <a:solidFill>
                  <a:srgbClr val="FFFBAD"/>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第Ⅱ象限</a:t>
            </a:r>
          </a:p>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コミュニティ指向</a:t>
            </a:r>
          </a:p>
          <a:p>
            <a:pPr>
              <a:spcBef>
                <a:spcPct val="50000"/>
              </a:spcBef>
              <a:buClr>
                <a:srgbClr val="008000"/>
              </a:buClr>
              <a:buSzPct val="90000"/>
              <a:buFont typeface="Monotype Sorts" pitchFamily="2" charset="2"/>
              <a:buNone/>
            </a:pPr>
            <a:endParaRPr lang="ja-JP" altLang="ja-JP" sz="2800" dirty="0">
              <a:solidFill>
                <a:schemeClr val="tx1"/>
              </a:solidFill>
              <a:latin typeface="HGP明朝B" panose="02020800000000000000" pitchFamily="18" charset="-128"/>
              <a:ea typeface="HGP明朝B" panose="02020800000000000000" pitchFamily="18" charset="-128"/>
            </a:endParaRPr>
          </a:p>
        </p:txBody>
      </p:sp>
      <p:sp>
        <p:nvSpPr>
          <p:cNvPr id="60427" name="AutoShape 11">
            <a:extLst>
              <a:ext uri="{FF2B5EF4-FFF2-40B4-BE49-F238E27FC236}">
                <a16:creationId xmlns:a16="http://schemas.microsoft.com/office/drawing/2014/main" id="{1CEFBA81-7639-4F9E-8AA8-721FE43104E5}"/>
              </a:ext>
            </a:extLst>
          </p:cNvPr>
          <p:cNvSpPr>
            <a:spLocks noChangeArrowheads="1"/>
          </p:cNvSpPr>
          <p:nvPr/>
        </p:nvSpPr>
        <p:spPr bwMode="auto">
          <a:xfrm>
            <a:off x="179388" y="5516563"/>
            <a:ext cx="1463675" cy="1262062"/>
          </a:xfrm>
          <a:prstGeom prst="wedgeEllipseCallout">
            <a:avLst>
              <a:gd name="adj1" fmla="val 34597"/>
              <a:gd name="adj2" fmla="val -54653"/>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spcBef>
                <a:spcPct val="50000"/>
              </a:spcBef>
              <a:buClr>
                <a:srgbClr val="008000"/>
              </a:buClr>
              <a:buSzPct val="90000"/>
              <a:buFont typeface="Monotype Sorts" pitchFamily="2" charset="2"/>
              <a:buNone/>
            </a:pPr>
            <a:r>
              <a:rPr lang="ja-JP" altLang="ja-JP" sz="2400" dirty="0">
                <a:solidFill>
                  <a:schemeClr val="tx1"/>
                </a:solidFill>
                <a:latin typeface="HGP明朝B" panose="02020800000000000000" pitchFamily="18" charset="-128"/>
                <a:ea typeface="HGP明朝B" panose="02020800000000000000" pitchFamily="18" charset="-128"/>
              </a:rPr>
              <a:t>どぼん</a:t>
            </a:r>
          </a:p>
        </p:txBody>
      </p:sp>
      <p:sp>
        <p:nvSpPr>
          <p:cNvPr id="60428" name="Line 12">
            <a:extLst>
              <a:ext uri="{FF2B5EF4-FFF2-40B4-BE49-F238E27FC236}">
                <a16:creationId xmlns:a16="http://schemas.microsoft.com/office/drawing/2014/main" id="{10C1A56E-ECD6-4D62-A484-92429C7D4F42}"/>
              </a:ext>
            </a:extLst>
          </p:cNvPr>
          <p:cNvSpPr>
            <a:spLocks noChangeShapeType="1"/>
          </p:cNvSpPr>
          <p:nvPr/>
        </p:nvSpPr>
        <p:spPr bwMode="auto">
          <a:xfrm>
            <a:off x="827088" y="4003675"/>
            <a:ext cx="3598862" cy="1873250"/>
          </a:xfrm>
          <a:prstGeom prst="line">
            <a:avLst/>
          </a:prstGeom>
          <a:noFill/>
          <a:ln w="38100" cmpd="sng">
            <a:solidFill>
              <a:srgbClr val="FC2E1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dirty="0">
              <a:latin typeface="HGP明朝B" panose="02020800000000000000" pitchFamily="18" charset="-128"/>
              <a:ea typeface="HGP明朝B" panose="02020800000000000000" pitchFamily="18" charset="-128"/>
            </a:endParaRPr>
          </a:p>
        </p:txBody>
      </p:sp>
      <p:sp>
        <p:nvSpPr>
          <p:cNvPr id="60429" name="Rectangle 13">
            <a:extLst>
              <a:ext uri="{FF2B5EF4-FFF2-40B4-BE49-F238E27FC236}">
                <a16:creationId xmlns:a16="http://schemas.microsoft.com/office/drawing/2014/main" id="{8E45D5AA-D7C4-4B85-8F98-102DF384BB26}"/>
              </a:ext>
            </a:extLst>
          </p:cNvPr>
          <p:cNvSpPr>
            <a:spLocks noGrp="1" noChangeArrowheads="1"/>
          </p:cNvSpPr>
          <p:nvPr>
            <p:ph type="title"/>
          </p:nvPr>
        </p:nvSpPr>
        <p:spPr>
          <a:xfrm>
            <a:off x="250825" y="-15875"/>
            <a:ext cx="8345488" cy="781050"/>
          </a:xfrm>
        </p:spPr>
        <p:txBody>
          <a:bodyPr/>
          <a:lstStyle/>
          <a:p>
            <a:r>
              <a:rPr lang="ja-JP" altLang="ja-JP" sz="4000" dirty="0">
                <a:effectLst/>
                <a:latin typeface="HGP明朝B" panose="02020800000000000000" pitchFamily="18" charset="-128"/>
                <a:ea typeface="HGP明朝B" panose="02020800000000000000" pitchFamily="18" charset="-128"/>
              </a:rPr>
              <a:t>インターネット社会の指向性</a:t>
            </a:r>
          </a:p>
        </p:txBody>
      </p:sp>
      <p:sp>
        <p:nvSpPr>
          <p:cNvPr id="60430" name="Text Box 14">
            <a:extLst>
              <a:ext uri="{FF2B5EF4-FFF2-40B4-BE49-F238E27FC236}">
                <a16:creationId xmlns:a16="http://schemas.microsoft.com/office/drawing/2014/main" id="{A8C3DD7D-BE3A-4854-A881-804FCD68389A}"/>
              </a:ext>
            </a:extLst>
          </p:cNvPr>
          <p:cNvSpPr txBox="1">
            <a:spLocks noChangeArrowheads="1"/>
          </p:cNvSpPr>
          <p:nvPr/>
        </p:nvSpPr>
        <p:spPr bwMode="auto">
          <a:xfrm>
            <a:off x="2266950" y="6048375"/>
            <a:ext cx="4537075"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ローカル</a:t>
            </a:r>
          </a:p>
        </p:txBody>
      </p:sp>
      <p:sp>
        <p:nvSpPr>
          <p:cNvPr id="60431" name="Text Box 15">
            <a:extLst>
              <a:ext uri="{FF2B5EF4-FFF2-40B4-BE49-F238E27FC236}">
                <a16:creationId xmlns:a16="http://schemas.microsoft.com/office/drawing/2014/main" id="{4BAEA341-E726-4077-B488-13343A891531}"/>
              </a:ext>
            </a:extLst>
          </p:cNvPr>
          <p:cNvSpPr txBox="1">
            <a:spLocks noChangeArrowheads="1"/>
          </p:cNvSpPr>
          <p:nvPr/>
        </p:nvSpPr>
        <p:spPr bwMode="auto">
          <a:xfrm>
            <a:off x="111749" y="1628775"/>
            <a:ext cx="572464" cy="415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nSpc>
                <a:spcPct val="90000"/>
              </a:lnSpc>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パーソナル</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28"/>
                                        </p:tgtEl>
                                        <p:attrNameLst>
                                          <p:attrName>style.visibility</p:attrName>
                                        </p:attrNameLst>
                                      </p:cBhvr>
                                      <p:to>
                                        <p:strVal val="visible"/>
                                      </p:to>
                                    </p:set>
                                    <p:animEffect transition="in" filter="wipe(left)">
                                      <p:cBhvr>
                                        <p:cTn id="7" dur="500"/>
                                        <p:tgtEl>
                                          <p:spTgt spid="60428"/>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0427"/>
                                        </p:tgtEl>
                                        <p:attrNameLst>
                                          <p:attrName>style.visibility</p:attrName>
                                        </p:attrNameLst>
                                      </p:cBhvr>
                                      <p:to>
                                        <p:strVal val="visible"/>
                                      </p:to>
                                    </p:set>
                                    <p:anim calcmode="lin" valueType="num">
                                      <p:cBhvr>
                                        <p:cTn id="10" dur="500" fill="hold"/>
                                        <p:tgtEl>
                                          <p:spTgt spid="60427"/>
                                        </p:tgtEl>
                                        <p:attrNameLst>
                                          <p:attrName>ppt_w</p:attrName>
                                        </p:attrNameLst>
                                      </p:cBhvr>
                                      <p:tavLst>
                                        <p:tav tm="0">
                                          <p:val>
                                            <p:fltVal val="0"/>
                                          </p:val>
                                        </p:tav>
                                        <p:tav tm="100000">
                                          <p:val>
                                            <p:strVal val="#ppt_w"/>
                                          </p:val>
                                        </p:tav>
                                      </p:tavLst>
                                    </p:anim>
                                    <p:anim calcmode="lin" valueType="num">
                                      <p:cBhvr>
                                        <p:cTn id="11" dur="500" fill="hold"/>
                                        <p:tgtEl>
                                          <p:spTgt spid="604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8E33E9EA-4D61-46AC-83ED-E586DC9637B6}"/>
              </a:ext>
            </a:extLst>
          </p:cNvPr>
          <p:cNvSpPr txBox="1">
            <a:spLocks noChangeArrowheads="1"/>
          </p:cNvSpPr>
          <p:nvPr/>
        </p:nvSpPr>
        <p:spPr bwMode="auto">
          <a:xfrm>
            <a:off x="76200" y="-9525"/>
            <a:ext cx="184150"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ja-JP" altLang="ja-JP" sz="1400" dirty="0">
              <a:solidFill>
                <a:schemeClr val="accent2"/>
              </a:solidFill>
              <a:latin typeface="Times New Roman" panose="02020603050405020304" pitchFamily="18" charset="0"/>
              <a:ea typeface="ＭＳ Ｐゴシック" panose="020B0600070205080204" pitchFamily="50" charset="-128"/>
            </a:endParaRPr>
          </a:p>
        </p:txBody>
      </p:sp>
      <p:pic>
        <p:nvPicPr>
          <p:cNvPr id="61443" name="Picture 3" descr="cluster01">
            <a:extLst>
              <a:ext uri="{FF2B5EF4-FFF2-40B4-BE49-F238E27FC236}">
                <a16:creationId xmlns:a16="http://schemas.microsoft.com/office/drawing/2014/main" id="{DA510053-F642-4B8E-9E6B-4ECD8FE0B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31" r="2338" b="6593"/>
          <a:stretch>
            <a:fillRect/>
          </a:stretch>
        </p:blipFill>
        <p:spPr bwMode="auto">
          <a:xfrm>
            <a:off x="1476375" y="1341438"/>
            <a:ext cx="540067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1444" name="Rectangle 4">
            <a:extLst>
              <a:ext uri="{FF2B5EF4-FFF2-40B4-BE49-F238E27FC236}">
                <a16:creationId xmlns:a16="http://schemas.microsoft.com/office/drawing/2014/main" id="{8D264BBF-5625-4971-821F-BAED4DE65091}"/>
              </a:ext>
            </a:extLst>
          </p:cNvPr>
          <p:cNvSpPr>
            <a:spLocks noGrp="1" noChangeArrowheads="1"/>
          </p:cNvSpPr>
          <p:nvPr>
            <p:ph type="title"/>
          </p:nvPr>
        </p:nvSpPr>
        <p:spPr>
          <a:xfrm>
            <a:off x="533400" y="115888"/>
            <a:ext cx="8345488" cy="782637"/>
          </a:xfrm>
        </p:spPr>
        <p:txBody>
          <a:bodyPr/>
          <a:lstStyle/>
          <a:p>
            <a:r>
              <a:rPr lang="ja-JP" altLang="ja-JP" sz="4000" dirty="0">
                <a:effectLst/>
                <a:latin typeface="HGP明朝B" panose="02020800000000000000" pitchFamily="18" charset="-128"/>
                <a:ea typeface="HGP明朝B" panose="02020800000000000000" pitchFamily="18" charset="-128"/>
              </a:rPr>
              <a:t>ローカル（クラスター）</a:t>
            </a:r>
          </a:p>
        </p:txBody>
      </p:sp>
    </p:spTree>
  </p:cSld>
  <p:clrMapOvr>
    <a:masterClrMapping/>
  </p:clrMapOvr>
  <p:transition spd="med">
    <p:random/>
    <p:sndAc>
      <p:stSnd>
        <p:snd r:embed="rId2" name="CAMERA.WAV"/>
      </p:stSnd>
    </p:sndAc>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EEE012E-7195-4512-87F1-4630F7C2D0FA}"/>
              </a:ext>
            </a:extLst>
          </p:cNvPr>
          <p:cNvSpPr>
            <a:spLocks noGrp="1" noChangeArrowheads="1"/>
          </p:cNvSpPr>
          <p:nvPr>
            <p:ph type="title"/>
          </p:nvPr>
        </p:nvSpPr>
        <p:spPr>
          <a:xfrm>
            <a:off x="36513" y="0"/>
            <a:ext cx="8856662" cy="782638"/>
          </a:xfrm>
        </p:spPr>
        <p:txBody>
          <a:bodyPr/>
          <a:lstStyle/>
          <a:p>
            <a:r>
              <a:rPr lang="ja-JP" altLang="ja-JP" sz="4000" dirty="0">
                <a:solidFill>
                  <a:schemeClr val="tx1"/>
                </a:solidFill>
                <a:effectLst/>
                <a:latin typeface="HGP明朝B" panose="02020800000000000000" pitchFamily="18" charset="-128"/>
                <a:ea typeface="HGP明朝B" panose="02020800000000000000" pitchFamily="18" charset="-128"/>
              </a:rPr>
              <a:t>ランダム・ネットワーク</a:t>
            </a:r>
          </a:p>
        </p:txBody>
      </p:sp>
      <p:pic>
        <p:nvPicPr>
          <p:cNvPr id="62467" name="Picture 3" descr="capt002s">
            <a:extLst>
              <a:ext uri="{FF2B5EF4-FFF2-40B4-BE49-F238E27FC236}">
                <a16:creationId xmlns:a16="http://schemas.microsoft.com/office/drawing/2014/main" id="{203DB6FB-4C08-4B89-943A-241442B98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38" t="9262" r="51244" b="62636"/>
          <a:stretch>
            <a:fillRect/>
          </a:stretch>
        </p:blipFill>
        <p:spPr bwMode="auto">
          <a:xfrm>
            <a:off x="973138" y="1484313"/>
            <a:ext cx="7270750" cy="453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Rectangle 4">
            <a:extLst>
              <a:ext uri="{FF2B5EF4-FFF2-40B4-BE49-F238E27FC236}">
                <a16:creationId xmlns:a16="http://schemas.microsoft.com/office/drawing/2014/main" id="{E45A144B-1F75-4326-BA3E-E4542A475C8D}"/>
              </a:ext>
            </a:extLst>
          </p:cNvPr>
          <p:cNvSpPr>
            <a:spLocks noChangeArrowheads="1"/>
          </p:cNvSpPr>
          <p:nvPr/>
        </p:nvSpPr>
        <p:spPr bwMode="auto">
          <a:xfrm>
            <a:off x="107950" y="6323013"/>
            <a:ext cx="73437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ja-JP" sz="1200" dirty="0">
                <a:solidFill>
                  <a:schemeClr val="tx1"/>
                </a:solidFill>
                <a:latin typeface="HGP明朝B" panose="02020800000000000000" pitchFamily="18" charset="-128"/>
                <a:ea typeface="HGP明朝B" panose="02020800000000000000" pitchFamily="18" charset="-128"/>
              </a:rPr>
              <a:t>図： </a:t>
            </a:r>
            <a:r>
              <a:rPr lang="ja-JP" altLang="ja-JP" sz="1200" dirty="0">
                <a:solidFill>
                  <a:schemeClr val="tx1"/>
                </a:solidFill>
                <a:latin typeface="HGP明朝B" panose="02020800000000000000" pitchFamily="18" charset="-128"/>
                <a:ea typeface="HGP明朝B" panose="02020800000000000000" pitchFamily="18" charset="-128"/>
                <a:hlinkClick r:id="rId4"/>
              </a:rPr>
              <a:t>新ネットワーク思考</a:t>
            </a:r>
            <a:r>
              <a:rPr lang="ja-JP" altLang="ja-JP" sz="1200" dirty="0">
                <a:solidFill>
                  <a:schemeClr val="tx1"/>
                </a:solidFill>
                <a:latin typeface="HGP明朝B" panose="02020800000000000000" pitchFamily="18" charset="-128"/>
                <a:ea typeface="HGP明朝B" panose="02020800000000000000" pitchFamily="18" charset="-128"/>
              </a:rPr>
              <a:t>　アルバート＝ラズロ・バラバシ（著）　青木薫（訳） 2002年12月20日　NHK出版　p103</a:t>
            </a:r>
          </a:p>
        </p:txBody>
      </p:sp>
    </p:spTree>
  </p:cSld>
  <p:clrMapOvr>
    <a:masterClrMapping/>
  </p:clrMapOvr>
  <p:transition spd="med">
    <p:random/>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4642" name="Rectangle 2">
            <a:extLst>
              <a:ext uri="{FF2B5EF4-FFF2-40B4-BE49-F238E27FC236}">
                <a16:creationId xmlns:a16="http://schemas.microsoft.com/office/drawing/2014/main" id="{CC72D30F-51BA-4E38-8241-68E9BFE0E4D5}"/>
              </a:ext>
            </a:extLst>
          </p:cNvPr>
          <p:cNvSpPr>
            <a:spLocks noGrp="1" noChangeArrowheads="1"/>
          </p:cNvSpPr>
          <p:nvPr>
            <p:ph type="ctrTitle"/>
          </p:nvPr>
        </p:nvSpPr>
        <p:spPr>
          <a:xfrm>
            <a:off x="685800" y="87313"/>
            <a:ext cx="7772400" cy="1470025"/>
          </a:xfrm>
        </p:spPr>
        <p:txBody>
          <a:bodyPr anchor="ctr"/>
          <a:lstStyle/>
          <a:p>
            <a:pPr eaLnBrk="1" hangingPunct="1">
              <a:defRPr/>
            </a:pPr>
            <a:r>
              <a:rPr lang="ja-JP" altLang="en-US" sz="3600" dirty="0"/>
              <a:t>メビウス</a:t>
            </a:r>
            <a:r>
              <a:rPr lang="ja-JP" altLang="en-US" sz="3600"/>
              <a:t>の帯をつくってみる</a:t>
            </a:r>
            <a:endParaRPr lang="ja-JP" altLang="en-US" sz="3600" dirty="0"/>
          </a:p>
        </p:txBody>
      </p:sp>
      <p:pic>
        <p:nvPicPr>
          <p:cNvPr id="265219" name="Picture 3" descr="P7170002">
            <a:extLst>
              <a:ext uri="{FF2B5EF4-FFF2-40B4-BE49-F238E27FC236}">
                <a16:creationId xmlns:a16="http://schemas.microsoft.com/office/drawing/2014/main" id="{C8FAE4CC-9BE0-443C-B437-9988A1F68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84313"/>
            <a:ext cx="6465887"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571095"/>
      </p:ext>
    </p:extLst>
  </p:cSld>
  <p:clrMapOvr>
    <a:masterClrMapping/>
  </p:clrMapOvr>
  <p:transition spd="med">
    <p:random/>
    <p:sndAc>
      <p:stSnd>
        <p:snd r:embed="rId2" name="camera.wav"/>
      </p:stSnd>
    </p:sndAc>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2" descr="capt00201s">
            <a:extLst>
              <a:ext uri="{FF2B5EF4-FFF2-40B4-BE49-F238E27FC236}">
                <a16:creationId xmlns:a16="http://schemas.microsoft.com/office/drawing/2014/main" id="{17EAEA4B-839F-4FC3-9D61-408C0241E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344" r="4135"/>
          <a:stretch>
            <a:fillRect/>
          </a:stretch>
        </p:blipFill>
        <p:spPr bwMode="auto">
          <a:xfrm>
            <a:off x="179388" y="1196975"/>
            <a:ext cx="7272337"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3491" name="AutoShape 3">
            <a:extLst>
              <a:ext uri="{FF2B5EF4-FFF2-40B4-BE49-F238E27FC236}">
                <a16:creationId xmlns:a16="http://schemas.microsoft.com/office/drawing/2014/main" id="{0B869E0E-5D83-4305-BE29-C80EB83DAA68}"/>
              </a:ext>
            </a:extLst>
          </p:cNvPr>
          <p:cNvSpPr>
            <a:spLocks noChangeArrowheads="1"/>
          </p:cNvSpPr>
          <p:nvPr/>
        </p:nvSpPr>
        <p:spPr bwMode="auto">
          <a:xfrm>
            <a:off x="6229350" y="1844675"/>
            <a:ext cx="2663825" cy="2305050"/>
          </a:xfrm>
          <a:prstGeom prst="wedgeEllipseCallout">
            <a:avLst>
              <a:gd name="adj1" fmla="val -55481"/>
              <a:gd name="adj2" fmla="val 20866"/>
            </a:avLst>
          </a:prstGeom>
          <a:solidFill>
            <a:schemeClr val="bg1"/>
          </a:solidFill>
          <a:ln w="9525" cmpd="sng">
            <a:solidFill>
              <a:schemeClr val="tx1"/>
            </a:solidFill>
            <a:miter lim="800000"/>
            <a:headEnd/>
            <a:tailEnd/>
          </a:ln>
          <a:effectLst>
            <a:outerShdw dist="89803" dir="2700000" algn="ctr" rotWithShape="0">
              <a:schemeClr val="bg2"/>
            </a:outerShdw>
          </a:effectLst>
        </p:spPr>
        <p:txBody>
          <a:bodyPr anchor="ctr"/>
          <a:lstStyle/>
          <a:p>
            <a:pPr>
              <a:spcBef>
                <a:spcPct val="50000"/>
              </a:spcBef>
              <a:buClr>
                <a:srgbClr val="008000"/>
              </a:buClr>
              <a:buSzPct val="90000"/>
              <a:buFont typeface="Monotype Sorts" pitchFamily="2" charset="2"/>
              <a:buNone/>
            </a:pPr>
            <a:r>
              <a:rPr lang="ja-JP" altLang="ja-JP" b="1" dirty="0">
                <a:solidFill>
                  <a:schemeClr val="tx1"/>
                </a:solidFill>
                <a:latin typeface="HGP明朝B" panose="02020800000000000000" pitchFamily="18" charset="-128"/>
                <a:ea typeface="HGP明朝B" panose="02020800000000000000" pitchFamily="18" charset="-128"/>
              </a:rPr>
              <a:t>Web</a:t>
            </a:r>
          </a:p>
        </p:txBody>
      </p:sp>
      <p:sp>
        <p:nvSpPr>
          <p:cNvPr id="63492" name="Text Box 4">
            <a:extLst>
              <a:ext uri="{FF2B5EF4-FFF2-40B4-BE49-F238E27FC236}">
                <a16:creationId xmlns:a16="http://schemas.microsoft.com/office/drawing/2014/main" id="{6AC94171-F6F4-4E2E-9C1A-B3F0A04EFE20}"/>
              </a:ext>
            </a:extLst>
          </p:cNvPr>
          <p:cNvSpPr txBox="1">
            <a:spLocks noChangeArrowheads="1"/>
          </p:cNvSpPr>
          <p:nvPr/>
        </p:nvSpPr>
        <p:spPr bwMode="auto">
          <a:xfrm>
            <a:off x="2555875" y="6165850"/>
            <a:ext cx="2592388"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1800" dirty="0">
                <a:solidFill>
                  <a:schemeClr val="tx1"/>
                </a:solidFill>
                <a:latin typeface="HGP明朝B" panose="02020800000000000000" pitchFamily="18" charset="-128"/>
                <a:ea typeface="HGP明朝B" panose="02020800000000000000" pitchFamily="18" charset="-128"/>
              </a:rPr>
              <a:t>リンク数</a:t>
            </a:r>
          </a:p>
        </p:txBody>
      </p:sp>
      <p:sp>
        <p:nvSpPr>
          <p:cNvPr id="63493" name="Text Box 5">
            <a:extLst>
              <a:ext uri="{FF2B5EF4-FFF2-40B4-BE49-F238E27FC236}">
                <a16:creationId xmlns:a16="http://schemas.microsoft.com/office/drawing/2014/main" id="{F1ACDC03-4F97-4A4D-BB8B-CEE9D1994337}"/>
              </a:ext>
            </a:extLst>
          </p:cNvPr>
          <p:cNvSpPr txBox="1">
            <a:spLocks noChangeArrowheads="1"/>
          </p:cNvSpPr>
          <p:nvPr/>
        </p:nvSpPr>
        <p:spPr bwMode="auto">
          <a:xfrm>
            <a:off x="32048" y="2997200"/>
            <a:ext cx="461665" cy="1511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p>
            <a:pPr>
              <a:spcBef>
                <a:spcPct val="50000"/>
              </a:spcBef>
              <a:buClr>
                <a:srgbClr val="008000"/>
              </a:buClr>
              <a:buSzPct val="90000"/>
              <a:buFont typeface="Monotype Sorts" pitchFamily="2" charset="2"/>
              <a:buNone/>
            </a:pPr>
            <a:r>
              <a:rPr lang="ja-JP" altLang="ja-JP" sz="1800" dirty="0">
                <a:solidFill>
                  <a:schemeClr val="tx1"/>
                </a:solidFill>
                <a:latin typeface="HGP明朝B" panose="02020800000000000000" pitchFamily="18" charset="-128"/>
                <a:ea typeface="HGP明朝B" panose="02020800000000000000" pitchFamily="18" charset="-128"/>
              </a:rPr>
              <a:t>ハブの数</a:t>
            </a:r>
          </a:p>
        </p:txBody>
      </p:sp>
      <p:sp>
        <p:nvSpPr>
          <p:cNvPr id="63494" name="Rectangle 6">
            <a:extLst>
              <a:ext uri="{FF2B5EF4-FFF2-40B4-BE49-F238E27FC236}">
                <a16:creationId xmlns:a16="http://schemas.microsoft.com/office/drawing/2014/main" id="{E5C37749-9B34-4B70-AB09-9BF9B86E2671}"/>
              </a:ext>
            </a:extLst>
          </p:cNvPr>
          <p:cNvSpPr>
            <a:spLocks noChangeArrowheads="1"/>
          </p:cNvSpPr>
          <p:nvPr/>
        </p:nvSpPr>
        <p:spPr bwMode="auto">
          <a:xfrm>
            <a:off x="107950" y="6467475"/>
            <a:ext cx="7343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ja-JP" sz="1200" dirty="0">
                <a:solidFill>
                  <a:schemeClr val="tx1"/>
                </a:solidFill>
                <a:latin typeface="HGP明朝B" panose="02020800000000000000" pitchFamily="18" charset="-128"/>
                <a:ea typeface="HGP明朝B" panose="02020800000000000000" pitchFamily="18" charset="-128"/>
              </a:rPr>
              <a:t>図： </a:t>
            </a:r>
            <a:r>
              <a:rPr lang="ja-JP" altLang="ja-JP" sz="1200" dirty="0">
                <a:solidFill>
                  <a:schemeClr val="tx1"/>
                </a:solidFill>
                <a:latin typeface="HGP明朝B" panose="02020800000000000000" pitchFamily="18" charset="-128"/>
                <a:ea typeface="HGP明朝B" panose="02020800000000000000" pitchFamily="18" charset="-128"/>
                <a:hlinkClick r:id="rId4"/>
              </a:rPr>
              <a:t>新ネットワーク思考</a:t>
            </a:r>
            <a:r>
              <a:rPr lang="ja-JP" altLang="ja-JP" sz="1200" dirty="0">
                <a:solidFill>
                  <a:schemeClr val="tx1"/>
                </a:solidFill>
                <a:latin typeface="HGP明朝B" panose="02020800000000000000" pitchFamily="18" charset="-128"/>
                <a:ea typeface="HGP明朝B" panose="02020800000000000000" pitchFamily="18" charset="-128"/>
              </a:rPr>
              <a:t>　アルバート＝ラズロ・バラバシ（著）　青木薫（訳） 2002年12月20日　NHK出版　p103</a:t>
            </a:r>
          </a:p>
        </p:txBody>
      </p:sp>
      <p:sp>
        <p:nvSpPr>
          <p:cNvPr id="63495" name="Rectangle 7">
            <a:extLst>
              <a:ext uri="{FF2B5EF4-FFF2-40B4-BE49-F238E27FC236}">
                <a16:creationId xmlns:a16="http://schemas.microsoft.com/office/drawing/2014/main" id="{6413117B-A492-4576-AF25-4FBD6CFF959F}"/>
              </a:ext>
            </a:extLst>
          </p:cNvPr>
          <p:cNvSpPr>
            <a:spLocks noGrp="1" noChangeArrowheads="1"/>
          </p:cNvSpPr>
          <p:nvPr>
            <p:ph type="title"/>
          </p:nvPr>
        </p:nvSpPr>
        <p:spPr/>
        <p:txBody>
          <a:bodyPr/>
          <a:lstStyle/>
          <a:p>
            <a:r>
              <a:rPr lang="ja-JP" altLang="ja-JP" sz="4000" dirty="0">
                <a:effectLst/>
                <a:latin typeface="HGP明朝B" panose="02020800000000000000" pitchFamily="18" charset="-128"/>
                <a:ea typeface="HGP明朝B" panose="02020800000000000000" pitchFamily="18" charset="-128"/>
              </a:rPr>
              <a:t>グローバル</a:t>
            </a: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3491"/>
                                        </p:tgtEl>
                                        <p:attrNameLst>
                                          <p:attrName>ppt_y</p:attrName>
                                        </p:attrNameLst>
                                      </p:cBhvr>
                                      <p:tavLst>
                                        <p:tav tm="0">
                                          <p:val>
                                            <p:strVal val="#ppt_y"/>
                                          </p:val>
                                        </p:tav>
                                        <p:tav tm="100000">
                                          <p:val>
                                            <p:strVal val="#ppt_y"/>
                                          </p:val>
                                        </p:tav>
                                      </p:tavLst>
                                    </p:anim>
                                    <p:anim calcmode="lin" valueType="num">
                                      <p:cBhvr>
                                        <p:cTn id="9" dur="500" fill="hold"/>
                                        <p:tgtEl>
                                          <p:spTgt spid="634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34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descr="capt00201s">
            <a:extLst>
              <a:ext uri="{FF2B5EF4-FFF2-40B4-BE49-F238E27FC236}">
                <a16:creationId xmlns:a16="http://schemas.microsoft.com/office/drawing/2014/main" id="{39912DBC-40BF-4456-9039-AC67501D7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63"/>
          <a:stretch>
            <a:fillRect/>
          </a:stretch>
        </p:blipFill>
        <p:spPr bwMode="auto">
          <a:xfrm>
            <a:off x="179388" y="765175"/>
            <a:ext cx="4465637" cy="33797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4515" name="Text Box 3">
            <a:extLst>
              <a:ext uri="{FF2B5EF4-FFF2-40B4-BE49-F238E27FC236}">
                <a16:creationId xmlns:a16="http://schemas.microsoft.com/office/drawing/2014/main" id="{5FD1F8BE-BBD8-4B0F-8BEA-8BBE182BC2E2}"/>
              </a:ext>
            </a:extLst>
          </p:cNvPr>
          <p:cNvSpPr txBox="1">
            <a:spLocks noChangeArrowheads="1"/>
          </p:cNvSpPr>
          <p:nvPr/>
        </p:nvSpPr>
        <p:spPr bwMode="auto">
          <a:xfrm>
            <a:off x="4645025" y="1457325"/>
            <a:ext cx="3959225" cy="2289175"/>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ベキ法則</a:t>
            </a:r>
          </a:p>
          <a:p>
            <a:pPr algn="l">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＝パレートの法則</a:t>
            </a:r>
          </a:p>
          <a:p>
            <a:pPr algn="l">
              <a:spcBef>
                <a:spcPct val="50000"/>
              </a:spcBef>
              <a:buClr>
                <a:srgbClr val="008000"/>
              </a:buClr>
              <a:buSzPct val="90000"/>
              <a:buFont typeface="Monotype Sorts" pitchFamily="2" charset="2"/>
              <a:buNone/>
            </a:pPr>
            <a:r>
              <a:rPr lang="ja-JP" altLang="ja-JP" sz="3600" dirty="0">
                <a:solidFill>
                  <a:schemeClr val="tx1"/>
                </a:solidFill>
                <a:latin typeface="HGP明朝B" panose="02020800000000000000" pitchFamily="18" charset="-128"/>
                <a:ea typeface="HGP明朝B" panose="02020800000000000000" pitchFamily="18" charset="-128"/>
              </a:rPr>
              <a:t>＝80対20の法則</a:t>
            </a:r>
          </a:p>
        </p:txBody>
      </p:sp>
      <p:sp>
        <p:nvSpPr>
          <p:cNvPr id="64516" name="Text Box 4">
            <a:extLst>
              <a:ext uri="{FF2B5EF4-FFF2-40B4-BE49-F238E27FC236}">
                <a16:creationId xmlns:a16="http://schemas.microsoft.com/office/drawing/2014/main" id="{3E1A6E45-31FD-4CBF-A505-878EAFEDF1B1}"/>
              </a:ext>
            </a:extLst>
          </p:cNvPr>
          <p:cNvSpPr txBox="1">
            <a:spLocks noChangeArrowheads="1"/>
          </p:cNvSpPr>
          <p:nvPr/>
        </p:nvSpPr>
        <p:spPr bwMode="auto">
          <a:xfrm>
            <a:off x="85725" y="4584700"/>
            <a:ext cx="8878888" cy="18018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ea typeface="ＭＳ Ｐゴシック" panose="020B0600070205080204" pitchFamily="50" charset="-128"/>
              </a:defRPr>
            </a:lvl1pPr>
            <a:lvl2pPr marL="914400" indent="-457200" algn="l">
              <a:defRPr sz="2400">
                <a:solidFill>
                  <a:schemeClr val="tx1"/>
                </a:solidFill>
                <a:latin typeface="Times New Roman" panose="02020603050405020304" pitchFamily="18" charset="0"/>
                <a:ea typeface="ＭＳ Ｐゴシック" panose="020B0600070205080204" pitchFamily="50" charset="-128"/>
              </a:defRPr>
            </a:lvl2pPr>
            <a:lvl3pPr marL="1371600" indent="-457200" algn="l">
              <a:defRPr sz="2400">
                <a:solidFill>
                  <a:schemeClr val="tx1"/>
                </a:solidFill>
                <a:latin typeface="Times New Roman" panose="02020603050405020304" pitchFamily="18" charset="0"/>
                <a:ea typeface="ＭＳ Ｐゴシック" panose="020B0600070205080204" pitchFamily="50" charset="-128"/>
              </a:defRPr>
            </a:lvl3pPr>
            <a:lvl4pPr marL="1828800" indent="-457200" algn="l">
              <a:defRPr sz="2400">
                <a:solidFill>
                  <a:schemeClr val="tx1"/>
                </a:solidFill>
                <a:latin typeface="Times New Roman" panose="02020603050405020304" pitchFamily="18" charset="0"/>
                <a:ea typeface="ＭＳ Ｐゴシック" panose="020B0600070205080204" pitchFamily="50" charset="-128"/>
              </a:defRPr>
            </a:lvl4pPr>
            <a:lvl5pPr marL="2286000" indent="-457200" algn="l">
              <a:defRPr sz="2400">
                <a:solidFill>
                  <a:schemeClr val="tx1"/>
                </a:solidFill>
                <a:latin typeface="Times New Roman" panose="02020603050405020304" pitchFamily="18" charset="0"/>
                <a:ea typeface="ＭＳ Ｐゴシック" panose="020B0600070205080204" pitchFamily="50" charset="-128"/>
              </a:defRPr>
            </a:lvl5pPr>
            <a:lvl6pPr marL="2743200" indent="-457200"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3200400" indent="-457200"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657600" indent="-457200"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4114800" indent="-457200"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Clr>
                <a:srgbClr val="008000"/>
              </a:buClr>
              <a:buSzPct val="90000"/>
              <a:buFont typeface="Monotype Sorts" pitchFamily="2" charset="2"/>
              <a:buAutoNum type="arabicPeriod"/>
            </a:pPr>
            <a:r>
              <a:rPr lang="ja-JP" altLang="ja-JP" sz="2800" dirty="0">
                <a:latin typeface="HGP明朝B" panose="02020800000000000000" pitchFamily="18" charset="-128"/>
                <a:ea typeface="HGP明朝B" panose="02020800000000000000" pitchFamily="18" charset="-128"/>
              </a:rPr>
              <a:t>「不公平性」</a:t>
            </a:r>
          </a:p>
          <a:p>
            <a:pPr>
              <a:spcBef>
                <a:spcPct val="50000"/>
              </a:spcBef>
              <a:buClr>
                <a:srgbClr val="008000"/>
              </a:buClr>
              <a:buSzPct val="90000"/>
              <a:buFont typeface="Monotype Sorts" pitchFamily="2" charset="2"/>
              <a:buAutoNum type="arabicPeriod"/>
            </a:pPr>
            <a:r>
              <a:rPr lang="ja-JP" altLang="ja-JP" sz="2800" dirty="0">
                <a:latin typeface="HGP明朝B" panose="02020800000000000000" pitchFamily="18" charset="-128"/>
                <a:ea typeface="HGP明朝B" panose="02020800000000000000" pitchFamily="18" charset="-128"/>
              </a:rPr>
              <a:t>「スケール・フリー性」、あるいはフラクタル（自己相似）性</a:t>
            </a:r>
          </a:p>
          <a:p>
            <a:pPr>
              <a:spcBef>
                <a:spcPct val="50000"/>
              </a:spcBef>
              <a:buClr>
                <a:srgbClr val="008000"/>
              </a:buClr>
              <a:buSzPct val="90000"/>
              <a:buFont typeface="Monotype Sorts" pitchFamily="2" charset="2"/>
              <a:buAutoNum type="arabicPeriod"/>
            </a:pPr>
            <a:r>
              <a:rPr lang="ja-JP" altLang="ja-JP" sz="2800" dirty="0">
                <a:latin typeface="HGP明朝B" panose="02020800000000000000" pitchFamily="18" charset="-128"/>
                <a:ea typeface="HGP明朝B" panose="02020800000000000000" pitchFamily="18" charset="-128"/>
              </a:rPr>
              <a:t>「無限大の分散」</a:t>
            </a:r>
          </a:p>
        </p:txBody>
      </p:sp>
      <p:sp>
        <p:nvSpPr>
          <p:cNvPr id="64517" name="Rectangle 5">
            <a:extLst>
              <a:ext uri="{FF2B5EF4-FFF2-40B4-BE49-F238E27FC236}">
                <a16:creationId xmlns:a16="http://schemas.microsoft.com/office/drawing/2014/main" id="{BF8194C2-95DD-4A2A-8115-0AB5E5E18D07}"/>
              </a:ext>
            </a:extLst>
          </p:cNvPr>
          <p:cNvSpPr>
            <a:spLocks noChangeArrowheads="1"/>
          </p:cNvSpPr>
          <p:nvPr/>
        </p:nvSpPr>
        <p:spPr bwMode="auto">
          <a:xfrm>
            <a:off x="179388" y="4221163"/>
            <a:ext cx="6337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ja-JP" sz="1000" dirty="0">
                <a:solidFill>
                  <a:schemeClr val="tx1"/>
                </a:solidFill>
                <a:latin typeface="HGP明朝B" panose="02020800000000000000" pitchFamily="18" charset="-128"/>
                <a:ea typeface="HGP明朝B" panose="02020800000000000000" pitchFamily="18" charset="-128"/>
              </a:rPr>
              <a:t>図： </a:t>
            </a:r>
            <a:r>
              <a:rPr lang="ja-JP" altLang="ja-JP" sz="1000" dirty="0">
                <a:solidFill>
                  <a:schemeClr val="tx1"/>
                </a:solidFill>
                <a:latin typeface="HGP明朝B" panose="02020800000000000000" pitchFamily="18" charset="-128"/>
                <a:ea typeface="HGP明朝B" panose="02020800000000000000" pitchFamily="18" charset="-128"/>
                <a:hlinkClick r:id="rId4"/>
              </a:rPr>
              <a:t>新ネットワーク思考</a:t>
            </a:r>
            <a:r>
              <a:rPr lang="ja-JP" altLang="ja-JP" sz="1000" dirty="0">
                <a:solidFill>
                  <a:schemeClr val="tx1"/>
                </a:solidFill>
                <a:latin typeface="HGP明朝B" panose="02020800000000000000" pitchFamily="18" charset="-128"/>
                <a:ea typeface="HGP明朝B" panose="02020800000000000000" pitchFamily="18" charset="-128"/>
              </a:rPr>
              <a:t>　アルバート＝ラズロ・バラバシ（著）　青木薫（訳） 2002年12月20日　NHK出版　p103</a:t>
            </a:r>
          </a:p>
        </p:txBody>
      </p:sp>
      <p:sp>
        <p:nvSpPr>
          <p:cNvPr id="64518" name="Rectangle 6">
            <a:extLst>
              <a:ext uri="{FF2B5EF4-FFF2-40B4-BE49-F238E27FC236}">
                <a16:creationId xmlns:a16="http://schemas.microsoft.com/office/drawing/2014/main" id="{3FE0E287-D55B-45DB-91D2-8297FD163563}"/>
              </a:ext>
            </a:extLst>
          </p:cNvPr>
          <p:cNvSpPr>
            <a:spLocks noGrp="1" noChangeArrowheads="1"/>
          </p:cNvSpPr>
          <p:nvPr>
            <p:ph type="title"/>
          </p:nvPr>
        </p:nvSpPr>
        <p:spPr>
          <a:xfrm>
            <a:off x="533400" y="-25400"/>
            <a:ext cx="8345488" cy="781050"/>
          </a:xfrm>
        </p:spPr>
        <p:txBody>
          <a:bodyPr/>
          <a:lstStyle/>
          <a:p>
            <a:r>
              <a:rPr lang="ja-JP" altLang="ja-JP" sz="4000" dirty="0">
                <a:effectLst/>
                <a:latin typeface="HGP明朝B" panose="02020800000000000000" pitchFamily="18" charset="-128"/>
                <a:ea typeface="HGP明朝B" panose="02020800000000000000" pitchFamily="18" charset="-128"/>
              </a:rPr>
              <a:t>スケールフリー性</a:t>
            </a:r>
          </a:p>
        </p:txBody>
      </p:sp>
    </p:spTree>
  </p:cSld>
  <p:clrMapOvr>
    <a:masterClrMapping/>
  </p:clrMapOvr>
  <p:transition spd="med">
    <p:random/>
    <p:sndAc>
      <p:stSnd>
        <p:snd r:embed="rId2"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ボロメオの結び目">
            <a:extLst>
              <a:ext uri="{FF2B5EF4-FFF2-40B4-BE49-F238E27FC236}">
                <a16:creationId xmlns:a16="http://schemas.microsoft.com/office/drawing/2014/main" id="{11730BAB-EE89-49AE-946A-BB9A2F6D8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8" r="4315" b="8260"/>
          <a:stretch>
            <a:fillRect/>
          </a:stretch>
        </p:blipFill>
        <p:spPr bwMode="auto">
          <a:xfrm>
            <a:off x="1547813" y="908050"/>
            <a:ext cx="6262687"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7587" name="Text Box 3">
            <a:extLst>
              <a:ext uri="{FF2B5EF4-FFF2-40B4-BE49-F238E27FC236}">
                <a16:creationId xmlns:a16="http://schemas.microsoft.com/office/drawing/2014/main" id="{10071C25-DA28-4D87-A5C8-C044ABEBA7D7}"/>
              </a:ext>
            </a:extLst>
          </p:cNvPr>
          <p:cNvSpPr txBox="1">
            <a:spLocks noChangeArrowheads="1"/>
          </p:cNvSpPr>
          <p:nvPr/>
        </p:nvSpPr>
        <p:spPr bwMode="auto">
          <a:xfrm>
            <a:off x="3276600" y="1470025"/>
            <a:ext cx="2808288"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スケールフリー</a:t>
            </a:r>
          </a:p>
        </p:txBody>
      </p:sp>
      <p:pic>
        <p:nvPicPr>
          <p:cNvPr id="67588" name="Picture 4" descr="capt002s">
            <a:extLst>
              <a:ext uri="{FF2B5EF4-FFF2-40B4-BE49-F238E27FC236}">
                <a16:creationId xmlns:a16="http://schemas.microsoft.com/office/drawing/2014/main" id="{2D3A4553-AE6A-45D5-ACD3-A4CCD21B9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38" t="3726" r="50333" b="62636"/>
          <a:stretch>
            <a:fillRect/>
          </a:stretch>
        </p:blipFill>
        <p:spPr bwMode="auto">
          <a:xfrm>
            <a:off x="5364163" y="4448175"/>
            <a:ext cx="165576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67589" name="Picture 5" descr="capt00201s">
            <a:extLst>
              <a:ext uri="{FF2B5EF4-FFF2-40B4-BE49-F238E27FC236}">
                <a16:creationId xmlns:a16="http://schemas.microsoft.com/office/drawing/2014/main" id="{666E0A76-0867-4E42-AEFB-4CF0744DFD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0" y="2039938"/>
            <a:ext cx="14033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7590" name="Text Box 6">
            <a:extLst>
              <a:ext uri="{FF2B5EF4-FFF2-40B4-BE49-F238E27FC236}">
                <a16:creationId xmlns:a16="http://schemas.microsoft.com/office/drawing/2014/main" id="{49EA8DBA-AD62-4C11-BC5B-5012B68C35EB}"/>
              </a:ext>
            </a:extLst>
          </p:cNvPr>
          <p:cNvSpPr txBox="1">
            <a:spLocks noChangeArrowheads="1"/>
          </p:cNvSpPr>
          <p:nvPr/>
        </p:nvSpPr>
        <p:spPr bwMode="auto">
          <a:xfrm>
            <a:off x="4498975" y="3213100"/>
            <a:ext cx="2160588" cy="8239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endParaRPr lang="ja-JP" altLang="ja-JP" sz="4800" dirty="0">
              <a:solidFill>
                <a:srgbClr val="FC2E18"/>
              </a:solidFill>
              <a:latin typeface="HGP明朝B" panose="02020800000000000000" pitchFamily="18" charset="-128"/>
              <a:ea typeface="HGP明朝B" panose="02020800000000000000" pitchFamily="18" charset="-128"/>
            </a:endParaRPr>
          </a:p>
        </p:txBody>
      </p:sp>
      <p:sp>
        <p:nvSpPr>
          <p:cNvPr id="67591" name="Text Box 7">
            <a:extLst>
              <a:ext uri="{FF2B5EF4-FFF2-40B4-BE49-F238E27FC236}">
                <a16:creationId xmlns:a16="http://schemas.microsoft.com/office/drawing/2014/main" id="{36419770-20C1-417E-8FD2-319F0D00CCF4}"/>
              </a:ext>
            </a:extLst>
          </p:cNvPr>
          <p:cNvSpPr txBox="1">
            <a:spLocks noChangeArrowheads="1"/>
          </p:cNvSpPr>
          <p:nvPr/>
        </p:nvSpPr>
        <p:spPr bwMode="auto">
          <a:xfrm>
            <a:off x="4789488" y="5718175"/>
            <a:ext cx="2374900" cy="519113"/>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2800" dirty="0">
                <a:solidFill>
                  <a:schemeClr val="tx1"/>
                </a:solidFill>
                <a:latin typeface="HGP明朝B" panose="02020800000000000000" pitchFamily="18" charset="-128"/>
                <a:ea typeface="HGP明朝B" panose="02020800000000000000" pitchFamily="18" charset="-128"/>
              </a:rPr>
              <a:t>ランダム</a:t>
            </a:r>
          </a:p>
        </p:txBody>
      </p:sp>
      <p:sp>
        <p:nvSpPr>
          <p:cNvPr id="67592" name="Text Box 8">
            <a:extLst>
              <a:ext uri="{FF2B5EF4-FFF2-40B4-BE49-F238E27FC236}">
                <a16:creationId xmlns:a16="http://schemas.microsoft.com/office/drawing/2014/main" id="{7691B920-B353-45CF-8EF3-741D3E6BFFB2}"/>
              </a:ext>
            </a:extLst>
          </p:cNvPr>
          <p:cNvSpPr txBox="1">
            <a:spLocks noChangeArrowheads="1"/>
          </p:cNvSpPr>
          <p:nvPr/>
        </p:nvSpPr>
        <p:spPr bwMode="auto">
          <a:xfrm>
            <a:off x="1187450" y="3281363"/>
            <a:ext cx="3455988" cy="579437"/>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3200" dirty="0">
                <a:solidFill>
                  <a:srgbClr val="FC2E18"/>
                </a:solidFill>
                <a:latin typeface="HGP明朝B" panose="02020800000000000000" pitchFamily="18" charset="-128"/>
                <a:ea typeface="HGP明朝B" panose="02020800000000000000" pitchFamily="18" charset="-128"/>
              </a:rPr>
              <a:t>広くて薄い紐帯</a:t>
            </a:r>
          </a:p>
        </p:txBody>
      </p:sp>
      <p:pic>
        <p:nvPicPr>
          <p:cNvPr id="67593" name="Picture 9" descr="capt001">
            <a:extLst>
              <a:ext uri="{FF2B5EF4-FFF2-40B4-BE49-F238E27FC236}">
                <a16:creationId xmlns:a16="http://schemas.microsoft.com/office/drawing/2014/main" id="{93B2B36C-45AA-495D-9E59-B269A60652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1706" t="20699" r="24243" b="30417"/>
          <a:stretch>
            <a:fillRect/>
          </a:stretch>
        </p:blipFill>
        <p:spPr bwMode="auto">
          <a:xfrm>
            <a:off x="1619250" y="3956050"/>
            <a:ext cx="2484438" cy="2209800"/>
          </a:xfrm>
          <a:prstGeom prst="rect">
            <a:avLst/>
          </a:prstGeom>
          <a:noFill/>
          <a:ln w="9525" cmpd="sng">
            <a:solidFill>
              <a:schemeClr val="tx1"/>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7594" name="Rectangle 10">
            <a:extLst>
              <a:ext uri="{FF2B5EF4-FFF2-40B4-BE49-F238E27FC236}">
                <a16:creationId xmlns:a16="http://schemas.microsoft.com/office/drawing/2014/main" id="{C8FFCF8F-B45E-40CB-A890-7C6614151452}"/>
              </a:ext>
            </a:extLst>
          </p:cNvPr>
          <p:cNvSpPr>
            <a:spLocks noGrp="1" noChangeArrowheads="1"/>
          </p:cNvSpPr>
          <p:nvPr>
            <p:ph type="ctrTitle"/>
          </p:nvPr>
        </p:nvSpPr>
        <p:spPr>
          <a:xfrm>
            <a:off x="685800" y="44450"/>
            <a:ext cx="7772400" cy="720725"/>
          </a:xfrm>
        </p:spPr>
        <p:txBody>
          <a:bodyPr anchor="ctr"/>
          <a:lstStyle/>
          <a:p>
            <a:r>
              <a:rPr lang="ja-JP" altLang="ja-JP" sz="4000" dirty="0">
                <a:effectLst/>
                <a:latin typeface="HGP明朝B" panose="02020800000000000000" pitchFamily="18" charset="-128"/>
                <a:ea typeface="HGP明朝B" panose="02020800000000000000" pitchFamily="18" charset="-128"/>
              </a:rPr>
              <a:t>新しいネットワーク観</a:t>
            </a:r>
          </a:p>
        </p:txBody>
      </p:sp>
    </p:spTree>
  </p:cSld>
  <p:clrMapOvr>
    <a:masterClrMapping/>
  </p:clrMapOvr>
  <p:transition spd="med">
    <p:random/>
    <p:sndAc>
      <p:stSnd>
        <p:snd r:embed="rId2" name="camera.wav"/>
      </p:stSnd>
    </p:sndAc>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6E15F09-01FE-432C-8EE5-BEC87942B315}"/>
              </a:ext>
            </a:extLst>
          </p:cNvPr>
          <p:cNvSpPr>
            <a:spLocks noGrp="1" noChangeArrowheads="1"/>
          </p:cNvSpPr>
          <p:nvPr>
            <p:ph type="title"/>
          </p:nvPr>
        </p:nvSpPr>
        <p:spPr>
          <a:xfrm>
            <a:off x="71438" y="52388"/>
            <a:ext cx="8964612" cy="790575"/>
          </a:xfrm>
        </p:spPr>
        <p:txBody>
          <a:bodyPr/>
          <a:lstStyle/>
          <a:p>
            <a:r>
              <a:rPr lang="ja-JP" altLang="ja-JP" sz="4000" dirty="0">
                <a:solidFill>
                  <a:schemeClr val="tx1"/>
                </a:solidFill>
                <a:effectLst/>
                <a:latin typeface="HGP明朝B" panose="02020800000000000000" pitchFamily="18" charset="-128"/>
                <a:ea typeface="HGP明朝B" panose="02020800000000000000" pitchFamily="18" charset="-128"/>
              </a:rPr>
              <a:t>広くて薄い紐帯</a:t>
            </a:r>
          </a:p>
        </p:txBody>
      </p:sp>
      <p:grpSp>
        <p:nvGrpSpPr>
          <p:cNvPr id="69635" name="Group 3">
            <a:extLst>
              <a:ext uri="{FF2B5EF4-FFF2-40B4-BE49-F238E27FC236}">
                <a16:creationId xmlns:a16="http://schemas.microsoft.com/office/drawing/2014/main" id="{CB0D8CFD-32B6-4E3F-BE69-BB4FE620C009}"/>
              </a:ext>
            </a:extLst>
          </p:cNvPr>
          <p:cNvGrpSpPr>
            <a:grpSpLocks/>
          </p:cNvGrpSpPr>
          <p:nvPr/>
        </p:nvGrpSpPr>
        <p:grpSpPr bwMode="auto">
          <a:xfrm>
            <a:off x="323850" y="836613"/>
            <a:ext cx="7704138" cy="5897562"/>
            <a:chOff x="0" y="0"/>
            <a:chExt cx="4989" cy="3796"/>
          </a:xfrm>
        </p:grpSpPr>
        <p:pic>
          <p:nvPicPr>
            <p:cNvPr id="69636" name="Picture 4" descr="capt001">
              <a:extLst>
                <a:ext uri="{FF2B5EF4-FFF2-40B4-BE49-F238E27FC236}">
                  <a16:creationId xmlns:a16="http://schemas.microsoft.com/office/drawing/2014/main" id="{FD00D677-787A-48B5-A839-7F3804968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88" t="12663" r="12607" b="26608"/>
            <a:stretch>
              <a:fillRect/>
            </a:stretch>
          </p:blipFill>
          <p:spPr bwMode="auto">
            <a:xfrm>
              <a:off x="453" y="0"/>
              <a:ext cx="4536" cy="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9637" name="Text Box 5">
              <a:extLst>
                <a:ext uri="{FF2B5EF4-FFF2-40B4-BE49-F238E27FC236}">
                  <a16:creationId xmlns:a16="http://schemas.microsoft.com/office/drawing/2014/main" id="{004DE60C-A373-4709-AB2D-6C822AE5A3EC}"/>
                </a:ext>
              </a:extLst>
            </p:cNvPr>
            <p:cNvSpPr txBox="1">
              <a:spLocks noChangeArrowheads="1"/>
            </p:cNvSpPr>
            <p:nvPr/>
          </p:nvSpPr>
          <p:spPr bwMode="auto">
            <a:xfrm>
              <a:off x="0" y="3579"/>
              <a:ext cx="4355" cy="217"/>
            </a:xfrm>
            <a:prstGeom prst="rect">
              <a:avLst/>
            </a:prstGeom>
            <a:noFill/>
            <a:ln>
              <a:noFill/>
            </a:ln>
            <a:effectLst/>
            <a:extLst>
              <a:ext uri="{909E8E84-426E-40DD-AFC4-6F175D3DCCD1}">
                <a14:hiddenFill xmlns:a14="http://schemas.microsoft.com/office/drawing/2010/main">
                  <a:solidFill>
                    <a:srgbClr val="FFBE7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buClr>
                  <a:srgbClr val="008000"/>
                </a:buClr>
                <a:buSzPct val="90000"/>
                <a:buFont typeface="Monotype Sorts" pitchFamily="2" charset="2"/>
                <a:buNone/>
              </a:pPr>
              <a:r>
                <a:rPr lang="ja-JP" altLang="ja-JP" sz="1600" dirty="0">
                  <a:solidFill>
                    <a:schemeClr val="tx1"/>
                  </a:solidFill>
                  <a:latin typeface="HGP明朝B" panose="02020800000000000000" pitchFamily="18" charset="-128"/>
                  <a:ea typeface="HGP明朝B" panose="02020800000000000000" pitchFamily="18" charset="-128"/>
                </a:rPr>
                <a:t>図：アルバート＝ラズロ・バラバシ，「新ネットワーク思考」，p66　</a:t>
              </a:r>
            </a:p>
          </p:txBody>
        </p:sp>
        <p:sp>
          <p:nvSpPr>
            <p:cNvPr id="69638" name="Oval 6">
              <a:extLst>
                <a:ext uri="{FF2B5EF4-FFF2-40B4-BE49-F238E27FC236}">
                  <a16:creationId xmlns:a16="http://schemas.microsoft.com/office/drawing/2014/main" id="{360FB154-277E-4C64-B410-7F08B7C89230}"/>
                </a:ext>
              </a:extLst>
            </p:cNvPr>
            <p:cNvSpPr>
              <a:spLocks noChangeArrowheads="1"/>
            </p:cNvSpPr>
            <p:nvPr/>
          </p:nvSpPr>
          <p:spPr bwMode="auto">
            <a:xfrm>
              <a:off x="1179" y="314"/>
              <a:ext cx="1315" cy="1270"/>
            </a:xfrm>
            <a:prstGeom prst="ellipse">
              <a:avLst/>
            </a:prstGeom>
            <a:noFill/>
            <a:ln w="28575" cmpd="sng">
              <a:solidFill>
                <a:schemeClr val="accent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69639" name="Oval 7">
              <a:extLst>
                <a:ext uri="{FF2B5EF4-FFF2-40B4-BE49-F238E27FC236}">
                  <a16:creationId xmlns:a16="http://schemas.microsoft.com/office/drawing/2014/main" id="{64F00C2D-FCCE-4DAE-BDAD-90567000B62C}"/>
                </a:ext>
              </a:extLst>
            </p:cNvPr>
            <p:cNvSpPr>
              <a:spLocks noChangeArrowheads="1"/>
            </p:cNvSpPr>
            <p:nvPr/>
          </p:nvSpPr>
          <p:spPr bwMode="auto">
            <a:xfrm>
              <a:off x="2948" y="359"/>
              <a:ext cx="1134" cy="1089"/>
            </a:xfrm>
            <a:prstGeom prst="ellipse">
              <a:avLst/>
            </a:prstGeom>
            <a:noFill/>
            <a:ln w="28575" cmpd="sng">
              <a:solidFill>
                <a:srgbClr val="FFCC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69640" name="Oval 8">
              <a:extLst>
                <a:ext uri="{FF2B5EF4-FFF2-40B4-BE49-F238E27FC236}">
                  <a16:creationId xmlns:a16="http://schemas.microsoft.com/office/drawing/2014/main" id="{5A80BCF4-090B-44BE-A9F7-D0EBAEF6E503}"/>
                </a:ext>
              </a:extLst>
            </p:cNvPr>
            <p:cNvSpPr>
              <a:spLocks noChangeArrowheads="1"/>
            </p:cNvSpPr>
            <p:nvPr/>
          </p:nvSpPr>
          <p:spPr bwMode="auto">
            <a:xfrm>
              <a:off x="1315" y="1947"/>
              <a:ext cx="1315" cy="1270"/>
            </a:xfrm>
            <a:prstGeom prst="ellipse">
              <a:avLst/>
            </a:prstGeom>
            <a:noFill/>
            <a:ln w="28575" cmpd="sng">
              <a:solidFill>
                <a:srgbClr val="808080"/>
              </a:solidFill>
              <a:prstDash val="dash"/>
              <a:round/>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69641" name="Oval 9">
              <a:extLst>
                <a:ext uri="{FF2B5EF4-FFF2-40B4-BE49-F238E27FC236}">
                  <a16:creationId xmlns:a16="http://schemas.microsoft.com/office/drawing/2014/main" id="{E94ABDAA-AAFB-4710-A338-3FEBF8CFF894}"/>
                </a:ext>
              </a:extLst>
            </p:cNvPr>
            <p:cNvSpPr>
              <a:spLocks noChangeArrowheads="1"/>
            </p:cNvSpPr>
            <p:nvPr/>
          </p:nvSpPr>
          <p:spPr bwMode="auto">
            <a:xfrm>
              <a:off x="2993" y="1992"/>
              <a:ext cx="1315" cy="1270"/>
            </a:xfrm>
            <a:prstGeom prst="ellipse">
              <a:avLst/>
            </a:prstGeom>
            <a:noFill/>
            <a:ln w="28575" cmpd="sng">
              <a:solidFill>
                <a:schemeClr val="tx2"/>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grpSp>
    </p:spTree>
  </p:cSld>
  <p:clrMapOvr>
    <a:masterClrMapping/>
  </p:clrMapOvr>
  <p:transition spd="med">
    <p:random/>
    <p:sndAc>
      <p:stSnd>
        <p:snd r:embed="rId2" name="camera.wav"/>
      </p:stSnd>
    </p:sndAc>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2" descr="capt001">
            <a:extLst>
              <a:ext uri="{FF2B5EF4-FFF2-40B4-BE49-F238E27FC236}">
                <a16:creationId xmlns:a16="http://schemas.microsoft.com/office/drawing/2014/main" id="{6BAE6C3D-5A83-4E55-A227-A4FA6654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88" t="12663" r="12607" b="26608"/>
          <a:stretch>
            <a:fillRect/>
          </a:stretch>
        </p:blipFill>
        <p:spPr bwMode="auto">
          <a:xfrm>
            <a:off x="107950" y="842963"/>
            <a:ext cx="72009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70659" name="Oval 3">
            <a:extLst>
              <a:ext uri="{FF2B5EF4-FFF2-40B4-BE49-F238E27FC236}">
                <a16:creationId xmlns:a16="http://schemas.microsoft.com/office/drawing/2014/main" id="{35FF20E1-224B-413F-9E8D-3F9EA7DDBD38}"/>
              </a:ext>
            </a:extLst>
          </p:cNvPr>
          <p:cNvSpPr>
            <a:spLocks noChangeArrowheads="1"/>
          </p:cNvSpPr>
          <p:nvPr/>
        </p:nvSpPr>
        <p:spPr bwMode="auto">
          <a:xfrm>
            <a:off x="1979613" y="3933825"/>
            <a:ext cx="865187"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0" name="Oval 4">
            <a:extLst>
              <a:ext uri="{FF2B5EF4-FFF2-40B4-BE49-F238E27FC236}">
                <a16:creationId xmlns:a16="http://schemas.microsoft.com/office/drawing/2014/main" id="{BC94EC24-2A95-43B0-8D6F-43E4734A3BD1}"/>
              </a:ext>
            </a:extLst>
          </p:cNvPr>
          <p:cNvSpPr>
            <a:spLocks noChangeArrowheads="1"/>
          </p:cNvSpPr>
          <p:nvPr/>
        </p:nvSpPr>
        <p:spPr bwMode="auto">
          <a:xfrm>
            <a:off x="2628900" y="4365625"/>
            <a:ext cx="719138"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1" name="Oval 5">
            <a:extLst>
              <a:ext uri="{FF2B5EF4-FFF2-40B4-BE49-F238E27FC236}">
                <a16:creationId xmlns:a16="http://schemas.microsoft.com/office/drawing/2014/main" id="{A80BF4C4-3886-499A-A5CE-574BC424ED77}"/>
              </a:ext>
            </a:extLst>
          </p:cNvPr>
          <p:cNvSpPr>
            <a:spLocks noChangeArrowheads="1"/>
          </p:cNvSpPr>
          <p:nvPr/>
        </p:nvSpPr>
        <p:spPr bwMode="auto">
          <a:xfrm>
            <a:off x="4140200" y="4292600"/>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2" name="Oval 6">
            <a:extLst>
              <a:ext uri="{FF2B5EF4-FFF2-40B4-BE49-F238E27FC236}">
                <a16:creationId xmlns:a16="http://schemas.microsoft.com/office/drawing/2014/main" id="{EF179EF5-7B90-4B54-915B-D3DFA020CF6F}"/>
              </a:ext>
            </a:extLst>
          </p:cNvPr>
          <p:cNvSpPr>
            <a:spLocks noChangeArrowheads="1"/>
          </p:cNvSpPr>
          <p:nvPr/>
        </p:nvSpPr>
        <p:spPr bwMode="auto">
          <a:xfrm>
            <a:off x="5292725" y="4292600"/>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3" name="Oval 7">
            <a:extLst>
              <a:ext uri="{FF2B5EF4-FFF2-40B4-BE49-F238E27FC236}">
                <a16:creationId xmlns:a16="http://schemas.microsoft.com/office/drawing/2014/main" id="{E2A9AA26-83BA-4157-9910-C2624B7F7916}"/>
              </a:ext>
            </a:extLst>
          </p:cNvPr>
          <p:cNvSpPr>
            <a:spLocks noChangeArrowheads="1"/>
          </p:cNvSpPr>
          <p:nvPr/>
        </p:nvSpPr>
        <p:spPr bwMode="auto">
          <a:xfrm>
            <a:off x="4716463" y="5445125"/>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4" name="Oval 8">
            <a:extLst>
              <a:ext uri="{FF2B5EF4-FFF2-40B4-BE49-F238E27FC236}">
                <a16:creationId xmlns:a16="http://schemas.microsoft.com/office/drawing/2014/main" id="{35D7169A-FB67-4C9B-BA05-CD21E3E54624}"/>
              </a:ext>
            </a:extLst>
          </p:cNvPr>
          <p:cNvSpPr>
            <a:spLocks noChangeArrowheads="1"/>
          </p:cNvSpPr>
          <p:nvPr/>
        </p:nvSpPr>
        <p:spPr bwMode="auto">
          <a:xfrm>
            <a:off x="4860925" y="2133600"/>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5" name="Oval 9">
            <a:extLst>
              <a:ext uri="{FF2B5EF4-FFF2-40B4-BE49-F238E27FC236}">
                <a16:creationId xmlns:a16="http://schemas.microsoft.com/office/drawing/2014/main" id="{1366BDA7-9A92-4727-BE62-00D762696203}"/>
              </a:ext>
            </a:extLst>
          </p:cNvPr>
          <p:cNvSpPr>
            <a:spLocks noChangeArrowheads="1"/>
          </p:cNvSpPr>
          <p:nvPr/>
        </p:nvSpPr>
        <p:spPr bwMode="auto">
          <a:xfrm>
            <a:off x="4500563" y="1628775"/>
            <a:ext cx="647700" cy="4318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6" name="Oval 10">
            <a:extLst>
              <a:ext uri="{FF2B5EF4-FFF2-40B4-BE49-F238E27FC236}">
                <a16:creationId xmlns:a16="http://schemas.microsoft.com/office/drawing/2014/main" id="{59873526-5F8A-4F60-B317-D33603985D01}"/>
              </a:ext>
            </a:extLst>
          </p:cNvPr>
          <p:cNvSpPr>
            <a:spLocks noChangeArrowheads="1"/>
          </p:cNvSpPr>
          <p:nvPr/>
        </p:nvSpPr>
        <p:spPr bwMode="auto">
          <a:xfrm>
            <a:off x="2268538" y="1700213"/>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7" name="Oval 11">
            <a:extLst>
              <a:ext uri="{FF2B5EF4-FFF2-40B4-BE49-F238E27FC236}">
                <a16:creationId xmlns:a16="http://schemas.microsoft.com/office/drawing/2014/main" id="{54ADE613-2D17-413E-B7CF-C506AFEE3F36}"/>
              </a:ext>
            </a:extLst>
          </p:cNvPr>
          <p:cNvSpPr>
            <a:spLocks noChangeArrowheads="1"/>
          </p:cNvSpPr>
          <p:nvPr/>
        </p:nvSpPr>
        <p:spPr bwMode="auto">
          <a:xfrm>
            <a:off x="1547813" y="2349500"/>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8" name="Oval 12">
            <a:extLst>
              <a:ext uri="{FF2B5EF4-FFF2-40B4-BE49-F238E27FC236}">
                <a16:creationId xmlns:a16="http://schemas.microsoft.com/office/drawing/2014/main" id="{FA5E2FD5-3654-4BA3-9D9D-89B033BBB44C}"/>
              </a:ext>
            </a:extLst>
          </p:cNvPr>
          <p:cNvSpPr>
            <a:spLocks noChangeArrowheads="1"/>
          </p:cNvSpPr>
          <p:nvPr/>
        </p:nvSpPr>
        <p:spPr bwMode="auto">
          <a:xfrm>
            <a:off x="1547813" y="1700213"/>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69" name="Oval 13">
            <a:extLst>
              <a:ext uri="{FF2B5EF4-FFF2-40B4-BE49-F238E27FC236}">
                <a16:creationId xmlns:a16="http://schemas.microsoft.com/office/drawing/2014/main" id="{B6C00D25-F56D-463B-852F-75F1E77CC99F}"/>
              </a:ext>
            </a:extLst>
          </p:cNvPr>
          <p:cNvSpPr>
            <a:spLocks noChangeArrowheads="1"/>
          </p:cNvSpPr>
          <p:nvPr/>
        </p:nvSpPr>
        <p:spPr bwMode="auto">
          <a:xfrm>
            <a:off x="1693863" y="5013325"/>
            <a:ext cx="719137"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70" name="Oval 14">
            <a:extLst>
              <a:ext uri="{FF2B5EF4-FFF2-40B4-BE49-F238E27FC236}">
                <a16:creationId xmlns:a16="http://schemas.microsoft.com/office/drawing/2014/main" id="{AE656C3E-E332-4395-BE4E-84012F952B27}"/>
              </a:ext>
            </a:extLst>
          </p:cNvPr>
          <p:cNvSpPr>
            <a:spLocks noChangeArrowheads="1"/>
          </p:cNvSpPr>
          <p:nvPr/>
        </p:nvSpPr>
        <p:spPr bwMode="auto">
          <a:xfrm>
            <a:off x="4140200" y="2133600"/>
            <a:ext cx="647700" cy="647700"/>
          </a:xfrm>
          <a:prstGeom prst="ellipse">
            <a:avLst/>
          </a:prstGeom>
          <a:noFill/>
          <a:ln w="28575" cmpd="sng">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71" name="Rectangle 15">
            <a:extLst>
              <a:ext uri="{FF2B5EF4-FFF2-40B4-BE49-F238E27FC236}">
                <a16:creationId xmlns:a16="http://schemas.microsoft.com/office/drawing/2014/main" id="{F987E05B-1B19-4522-8FE5-A5EBE5FC5393}"/>
              </a:ext>
            </a:extLst>
          </p:cNvPr>
          <p:cNvSpPr>
            <a:spLocks noChangeArrowheads="1"/>
          </p:cNvSpPr>
          <p:nvPr/>
        </p:nvSpPr>
        <p:spPr bwMode="auto">
          <a:xfrm>
            <a:off x="144463" y="6308725"/>
            <a:ext cx="3887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ja-JP" altLang="ja-JP" sz="1000" dirty="0">
                <a:solidFill>
                  <a:schemeClr val="tx1"/>
                </a:solidFill>
                <a:latin typeface="HGP明朝B" panose="02020800000000000000" pitchFamily="18" charset="-128"/>
                <a:ea typeface="HGP明朝B" panose="02020800000000000000" pitchFamily="18" charset="-128"/>
              </a:rPr>
              <a:t>図： </a:t>
            </a:r>
            <a:r>
              <a:rPr lang="ja-JP" altLang="ja-JP" sz="1000" dirty="0">
                <a:solidFill>
                  <a:schemeClr val="tx1"/>
                </a:solidFill>
                <a:latin typeface="HGP明朝B" panose="02020800000000000000" pitchFamily="18" charset="-128"/>
                <a:ea typeface="HGP明朝B" panose="02020800000000000000" pitchFamily="18" charset="-128"/>
                <a:hlinkClick r:id="rId4"/>
              </a:rPr>
              <a:t>新ネットワーク思考</a:t>
            </a:r>
            <a:r>
              <a:rPr lang="ja-JP" altLang="ja-JP" sz="1000" dirty="0">
                <a:solidFill>
                  <a:schemeClr val="tx1"/>
                </a:solidFill>
                <a:latin typeface="HGP明朝B" panose="02020800000000000000" pitchFamily="18" charset="-128"/>
                <a:ea typeface="HGP明朝B" panose="02020800000000000000" pitchFamily="18" charset="-128"/>
              </a:rPr>
              <a:t>　アルバート＝ラズロ・バラバシ（著）</a:t>
            </a:r>
          </a:p>
          <a:p>
            <a:pPr algn="l"/>
            <a:r>
              <a:rPr lang="ja-JP" altLang="ja-JP" sz="1000" dirty="0">
                <a:solidFill>
                  <a:schemeClr val="tx1"/>
                </a:solidFill>
                <a:latin typeface="HGP明朝B" panose="02020800000000000000" pitchFamily="18" charset="-128"/>
                <a:ea typeface="HGP明朝B" panose="02020800000000000000" pitchFamily="18" charset="-128"/>
              </a:rPr>
              <a:t>青木薫（訳） 2002年12月20日　NHK出版　p66</a:t>
            </a:r>
          </a:p>
        </p:txBody>
      </p:sp>
      <p:sp>
        <p:nvSpPr>
          <p:cNvPr id="70672" name="Rectangle 16">
            <a:extLst>
              <a:ext uri="{FF2B5EF4-FFF2-40B4-BE49-F238E27FC236}">
                <a16:creationId xmlns:a16="http://schemas.microsoft.com/office/drawing/2014/main" id="{757EE869-2A91-4B1B-B413-2F5ABC6921B1}"/>
              </a:ext>
            </a:extLst>
          </p:cNvPr>
          <p:cNvSpPr>
            <a:spLocks noGrp="1" noChangeArrowheads="1"/>
          </p:cNvSpPr>
          <p:nvPr>
            <p:ph type="title"/>
          </p:nvPr>
        </p:nvSpPr>
        <p:spPr>
          <a:xfrm>
            <a:off x="71438" y="52388"/>
            <a:ext cx="8964612" cy="790575"/>
          </a:xfrm>
        </p:spPr>
        <p:txBody>
          <a:bodyPr/>
          <a:lstStyle/>
          <a:p>
            <a:r>
              <a:rPr lang="ja-JP" altLang="ja-JP" sz="4000" dirty="0">
                <a:solidFill>
                  <a:schemeClr val="tx1"/>
                </a:solidFill>
                <a:effectLst/>
                <a:latin typeface="HGP明朝B" panose="02020800000000000000" pitchFamily="18" charset="-128"/>
                <a:ea typeface="HGP明朝B" panose="02020800000000000000" pitchFamily="18" charset="-128"/>
              </a:rPr>
              <a:t>信頼と尊敬の関係でつながる</a:t>
            </a:r>
          </a:p>
        </p:txBody>
      </p:sp>
      <p:sp>
        <p:nvSpPr>
          <p:cNvPr id="70673" name="AutoShape 17">
            <a:extLst>
              <a:ext uri="{FF2B5EF4-FFF2-40B4-BE49-F238E27FC236}">
                <a16:creationId xmlns:a16="http://schemas.microsoft.com/office/drawing/2014/main" id="{48A9E213-4E39-4D6B-882D-121CDA3EA3BF}"/>
              </a:ext>
            </a:extLst>
          </p:cNvPr>
          <p:cNvSpPr>
            <a:spLocks noChangeArrowheads="1"/>
          </p:cNvSpPr>
          <p:nvPr/>
        </p:nvSpPr>
        <p:spPr bwMode="auto">
          <a:xfrm>
            <a:off x="6011863" y="1916113"/>
            <a:ext cx="3024187" cy="2590800"/>
          </a:xfrm>
          <a:prstGeom prst="wedgeEllipseCallout">
            <a:avLst>
              <a:gd name="adj1" fmla="val -51787"/>
              <a:gd name="adj2" fmla="val 16727"/>
            </a:avLst>
          </a:prstGeom>
          <a:solidFill>
            <a:schemeClr val="bg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spcBef>
                <a:spcPct val="50000"/>
              </a:spcBef>
              <a:buClr>
                <a:srgbClr val="008000"/>
              </a:buClr>
              <a:buSzPct val="90000"/>
              <a:buFont typeface="Monotype Sorts" pitchFamily="2" charset="2"/>
              <a:buNone/>
            </a:pPr>
            <a:r>
              <a:rPr lang="ja-JP" altLang="ja-JP" sz="3200" dirty="0">
                <a:solidFill>
                  <a:schemeClr val="tx1"/>
                </a:solidFill>
                <a:latin typeface="HGP明朝B" panose="02020800000000000000" pitchFamily="18" charset="-128"/>
                <a:ea typeface="HGP明朝B" panose="02020800000000000000" pitchFamily="18" charset="-128"/>
              </a:rPr>
              <a:t>信頼と尊敬の関係でつながる</a:t>
            </a:r>
          </a:p>
        </p:txBody>
      </p:sp>
      <p:sp>
        <p:nvSpPr>
          <p:cNvPr id="70674" name="Oval 18">
            <a:extLst>
              <a:ext uri="{FF2B5EF4-FFF2-40B4-BE49-F238E27FC236}">
                <a16:creationId xmlns:a16="http://schemas.microsoft.com/office/drawing/2014/main" id="{601D4E6C-6869-4C4F-98A1-AE59EBF328FE}"/>
              </a:ext>
            </a:extLst>
          </p:cNvPr>
          <p:cNvSpPr>
            <a:spLocks noChangeArrowheads="1"/>
          </p:cNvSpPr>
          <p:nvPr/>
        </p:nvSpPr>
        <p:spPr bwMode="auto">
          <a:xfrm>
            <a:off x="1114425" y="1196975"/>
            <a:ext cx="2305050" cy="2232025"/>
          </a:xfrm>
          <a:prstGeom prst="ellipse">
            <a:avLst/>
          </a:prstGeom>
          <a:noFill/>
          <a:ln w="28575" cmpd="sng">
            <a:solidFill>
              <a:srgbClr val="FF0000"/>
            </a:solidFill>
            <a:prstDash val="lgDash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75" name="Oval 19">
            <a:extLst>
              <a:ext uri="{FF2B5EF4-FFF2-40B4-BE49-F238E27FC236}">
                <a16:creationId xmlns:a16="http://schemas.microsoft.com/office/drawing/2014/main" id="{C994F87C-C6EE-4A6F-8925-560B3E2323E5}"/>
              </a:ext>
            </a:extLst>
          </p:cNvPr>
          <p:cNvSpPr>
            <a:spLocks noChangeArrowheads="1"/>
          </p:cNvSpPr>
          <p:nvPr/>
        </p:nvSpPr>
        <p:spPr bwMode="auto">
          <a:xfrm>
            <a:off x="1258888" y="3716338"/>
            <a:ext cx="2305050" cy="2232025"/>
          </a:xfrm>
          <a:prstGeom prst="ellipse">
            <a:avLst/>
          </a:prstGeom>
          <a:noFill/>
          <a:ln w="28575" cmpd="sng">
            <a:solidFill>
              <a:srgbClr val="FF0000"/>
            </a:solidFill>
            <a:prstDash val="lgDash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76" name="Oval 20">
            <a:extLst>
              <a:ext uri="{FF2B5EF4-FFF2-40B4-BE49-F238E27FC236}">
                <a16:creationId xmlns:a16="http://schemas.microsoft.com/office/drawing/2014/main" id="{AC96E077-BD3D-4947-9B47-06F57E5FD865}"/>
              </a:ext>
            </a:extLst>
          </p:cNvPr>
          <p:cNvSpPr>
            <a:spLocks noChangeArrowheads="1"/>
          </p:cNvSpPr>
          <p:nvPr/>
        </p:nvSpPr>
        <p:spPr bwMode="auto">
          <a:xfrm>
            <a:off x="3706813" y="1125538"/>
            <a:ext cx="2305050" cy="2232025"/>
          </a:xfrm>
          <a:prstGeom prst="ellipse">
            <a:avLst/>
          </a:prstGeom>
          <a:noFill/>
          <a:ln w="28575" cmpd="sng">
            <a:solidFill>
              <a:srgbClr val="FF0000"/>
            </a:solidFill>
            <a:prstDash val="lgDash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
        <p:nvSpPr>
          <p:cNvPr id="70677" name="Oval 21">
            <a:extLst>
              <a:ext uri="{FF2B5EF4-FFF2-40B4-BE49-F238E27FC236}">
                <a16:creationId xmlns:a16="http://schemas.microsoft.com/office/drawing/2014/main" id="{1C8D479D-CCED-48B5-ABC9-D18C61E314EC}"/>
              </a:ext>
            </a:extLst>
          </p:cNvPr>
          <p:cNvSpPr>
            <a:spLocks noChangeArrowheads="1"/>
          </p:cNvSpPr>
          <p:nvPr/>
        </p:nvSpPr>
        <p:spPr bwMode="auto">
          <a:xfrm>
            <a:off x="3924300" y="3860800"/>
            <a:ext cx="2305050" cy="2232025"/>
          </a:xfrm>
          <a:prstGeom prst="ellipse">
            <a:avLst/>
          </a:prstGeom>
          <a:noFill/>
          <a:ln w="28575" cmpd="sng">
            <a:solidFill>
              <a:srgbClr val="FF0000"/>
            </a:solidFill>
            <a:prstDash val="lgDash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latin typeface="HGP明朝B" panose="02020800000000000000" pitchFamily="18" charset="-128"/>
              <a:ea typeface="HGP明朝B" panose="02020800000000000000" pitchFamily="18" charset="-128"/>
            </a:endParaRPr>
          </a:p>
        </p:txBody>
      </p:sp>
    </p:spTree>
  </p:cSld>
  <p:clrMapOvr>
    <a:masterClrMapping/>
  </p:clrMapOvr>
  <p:transition spd="med">
    <p:rand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0673"/>
                                        </p:tgtEl>
                                        <p:attrNameLst>
                                          <p:attrName>style.visibility</p:attrName>
                                        </p:attrNameLst>
                                      </p:cBhvr>
                                      <p:to>
                                        <p:strVal val="visible"/>
                                      </p:to>
                                    </p:set>
                                    <p:anim calcmode="lin" valueType="num">
                                      <p:cBhvr>
                                        <p:cTn id="7" dur="500" fill="hold"/>
                                        <p:tgtEl>
                                          <p:spTgt spid="70673"/>
                                        </p:tgtEl>
                                        <p:attrNameLst>
                                          <p:attrName>ppt_w</p:attrName>
                                        </p:attrNameLst>
                                      </p:cBhvr>
                                      <p:tavLst>
                                        <p:tav tm="0">
                                          <p:val>
                                            <p:fltVal val="0"/>
                                          </p:val>
                                        </p:tav>
                                        <p:tav tm="100000">
                                          <p:val>
                                            <p:strVal val="#ppt_w"/>
                                          </p:val>
                                        </p:tav>
                                      </p:tavLst>
                                    </p:anim>
                                    <p:anim calcmode="lin" valueType="num">
                                      <p:cBhvr>
                                        <p:cTn id="8" dur="500" fill="hold"/>
                                        <p:tgtEl>
                                          <p:spTgt spid="706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57D15B22-695C-4115-ADF1-9CC29C459358}"/>
              </a:ext>
            </a:extLst>
          </p:cNvPr>
          <p:cNvSpPr txBox="1">
            <a:spLocks noChangeArrowheads="1"/>
          </p:cNvSpPr>
          <p:nvPr/>
        </p:nvSpPr>
        <p:spPr bwMode="auto">
          <a:xfrm>
            <a:off x="3419475" y="6359525"/>
            <a:ext cx="562768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l" defTabSz="676275">
              <a:defRPr sz="2400">
                <a:solidFill>
                  <a:schemeClr val="tx1"/>
                </a:solidFill>
                <a:latin typeface="Times New Roman" panose="02020603050405020304" pitchFamily="18" charset="0"/>
                <a:ea typeface="ＭＳ Ｐゴシック" panose="020B0600070205080204" pitchFamily="50" charset="-128"/>
              </a:defRPr>
            </a:lvl1pPr>
            <a:lvl2pPr marL="593725" indent="-184150" algn="l" defTabSz="676275">
              <a:defRPr sz="2400">
                <a:solidFill>
                  <a:schemeClr val="tx1"/>
                </a:solidFill>
                <a:latin typeface="Times New Roman" panose="02020603050405020304" pitchFamily="18" charset="0"/>
                <a:ea typeface="ＭＳ Ｐゴシック" panose="020B0600070205080204" pitchFamily="50" charset="-128"/>
              </a:defRPr>
            </a:lvl2pPr>
            <a:lvl3pPr marL="1192213" indent="-371475" algn="l" defTabSz="676275">
              <a:defRPr sz="2400">
                <a:solidFill>
                  <a:schemeClr val="tx1"/>
                </a:solidFill>
                <a:latin typeface="Times New Roman" panose="02020603050405020304" pitchFamily="18" charset="0"/>
                <a:ea typeface="ＭＳ Ｐゴシック" panose="020B0600070205080204" pitchFamily="50" charset="-128"/>
              </a:defRPr>
            </a:lvl3pPr>
            <a:lvl4pPr marL="1787525" indent="-492125" algn="l" defTabSz="676275">
              <a:defRPr sz="2400">
                <a:solidFill>
                  <a:schemeClr val="tx1"/>
                </a:solidFill>
                <a:latin typeface="Times New Roman" panose="02020603050405020304" pitchFamily="18" charset="0"/>
                <a:ea typeface="ＭＳ Ｐゴシック" panose="020B0600070205080204" pitchFamily="50" charset="-128"/>
              </a:defRPr>
            </a:lvl4pPr>
            <a:lvl5pPr marL="1890713" algn="l" defTabSz="676275">
              <a:defRPr sz="2400">
                <a:solidFill>
                  <a:schemeClr val="tx1"/>
                </a:solidFill>
                <a:latin typeface="Times New Roman" panose="02020603050405020304" pitchFamily="18" charset="0"/>
                <a:ea typeface="ＭＳ Ｐゴシック" panose="020B0600070205080204" pitchFamily="50" charset="-128"/>
              </a:defRPr>
            </a:lvl5pPr>
            <a:lvl6pPr marL="2347913" defTabSz="67627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6pPr>
            <a:lvl7pPr marL="2805113" defTabSz="67627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7pPr>
            <a:lvl8pPr marL="3262313" defTabSz="67627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8pPr>
            <a:lvl9pPr marL="3719513" defTabSz="676275" fontAlgn="base">
              <a:spcBef>
                <a:spcPct val="0"/>
              </a:spcBef>
              <a:spcAft>
                <a:spcPct val="0"/>
              </a:spcAft>
              <a:defRPr sz="2400">
                <a:solidFill>
                  <a:schemeClr val="tx1"/>
                </a:solidFill>
                <a:latin typeface="Times New Roman" panose="02020603050405020304" pitchFamily="18" charset="0"/>
                <a:ea typeface="ＭＳ Ｐゴシック" panose="020B0600070205080204" pitchFamily="50" charset="-128"/>
              </a:defRPr>
            </a:lvl9pPr>
          </a:lstStyle>
          <a:p>
            <a:pPr>
              <a:buClr>
                <a:srgbClr val="008000"/>
              </a:buClr>
              <a:buSzPct val="90000"/>
              <a:buFont typeface="Monotype Sorts" pitchFamily="2" charset="2"/>
              <a:buNone/>
            </a:pPr>
            <a:r>
              <a:rPr lang="ja-JP" altLang="ja-JP" sz="1400" dirty="0">
                <a:latin typeface="HGP明朝B" panose="02020800000000000000" pitchFamily="18" charset="-128"/>
                <a:ea typeface="HGP明朝B" panose="02020800000000000000" pitchFamily="18" charset="-128"/>
              </a:rPr>
              <a:t>(c) Copyright TOSIO MOMOTI 20</a:t>
            </a:r>
            <a:r>
              <a:rPr lang="en-US" altLang="ja-JP" sz="1400" dirty="0">
                <a:latin typeface="HGP明朝B" panose="02020800000000000000" pitchFamily="18" charset="-128"/>
                <a:ea typeface="HGP明朝B" panose="02020800000000000000" pitchFamily="18" charset="-128"/>
              </a:rPr>
              <a:t>18</a:t>
            </a:r>
            <a:r>
              <a:rPr lang="ja-JP" altLang="ja-JP" sz="1400" dirty="0" err="1">
                <a:latin typeface="HGP明朝B" panose="02020800000000000000" pitchFamily="18" charset="-128"/>
                <a:ea typeface="HGP明朝B" panose="02020800000000000000" pitchFamily="18" charset="-128"/>
              </a:rPr>
              <a:t>.</a:t>
            </a:r>
            <a:r>
              <a:rPr lang="ja-JP" altLang="ja-JP" sz="1400" dirty="0">
                <a:latin typeface="HGP明朝B" panose="02020800000000000000" pitchFamily="18" charset="-128"/>
                <a:ea typeface="HGP明朝B" panose="02020800000000000000" pitchFamily="18" charset="-128"/>
              </a:rPr>
              <a:t>All rights reserved.</a:t>
            </a:r>
          </a:p>
          <a:p>
            <a:pPr>
              <a:buClr>
                <a:srgbClr val="008000"/>
              </a:buClr>
              <a:buSzPct val="90000"/>
              <a:buFont typeface="Monotype Sorts" pitchFamily="2" charset="2"/>
              <a:buNone/>
            </a:pPr>
            <a:r>
              <a:rPr lang="ja-JP" altLang="ja-JP" sz="1400" dirty="0">
                <a:latin typeface="HGP明朝B" panose="02020800000000000000" pitchFamily="18" charset="-128"/>
                <a:ea typeface="HGP明朝B" panose="02020800000000000000" pitchFamily="18" charset="-128"/>
              </a:rPr>
              <a:t>無断複製厳禁</a:t>
            </a:r>
            <a:endParaRPr lang="ja-JP" altLang="ja-JP" sz="2200" dirty="0">
              <a:latin typeface="HGP明朝B" panose="02020800000000000000" pitchFamily="18" charset="-128"/>
              <a:ea typeface="HGP明朝B" panose="02020800000000000000" pitchFamily="18" charset="-128"/>
            </a:endParaRPr>
          </a:p>
        </p:txBody>
      </p:sp>
      <p:sp>
        <p:nvSpPr>
          <p:cNvPr id="103427" name="Text Box 3">
            <a:extLst>
              <a:ext uri="{FF2B5EF4-FFF2-40B4-BE49-F238E27FC236}">
                <a16:creationId xmlns:a16="http://schemas.microsoft.com/office/drawing/2014/main" id="{75204730-BF52-4ED9-B8F7-8DA2E95BCE8B}"/>
              </a:ext>
            </a:extLst>
          </p:cNvPr>
          <p:cNvSpPr txBox="1">
            <a:spLocks noChangeArrowheads="1"/>
          </p:cNvSpPr>
          <p:nvPr/>
        </p:nvSpPr>
        <p:spPr bwMode="auto">
          <a:xfrm>
            <a:off x="533400" y="1919288"/>
            <a:ext cx="7278688" cy="22113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spcBef>
                <a:spcPct val="50000"/>
              </a:spcBef>
              <a:buClr>
                <a:srgbClr val="008000"/>
              </a:buClr>
              <a:buSzPct val="90000"/>
              <a:buFont typeface="Monotype Sorts" pitchFamily="2" charset="2"/>
              <a:buNone/>
            </a:pPr>
            <a:r>
              <a:rPr lang="ja-JP" altLang="ja-JP" sz="2200" b="1">
                <a:solidFill>
                  <a:schemeClr val="tx1"/>
                </a:solidFill>
                <a:latin typeface="HGP明朝B" panose="02020800000000000000" pitchFamily="18" charset="-128"/>
                <a:ea typeface="HGP明朝B" panose="02020800000000000000" pitchFamily="18" charset="-128"/>
              </a:rPr>
              <a:t>　　　　　　　</a:t>
            </a:r>
            <a:r>
              <a:rPr lang="ja-JP" altLang="ja-JP" sz="3000" b="1">
                <a:solidFill>
                  <a:schemeClr val="tx1"/>
                </a:solidFill>
                <a:latin typeface="HGP明朝B" panose="02020800000000000000" pitchFamily="18" charset="-128"/>
                <a:ea typeface="HGP明朝B" panose="02020800000000000000" pitchFamily="18" charset="-128"/>
              </a:rPr>
              <a:t>　</a:t>
            </a:r>
            <a:r>
              <a:rPr lang="ja-JP" altLang="ja-JP" sz="4200">
                <a:solidFill>
                  <a:schemeClr val="tx1"/>
                </a:solidFill>
                <a:latin typeface="HGP明朝B" panose="02020800000000000000" pitchFamily="18" charset="-128"/>
                <a:ea typeface="HGP明朝B" panose="02020800000000000000" pitchFamily="18" charset="-128"/>
              </a:rPr>
              <a:t>桃知　利男</a:t>
            </a:r>
          </a:p>
          <a:p>
            <a:pPr algn="l">
              <a:lnSpc>
                <a:spcPct val="60000"/>
              </a:lnSpc>
              <a:spcBef>
                <a:spcPct val="50000"/>
              </a:spcBef>
              <a:buClr>
                <a:srgbClr val="008000"/>
              </a:buClr>
              <a:buSzPct val="90000"/>
              <a:buFont typeface="Monotype Sorts" pitchFamily="2" charset="2"/>
              <a:buNone/>
            </a:pPr>
            <a:r>
              <a:rPr lang="ja-JP" altLang="ja-JP" sz="2200">
                <a:solidFill>
                  <a:schemeClr val="tx1"/>
                </a:solidFill>
                <a:latin typeface="HGP明朝B" panose="02020800000000000000" pitchFamily="18" charset="-128"/>
                <a:ea typeface="HGP明朝B" panose="02020800000000000000" pitchFamily="18" charset="-128"/>
              </a:rPr>
              <a:t>E-mail　</a:t>
            </a:r>
            <a:r>
              <a:rPr lang="ja-JP" altLang="ja-JP" sz="2200">
                <a:solidFill>
                  <a:schemeClr val="tx1"/>
                </a:solidFill>
                <a:latin typeface="HGP明朝B" panose="02020800000000000000" pitchFamily="18" charset="-128"/>
                <a:ea typeface="HGP明朝B" panose="02020800000000000000" pitchFamily="18" charset="-128"/>
                <a:hlinkClick r:id="rId4"/>
              </a:rPr>
              <a:t>pinkhip@dc4.so-net.ne.jp</a:t>
            </a:r>
            <a:endParaRPr lang="ja-JP" altLang="ja-JP" sz="2200">
              <a:solidFill>
                <a:schemeClr val="tx1"/>
              </a:solidFill>
              <a:latin typeface="HGP明朝B" panose="02020800000000000000" pitchFamily="18" charset="-128"/>
              <a:ea typeface="HGP明朝B" panose="02020800000000000000" pitchFamily="18" charset="-128"/>
            </a:endParaRPr>
          </a:p>
          <a:p>
            <a:pPr algn="l">
              <a:lnSpc>
                <a:spcPct val="60000"/>
              </a:lnSpc>
              <a:spcBef>
                <a:spcPct val="50000"/>
              </a:spcBef>
              <a:buClr>
                <a:srgbClr val="008000"/>
              </a:buClr>
              <a:buSzPct val="90000"/>
              <a:buFont typeface="Monotype Sorts" pitchFamily="2" charset="2"/>
              <a:buNone/>
            </a:pPr>
            <a:r>
              <a:rPr lang="ja-JP" altLang="ja-JP" sz="2200">
                <a:solidFill>
                  <a:schemeClr val="tx1"/>
                </a:solidFill>
                <a:latin typeface="HGP明朝B" panose="02020800000000000000" pitchFamily="18" charset="-128"/>
                <a:ea typeface="HGP明朝B" panose="02020800000000000000" pitchFamily="18" charset="-128"/>
              </a:rPr>
              <a:t>URL　　</a:t>
            </a:r>
            <a:r>
              <a:rPr lang="ja-JP" altLang="ja-JP" sz="2200">
                <a:solidFill>
                  <a:schemeClr val="tx1"/>
                </a:solidFill>
                <a:latin typeface="HGP明朝B" panose="02020800000000000000" pitchFamily="18" charset="-128"/>
                <a:ea typeface="HGP明朝B" panose="02020800000000000000" pitchFamily="18" charset="-128"/>
                <a:hlinkClick r:id="rId5"/>
              </a:rPr>
              <a:t>http://www.momoti.com/</a:t>
            </a:r>
            <a:endParaRPr lang="ja-JP" altLang="ja-JP" sz="2200">
              <a:solidFill>
                <a:schemeClr val="tx1"/>
              </a:solidFill>
              <a:latin typeface="HGP明朝B" panose="02020800000000000000" pitchFamily="18" charset="-128"/>
              <a:ea typeface="HGP明朝B" panose="02020800000000000000" pitchFamily="18" charset="-128"/>
            </a:endParaRPr>
          </a:p>
          <a:p>
            <a:pPr algn="l">
              <a:lnSpc>
                <a:spcPct val="60000"/>
              </a:lnSpc>
              <a:spcBef>
                <a:spcPct val="50000"/>
              </a:spcBef>
              <a:buClr>
                <a:srgbClr val="008000"/>
              </a:buClr>
              <a:buSzPct val="90000"/>
              <a:buFont typeface="Monotype Sorts" pitchFamily="2" charset="2"/>
              <a:buNone/>
            </a:pPr>
            <a:endParaRPr lang="ja-JP" altLang="ja-JP" sz="2200">
              <a:solidFill>
                <a:schemeClr val="tx1"/>
              </a:solidFill>
              <a:latin typeface="HGP明朝B" panose="02020800000000000000" pitchFamily="18" charset="-128"/>
              <a:ea typeface="HGP明朝B" panose="02020800000000000000" pitchFamily="18" charset="-128"/>
            </a:endParaRPr>
          </a:p>
          <a:p>
            <a:pPr algn="l">
              <a:lnSpc>
                <a:spcPct val="60000"/>
              </a:lnSpc>
              <a:spcBef>
                <a:spcPct val="50000"/>
              </a:spcBef>
              <a:buClr>
                <a:srgbClr val="008000"/>
              </a:buClr>
              <a:buSzPct val="90000"/>
              <a:buFont typeface="Monotype Sorts" pitchFamily="2" charset="2"/>
              <a:buNone/>
            </a:pPr>
            <a:r>
              <a:rPr lang="ja-JP" altLang="ja-JP" sz="2200">
                <a:solidFill>
                  <a:schemeClr val="tx1"/>
                </a:solidFill>
                <a:latin typeface="HGP明朝B" panose="02020800000000000000" pitchFamily="18" charset="-128"/>
                <a:ea typeface="HGP明朝B" panose="02020800000000000000" pitchFamily="18" charset="-128"/>
              </a:rPr>
              <a:t>　</a:t>
            </a:r>
            <a:r>
              <a:rPr lang="ja-JP" altLang="ja-JP" sz="1800">
                <a:solidFill>
                  <a:schemeClr val="tx1"/>
                </a:solidFill>
                <a:latin typeface="HGP明朝B" panose="02020800000000000000" pitchFamily="18" charset="-128"/>
                <a:ea typeface="HGP明朝B" panose="02020800000000000000" pitchFamily="18" charset="-128"/>
              </a:rPr>
              <a:t>ご面倒でも私宛の連絡はメールでお願いいたします。</a:t>
            </a:r>
          </a:p>
        </p:txBody>
      </p:sp>
      <p:pic>
        <p:nvPicPr>
          <p:cNvPr id="103428" name="Picture 4" descr="momocom">
            <a:extLst>
              <a:ext uri="{FF2B5EF4-FFF2-40B4-BE49-F238E27FC236}">
                <a16:creationId xmlns:a16="http://schemas.microsoft.com/office/drawing/2014/main" id="{853ABE9B-FAFF-4C4C-8D4F-9F8BC453D2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03225"/>
            <a:ext cx="24003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3429" name="Picture 5" descr="momo2">
            <a:extLst>
              <a:ext uri="{FF2B5EF4-FFF2-40B4-BE49-F238E27FC236}">
                <a16:creationId xmlns:a16="http://schemas.microsoft.com/office/drawing/2014/main" id="{4585F240-6F7A-44D7-9496-9F7B64A014EC}"/>
              </a:ext>
            </a:extLst>
          </p:cNvPr>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a:xfrm>
            <a:off x="5208588" y="1412875"/>
            <a:ext cx="1450975" cy="1543050"/>
          </a:xfr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sndAc>
      <p:stSnd>
        <p:snd r:embed="rId3"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8770" name="Picture 2" descr="05062506 (2)">
            <a:extLst>
              <a:ext uri="{FF2B5EF4-FFF2-40B4-BE49-F238E27FC236}">
                <a16:creationId xmlns:a16="http://schemas.microsoft.com/office/drawing/2014/main" id="{26EB5D33-B962-4AE6-AF98-4B7ED13B0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327275"/>
            <a:ext cx="2592388"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1" name="Rectangle 3">
            <a:extLst>
              <a:ext uri="{FF2B5EF4-FFF2-40B4-BE49-F238E27FC236}">
                <a16:creationId xmlns:a16="http://schemas.microsoft.com/office/drawing/2014/main" id="{AF6F127B-996D-4939-97F9-05FF579F8EF8}"/>
              </a:ext>
            </a:extLst>
          </p:cNvPr>
          <p:cNvSpPr>
            <a:spLocks noGrp="1" noChangeArrowheads="1"/>
          </p:cNvSpPr>
          <p:nvPr>
            <p:ph type="title"/>
          </p:nvPr>
        </p:nvSpPr>
        <p:spPr>
          <a:xfrm>
            <a:off x="323850" y="44450"/>
            <a:ext cx="8345488" cy="782638"/>
          </a:xfrm>
        </p:spPr>
        <p:txBody>
          <a:bodyPr/>
          <a:lstStyle/>
          <a:p>
            <a:pPr eaLnBrk="1" hangingPunct="1"/>
            <a:r>
              <a:rPr lang="ja-JP" altLang="en-US" dirty="0">
                <a:effectLst/>
              </a:rPr>
              <a:t>切ってみる</a:t>
            </a:r>
          </a:p>
        </p:txBody>
      </p:sp>
      <p:sp>
        <p:nvSpPr>
          <p:cNvPr id="288772" name="AutoShape 4">
            <a:extLst>
              <a:ext uri="{FF2B5EF4-FFF2-40B4-BE49-F238E27FC236}">
                <a16:creationId xmlns:a16="http://schemas.microsoft.com/office/drawing/2014/main" id="{ECA951CF-CF15-4EF3-B462-8EDD21056BF2}"/>
              </a:ext>
            </a:extLst>
          </p:cNvPr>
          <p:cNvSpPr>
            <a:spLocks noChangeArrowheads="1"/>
          </p:cNvSpPr>
          <p:nvPr/>
        </p:nvSpPr>
        <p:spPr bwMode="auto">
          <a:xfrm>
            <a:off x="2916238" y="1268413"/>
            <a:ext cx="2159000" cy="1727200"/>
          </a:xfrm>
          <a:prstGeom prst="rightArrow">
            <a:avLst>
              <a:gd name="adj1" fmla="val 50000"/>
              <a:gd name="adj2" fmla="val 31250"/>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en-US" altLang="ja-JP" sz="2400" dirty="0">
                <a:solidFill>
                  <a:schemeClr val="tx1"/>
                </a:solidFill>
                <a:latin typeface="HGP明朝B" panose="02020800000000000000" pitchFamily="18" charset="-128"/>
                <a:ea typeface="HGP明朝B" panose="02020800000000000000" pitchFamily="18" charset="-128"/>
              </a:rPr>
              <a:t>2</a:t>
            </a:r>
            <a:r>
              <a:rPr lang="ja-JP" altLang="en-US" sz="2400" dirty="0">
                <a:solidFill>
                  <a:schemeClr val="tx1"/>
                </a:solidFill>
                <a:latin typeface="HGP明朝B" panose="02020800000000000000" pitchFamily="18" charset="-128"/>
                <a:ea typeface="HGP明朝B" panose="02020800000000000000" pitchFamily="18" charset="-128"/>
              </a:rPr>
              <a:t>分の</a:t>
            </a:r>
            <a:r>
              <a:rPr lang="en-US" altLang="ja-JP" sz="2400" dirty="0">
                <a:solidFill>
                  <a:schemeClr val="tx1"/>
                </a:solidFill>
                <a:latin typeface="HGP明朝B" panose="02020800000000000000" pitchFamily="18" charset="-128"/>
                <a:ea typeface="HGP明朝B" panose="02020800000000000000" pitchFamily="18" charset="-128"/>
              </a:rPr>
              <a:t>1</a:t>
            </a:r>
            <a:r>
              <a:rPr lang="ja-JP" altLang="en-US" sz="2400" dirty="0">
                <a:solidFill>
                  <a:schemeClr val="tx1"/>
                </a:solidFill>
                <a:latin typeface="HGP明朝B" panose="02020800000000000000" pitchFamily="18" charset="-128"/>
                <a:ea typeface="HGP明朝B" panose="02020800000000000000" pitchFamily="18" charset="-128"/>
              </a:rPr>
              <a:t>から</a:t>
            </a:r>
          </a:p>
        </p:txBody>
      </p:sp>
      <p:sp>
        <p:nvSpPr>
          <p:cNvPr id="288773" name="AutoShape 5">
            <a:extLst>
              <a:ext uri="{FF2B5EF4-FFF2-40B4-BE49-F238E27FC236}">
                <a16:creationId xmlns:a16="http://schemas.microsoft.com/office/drawing/2014/main" id="{2D7B1BD5-4032-42CB-A697-00E00A839BC7}"/>
              </a:ext>
            </a:extLst>
          </p:cNvPr>
          <p:cNvSpPr>
            <a:spLocks noChangeArrowheads="1"/>
          </p:cNvSpPr>
          <p:nvPr/>
        </p:nvSpPr>
        <p:spPr bwMode="auto">
          <a:xfrm>
            <a:off x="2916238" y="3789363"/>
            <a:ext cx="2159000" cy="1727200"/>
          </a:xfrm>
          <a:prstGeom prst="rightArrow">
            <a:avLst>
              <a:gd name="adj1" fmla="val 50000"/>
              <a:gd name="adj2" fmla="val 31250"/>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en-US" altLang="ja-JP" sz="2400" dirty="0">
                <a:solidFill>
                  <a:schemeClr val="tx1"/>
                </a:solidFill>
                <a:latin typeface="HGP明朝B" panose="02020800000000000000" pitchFamily="18" charset="-128"/>
                <a:ea typeface="HGP明朝B" panose="02020800000000000000" pitchFamily="18" charset="-128"/>
              </a:rPr>
              <a:t>3</a:t>
            </a:r>
            <a:r>
              <a:rPr lang="ja-JP" altLang="en-US" sz="2400" dirty="0">
                <a:solidFill>
                  <a:schemeClr val="tx1"/>
                </a:solidFill>
                <a:latin typeface="HGP明朝B" panose="02020800000000000000" pitchFamily="18" charset="-128"/>
                <a:ea typeface="HGP明朝B" panose="02020800000000000000" pitchFamily="18" charset="-128"/>
              </a:rPr>
              <a:t>分の</a:t>
            </a:r>
            <a:r>
              <a:rPr lang="en-US" altLang="ja-JP" sz="2400" dirty="0">
                <a:solidFill>
                  <a:schemeClr val="tx1"/>
                </a:solidFill>
                <a:latin typeface="HGP明朝B" panose="02020800000000000000" pitchFamily="18" charset="-128"/>
                <a:ea typeface="HGP明朝B" panose="02020800000000000000" pitchFamily="18" charset="-128"/>
              </a:rPr>
              <a:t>1</a:t>
            </a:r>
            <a:r>
              <a:rPr lang="ja-JP" altLang="en-US" sz="2400" dirty="0">
                <a:solidFill>
                  <a:schemeClr val="tx1"/>
                </a:solidFill>
                <a:latin typeface="HGP明朝B" panose="02020800000000000000" pitchFamily="18" charset="-128"/>
                <a:ea typeface="HGP明朝B" panose="02020800000000000000" pitchFamily="18" charset="-128"/>
              </a:rPr>
              <a:t>から</a:t>
            </a:r>
          </a:p>
        </p:txBody>
      </p:sp>
      <p:sp>
        <p:nvSpPr>
          <p:cNvPr id="288774" name="Line 6">
            <a:extLst>
              <a:ext uri="{FF2B5EF4-FFF2-40B4-BE49-F238E27FC236}">
                <a16:creationId xmlns:a16="http://schemas.microsoft.com/office/drawing/2014/main" id="{84148ED5-0389-4E0A-B8F3-E3D171AD1869}"/>
              </a:ext>
            </a:extLst>
          </p:cNvPr>
          <p:cNvSpPr>
            <a:spLocks noChangeShapeType="1"/>
          </p:cNvSpPr>
          <p:nvPr/>
        </p:nvSpPr>
        <p:spPr bwMode="auto">
          <a:xfrm>
            <a:off x="611188" y="3357563"/>
            <a:ext cx="431800" cy="1295400"/>
          </a:xfrm>
          <a:prstGeom prst="line">
            <a:avLst/>
          </a:prstGeom>
          <a:noFill/>
          <a:ln w="38100">
            <a:solidFill>
              <a:schemeClr val="bg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88775" name="Line 7">
            <a:extLst>
              <a:ext uri="{FF2B5EF4-FFF2-40B4-BE49-F238E27FC236}">
                <a16:creationId xmlns:a16="http://schemas.microsoft.com/office/drawing/2014/main" id="{382F5AC1-CDEC-4113-83AC-595D297D2E04}"/>
              </a:ext>
            </a:extLst>
          </p:cNvPr>
          <p:cNvSpPr>
            <a:spLocks noChangeShapeType="1"/>
          </p:cNvSpPr>
          <p:nvPr/>
        </p:nvSpPr>
        <p:spPr bwMode="auto">
          <a:xfrm>
            <a:off x="539750" y="2924175"/>
            <a:ext cx="647700" cy="1585913"/>
          </a:xfrm>
          <a:prstGeom prst="line">
            <a:avLst/>
          </a:prstGeom>
          <a:noFill/>
          <a:ln w="38100">
            <a:solidFill>
              <a:schemeClr val="bg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88776" name="Line 8">
            <a:extLst>
              <a:ext uri="{FF2B5EF4-FFF2-40B4-BE49-F238E27FC236}">
                <a16:creationId xmlns:a16="http://schemas.microsoft.com/office/drawing/2014/main" id="{E137D234-D6D0-46BA-B74E-D2A6DB6FF239}"/>
              </a:ext>
            </a:extLst>
          </p:cNvPr>
          <p:cNvSpPr>
            <a:spLocks noChangeShapeType="1"/>
          </p:cNvSpPr>
          <p:nvPr/>
        </p:nvSpPr>
        <p:spPr bwMode="auto">
          <a:xfrm flipV="1">
            <a:off x="684213" y="1989138"/>
            <a:ext cx="2232025" cy="935037"/>
          </a:xfrm>
          <a:prstGeom prst="line">
            <a:avLst/>
          </a:prstGeom>
          <a:noFill/>
          <a:ln w="9525">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88777" name="Line 9">
            <a:extLst>
              <a:ext uri="{FF2B5EF4-FFF2-40B4-BE49-F238E27FC236}">
                <a16:creationId xmlns:a16="http://schemas.microsoft.com/office/drawing/2014/main" id="{3F406C8C-2DC0-435A-9E87-9E3E535BC4B8}"/>
              </a:ext>
            </a:extLst>
          </p:cNvPr>
          <p:cNvSpPr>
            <a:spLocks noChangeShapeType="1"/>
          </p:cNvSpPr>
          <p:nvPr/>
        </p:nvSpPr>
        <p:spPr bwMode="auto">
          <a:xfrm>
            <a:off x="1042988" y="4652963"/>
            <a:ext cx="1657350" cy="215900"/>
          </a:xfrm>
          <a:prstGeom prst="line">
            <a:avLst/>
          </a:prstGeom>
          <a:noFill/>
          <a:ln w="9525">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pic>
        <p:nvPicPr>
          <p:cNvPr id="288778" name="Picture 10" descr="05062511 (6)">
            <a:extLst>
              <a:ext uri="{FF2B5EF4-FFF2-40B4-BE49-F238E27FC236}">
                <a16:creationId xmlns:a16="http://schemas.microsoft.com/office/drawing/2014/main" id="{85A5E259-365E-4A91-97E2-0C1632939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908050"/>
            <a:ext cx="353853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9" name="Picture 11" descr="05062511 (2)">
            <a:extLst>
              <a:ext uri="{FF2B5EF4-FFF2-40B4-BE49-F238E27FC236}">
                <a16:creationId xmlns:a16="http://schemas.microsoft.com/office/drawing/2014/main" id="{7AF1954B-1FF2-4F68-87D8-0586C691B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0" y="3933825"/>
            <a:ext cx="38608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774547"/>
      </p:ext>
    </p:extLst>
  </p:cSld>
  <p:clrMapOvr>
    <a:masterClrMapping/>
  </p:clrMapOvr>
  <p:transition spd="med">
    <p:random/>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0818" name="Picture 2" descr="05062506 (2)">
            <a:extLst>
              <a:ext uri="{FF2B5EF4-FFF2-40B4-BE49-F238E27FC236}">
                <a16:creationId xmlns:a16="http://schemas.microsoft.com/office/drawing/2014/main" id="{09EA6C5D-4CB3-448E-BB3F-D11483B0A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836613"/>
            <a:ext cx="2592388"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19" name="Rectangle 3">
            <a:extLst>
              <a:ext uri="{FF2B5EF4-FFF2-40B4-BE49-F238E27FC236}">
                <a16:creationId xmlns:a16="http://schemas.microsoft.com/office/drawing/2014/main" id="{A25BB921-3BB5-4D6D-8A48-0819FECC1C8F}"/>
              </a:ext>
            </a:extLst>
          </p:cNvPr>
          <p:cNvSpPr>
            <a:spLocks noGrp="1" noChangeArrowheads="1"/>
          </p:cNvSpPr>
          <p:nvPr>
            <p:ph type="title"/>
          </p:nvPr>
        </p:nvSpPr>
        <p:spPr>
          <a:xfrm>
            <a:off x="323850" y="44450"/>
            <a:ext cx="8345488" cy="782638"/>
          </a:xfrm>
        </p:spPr>
        <p:txBody>
          <a:bodyPr/>
          <a:lstStyle/>
          <a:p>
            <a:pPr eaLnBrk="1" hangingPunct="1"/>
            <a:r>
              <a:rPr lang="en-US" altLang="ja-JP" dirty="0">
                <a:effectLst/>
              </a:rPr>
              <a:t>2</a:t>
            </a:r>
            <a:r>
              <a:rPr lang="ja-JP" altLang="en-US" dirty="0">
                <a:effectLst/>
              </a:rPr>
              <a:t>分の</a:t>
            </a:r>
            <a:r>
              <a:rPr lang="en-US" altLang="ja-JP" dirty="0">
                <a:effectLst/>
              </a:rPr>
              <a:t>1</a:t>
            </a:r>
            <a:r>
              <a:rPr lang="ja-JP" altLang="en-US" dirty="0">
                <a:effectLst/>
              </a:rPr>
              <a:t>切断</a:t>
            </a:r>
          </a:p>
        </p:txBody>
      </p:sp>
      <p:sp>
        <p:nvSpPr>
          <p:cNvPr id="290820" name="Line 4">
            <a:extLst>
              <a:ext uri="{FF2B5EF4-FFF2-40B4-BE49-F238E27FC236}">
                <a16:creationId xmlns:a16="http://schemas.microsoft.com/office/drawing/2014/main" id="{7164B9F6-FF16-4F05-8883-6DB6C67F8648}"/>
              </a:ext>
            </a:extLst>
          </p:cNvPr>
          <p:cNvSpPr>
            <a:spLocks noChangeShapeType="1"/>
          </p:cNvSpPr>
          <p:nvPr/>
        </p:nvSpPr>
        <p:spPr bwMode="auto">
          <a:xfrm>
            <a:off x="1116013" y="1771650"/>
            <a:ext cx="647700" cy="1585913"/>
          </a:xfrm>
          <a:prstGeom prst="line">
            <a:avLst/>
          </a:prstGeom>
          <a:noFill/>
          <a:ln w="38100">
            <a:solidFill>
              <a:schemeClr val="bg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pic>
        <p:nvPicPr>
          <p:cNvPr id="290821" name="Picture 5" descr="05062511 (6)">
            <a:extLst>
              <a:ext uri="{FF2B5EF4-FFF2-40B4-BE49-F238E27FC236}">
                <a16:creationId xmlns:a16="http://schemas.microsoft.com/office/drawing/2014/main" id="{3FC077AB-20F5-483E-9AD2-4B671C1CF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525" y="2484438"/>
            <a:ext cx="5254625"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2" name="Text Box 6">
            <a:extLst>
              <a:ext uri="{FF2B5EF4-FFF2-40B4-BE49-F238E27FC236}">
                <a16:creationId xmlns:a16="http://schemas.microsoft.com/office/drawing/2014/main" id="{1E6213C9-B35D-4388-B06A-EC6AAE80198B}"/>
              </a:ext>
            </a:extLst>
          </p:cNvPr>
          <p:cNvSpPr txBox="1">
            <a:spLocks noChangeArrowheads="1"/>
          </p:cNvSpPr>
          <p:nvPr/>
        </p:nvSpPr>
        <p:spPr bwMode="auto">
          <a:xfrm>
            <a:off x="107950" y="3860800"/>
            <a:ext cx="3311525"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「ひねりと</a:t>
            </a:r>
            <a:r>
              <a:rPr lang="en-US" altLang="ja-JP" sz="2400" dirty="0">
                <a:solidFill>
                  <a:schemeClr val="tx1"/>
                </a:solidFill>
                <a:latin typeface="HGP明朝B" panose="02020800000000000000" pitchFamily="18" charset="-128"/>
                <a:ea typeface="HGP明朝B" panose="02020800000000000000" pitchFamily="18" charset="-128"/>
              </a:rPr>
              <a:t>2</a:t>
            </a:r>
            <a:r>
              <a:rPr lang="ja-JP" altLang="en-US" sz="2400" dirty="0">
                <a:solidFill>
                  <a:schemeClr val="tx1"/>
                </a:solidFill>
                <a:latin typeface="HGP明朝B" panose="02020800000000000000" pitchFamily="18" charset="-128"/>
                <a:ea typeface="HGP明朝B" panose="02020800000000000000" pitchFamily="18" charset="-128"/>
              </a:rPr>
              <a:t>分の</a:t>
            </a:r>
            <a:r>
              <a:rPr lang="en-US" altLang="ja-JP" sz="2400" dirty="0">
                <a:solidFill>
                  <a:schemeClr val="tx1"/>
                </a:solidFill>
                <a:latin typeface="HGP明朝B" panose="02020800000000000000" pitchFamily="18" charset="-128"/>
                <a:ea typeface="HGP明朝B" panose="02020800000000000000" pitchFamily="18" charset="-128"/>
              </a:rPr>
              <a:t>1</a:t>
            </a:r>
            <a:r>
              <a:rPr lang="ja-JP" altLang="en-US" sz="2400" dirty="0">
                <a:solidFill>
                  <a:schemeClr val="tx1"/>
                </a:solidFill>
                <a:latin typeface="HGP明朝B" panose="02020800000000000000" pitchFamily="18" charset="-128"/>
                <a:ea typeface="HGP明朝B" panose="02020800000000000000" pitchFamily="18" charset="-128"/>
              </a:rPr>
              <a:t>切断」</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さらに複雑な反転を持った大きな輪になる</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リンクはできない</a:t>
            </a:r>
          </a:p>
        </p:txBody>
      </p:sp>
    </p:spTree>
    <p:extLst>
      <p:ext uri="{BB962C8B-B14F-4D97-AF65-F5344CB8AC3E}">
        <p14:creationId xmlns:p14="http://schemas.microsoft.com/office/powerpoint/2010/main" val="149150794"/>
      </p:ext>
    </p:extLst>
  </p:cSld>
  <p:clrMapOvr>
    <a:masterClrMapping/>
  </p:clrMapOvr>
  <p:transition spd="med">
    <p:random/>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2866" name="Picture 2" descr="05062506 (2)">
            <a:extLst>
              <a:ext uri="{FF2B5EF4-FFF2-40B4-BE49-F238E27FC236}">
                <a16:creationId xmlns:a16="http://schemas.microsoft.com/office/drawing/2014/main" id="{284095D9-0A14-4898-BA75-CBF4A2662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08050"/>
            <a:ext cx="2592387"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7" name="Rectangle 3">
            <a:extLst>
              <a:ext uri="{FF2B5EF4-FFF2-40B4-BE49-F238E27FC236}">
                <a16:creationId xmlns:a16="http://schemas.microsoft.com/office/drawing/2014/main" id="{265A014E-E722-4BB1-980E-354656750048}"/>
              </a:ext>
            </a:extLst>
          </p:cNvPr>
          <p:cNvSpPr>
            <a:spLocks noGrp="1" noChangeArrowheads="1"/>
          </p:cNvSpPr>
          <p:nvPr>
            <p:ph type="title"/>
          </p:nvPr>
        </p:nvSpPr>
        <p:spPr>
          <a:xfrm>
            <a:off x="323850" y="44450"/>
            <a:ext cx="8345488" cy="782638"/>
          </a:xfrm>
        </p:spPr>
        <p:txBody>
          <a:bodyPr/>
          <a:lstStyle/>
          <a:p>
            <a:pPr eaLnBrk="1" hangingPunct="1"/>
            <a:r>
              <a:rPr lang="en-US" altLang="ja-JP" dirty="0">
                <a:effectLst/>
              </a:rPr>
              <a:t>3</a:t>
            </a:r>
            <a:r>
              <a:rPr lang="ja-JP" altLang="en-US" dirty="0">
                <a:effectLst/>
              </a:rPr>
              <a:t>分の</a:t>
            </a:r>
            <a:r>
              <a:rPr lang="en-US" altLang="ja-JP" dirty="0">
                <a:effectLst/>
              </a:rPr>
              <a:t>1</a:t>
            </a:r>
            <a:r>
              <a:rPr lang="ja-JP" altLang="en-US" dirty="0">
                <a:effectLst/>
              </a:rPr>
              <a:t>切断</a:t>
            </a:r>
          </a:p>
        </p:txBody>
      </p:sp>
      <p:sp>
        <p:nvSpPr>
          <p:cNvPr id="292868" name="Line 4">
            <a:extLst>
              <a:ext uri="{FF2B5EF4-FFF2-40B4-BE49-F238E27FC236}">
                <a16:creationId xmlns:a16="http://schemas.microsoft.com/office/drawing/2014/main" id="{DC699F46-265F-49CB-912F-69CFB7841630}"/>
              </a:ext>
            </a:extLst>
          </p:cNvPr>
          <p:cNvSpPr>
            <a:spLocks noChangeShapeType="1"/>
          </p:cNvSpPr>
          <p:nvPr/>
        </p:nvSpPr>
        <p:spPr bwMode="auto">
          <a:xfrm>
            <a:off x="1258888" y="1773238"/>
            <a:ext cx="215900" cy="1295400"/>
          </a:xfrm>
          <a:prstGeom prst="line">
            <a:avLst/>
          </a:prstGeom>
          <a:noFill/>
          <a:ln w="38100">
            <a:solidFill>
              <a:schemeClr val="bg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pic>
        <p:nvPicPr>
          <p:cNvPr id="292869" name="Picture 5" descr="05062511 (2)">
            <a:extLst>
              <a:ext uri="{FF2B5EF4-FFF2-40B4-BE49-F238E27FC236}">
                <a16:creationId xmlns:a16="http://schemas.microsoft.com/office/drawing/2014/main" id="{148B7E1F-08F9-45E4-B71E-4DE1DA398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2541588"/>
            <a:ext cx="5392737"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70" name="Text Box 6">
            <a:extLst>
              <a:ext uri="{FF2B5EF4-FFF2-40B4-BE49-F238E27FC236}">
                <a16:creationId xmlns:a16="http://schemas.microsoft.com/office/drawing/2014/main" id="{A2C2CCAF-CFB5-4F78-9D31-01FFF0236A27}"/>
              </a:ext>
            </a:extLst>
          </p:cNvPr>
          <p:cNvSpPr txBox="1">
            <a:spLocks noChangeArrowheads="1"/>
          </p:cNvSpPr>
          <p:nvPr/>
        </p:nvSpPr>
        <p:spPr bwMode="auto">
          <a:xfrm>
            <a:off x="180975" y="3933825"/>
            <a:ext cx="3311525"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「ひねりと</a:t>
            </a:r>
            <a:r>
              <a:rPr lang="en-US" altLang="ja-JP" sz="2400" dirty="0">
                <a:solidFill>
                  <a:schemeClr val="tx1"/>
                </a:solidFill>
                <a:latin typeface="HGP明朝B" panose="02020800000000000000" pitchFamily="18" charset="-128"/>
                <a:ea typeface="HGP明朝B" panose="02020800000000000000" pitchFamily="18" charset="-128"/>
              </a:rPr>
              <a:t>3</a:t>
            </a:r>
            <a:r>
              <a:rPr lang="ja-JP" altLang="en-US" sz="2400" dirty="0">
                <a:solidFill>
                  <a:schemeClr val="tx1"/>
                </a:solidFill>
                <a:latin typeface="HGP明朝B" panose="02020800000000000000" pitchFamily="18" charset="-128"/>
                <a:ea typeface="HGP明朝B" panose="02020800000000000000" pitchFamily="18" charset="-128"/>
              </a:rPr>
              <a:t>分の</a:t>
            </a:r>
            <a:r>
              <a:rPr lang="en-US" altLang="ja-JP" sz="2400" dirty="0">
                <a:solidFill>
                  <a:schemeClr val="tx1"/>
                </a:solidFill>
                <a:latin typeface="HGP明朝B" panose="02020800000000000000" pitchFamily="18" charset="-128"/>
                <a:ea typeface="HGP明朝B" panose="02020800000000000000" pitchFamily="18" charset="-128"/>
              </a:rPr>
              <a:t>1</a:t>
            </a:r>
            <a:r>
              <a:rPr lang="ja-JP" altLang="en-US" sz="2400" dirty="0">
                <a:solidFill>
                  <a:schemeClr val="tx1"/>
                </a:solidFill>
                <a:latin typeface="HGP明朝B" panose="02020800000000000000" pitchFamily="18" charset="-128"/>
                <a:ea typeface="HGP明朝B" panose="02020800000000000000" pitchFamily="18" charset="-128"/>
              </a:rPr>
              <a:t>切断」</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繋がった輪が二つできる</a:t>
            </a:r>
          </a:p>
          <a:p>
            <a:pPr eaLnBrk="1" hangingPunct="1">
              <a:spcBef>
                <a:spcPct val="50000"/>
              </a:spcBef>
              <a:buClr>
                <a:srgbClr val="008000"/>
              </a:buClr>
              <a:buSzPct val="90000"/>
              <a:buFont typeface="Monotype Sorts" pitchFamily="2" charset="2"/>
              <a:buNone/>
            </a:pPr>
            <a:r>
              <a:rPr lang="ja-JP" altLang="en-US" sz="2400" dirty="0">
                <a:solidFill>
                  <a:schemeClr val="tx1"/>
                </a:solidFill>
                <a:latin typeface="HGP明朝B" panose="02020800000000000000" pitchFamily="18" charset="-128"/>
                <a:ea typeface="HGP明朝B" panose="02020800000000000000" pitchFamily="18" charset="-128"/>
              </a:rPr>
              <a:t>リンクをつくる</a:t>
            </a:r>
          </a:p>
        </p:txBody>
      </p:sp>
      <p:sp>
        <p:nvSpPr>
          <p:cNvPr id="292871" name="Text Box 7">
            <a:extLst>
              <a:ext uri="{FF2B5EF4-FFF2-40B4-BE49-F238E27FC236}">
                <a16:creationId xmlns:a16="http://schemas.microsoft.com/office/drawing/2014/main" id="{A2C7DE3C-EC4E-4694-908E-E19E5EC8610A}"/>
              </a:ext>
            </a:extLst>
          </p:cNvPr>
          <p:cNvSpPr txBox="1">
            <a:spLocks noChangeArrowheads="1"/>
          </p:cNvSpPr>
          <p:nvPr/>
        </p:nvSpPr>
        <p:spPr bwMode="auto">
          <a:xfrm>
            <a:off x="3851275" y="908050"/>
            <a:ext cx="4105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defRPr kumimoji="1" sz="4000">
                <a:solidFill>
                  <a:srgbClr val="00004A"/>
                </a:solidFill>
                <a:latin typeface="HGPﾌﾞｰｹ" pitchFamily="2" charset="-128"/>
                <a:ea typeface="HGPﾌﾞｰｹ" pitchFamily="2" charset="-128"/>
              </a:defRPr>
            </a:lvl1pPr>
            <a:lvl2pPr marL="742950" indent="-285750" algn="ctr">
              <a:defRPr kumimoji="1" sz="4000">
                <a:solidFill>
                  <a:srgbClr val="00004A"/>
                </a:solidFill>
                <a:latin typeface="HGPﾌﾞｰｹ" pitchFamily="2" charset="-128"/>
                <a:ea typeface="HGPﾌﾞｰｹ" pitchFamily="2" charset="-128"/>
              </a:defRPr>
            </a:lvl2pPr>
            <a:lvl3pPr marL="1143000" indent="-228600" algn="ctr">
              <a:defRPr kumimoji="1" sz="4000">
                <a:solidFill>
                  <a:srgbClr val="00004A"/>
                </a:solidFill>
                <a:latin typeface="HGPﾌﾞｰｹ" pitchFamily="2" charset="-128"/>
                <a:ea typeface="HGPﾌﾞｰｹ" pitchFamily="2" charset="-128"/>
              </a:defRPr>
            </a:lvl3pPr>
            <a:lvl4pPr marL="1600200" indent="-228600" algn="ctr">
              <a:defRPr kumimoji="1" sz="4000">
                <a:solidFill>
                  <a:srgbClr val="00004A"/>
                </a:solidFill>
                <a:latin typeface="HGPﾌﾞｰｹ" pitchFamily="2" charset="-128"/>
                <a:ea typeface="HGPﾌﾞｰｹ" pitchFamily="2" charset="-128"/>
              </a:defRPr>
            </a:lvl4pPr>
            <a:lvl5pPr marL="2057400" indent="-228600" algn="ctr">
              <a:defRPr kumimoji="1" sz="4000">
                <a:solidFill>
                  <a:srgbClr val="00004A"/>
                </a:solidFill>
                <a:latin typeface="HGPﾌﾞｰｹ" pitchFamily="2" charset="-128"/>
                <a:ea typeface="HGPﾌﾞｰｹ" pitchFamily="2" charset="-128"/>
              </a:defRPr>
            </a:lvl5pPr>
            <a:lvl6pPr marL="25146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6pPr>
            <a:lvl7pPr marL="29718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7pPr>
            <a:lvl8pPr marL="34290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8pPr>
            <a:lvl9pPr marL="3886200" indent="-228600" algn="ctr" eaLnBrk="0" fontAlgn="base" hangingPunct="0">
              <a:spcBef>
                <a:spcPct val="0"/>
              </a:spcBef>
              <a:spcAft>
                <a:spcPct val="0"/>
              </a:spcAft>
              <a:defRPr kumimoji="1" sz="4000">
                <a:solidFill>
                  <a:srgbClr val="00004A"/>
                </a:solidFill>
                <a:latin typeface="HGPﾌﾞｰｹ" pitchFamily="2" charset="-128"/>
                <a:ea typeface="HGPﾌﾞｰｹ" pitchFamily="2" charset="-128"/>
              </a:defRPr>
            </a:lvl9pPr>
          </a:lstStyle>
          <a:p>
            <a:pPr eaLnBrk="1" hangingPunct="1">
              <a:spcBef>
                <a:spcPct val="50000"/>
              </a:spcBef>
              <a:buClr>
                <a:srgbClr val="008000"/>
              </a:buClr>
              <a:buSzPct val="90000"/>
              <a:buFont typeface="Monotype Sorts" pitchFamily="2" charset="2"/>
              <a:buNone/>
            </a:pPr>
            <a:r>
              <a:rPr lang="ja-JP" altLang="en-US" dirty="0">
                <a:solidFill>
                  <a:schemeClr val="tx1"/>
                </a:solidFill>
                <a:latin typeface="HGP明朝B" panose="02020800000000000000" pitchFamily="18" charset="-128"/>
                <a:ea typeface="HGP明朝B" panose="02020800000000000000" pitchFamily="18" charset="-128"/>
              </a:rPr>
              <a:t>トリックスター</a:t>
            </a:r>
          </a:p>
        </p:txBody>
      </p:sp>
    </p:spTree>
    <p:extLst>
      <p:ext uri="{BB962C8B-B14F-4D97-AF65-F5344CB8AC3E}">
        <p14:creationId xmlns:p14="http://schemas.microsoft.com/office/powerpoint/2010/main" val="2914968474"/>
      </p:ext>
    </p:extLst>
  </p:cSld>
  <p:clrMapOvr>
    <a:masterClrMapping/>
  </p:clrMapOvr>
  <p:transition spd="med">
    <p:random/>
    <p:sndAc>
      <p:stSnd>
        <p:snd r:embed="rId3" name="CAMERA.WAV"/>
      </p:stSnd>
    </p:sndAc>
  </p:transition>
</p:sld>
</file>

<file path=ppt/theme/theme1.xml><?xml version="1.0" encoding="utf-8"?>
<a:theme xmlns:a="http://schemas.openxmlformats.org/drawingml/2006/main" name="標準デザイン">
  <a:themeElements>
    <a:clrScheme name="">
      <a:dk1>
        <a:srgbClr val="000000"/>
      </a:dk1>
      <a:lt1>
        <a:srgbClr val="FFFFFF"/>
      </a:lt1>
      <a:dk2>
        <a:srgbClr val="0000AF"/>
      </a:dk2>
      <a:lt2>
        <a:srgbClr val="D2D2D2"/>
      </a:lt2>
      <a:accent1>
        <a:srgbClr val="C20041"/>
      </a:accent1>
      <a:accent2>
        <a:srgbClr val="C20041"/>
      </a:accent2>
      <a:accent3>
        <a:srgbClr val="FFFFFF"/>
      </a:accent3>
      <a:accent4>
        <a:srgbClr val="000000"/>
      </a:accent4>
      <a:accent5>
        <a:srgbClr val="DDAAB0"/>
      </a:accent5>
      <a:accent6>
        <a:srgbClr val="B0003A"/>
      </a:accent6>
      <a:hlink>
        <a:srgbClr val="00A000"/>
      </a:hlink>
      <a:folHlink>
        <a:srgbClr val="0000FF"/>
      </a:folHlink>
    </a:clrScheme>
    <a:fontScheme name="標準デザイン">
      <a:majorFont>
        <a:latin typeface="HGP明朝E"/>
        <a:ea typeface="HGP明朝E"/>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ja-JP" sz="4000" b="0" i="0" u="none" strike="noStrike" cap="none" normalizeH="0" baseline="0" smtClean="0">
            <a:ln>
              <a:noFill/>
            </a:ln>
            <a:solidFill>
              <a:srgbClr val="00004A"/>
            </a:solidFill>
            <a:effectLst/>
            <a:latin typeface="HGPﾌﾞｰｹ" pitchFamily="2" charset="-128"/>
            <a:ea typeface="HGPﾌﾞｰｹ" pitchFamily="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2058" tIns="41029" rIns="82058" bIns="41029"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ja-JP" altLang="ja-JP" sz="4000" b="0" i="0" u="none" strike="noStrike" cap="none" normalizeH="0" baseline="0" smtClean="0">
            <a:ln>
              <a:noFill/>
            </a:ln>
            <a:solidFill>
              <a:srgbClr val="00004A"/>
            </a:solidFill>
            <a:effectLst/>
            <a:latin typeface="HGPﾌﾞｰｹ" pitchFamily="2" charset="-128"/>
            <a:ea typeface="HGPﾌﾞｰｹ" pitchFamily="2"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3338</TotalTime>
  <Pages>0</Pages>
  <Words>1222</Words>
  <Characters>0</Characters>
  <Application>Microsoft Office PowerPoint</Application>
  <DocSecurity>0</DocSecurity>
  <PresentationFormat>画面に合わせる (4:3)</PresentationFormat>
  <Lines>0</Lines>
  <Paragraphs>263</Paragraphs>
  <Slides>65</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65</vt:i4>
      </vt:variant>
    </vt:vector>
  </HeadingPairs>
  <TitlesOfParts>
    <vt:vector size="75" baseType="lpstr">
      <vt:lpstr>HGPｺﾞｼｯｸM</vt:lpstr>
      <vt:lpstr>HGPﾌﾞｰｹ</vt:lpstr>
      <vt:lpstr>HGP明朝B</vt:lpstr>
      <vt:lpstr>HGP明朝E</vt:lpstr>
      <vt:lpstr>Monotype Sorts</vt:lpstr>
      <vt:lpstr>ＭＳ Ｐゴシック</vt:lpstr>
      <vt:lpstr>ＭＳ Ｐ明朝</vt:lpstr>
      <vt:lpstr>Arial</vt:lpstr>
      <vt:lpstr>Times New Roman</vt:lpstr>
      <vt:lpstr>標準デザイン</vt:lpstr>
      <vt:lpstr>桃論</vt:lpstr>
      <vt:lpstr>テーマ</vt:lpstr>
      <vt:lpstr>まず円環をつくってみよう</vt:lpstr>
      <vt:lpstr>円環を切る</vt:lpstr>
      <vt:lpstr>円環（一体感）</vt:lpstr>
      <vt:lpstr>メビウスの帯をつくってみる</vt:lpstr>
      <vt:lpstr>切ってみる</vt:lpstr>
      <vt:lpstr>2分の1切断</vt:lpstr>
      <vt:lpstr>3分の1切断</vt:lpstr>
      <vt:lpstr>ひねりと３分の1切断</vt:lpstr>
      <vt:lpstr>2分の1の輪をさらに切ってみる</vt:lpstr>
      <vt:lpstr>PowerPoint プレゼンテーション</vt:lpstr>
      <vt:lpstr> 考える技術 ～ 創造力</vt:lpstr>
      <vt:lpstr>情報が見えるということ</vt:lpstr>
      <vt:lpstr>ITが普通にある時代の創造性</vt:lpstr>
      <vt:lpstr>アール・ブリュット</vt:lpstr>
      <vt:lpstr>ヘンリー・ダーガー</vt:lpstr>
      <vt:lpstr>松本国三さんの作品</vt:lpstr>
      <vt:lpstr>松本国三さんの作品（２）</vt:lpstr>
      <vt:lpstr>ギャル文字</vt:lpstr>
      <vt:lpstr>データベース化</vt:lpstr>
      <vt:lpstr>ハイブリッド</vt:lpstr>
      <vt:lpstr>デ・ジ・キャラット</vt:lpstr>
      <vt:lpstr>DOB</vt:lpstr>
      <vt:lpstr>マッシュアップ</vt:lpstr>
      <vt:lpstr>Google maps</vt:lpstr>
      <vt:lpstr>ハイブリッド （マッシュアップ）</vt:lpstr>
      <vt:lpstr>漢字 ひらがな カタカナ English</vt:lpstr>
      <vt:lpstr>脳の三層構造</vt:lpstr>
      <vt:lpstr>左脳 </vt:lpstr>
      <vt:lpstr>右脳 </vt:lpstr>
      <vt:lpstr>日本人には 精神分析はいらない （ジャック・ラカン）</vt:lpstr>
      <vt:lpstr>新聞をよむ  和歌をよむ</vt:lpstr>
      <vt:lpstr>あいまいな日本語で考える私</vt:lpstr>
      <vt:lpstr>信頼</vt:lpstr>
      <vt:lpstr>信頼</vt:lpstr>
      <vt:lpstr>一人まえ</vt:lpstr>
      <vt:lpstr>君に任せた！</vt:lpstr>
      <vt:lpstr>半人まえ/一人まえ</vt:lpstr>
      <vt:lpstr>不信/信頼</vt:lpstr>
      <vt:lpstr>キアスム図式（交差理論法）</vt:lpstr>
      <vt:lpstr>神話のアルゴリズム  Fx(a) : Fy(b)～Fｘ(b) : Fa-1(y)  ：はアナロジー関係</vt:lpstr>
      <vt:lpstr>ガメラ VS　ギャオス </vt:lpstr>
      <vt:lpstr>ガメラ VS　ギャオス </vt:lpstr>
      <vt:lpstr>ガメラ VS ギャオス</vt:lpstr>
      <vt:lpstr>Reversal D.N.A</vt:lpstr>
      <vt:lpstr>信頼の二分類</vt:lpstr>
      <vt:lpstr>意図に対する信頼の二分類</vt:lpstr>
      <vt:lpstr>モスラの繭モデル</vt:lpstr>
      <vt:lpstr>守・破・離</vt:lpstr>
      <vt:lpstr>ITが普通にある時代の 信頼 とはなにか</vt:lpstr>
      <vt:lpstr>ITが普通にある時代</vt:lpstr>
      <vt:lpstr>インターネットの精神文化</vt:lpstr>
      <vt:lpstr>IT化の方向性</vt:lpstr>
      <vt:lpstr>コミュニティ（mixi）</vt:lpstr>
      <vt:lpstr>パーソナライゼーション</vt:lpstr>
      <vt:lpstr>インターネット社会の指向性</vt:lpstr>
      <vt:lpstr>ローカル（クラスター）</vt:lpstr>
      <vt:lpstr>ランダム・ネットワーク</vt:lpstr>
      <vt:lpstr>グローバル</vt:lpstr>
      <vt:lpstr>スケールフリー性</vt:lpstr>
      <vt:lpstr>新しいネットワーク観</vt:lpstr>
      <vt:lpstr>広くて薄い紐帯</vt:lpstr>
      <vt:lpstr>信頼と尊敬の関係でつながる</vt:lpstr>
      <vt:lpstr>PowerPoint プレゼンテーション</vt:lpstr>
    </vt:vector>
  </TitlesOfParts>
  <Manager>MOMOTI</Manager>
  <Company>ももちどっとこむ</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考える技術</dc:title>
  <dc:subject>法大EC2006-1</dc:subject>
  <dc:creator>MOMOＴＩ</dc:creator>
  <cp:keywords/>
  <dc:description/>
  <cp:lastModifiedBy>桃知利男</cp:lastModifiedBy>
  <cp:revision>1893</cp:revision>
  <cp:lastPrinted>1999-08-20T13:59:28Z</cp:lastPrinted>
  <dcterms:created xsi:type="dcterms:W3CDTF">1999-04-25T06:01:30Z</dcterms:created>
  <dcterms:modified xsi:type="dcterms:W3CDTF">2018-02-11T12:12:52Z</dcterms:modified>
  <cp:category>Prezentation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r8>1</vt:r8>
  </property>
  <property fmtid="{D5CDD505-2E9C-101B-9397-08002B2CF9AE}" pid="3" name="GraphicType">
    <vt:r8>1</vt:r8>
  </property>
  <property fmtid="{D5CDD505-2E9C-101B-9397-08002B2CF9AE}" pid="4" name="Compression">
    <vt:r8>100</vt:r8>
  </property>
  <property fmtid="{D5CDD505-2E9C-101B-9397-08002B2CF9AE}" pid="5" name="ScreenSize">
    <vt:r8>3</vt:r8>
  </property>
  <property fmtid="{D5CDD505-2E9C-101B-9397-08002B2CF9AE}" pid="6" name="ScreenUsage">
    <vt:r8>3</vt:r8>
  </property>
  <property fmtid="{D5CDD505-2E9C-101B-9397-08002B2CF9AE}" pid="7" name="MailAddress">
    <vt:lpwstr>pinkhip@dc4.so-net.ne.jp</vt:lpwstr>
  </property>
  <property fmtid="{D5CDD505-2E9C-101B-9397-08002B2CF9AE}" pid="8" name="HomePage">
    <vt:lpwstr>http://plaza28.mbn.or.jp/~pinkhip/</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r8>15132390</vt:r8>
  </property>
  <property fmtid="{D5CDD505-2E9C-101B-9397-08002B2CF9AE}" pid="14" name="TextColor">
    <vt:r8>0</vt:r8>
  </property>
  <property fmtid="{D5CDD505-2E9C-101B-9397-08002B2CF9AE}" pid="15" name="LinkColor">
    <vt:r8>16711782</vt:r8>
  </property>
  <property fmtid="{D5CDD505-2E9C-101B-9397-08002B2CF9AE}" pid="16" name="VisitedColor">
    <vt:r8>10040268</vt:r8>
  </property>
  <property fmtid="{D5CDD505-2E9C-101B-9397-08002B2CF9AE}" pid="17" name="TransparentButton">
    <vt:r8>0</vt:r8>
  </property>
  <property fmtid="{D5CDD505-2E9C-101B-9397-08002B2CF9AE}" pid="18" name="ButtonType">
    <vt:r8>3</vt:r8>
  </property>
  <property fmtid="{D5CDD505-2E9C-101B-9397-08002B2CF9AE}" pid="19" name="ShowNotes">
    <vt:bool>false</vt:bool>
  </property>
  <property fmtid="{D5CDD505-2E9C-101B-9397-08002B2CF9AE}" pid="20" name="NavBtnPos">
    <vt:r8>2</vt:r8>
  </property>
  <property fmtid="{D5CDD505-2E9C-101B-9397-08002B2CF9AE}" pid="21" name="OutputDir">
    <vt:lpwstr>C:\My Documents\hpb4\momoti</vt:lpwstr>
  </property>
  <property fmtid="{D5CDD505-2E9C-101B-9397-08002B2CF9AE}" pid="22" name="KSOProductBuildVer">
    <vt:lpwstr>1041-6.6.0.2505</vt:lpwstr>
  </property>
</Properties>
</file>